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331" r:id="rId2"/>
    <p:sldId id="610" r:id="rId3"/>
    <p:sldId id="611" r:id="rId4"/>
    <p:sldId id="612" r:id="rId5"/>
    <p:sldId id="613" r:id="rId6"/>
    <p:sldId id="614" r:id="rId7"/>
    <p:sldId id="615" r:id="rId8"/>
    <p:sldId id="616" r:id="rId9"/>
    <p:sldId id="617" r:id="rId10"/>
    <p:sldId id="618" r:id="rId11"/>
    <p:sldId id="619" r:id="rId12"/>
    <p:sldId id="620" r:id="rId13"/>
    <p:sldId id="621" r:id="rId14"/>
    <p:sldId id="622" r:id="rId15"/>
    <p:sldId id="623" r:id="rId16"/>
    <p:sldId id="624" r:id="rId17"/>
    <p:sldId id="625" r:id="rId18"/>
    <p:sldId id="626" r:id="rId19"/>
    <p:sldId id="627" r:id="rId20"/>
    <p:sldId id="628" r:id="rId21"/>
    <p:sldId id="629" r:id="rId22"/>
    <p:sldId id="340" r:id="rId23"/>
    <p:sldId id="341" r:id="rId24"/>
    <p:sldId id="342" r:id="rId25"/>
    <p:sldId id="366" r:id="rId26"/>
    <p:sldId id="343" r:id="rId27"/>
    <p:sldId id="344" r:id="rId28"/>
    <p:sldId id="345" r:id="rId29"/>
    <p:sldId id="357" r:id="rId30"/>
    <p:sldId id="412" r:id="rId31"/>
    <p:sldId id="411" r:id="rId32"/>
    <p:sldId id="413" r:id="rId33"/>
    <p:sldId id="346" r:id="rId34"/>
    <p:sldId id="356" r:id="rId35"/>
    <p:sldId id="347" r:id="rId36"/>
    <p:sldId id="349" r:id="rId37"/>
    <p:sldId id="348" r:id="rId38"/>
    <p:sldId id="360" r:id="rId39"/>
    <p:sldId id="359" r:id="rId40"/>
    <p:sldId id="361" r:id="rId41"/>
    <p:sldId id="362"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43" autoAdjust="0"/>
    <p:restoredTop sz="94660"/>
  </p:normalViewPr>
  <p:slideViewPr>
    <p:cSldViewPr snapToGrid="0">
      <p:cViewPr varScale="1">
        <p:scale>
          <a:sx n="112" d="100"/>
          <a:sy n="112" d="100"/>
        </p:scale>
        <p:origin x="3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A10F33-7AF7-42BF-AA99-C173A384D9E8}" type="datetimeFigureOut">
              <a:rPr lang="en-US" smtClean="0"/>
              <a:t>9/18/19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AC977C-3D29-4CB6-A872-028B6A170D3B}" type="slidenum">
              <a:rPr lang="en-US" smtClean="0"/>
              <a:t>‹#›</a:t>
            </a:fld>
            <a:endParaRPr lang="en-US"/>
          </a:p>
        </p:txBody>
      </p:sp>
    </p:spTree>
    <p:extLst>
      <p:ext uri="{BB962C8B-B14F-4D97-AF65-F5344CB8AC3E}">
        <p14:creationId xmlns:p14="http://schemas.microsoft.com/office/powerpoint/2010/main" val="1007151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0FBAD-B2C2-4A37-B1E3-5A7927924CD7}" type="datetimeFigureOut">
              <a:rPr lang="en-US" smtClean="0"/>
              <a:t>9/18/19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6441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75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2462201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187099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85561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0FBAD-B2C2-4A37-B1E3-5A7927924CD7}" type="datetimeFigureOut">
              <a:rPr lang="en-US" smtClean="0"/>
              <a:t>9/18/19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3781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0FBAD-B2C2-4A37-B1E3-5A7927924CD7}" type="datetimeFigureOut">
              <a:rPr lang="en-US" smtClean="0"/>
              <a:t>9/18/19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719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0FBAD-B2C2-4A37-B1E3-5A7927924CD7}" type="datetimeFigureOut">
              <a:rPr lang="en-US" smtClean="0"/>
              <a:t>9/18/19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2068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0FBAD-B2C2-4A37-B1E3-5A7927924CD7}" type="datetimeFigureOut">
              <a:rPr lang="en-US" smtClean="0"/>
              <a:t>9/18/19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3874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FBAD-B2C2-4A37-B1E3-5A7927924CD7}" type="datetimeFigureOut">
              <a:rPr lang="en-US" smtClean="0"/>
              <a:t>9/18/19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5329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36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41959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FBAD-B2C2-4A37-B1E3-5A7927924CD7}" type="datetimeFigureOut">
              <a:rPr lang="en-US" smtClean="0"/>
              <a:t>9/18/19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D4E8-6B08-4181-A63C-1A9C5E0F6CCB}" type="slidenum">
              <a:rPr lang="en-US" smtClean="0"/>
              <a:t>‹#›</a:t>
            </a:fld>
            <a:endParaRPr lang="en-US"/>
          </a:p>
        </p:txBody>
      </p:sp>
    </p:spTree>
    <p:extLst>
      <p:ext uri="{BB962C8B-B14F-4D97-AF65-F5344CB8AC3E}">
        <p14:creationId xmlns:p14="http://schemas.microsoft.com/office/powerpoint/2010/main" val="204787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Thurs. Sept. 19</a:t>
            </a:r>
            <a:br>
              <a:rPr lang="en-US" dirty="0"/>
            </a:br>
            <a:endParaRPr lang="en-US" dirty="0"/>
          </a:p>
        </p:txBody>
      </p:sp>
    </p:spTree>
    <p:extLst>
      <p:ext uri="{BB962C8B-B14F-4D97-AF65-F5344CB8AC3E}">
        <p14:creationId xmlns:p14="http://schemas.microsoft.com/office/powerpoint/2010/main" val="1121007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146886"/>
          </a:xfrm>
        </p:spPr>
        <p:txBody>
          <a:bodyPr>
            <a:normAutofit fontScale="90000"/>
          </a:bodyPr>
          <a:lstStyle/>
          <a:p>
            <a:r>
              <a:rPr lang="en-US" dirty="0"/>
              <a:t>We think the limitation contained in </a:t>
            </a:r>
            <a:r>
              <a:rPr lang="en-US" dirty="0" err="1"/>
              <a:t>Fla.Stat.Ann</a:t>
            </a:r>
            <a:r>
              <a:rPr lang="en-US" dirty="0"/>
              <a:t>. § 95.11(4)(d) is directed so specifically to the right of action provided by the state's wrongful death act as to warrant saying that the limitation qualifies the right. Indeed, if the limitation is not so directed, one is constrained to ask, to what else could it possibly be pointed? The language, "[a]n action for wrongful death ... shall be commenced ... [w]</a:t>
            </a:r>
            <a:r>
              <a:rPr lang="en-US" dirty="0" err="1"/>
              <a:t>ithin</a:t>
            </a:r>
            <a:r>
              <a:rPr lang="en-US" dirty="0"/>
              <a:t> two years," is, to borrow from Davis v. Mills, "so specific that it hardly can mean anything else [than a qualification upon the newly created liability]."</a:t>
            </a:r>
          </a:p>
        </p:txBody>
      </p:sp>
    </p:spTree>
    <p:extLst>
      <p:ext uri="{BB962C8B-B14F-4D97-AF65-F5344CB8AC3E}">
        <p14:creationId xmlns:p14="http://schemas.microsoft.com/office/powerpoint/2010/main" val="3647092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5912107"/>
          </a:xfrm>
        </p:spPr>
        <p:txBody>
          <a:bodyPr/>
          <a:lstStyle/>
          <a:p>
            <a:r>
              <a:rPr lang="en-US" dirty="0"/>
              <a:t>What about Virginia’s two-year statute of limitations for wrongful death actions…?</a:t>
            </a:r>
          </a:p>
        </p:txBody>
      </p:sp>
    </p:spTree>
    <p:extLst>
      <p:ext uri="{BB962C8B-B14F-4D97-AF65-F5344CB8AC3E}">
        <p14:creationId xmlns:p14="http://schemas.microsoft.com/office/powerpoint/2010/main" val="663313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a:t>Buchanan v. Doe (Va. 1993)</a:t>
            </a:r>
          </a:p>
        </p:txBody>
      </p:sp>
    </p:spTree>
    <p:extLst>
      <p:ext uri="{BB962C8B-B14F-4D97-AF65-F5344CB8AC3E}">
        <p14:creationId xmlns:p14="http://schemas.microsoft.com/office/powerpoint/2010/main" val="1794025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28800" y="274638"/>
            <a:ext cx="8382000" cy="6278562"/>
          </a:xfrm>
        </p:spPr>
        <p:txBody>
          <a:bodyPr/>
          <a:lstStyle/>
          <a:p>
            <a:pPr eaLnBrk="1" hangingPunct="1"/>
            <a:r>
              <a:rPr lang="en-US" altLang="en-US"/>
              <a:t>"The forum state applies its own law to ascertain whether the issue is one of tort or contract."</a:t>
            </a:r>
          </a:p>
        </p:txBody>
      </p:sp>
    </p:spTree>
    <p:extLst>
      <p:ext uri="{BB962C8B-B14F-4D97-AF65-F5344CB8AC3E}">
        <p14:creationId xmlns:p14="http://schemas.microsoft.com/office/powerpoint/2010/main" val="2959355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28800" y="274638"/>
            <a:ext cx="8839200" cy="6583362"/>
          </a:xfrm>
        </p:spPr>
        <p:txBody>
          <a:bodyPr rtlCol="0">
            <a:normAutofit/>
          </a:bodyPr>
          <a:lstStyle/>
          <a:p>
            <a:pPr>
              <a:defRPr/>
            </a:pPr>
            <a:r>
              <a:rPr lang="en-US" altLang="en-US" sz="3200"/>
              <a:t>“Substantive tort law in West Virginia, as in Virginia, requires that the plaintiff prove he was injured by the negligence of the defendant. But there is nothing in the tort law of either state which requires that injury be accompanied by physical contact in order to impose liability on the defendant. Under West Virginia law, however, in order to </a:t>
            </a:r>
            <a:r>
              <a:rPr lang="en-US" altLang="en-US" sz="3200" i="1"/>
              <a:t>recover from an insurance company under an uninsured motorist policy,</a:t>
            </a:r>
            <a:r>
              <a:rPr lang="en-US" altLang="en-US" sz="3200"/>
              <a:t> the injured party must prove in the John Doe tort action that the injury was accompanied by physical contact. But, for several reasons, we conclude that this requirement is a matter of statutory law dealing with insurance contracts.”</a:t>
            </a:r>
            <a:br>
              <a:rPr lang="en-US" altLang="en-US" sz="3200"/>
            </a:br>
            <a:endParaRPr lang="en-US" altLang="en-US" sz="3200"/>
          </a:p>
        </p:txBody>
      </p:sp>
    </p:spTree>
    <p:extLst>
      <p:ext uri="{BB962C8B-B14F-4D97-AF65-F5344CB8AC3E}">
        <p14:creationId xmlns:p14="http://schemas.microsoft.com/office/powerpoint/2010/main" val="2949475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6430962"/>
          </a:xfrm>
        </p:spPr>
        <p:txBody>
          <a:bodyPr rtlCol="0">
            <a:normAutofit/>
          </a:bodyPr>
          <a:lstStyle/>
          <a:p>
            <a:pPr>
              <a:defRPr/>
            </a:pPr>
            <a:r>
              <a:rPr lang="en-US" dirty="0"/>
              <a:t>“Finally, if we construed the proof-of-contact requirement as State Farm suggests, the scope of a Virginia insured's UM coverage would depend upon the UM statutory provisions of each state in which a Virginia insured traveled, contrary to our understanding of the purpose of UM insurance.”</a:t>
            </a:r>
            <a:br>
              <a:rPr lang="en-US" dirty="0"/>
            </a:br>
            <a:endParaRPr lang="en-US" dirty="0"/>
          </a:p>
        </p:txBody>
      </p:sp>
    </p:spTree>
    <p:extLst>
      <p:ext uri="{BB962C8B-B14F-4D97-AF65-F5344CB8AC3E}">
        <p14:creationId xmlns:p14="http://schemas.microsoft.com/office/powerpoint/2010/main" val="4127593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76400" y="152400"/>
            <a:ext cx="8534400" cy="6553200"/>
          </a:xfrm>
        </p:spPr>
        <p:txBody>
          <a:bodyPr/>
          <a:lstStyle/>
          <a:p>
            <a:pPr algn="l" eaLnBrk="1" hangingPunct="1"/>
            <a:r>
              <a:rPr lang="en-US" altLang="en-US" sz="3200" dirty="0"/>
              <a:t>Perkins v Doe (W. Va. 1986)</a:t>
            </a:r>
            <a:br>
              <a:rPr lang="en-US" altLang="en-US" sz="3200" dirty="0"/>
            </a:br>
            <a:r>
              <a:rPr lang="en-US" altLang="en-US" sz="3200" dirty="0"/>
              <a:t>- W. </a:t>
            </a:r>
            <a:r>
              <a:rPr lang="en-US" altLang="en-US" sz="3200" dirty="0" err="1"/>
              <a:t>Virg’ian</a:t>
            </a:r>
            <a:r>
              <a:rPr lang="en-US" altLang="en-US" sz="3200" dirty="0"/>
              <a:t> gets into accident in Va. (no contact)</a:t>
            </a:r>
            <a:br>
              <a:rPr lang="en-US" altLang="en-US" sz="3200" dirty="0"/>
            </a:br>
            <a:r>
              <a:rPr lang="en-US" altLang="en-US" sz="3200" dirty="0"/>
              <a:t>- suit brought in fed </a:t>
            </a:r>
            <a:r>
              <a:rPr lang="en-US" altLang="en-US" sz="3200" dirty="0" err="1"/>
              <a:t>ct</a:t>
            </a:r>
            <a:r>
              <a:rPr lang="en-US" altLang="en-US" sz="3200" dirty="0"/>
              <a:t> against John Doe</a:t>
            </a:r>
            <a:br>
              <a:rPr lang="en-US" altLang="en-US" sz="3200" dirty="0"/>
            </a:br>
            <a:r>
              <a:rPr lang="en-US" altLang="en-US" sz="3200" dirty="0"/>
              <a:t>- question certified to W. Va. </a:t>
            </a:r>
            <a:r>
              <a:rPr lang="en-US" altLang="en-US" sz="3200" dirty="0" err="1"/>
              <a:t>S.Ct</a:t>
            </a:r>
            <a:r>
              <a:rPr lang="en-US" altLang="en-US" sz="3200" dirty="0"/>
              <a:t>.</a:t>
            </a:r>
            <a:br>
              <a:rPr lang="en-US" altLang="en-US" sz="3200" dirty="0"/>
            </a:br>
            <a:r>
              <a:rPr lang="en-US" altLang="en-US" sz="3200" dirty="0"/>
              <a:t>- said law of place of harm applied </a:t>
            </a:r>
            <a:br>
              <a:rPr lang="en-US" altLang="en-US" sz="3200" dirty="0"/>
            </a:br>
            <a:br>
              <a:rPr lang="en-US" altLang="en-US" sz="3200" dirty="0"/>
            </a:br>
            <a:r>
              <a:rPr lang="en-US" altLang="en-US" sz="3200" dirty="0"/>
              <a:t>Lee v. </a:t>
            </a:r>
            <a:r>
              <a:rPr lang="en-US" altLang="en-US" sz="3200" dirty="0" err="1"/>
              <a:t>Saliga</a:t>
            </a:r>
            <a:r>
              <a:rPr lang="en-US" altLang="en-US" sz="3200" dirty="0"/>
              <a:t> (W. Va. 1988)</a:t>
            </a:r>
            <a:br>
              <a:rPr lang="en-US" altLang="en-US" sz="3200" dirty="0"/>
            </a:br>
            <a:r>
              <a:rPr lang="en-US" altLang="en-US" sz="3200" dirty="0"/>
              <a:t>- Pennsylvanian gets into accident in W.Va. (no contact)</a:t>
            </a:r>
            <a:br>
              <a:rPr lang="en-US" altLang="en-US" sz="3200" dirty="0"/>
            </a:br>
            <a:r>
              <a:rPr lang="en-US" altLang="en-US" sz="3200" dirty="0"/>
              <a:t>- suit against insurance co. in W. </a:t>
            </a:r>
            <a:r>
              <a:rPr lang="en-US" altLang="en-US" sz="3200" dirty="0" err="1"/>
              <a:t>Va</a:t>
            </a:r>
            <a:r>
              <a:rPr lang="en-US" altLang="en-US" sz="3200" dirty="0"/>
              <a:t> ct.</a:t>
            </a:r>
            <a:br>
              <a:rPr lang="en-US" altLang="en-US" sz="3200" dirty="0"/>
            </a:br>
            <a:r>
              <a:rPr lang="en-US" altLang="en-US" sz="3200" dirty="0"/>
              <a:t>- W. Va. S Ct. </a:t>
            </a:r>
            <a:r>
              <a:rPr lang="en-US" altLang="en-US" sz="3200"/>
              <a:t>held that </a:t>
            </a:r>
            <a:r>
              <a:rPr lang="en-US" altLang="en-US" sz="3200" dirty="0"/>
              <a:t>law of place of contracting applies</a:t>
            </a:r>
            <a:br>
              <a:rPr lang="en-US" altLang="en-US" sz="3200" dirty="0"/>
            </a:br>
            <a:endParaRPr lang="en-US" altLang="en-US" sz="3200" dirty="0"/>
          </a:p>
        </p:txBody>
      </p:sp>
    </p:spTree>
    <p:extLst>
      <p:ext uri="{BB962C8B-B14F-4D97-AF65-F5344CB8AC3E}">
        <p14:creationId xmlns:p14="http://schemas.microsoft.com/office/powerpoint/2010/main" val="1516685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p:nvPr>
        </p:nvSpPr>
        <p:spPr>
          <a:xfrm>
            <a:off x="1981200" y="274638"/>
            <a:ext cx="8686800" cy="6430962"/>
          </a:xfrm>
        </p:spPr>
        <p:txBody>
          <a:bodyPr/>
          <a:lstStyle/>
          <a:p>
            <a:pPr eaLnBrk="1" hangingPunct="1"/>
            <a:r>
              <a:rPr lang="en-US" altLang="en-US"/>
              <a:t>Concurrence (Lacy)</a:t>
            </a:r>
          </a:p>
          <a:p>
            <a:pPr eaLnBrk="1" hangingPunct="1"/>
            <a:r>
              <a:rPr lang="en-US" altLang="en-US"/>
              <a:t>“In my opinion, applying West Virginia law to bar a Virginia resident from establishing the negligence of a John Doe motorist and recovering under the uninsured motorist provisions of an automobile liability policy solely because there was no physical contact between the vehicles is contrary to a significant public policy of this Commonwealth, as reflected in a broad range of Virginia's motor vehicle statutes, rules and regulations.”</a:t>
            </a:r>
          </a:p>
        </p:txBody>
      </p:sp>
    </p:spTree>
    <p:extLst>
      <p:ext uri="{BB962C8B-B14F-4D97-AF65-F5344CB8AC3E}">
        <p14:creationId xmlns:p14="http://schemas.microsoft.com/office/powerpoint/2010/main" val="800823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p:nvPr>
        </p:nvSpPr>
        <p:spPr>
          <a:xfrm>
            <a:off x="1752600" y="0"/>
            <a:ext cx="8915400" cy="6858000"/>
          </a:xfrm>
        </p:spPr>
        <p:txBody>
          <a:bodyPr/>
          <a:lstStyle/>
          <a:p>
            <a:pPr eaLnBrk="1" hangingPunct="1"/>
            <a:r>
              <a:rPr lang="en-US" altLang="en-US"/>
              <a:t>Concurrence (Lacy)</a:t>
            </a:r>
          </a:p>
          <a:p>
            <a:pPr eaLnBrk="1" hangingPunct="1"/>
            <a:r>
              <a:rPr lang="en-US" altLang="en-US"/>
              <a:t>“To restrict the Virginia insured's recovery against unknown motorists by imposing the physical contact rule punishes those drivers who attempt to avoid such contact, defeating the broader public policy to encourage safe driving. Applying the rule also places Virginia insureds at risk from negligent uninsured motorists whenever they leave the Commonwealth and subjects them to the requisites for recovery under the uninsured motorist provisions of each state in which they travel. Thus, they lose the full contractual benefits of their Virginia insurance policies, despite Virginia's articulated policy of protecting Virginia insureds against unknown, uninsured motorists whose negligence causes them injury.”</a:t>
            </a:r>
          </a:p>
        </p:txBody>
      </p:sp>
    </p:spTree>
    <p:extLst>
      <p:ext uri="{BB962C8B-B14F-4D97-AF65-F5344CB8AC3E}">
        <p14:creationId xmlns:p14="http://schemas.microsoft.com/office/powerpoint/2010/main" val="2032648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p:nvPr>
        </p:nvSpPr>
        <p:spPr>
          <a:xfrm>
            <a:off x="609600" y="274638"/>
            <a:ext cx="10972800" cy="5851525"/>
          </a:xfrm>
        </p:spPr>
        <p:txBody>
          <a:bodyPr/>
          <a:lstStyle/>
          <a:p>
            <a:pPr eaLnBrk="1" hangingPunct="1"/>
            <a:r>
              <a:rPr lang="en-US" altLang="en-US"/>
              <a:t>Concurrence (Lacy)</a:t>
            </a:r>
          </a:p>
          <a:p>
            <a:pPr eaLnBrk="1" hangingPunct="1"/>
            <a:endParaRPr lang="en-US" altLang="en-US"/>
          </a:p>
          <a:p>
            <a:pPr eaLnBrk="1" hangingPunct="1"/>
            <a:r>
              <a:rPr lang="en-US" altLang="en-US"/>
              <a:t>“Further, if the accident had occurred in Virginia, there would be no question of Buchanan's right to proceed to establish John Doe's liability for his injuries. Indeed, if Buchanan had filed suit in West Virginia, based on the facts before us here, the courts of that state would not have applied the physical contact rule to bar his action.”</a:t>
            </a:r>
          </a:p>
          <a:p>
            <a:pPr eaLnBrk="1" hangingPunct="1"/>
            <a:endParaRPr lang="en-US" altLang="en-US"/>
          </a:p>
        </p:txBody>
      </p:sp>
    </p:spTree>
    <p:extLst>
      <p:ext uri="{BB962C8B-B14F-4D97-AF65-F5344CB8AC3E}">
        <p14:creationId xmlns:p14="http://schemas.microsoft.com/office/powerpoint/2010/main" val="359320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274638"/>
            <a:ext cx="8229600" cy="6202362"/>
          </a:xfrm>
        </p:spPr>
        <p:txBody>
          <a:bodyPr/>
          <a:lstStyle/>
          <a:p>
            <a:pPr eaLnBrk="1" hangingPunct="1"/>
            <a:r>
              <a:rPr lang="en-US" altLang="en-US"/>
              <a:t>Virginia cases</a:t>
            </a:r>
          </a:p>
        </p:txBody>
      </p:sp>
    </p:spTree>
    <p:extLst>
      <p:ext uri="{BB962C8B-B14F-4D97-AF65-F5344CB8AC3E}">
        <p14:creationId xmlns:p14="http://schemas.microsoft.com/office/powerpoint/2010/main" val="2965101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a:t> Dreher v. Budget Rent-A-Car System, Inc. (Va. 2006)</a:t>
            </a:r>
          </a:p>
        </p:txBody>
      </p:sp>
    </p:spTree>
    <p:extLst>
      <p:ext uri="{BB962C8B-B14F-4D97-AF65-F5344CB8AC3E}">
        <p14:creationId xmlns:p14="http://schemas.microsoft.com/office/powerpoint/2010/main" val="2871455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p:nvPr>
        </p:nvSpPr>
        <p:spPr>
          <a:xfrm>
            <a:off x="609600" y="274638"/>
            <a:ext cx="10972800" cy="5851525"/>
          </a:xfrm>
        </p:spPr>
        <p:txBody>
          <a:bodyPr/>
          <a:lstStyle/>
          <a:p>
            <a:pPr marL="342900" lvl="1" indent="-342900" eaLnBrk="1" hangingPunct="1"/>
            <a:r>
              <a:rPr lang="en-US" altLang="en-US"/>
              <a:t>“The statutes of New York imposing a showing of financial responsibility as a condition to the registration and operation of motor vehicles express a strong public policy that a person injured by the negligence of a driver should have recourse to a defendant able to respond in damages.” The New York legislature intended this responsibility to extend extra-territorially. The provisions of N.Y. Law § 388 have been viewed as showing a “commendable concern not only for residents of [New York], but residents of other States who may be injured as a result of the activities of New York residents.” </a:t>
            </a:r>
          </a:p>
          <a:p>
            <a:pPr eaLnBrk="1" hangingPunct="1"/>
            <a:endParaRPr lang="en-US" altLang="en-US"/>
          </a:p>
        </p:txBody>
      </p:sp>
    </p:spTree>
    <p:extLst>
      <p:ext uri="{BB962C8B-B14F-4D97-AF65-F5344CB8AC3E}">
        <p14:creationId xmlns:p14="http://schemas.microsoft.com/office/powerpoint/2010/main" val="3428059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09900" y="274638"/>
            <a:ext cx="6172200" cy="5592762"/>
          </a:xfrm>
        </p:spPr>
        <p:txBody>
          <a:bodyPr/>
          <a:lstStyle/>
          <a:p>
            <a:r>
              <a:rPr lang="en-US" altLang="en-US"/>
              <a:t>pleading and proving foreign law</a:t>
            </a:r>
          </a:p>
        </p:txBody>
      </p:sp>
    </p:spTree>
    <p:extLst>
      <p:ext uri="{BB962C8B-B14F-4D97-AF65-F5344CB8AC3E}">
        <p14:creationId xmlns:p14="http://schemas.microsoft.com/office/powerpoint/2010/main" val="3522270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5935007"/>
          </a:xfrm>
        </p:spPr>
        <p:txBody>
          <a:bodyPr/>
          <a:lstStyle/>
          <a:p>
            <a:r>
              <a:rPr lang="en-US" dirty="0"/>
              <a:t>fact approach to content of foreign law</a:t>
            </a:r>
          </a:p>
        </p:txBody>
      </p:sp>
    </p:spTree>
    <p:extLst>
      <p:ext uri="{BB962C8B-B14F-4D97-AF65-F5344CB8AC3E}">
        <p14:creationId xmlns:p14="http://schemas.microsoft.com/office/powerpoint/2010/main" val="4275593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61" y="365125"/>
            <a:ext cx="10867239" cy="6094398"/>
          </a:xfrm>
        </p:spPr>
        <p:txBody>
          <a:bodyPr/>
          <a:lstStyle/>
          <a:p>
            <a:r>
              <a:rPr lang="en-US" dirty="0"/>
              <a:t>must be pleaded</a:t>
            </a:r>
            <a:br>
              <a:rPr lang="en-US" dirty="0"/>
            </a:br>
            <a:r>
              <a:rPr lang="en-US" dirty="0"/>
              <a:t>proved</a:t>
            </a:r>
            <a:br>
              <a:rPr lang="en-US" dirty="0"/>
            </a:br>
            <a:r>
              <a:rPr lang="en-US" dirty="0"/>
              <a:t>jury</a:t>
            </a:r>
            <a:br>
              <a:rPr lang="en-US" dirty="0"/>
            </a:br>
            <a:r>
              <a:rPr lang="en-US" dirty="0"/>
              <a:t>limited appellate review</a:t>
            </a:r>
          </a:p>
        </p:txBody>
      </p:sp>
    </p:spTree>
    <p:extLst>
      <p:ext uri="{BB962C8B-B14F-4D97-AF65-F5344CB8AC3E}">
        <p14:creationId xmlns:p14="http://schemas.microsoft.com/office/powerpoint/2010/main" val="344629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5125"/>
            <a:ext cx="10591800" cy="5883275"/>
          </a:xfrm>
        </p:spPr>
        <p:txBody>
          <a:bodyPr/>
          <a:lstStyle/>
          <a:p>
            <a:r>
              <a:rPr lang="en-US" dirty="0"/>
              <a:t>cause of action was really under the law of the forum – foreign law was a fact concerning the availability of recovery</a:t>
            </a:r>
          </a:p>
        </p:txBody>
      </p:sp>
    </p:spTree>
    <p:extLst>
      <p:ext uri="{BB962C8B-B14F-4D97-AF65-F5344CB8AC3E}">
        <p14:creationId xmlns:p14="http://schemas.microsoft.com/office/powerpoint/2010/main" val="3368920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506" y="365125"/>
            <a:ext cx="10825294" cy="6195066"/>
          </a:xfrm>
        </p:spPr>
        <p:txBody>
          <a:bodyPr/>
          <a:lstStyle/>
          <a:p>
            <a:r>
              <a:rPr lang="en-US" dirty="0"/>
              <a:t>law approach to foreign law</a:t>
            </a:r>
          </a:p>
        </p:txBody>
      </p:sp>
    </p:spTree>
    <p:extLst>
      <p:ext uri="{BB962C8B-B14F-4D97-AF65-F5344CB8AC3E}">
        <p14:creationId xmlns:p14="http://schemas.microsoft.com/office/powerpoint/2010/main" val="3907220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2895600" y="381001"/>
            <a:ext cx="6286500" cy="5745163"/>
          </a:xfrm>
        </p:spPr>
        <p:txBody>
          <a:bodyPr rtlCol="0">
            <a:normAutofit/>
          </a:bodyPr>
          <a:lstStyle/>
          <a:p>
            <a:pPr>
              <a:defRPr/>
            </a:pPr>
            <a:r>
              <a:rPr lang="en-US" altLang="en-US"/>
              <a:t>FRCP 44.1 </a:t>
            </a:r>
          </a:p>
          <a:p>
            <a:pPr>
              <a:defRPr/>
            </a:pPr>
            <a:r>
              <a:rPr lang="en-US" altLang="en-US"/>
              <a:t>A party who intends to raise an issue concerning the law of a foreign country shall give notice by pleadings or other reasonable written notice. The court, in determining foreign law, may consider any relevant material or source, including testimony, whether or not submitted by a party or admissible under the Federal Rules of Evidence. The court's determination shall be treated as a ruling on a question of law.</a:t>
            </a:r>
          </a:p>
          <a:p>
            <a:pPr>
              <a:defRPr/>
            </a:pPr>
            <a:endParaRPr lang="en-US" altLang="en-US"/>
          </a:p>
        </p:txBody>
      </p:sp>
    </p:spTree>
    <p:extLst>
      <p:ext uri="{BB962C8B-B14F-4D97-AF65-F5344CB8AC3E}">
        <p14:creationId xmlns:p14="http://schemas.microsoft.com/office/powerpoint/2010/main" val="2238406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752600" y="274638"/>
            <a:ext cx="8458200" cy="6354762"/>
          </a:xfrm>
        </p:spPr>
        <p:txBody>
          <a:bodyPr/>
          <a:lstStyle/>
          <a:p>
            <a:r>
              <a:rPr lang="en-US" altLang="en-US"/>
              <a:t>failure to plead foreign law</a:t>
            </a:r>
          </a:p>
        </p:txBody>
      </p:sp>
    </p:spTree>
    <p:extLst>
      <p:ext uri="{BB962C8B-B14F-4D97-AF65-F5344CB8AC3E}">
        <p14:creationId xmlns:p14="http://schemas.microsoft.com/office/powerpoint/2010/main" val="4090161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p:nvPr>
        </p:nvSpPr>
        <p:spPr>
          <a:xfrm>
            <a:off x="609600" y="274638"/>
            <a:ext cx="10972800" cy="5851525"/>
          </a:xfrm>
        </p:spPr>
        <p:txBody>
          <a:bodyPr/>
          <a:lstStyle/>
          <a:p>
            <a:pPr eaLnBrk="1" hangingPunct="1"/>
            <a:r>
              <a:rPr lang="en-US" altLang="en-US" sz="4000" dirty="0"/>
              <a:t>P (NY) sues D (NY) for not inviting P to NY party, causing emotional harm</a:t>
            </a:r>
          </a:p>
          <a:p>
            <a:pPr eaLnBrk="1" hangingPunct="1"/>
            <a:r>
              <a:rPr lang="en-US" altLang="en-US" sz="4000" dirty="0"/>
              <a:t>asks for $1 million in damages</a:t>
            </a:r>
          </a:p>
          <a:p>
            <a:pPr eaLnBrk="1" hangingPunct="1"/>
            <a:r>
              <a:rPr lang="en-US" altLang="en-US" sz="4000" dirty="0"/>
              <a:t>P sues D in NY state court</a:t>
            </a:r>
          </a:p>
          <a:p>
            <a:pPr eaLnBrk="1" hangingPunct="1"/>
            <a:r>
              <a:rPr lang="en-US" altLang="en-US" sz="4000" dirty="0"/>
              <a:t>no one mentions which NY law applies</a:t>
            </a:r>
          </a:p>
          <a:p>
            <a:pPr eaLnBrk="1" hangingPunct="1"/>
            <a:r>
              <a:rPr lang="en-US" altLang="en-US" sz="4000" dirty="0"/>
              <a:t>what happens?</a:t>
            </a:r>
          </a:p>
          <a:p>
            <a:pPr eaLnBrk="1" hangingPunct="1"/>
            <a:endParaRPr lang="en-US" altLang="en-US" sz="4000" dirty="0"/>
          </a:p>
        </p:txBody>
      </p:sp>
    </p:spTree>
    <p:extLst>
      <p:ext uri="{BB962C8B-B14F-4D97-AF65-F5344CB8AC3E}">
        <p14:creationId xmlns:p14="http://schemas.microsoft.com/office/powerpoint/2010/main" val="33367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a:t>McMillan v McMillan (Va. 1979)</a:t>
            </a:r>
          </a:p>
        </p:txBody>
      </p:sp>
    </p:spTree>
    <p:extLst>
      <p:ext uri="{BB962C8B-B14F-4D97-AF65-F5344CB8AC3E}">
        <p14:creationId xmlns:p14="http://schemas.microsoft.com/office/powerpoint/2010/main" val="1538320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159243"/>
          </a:xfrm>
        </p:spPr>
        <p:txBody>
          <a:bodyPr/>
          <a:lstStyle/>
          <a:p>
            <a:r>
              <a:rPr lang="en-US" dirty="0"/>
              <a:t>imagine D brings up failure to state a claim</a:t>
            </a:r>
            <a:br>
              <a:rPr lang="en-US" dirty="0"/>
            </a:br>
            <a:br>
              <a:rPr lang="en-US" dirty="0"/>
            </a:br>
            <a:r>
              <a:rPr lang="en-US" dirty="0"/>
              <a:t>how does he show it?</a:t>
            </a:r>
          </a:p>
        </p:txBody>
      </p:sp>
    </p:spTree>
    <p:extLst>
      <p:ext uri="{BB962C8B-B14F-4D97-AF65-F5344CB8AC3E}">
        <p14:creationId xmlns:p14="http://schemas.microsoft.com/office/powerpoint/2010/main" val="8563749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p:nvPr>
        </p:nvSpPr>
        <p:spPr>
          <a:xfrm>
            <a:off x="609600" y="274638"/>
            <a:ext cx="10972800" cy="5851525"/>
          </a:xfrm>
        </p:spPr>
        <p:txBody>
          <a:bodyPr/>
          <a:lstStyle/>
          <a:p>
            <a:pPr eaLnBrk="1" hangingPunct="1"/>
            <a:r>
              <a:rPr lang="en-US" altLang="en-US" sz="4000" dirty="0"/>
              <a:t>P (NY) sues D (NY) for using P in an ugliest bride contest on the radio in NY </a:t>
            </a:r>
          </a:p>
          <a:p>
            <a:pPr eaLnBrk="1" hangingPunct="1"/>
            <a:r>
              <a:rPr lang="en-US" altLang="en-US" sz="4000" dirty="0"/>
              <a:t>asks for $1 million in damages</a:t>
            </a:r>
          </a:p>
          <a:p>
            <a:pPr eaLnBrk="1" hangingPunct="1"/>
            <a:r>
              <a:rPr lang="en-US" altLang="en-US" sz="4000" dirty="0"/>
              <a:t>P sues D in Cal. state court</a:t>
            </a:r>
          </a:p>
          <a:p>
            <a:pPr eaLnBrk="1" hangingPunct="1"/>
            <a:r>
              <a:rPr lang="en-US" altLang="en-US" sz="4000" dirty="0"/>
              <a:t>Cal. has law of intentional infliction of emotional distress</a:t>
            </a:r>
          </a:p>
          <a:p>
            <a:pPr eaLnBrk="1" hangingPunct="1"/>
            <a:r>
              <a:rPr lang="en-US" altLang="en-US" sz="4000" dirty="0"/>
              <a:t>no one mentions NY law</a:t>
            </a:r>
          </a:p>
          <a:p>
            <a:pPr eaLnBrk="1" hangingPunct="1"/>
            <a:r>
              <a:rPr lang="en-US" altLang="en-US" sz="4000" dirty="0"/>
              <a:t>what happens?</a:t>
            </a:r>
          </a:p>
          <a:p>
            <a:pPr eaLnBrk="1" hangingPunct="1"/>
            <a:endParaRPr lang="en-US" altLang="en-US" sz="4000" dirty="0"/>
          </a:p>
        </p:txBody>
      </p:sp>
    </p:spTree>
    <p:extLst>
      <p:ext uri="{BB962C8B-B14F-4D97-AF65-F5344CB8AC3E}">
        <p14:creationId xmlns:p14="http://schemas.microsoft.com/office/powerpoint/2010/main" val="1086276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159243"/>
          </a:xfrm>
        </p:spPr>
        <p:txBody>
          <a:bodyPr/>
          <a:lstStyle/>
          <a:p>
            <a:r>
              <a:rPr lang="en-US" dirty="0"/>
              <a:t>imagine D brings up failure to state a </a:t>
            </a:r>
            <a:r>
              <a:rPr lang="en-US"/>
              <a:t>claim under NY law</a:t>
            </a:r>
            <a:br>
              <a:rPr lang="en-US" dirty="0"/>
            </a:br>
            <a:br>
              <a:rPr lang="en-US" dirty="0"/>
            </a:br>
            <a:r>
              <a:rPr lang="en-US" dirty="0"/>
              <a:t>how does he show it?</a:t>
            </a:r>
          </a:p>
        </p:txBody>
      </p:sp>
    </p:spTree>
    <p:extLst>
      <p:ext uri="{BB962C8B-B14F-4D97-AF65-F5344CB8AC3E}">
        <p14:creationId xmlns:p14="http://schemas.microsoft.com/office/powerpoint/2010/main" val="22233636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284" y="365125"/>
            <a:ext cx="10808516" cy="6044064"/>
          </a:xfrm>
        </p:spPr>
        <p:txBody>
          <a:bodyPr/>
          <a:lstStyle/>
          <a:p>
            <a:r>
              <a:rPr lang="en-US" dirty="0" err="1"/>
              <a:t>sua</a:t>
            </a:r>
            <a:r>
              <a:rPr lang="en-US" dirty="0"/>
              <a:t> </a:t>
            </a:r>
            <a:r>
              <a:rPr lang="en-US" dirty="0" err="1"/>
              <a:t>sponte</a:t>
            </a:r>
            <a:r>
              <a:rPr lang="en-US" dirty="0"/>
              <a:t>?</a:t>
            </a:r>
          </a:p>
        </p:txBody>
      </p:sp>
    </p:spTree>
    <p:extLst>
      <p:ext uri="{BB962C8B-B14F-4D97-AF65-F5344CB8AC3E}">
        <p14:creationId xmlns:p14="http://schemas.microsoft.com/office/powerpoint/2010/main" val="15095120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04813" y="365125"/>
            <a:ext cx="10948987" cy="6202363"/>
          </a:xfrm>
        </p:spPr>
        <p:txBody>
          <a:bodyPr/>
          <a:lstStyle/>
          <a:p>
            <a:r>
              <a:rPr lang="en-US" altLang="en-US" dirty="0"/>
              <a:t>2 Californians enter into gambling contract in Cal, with performance in Cal</a:t>
            </a:r>
            <a:br>
              <a:rPr lang="en-US" altLang="en-US" dirty="0"/>
            </a:br>
            <a:r>
              <a:rPr lang="en-US" altLang="en-US" dirty="0"/>
              <a:t>- gambling contracts are illegal under Cal. Law</a:t>
            </a:r>
            <a:br>
              <a:rPr lang="en-US" altLang="en-US" dirty="0"/>
            </a:br>
            <a:r>
              <a:rPr lang="en-US" altLang="en-US" dirty="0"/>
              <a:t>- the parties offer no evidence of Ca. law however</a:t>
            </a:r>
            <a:br>
              <a:rPr lang="en-US" altLang="en-US" dirty="0"/>
            </a:br>
            <a:r>
              <a:rPr lang="en-US" altLang="en-US" dirty="0"/>
              <a:t>- if the suit were brought in Nevada state court, where gambling contracts are legal, can the court presume that Ca. law is like Nev. law?</a:t>
            </a:r>
          </a:p>
        </p:txBody>
      </p:sp>
    </p:spTree>
    <p:extLst>
      <p:ext uri="{BB962C8B-B14F-4D97-AF65-F5344CB8AC3E}">
        <p14:creationId xmlns:p14="http://schemas.microsoft.com/office/powerpoint/2010/main" val="4173895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070100" y="365125"/>
            <a:ext cx="7969250" cy="5962650"/>
          </a:xfrm>
        </p:spPr>
        <p:txBody>
          <a:bodyPr/>
          <a:lstStyle/>
          <a:p>
            <a:r>
              <a:rPr lang="en-US" altLang="en-US"/>
              <a:t>failure to offer evidence of foreign law</a:t>
            </a:r>
          </a:p>
        </p:txBody>
      </p:sp>
    </p:spTree>
    <p:extLst>
      <p:ext uri="{BB962C8B-B14F-4D97-AF65-F5344CB8AC3E}">
        <p14:creationId xmlns:p14="http://schemas.microsoft.com/office/powerpoint/2010/main" val="23473724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76400" y="274638"/>
            <a:ext cx="8534400" cy="6430962"/>
          </a:xfrm>
        </p:spPr>
        <p:txBody>
          <a:bodyPr/>
          <a:lstStyle/>
          <a:p>
            <a:pPr algn="l"/>
            <a:r>
              <a:rPr lang="en-US" altLang="en-US" dirty="0"/>
              <a:t>- put burden on plaintiff and dismiss</a:t>
            </a:r>
            <a:br>
              <a:rPr lang="en-US" altLang="en-US" dirty="0"/>
            </a:br>
            <a:r>
              <a:rPr lang="en-US" altLang="en-US" dirty="0"/>
              <a:t>- put burden on defendant and assume states a claim</a:t>
            </a:r>
            <a:br>
              <a:rPr lang="en-US" altLang="en-US" dirty="0"/>
            </a:br>
            <a:r>
              <a:rPr lang="en-US" altLang="en-US" dirty="0"/>
              <a:t>- put burden on party best able to identify law</a:t>
            </a:r>
            <a:br>
              <a:rPr lang="en-US" altLang="en-US" dirty="0"/>
            </a:br>
            <a:r>
              <a:rPr lang="en-US" altLang="en-US" dirty="0"/>
              <a:t>- put burden on court</a:t>
            </a:r>
            <a:br>
              <a:rPr lang="en-US" altLang="en-US" dirty="0"/>
            </a:br>
            <a:r>
              <a:rPr lang="en-US" altLang="en-US" dirty="0"/>
              <a:t>- use presumption about what law is like to allow case to proceed</a:t>
            </a:r>
          </a:p>
        </p:txBody>
      </p:sp>
    </p:spTree>
    <p:extLst>
      <p:ext uri="{BB962C8B-B14F-4D97-AF65-F5344CB8AC3E}">
        <p14:creationId xmlns:p14="http://schemas.microsoft.com/office/powerpoint/2010/main" val="3595579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6278562"/>
          </a:xfrm>
        </p:spPr>
        <p:txBody>
          <a:bodyPr rtlCol="0">
            <a:normAutofit/>
          </a:bodyPr>
          <a:lstStyle/>
          <a:p>
            <a:pPr>
              <a:defRPr/>
            </a:pPr>
            <a:r>
              <a:rPr lang="en-US" dirty="0"/>
              <a:t>presumptions</a:t>
            </a:r>
            <a:br>
              <a:rPr lang="en-US" dirty="0"/>
            </a:br>
            <a:br>
              <a:rPr lang="en-US" dirty="0"/>
            </a:br>
            <a:r>
              <a:rPr lang="en-US" dirty="0"/>
              <a:t>- that common law applies in a common law jurisdiction (that is, has not been abrogated by statute)</a:t>
            </a:r>
            <a:br>
              <a:rPr lang="en-US" dirty="0"/>
            </a:br>
            <a:r>
              <a:rPr lang="en-US" dirty="0"/>
              <a:t>- that fundamental law applies in a jurisdiction</a:t>
            </a:r>
            <a:br>
              <a:rPr lang="en-US" dirty="0"/>
            </a:br>
            <a:r>
              <a:rPr lang="en-US" dirty="0"/>
              <a:t>- that law of the jurisdiction is like the forum’s</a:t>
            </a:r>
            <a:br>
              <a:rPr lang="en-US" dirty="0"/>
            </a:br>
            <a:endParaRPr lang="en-US" dirty="0"/>
          </a:p>
        </p:txBody>
      </p:sp>
    </p:spTree>
    <p:extLst>
      <p:ext uri="{BB962C8B-B14F-4D97-AF65-F5344CB8AC3E}">
        <p14:creationId xmlns:p14="http://schemas.microsoft.com/office/powerpoint/2010/main" val="39971674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marL="838200" indent="-838200" eaLnBrk="1" hangingPunct="1"/>
            <a:r>
              <a:rPr lang="en-US" altLang="en-US" sz="4000"/>
              <a:t>Walton v Arabian American Oil Co (2d Cir 1956)</a:t>
            </a:r>
          </a:p>
        </p:txBody>
      </p:sp>
    </p:spTree>
    <p:extLst>
      <p:ext uri="{BB962C8B-B14F-4D97-AF65-F5344CB8AC3E}">
        <p14:creationId xmlns:p14="http://schemas.microsoft.com/office/powerpoint/2010/main" val="3376272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p:nvPr>
        </p:nvSpPr>
        <p:spPr>
          <a:xfrm>
            <a:off x="609600" y="274638"/>
            <a:ext cx="10972800" cy="5851525"/>
          </a:xfrm>
        </p:spPr>
        <p:txBody>
          <a:bodyPr/>
          <a:lstStyle/>
          <a:p>
            <a:pPr eaLnBrk="1" hangingPunct="1"/>
            <a:r>
              <a:rPr lang="en-US" altLang="en-US" sz="3600" dirty="0"/>
              <a:t>P (Ark) sues D (Del) for negligence of D’s employee in Saudi Arabia</a:t>
            </a:r>
          </a:p>
          <a:p>
            <a:pPr eaLnBrk="1" hangingPunct="1"/>
            <a:r>
              <a:rPr lang="en-US" altLang="en-US" sz="3600" dirty="0"/>
              <a:t>complaint simply alleges negligence of employee, damages etc.</a:t>
            </a:r>
          </a:p>
          <a:p>
            <a:pPr eaLnBrk="1" hangingPunct="1"/>
            <a:r>
              <a:rPr lang="en-US" altLang="en-US" sz="3600" dirty="0"/>
              <a:t>no one mentions which law applies</a:t>
            </a:r>
          </a:p>
          <a:p>
            <a:pPr eaLnBrk="1" hangingPunct="1"/>
            <a:r>
              <a:rPr lang="en-US" altLang="en-US" sz="3600" dirty="0"/>
              <a:t>what happens?</a:t>
            </a:r>
          </a:p>
        </p:txBody>
      </p:sp>
    </p:spTree>
    <p:extLst>
      <p:ext uri="{BB962C8B-B14F-4D97-AF65-F5344CB8AC3E}">
        <p14:creationId xmlns:p14="http://schemas.microsoft.com/office/powerpoint/2010/main" val="153696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1"/>
            <a:ext cx="8305800" cy="5897563"/>
          </a:xfrm>
        </p:spPr>
        <p:txBody>
          <a:bodyPr rtlCol="0">
            <a:normAutofit fontScale="85000" lnSpcReduction="20000"/>
          </a:bodyPr>
          <a:lstStyle/>
          <a:p>
            <a:pPr>
              <a:defRPr/>
            </a:pPr>
            <a:r>
              <a:rPr lang="en-US" dirty="0"/>
              <a:t>§ 145. The General Principle</a:t>
            </a:r>
            <a:br>
              <a:rPr lang="en-US" dirty="0"/>
            </a:br>
            <a:r>
              <a:rPr lang="en-US" dirty="0"/>
              <a:t> </a:t>
            </a:r>
          </a:p>
          <a:p>
            <a:pPr>
              <a:defRPr/>
            </a:pPr>
            <a:r>
              <a:rPr lang="en-US" b="1" dirty="0"/>
              <a:t>(1) The rights and liabilities of the parties with respect to an issue in tort are determined by the local law of the state which, with respect to that issue, has the most significant relationship to the occurrence and the parties under the principles stated in § 6.</a:t>
            </a:r>
            <a:endParaRPr lang="en-US" dirty="0"/>
          </a:p>
          <a:p>
            <a:pPr>
              <a:defRPr/>
            </a:pPr>
            <a:r>
              <a:rPr lang="en-US" b="1" dirty="0"/>
              <a:t>(2) Contacts to be taken into account in applying the principles of § 6 to determine the law applicable to an issue include:</a:t>
            </a:r>
            <a:endParaRPr lang="en-US" dirty="0"/>
          </a:p>
          <a:p>
            <a:pPr>
              <a:defRPr/>
            </a:pPr>
            <a:r>
              <a:rPr lang="en-US" b="1" dirty="0"/>
              <a:t>(a) the place where the injury occurred,</a:t>
            </a:r>
            <a:endParaRPr lang="en-US" dirty="0"/>
          </a:p>
          <a:p>
            <a:pPr>
              <a:defRPr/>
            </a:pPr>
            <a:r>
              <a:rPr lang="en-US" b="1" dirty="0"/>
              <a:t>(b) the place where the conduct causing the injury occurred,</a:t>
            </a:r>
            <a:endParaRPr lang="en-US" dirty="0"/>
          </a:p>
          <a:p>
            <a:pPr>
              <a:defRPr/>
            </a:pPr>
            <a:r>
              <a:rPr lang="en-US" b="1" dirty="0"/>
              <a:t>(c) the </a:t>
            </a:r>
            <a:r>
              <a:rPr lang="en-US" b="1" dirty="0" err="1"/>
              <a:t>domicil</a:t>
            </a:r>
            <a:r>
              <a:rPr lang="en-US" b="1" dirty="0"/>
              <a:t>, residence, nationality, place of incorporation and place of business of the parties, and</a:t>
            </a:r>
            <a:endParaRPr lang="en-US" dirty="0"/>
          </a:p>
          <a:p>
            <a:pPr>
              <a:defRPr/>
            </a:pPr>
            <a:r>
              <a:rPr lang="en-US" b="1" dirty="0"/>
              <a:t>(d) the place where the relationship, if any, between the parties is centered.</a:t>
            </a:r>
            <a:endParaRPr lang="en-US" dirty="0"/>
          </a:p>
          <a:p>
            <a:pPr>
              <a:defRPr/>
            </a:pPr>
            <a:r>
              <a:rPr lang="en-US" b="1" dirty="0"/>
              <a:t>These contacts are to be evaluated according to their relative importance with respect to the particular issue.</a:t>
            </a:r>
            <a:endParaRPr lang="en-US" dirty="0"/>
          </a:p>
          <a:p>
            <a:pPr>
              <a:defRPr/>
            </a:pPr>
            <a:endParaRPr lang="en-US" dirty="0"/>
          </a:p>
        </p:txBody>
      </p:sp>
    </p:spTree>
    <p:extLst>
      <p:ext uri="{BB962C8B-B14F-4D97-AF65-F5344CB8AC3E}">
        <p14:creationId xmlns:p14="http://schemas.microsoft.com/office/powerpoint/2010/main" val="20413422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p:nvPr>
        </p:nvSpPr>
        <p:spPr>
          <a:xfrm>
            <a:off x="609600" y="274638"/>
            <a:ext cx="10972800" cy="5851525"/>
          </a:xfrm>
        </p:spPr>
        <p:txBody>
          <a:bodyPr/>
          <a:lstStyle/>
          <a:p>
            <a:pPr eaLnBrk="1" hangingPunct="1"/>
            <a:r>
              <a:rPr lang="en-US" altLang="en-US" sz="4400"/>
              <a:t>New York Civil Practice Act, § 344-a</a:t>
            </a:r>
          </a:p>
          <a:p>
            <a:pPr lvl="1" eaLnBrk="1" hangingPunct="1"/>
            <a:r>
              <a:rPr lang="en-US" altLang="en-US" sz="4400"/>
              <a:t>judicial notice statute</a:t>
            </a:r>
          </a:p>
          <a:p>
            <a:pPr eaLnBrk="1" hangingPunct="1"/>
            <a:endParaRPr lang="en-US" altLang="en-US" sz="4400"/>
          </a:p>
        </p:txBody>
      </p:sp>
    </p:spTree>
    <p:extLst>
      <p:ext uri="{BB962C8B-B14F-4D97-AF65-F5344CB8AC3E}">
        <p14:creationId xmlns:p14="http://schemas.microsoft.com/office/powerpoint/2010/main" val="13894271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98475" y="365125"/>
            <a:ext cx="10855325" cy="6067425"/>
          </a:xfrm>
        </p:spPr>
        <p:txBody>
          <a:bodyPr/>
          <a:lstStyle/>
          <a:p>
            <a:pPr eaLnBrk="1" hangingPunct="1"/>
            <a:r>
              <a:rPr lang="en-US" altLang="en-US" i="1"/>
              <a:t>Louknitsky v. Louknitsky</a:t>
            </a:r>
            <a:br>
              <a:rPr lang="en-US" altLang="en-US"/>
            </a:br>
            <a:br>
              <a:rPr lang="en-US" altLang="en-US"/>
            </a:br>
            <a:r>
              <a:rPr lang="en-US" altLang="en-US"/>
              <a:t>- California state court determining spousal rights in marital property of couple, now domiciled in Ca., while they were in China</a:t>
            </a:r>
            <a:br>
              <a:rPr lang="en-US" altLang="en-US"/>
            </a:br>
            <a:r>
              <a:rPr lang="en-US" altLang="en-US"/>
              <a:t>- presumed Chinese law was the same as California’s community property system</a:t>
            </a:r>
          </a:p>
        </p:txBody>
      </p:sp>
    </p:spTree>
    <p:extLst>
      <p:ext uri="{BB962C8B-B14F-4D97-AF65-F5344CB8AC3E}">
        <p14:creationId xmlns:p14="http://schemas.microsoft.com/office/powerpoint/2010/main" val="3423522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pPr eaLnBrk="1" hangingPunct="1"/>
            <a:r>
              <a:rPr lang="en-US" altLang="en-US"/>
              <a:t>§ 169. Intra-Family Immunity</a:t>
            </a:r>
            <a:br>
              <a:rPr lang="en-US" altLang="en-US"/>
            </a:br>
            <a:r>
              <a:rPr lang="en-US" altLang="en-US"/>
              <a:t> </a:t>
            </a:r>
          </a:p>
          <a:p>
            <a:pPr eaLnBrk="1" hangingPunct="1"/>
            <a:r>
              <a:rPr lang="en-US" altLang="en-US" b="1"/>
              <a:t>(1) The law selected by application of the rule of § 145 determines whether one member of a family is immune from tort liability to another member of the family.</a:t>
            </a:r>
            <a:endParaRPr lang="en-US" altLang="en-US"/>
          </a:p>
          <a:p>
            <a:pPr eaLnBrk="1" hangingPunct="1"/>
            <a:r>
              <a:rPr lang="en-US" altLang="en-US" b="1"/>
              <a:t>(2) The applicable law will usually be the local law of the state of the parties' domicil.</a:t>
            </a:r>
            <a:endParaRPr lang="en-US" altLang="en-US"/>
          </a:p>
          <a:p>
            <a:pPr eaLnBrk="1" hangingPunct="1"/>
            <a:endParaRPr lang="en-US" altLang="en-US"/>
          </a:p>
        </p:txBody>
      </p:sp>
    </p:spTree>
    <p:extLst>
      <p:ext uri="{BB962C8B-B14F-4D97-AF65-F5344CB8AC3E}">
        <p14:creationId xmlns:p14="http://schemas.microsoft.com/office/powerpoint/2010/main" val="1703842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a:t>Babcock v. Jackson (NY 1963)</a:t>
            </a:r>
            <a:endParaRPr lang="en-US" altLang="en-US" b="1"/>
          </a:p>
        </p:txBody>
      </p:sp>
      <p:sp>
        <p:nvSpPr>
          <p:cNvPr id="15363" name="Content Placeholder 2"/>
          <p:cNvSpPr>
            <a:spLocks noGrp="1"/>
          </p:cNvSpPr>
          <p:nvPr>
            <p:ph idx="1"/>
          </p:nvPr>
        </p:nvSpPr>
        <p:spPr/>
        <p:txBody>
          <a:bodyPr/>
          <a:lstStyle/>
          <a:p>
            <a:pPr eaLnBrk="1" hangingPunct="1"/>
            <a:r>
              <a:rPr lang="en-US" altLang="en-US"/>
              <a:t>NY P – guest in car w/ NY D</a:t>
            </a:r>
          </a:p>
          <a:p>
            <a:pPr eaLnBrk="1" hangingPunct="1"/>
            <a:r>
              <a:rPr lang="en-US" altLang="en-US"/>
              <a:t>Crashed into stone wall in Ontario</a:t>
            </a:r>
          </a:p>
          <a:p>
            <a:pPr eaLnBrk="1" hangingPunct="1"/>
            <a:r>
              <a:rPr lang="en-US" altLang="en-US"/>
              <a:t>Q of application of Ontario guest statute</a:t>
            </a:r>
          </a:p>
          <a:p>
            <a:pPr eaLnBrk="1" hangingPunct="1"/>
            <a:r>
              <a:rPr lang="en-US" altLang="en-US"/>
              <a:t>Held Ontario guest statute does not apply</a:t>
            </a:r>
          </a:p>
        </p:txBody>
      </p:sp>
    </p:spTree>
    <p:extLst>
      <p:ext uri="{BB962C8B-B14F-4D97-AF65-F5344CB8AC3E}">
        <p14:creationId xmlns:p14="http://schemas.microsoft.com/office/powerpoint/2010/main" val="2211685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err="1"/>
              <a:t>Kell</a:t>
            </a:r>
            <a:r>
              <a:rPr lang="en-US" dirty="0"/>
              <a:t> v. Henderson (NY Sup. Ct. 1965)</a:t>
            </a:r>
          </a:p>
        </p:txBody>
      </p:sp>
      <p:sp>
        <p:nvSpPr>
          <p:cNvPr id="16387" name="Content Placeholder 2"/>
          <p:cNvSpPr>
            <a:spLocks noGrp="1"/>
          </p:cNvSpPr>
          <p:nvPr>
            <p:ph idx="1"/>
          </p:nvPr>
        </p:nvSpPr>
        <p:spPr/>
        <p:txBody>
          <a:bodyPr/>
          <a:lstStyle/>
          <a:p>
            <a:pPr eaLnBrk="1" hangingPunct="1">
              <a:buFont typeface="Arial" panose="020B0604020202020204" pitchFamily="34" charset="0"/>
              <a:buNone/>
            </a:pPr>
            <a:endParaRPr lang="en-US" altLang="en-US"/>
          </a:p>
          <a:p>
            <a:pPr eaLnBrk="1" hangingPunct="1"/>
            <a:r>
              <a:rPr lang="en-US" altLang="en-US"/>
              <a:t>Residents of Ontario in NY</a:t>
            </a:r>
          </a:p>
          <a:p>
            <a:pPr eaLnBrk="1" hangingPunct="1"/>
            <a:r>
              <a:rPr lang="en-US" altLang="en-US"/>
              <a:t>Trip begins and ends in Ontario</a:t>
            </a:r>
          </a:p>
          <a:p>
            <a:pPr eaLnBrk="1" hangingPunct="1"/>
            <a:r>
              <a:rPr lang="en-US" altLang="en-US"/>
              <a:t>Accident in NY</a:t>
            </a:r>
          </a:p>
          <a:p>
            <a:pPr eaLnBrk="1" hangingPunct="1"/>
            <a:r>
              <a:rPr lang="en-US" altLang="en-US"/>
              <a:t>Court applied NY law, not Ontario guest statute</a:t>
            </a:r>
          </a:p>
        </p:txBody>
      </p:sp>
    </p:spTree>
    <p:extLst>
      <p:ext uri="{BB962C8B-B14F-4D97-AF65-F5344CB8AC3E}">
        <p14:creationId xmlns:p14="http://schemas.microsoft.com/office/powerpoint/2010/main" val="1551363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0" y="274638"/>
            <a:ext cx="8686800" cy="5745162"/>
          </a:xfrm>
        </p:spPr>
        <p:txBody>
          <a:bodyPr/>
          <a:lstStyle/>
          <a:p>
            <a:pPr eaLnBrk="1" hangingPunct="1"/>
            <a:r>
              <a:rPr lang="en-US" altLang="en-US" sz="4000" b="1"/>
              <a:t>JONES v RS JONES &amp; Assoc </a:t>
            </a:r>
            <a:br>
              <a:rPr lang="en-US" altLang="en-US" sz="4000" b="1"/>
            </a:br>
            <a:r>
              <a:rPr lang="en-US" altLang="en-US" sz="4000" b="1"/>
              <a:t>(Va. 1993)</a:t>
            </a:r>
          </a:p>
        </p:txBody>
      </p:sp>
    </p:spTree>
    <p:extLst>
      <p:ext uri="{BB962C8B-B14F-4D97-AF65-F5344CB8AC3E}">
        <p14:creationId xmlns:p14="http://schemas.microsoft.com/office/powerpoint/2010/main" val="1290856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p:nvPr>
        </p:nvSpPr>
        <p:spPr>
          <a:xfrm>
            <a:off x="1828800" y="274638"/>
            <a:ext cx="8382000" cy="6583362"/>
          </a:xfrm>
        </p:spPr>
        <p:txBody>
          <a:bodyPr>
            <a:normAutofit lnSpcReduction="10000"/>
          </a:bodyPr>
          <a:lstStyle/>
          <a:p>
            <a:pPr marL="0" indent="0">
              <a:buNone/>
              <a:defRPr/>
            </a:pPr>
            <a:r>
              <a:rPr lang="en-US" altLang="en-US" sz="2400" dirty="0"/>
              <a:t>95.11. Limitations other than for the recovery of real property</a:t>
            </a:r>
          </a:p>
          <a:p>
            <a:pPr marL="0" indent="0">
              <a:buNone/>
              <a:defRPr/>
            </a:pPr>
            <a:r>
              <a:rPr lang="en-US" altLang="en-US" sz="2400" dirty="0"/>
              <a:t>Actions other than for recovery of real property shall be commenced as follows:</a:t>
            </a:r>
          </a:p>
          <a:p>
            <a:pPr eaLnBrk="1" hangingPunct="1">
              <a:buFontTx/>
              <a:buNone/>
              <a:defRPr/>
            </a:pPr>
            <a:r>
              <a:rPr lang="en-US" altLang="en-US" sz="2400" dirty="0"/>
              <a:t>...</a:t>
            </a:r>
          </a:p>
          <a:p>
            <a:pPr marL="0" indent="0">
              <a:buNone/>
              <a:defRPr/>
            </a:pPr>
            <a:r>
              <a:rPr lang="en-US" altLang="en-US" sz="2400" dirty="0"/>
              <a:t>(3) Within four years.--</a:t>
            </a:r>
          </a:p>
          <a:p>
            <a:pPr marL="0" indent="0">
              <a:buNone/>
              <a:defRPr/>
            </a:pPr>
            <a:r>
              <a:rPr lang="en-US" altLang="en-US" sz="2400" dirty="0"/>
              <a:t>	(a) An action founded on negligence.</a:t>
            </a:r>
          </a:p>
          <a:p>
            <a:pPr marL="0" indent="0">
              <a:buNone/>
              <a:defRPr/>
            </a:pPr>
            <a:r>
              <a:rPr lang="en-US" altLang="en-US" sz="2400" dirty="0"/>
              <a:t>...</a:t>
            </a:r>
          </a:p>
          <a:p>
            <a:pPr marL="0" indent="0">
              <a:buNone/>
              <a:defRPr/>
            </a:pPr>
            <a:r>
              <a:rPr lang="en-US" altLang="en-US" sz="2400" dirty="0"/>
              <a:t>(4) Within two years.--</a:t>
            </a:r>
          </a:p>
          <a:p>
            <a:pPr eaLnBrk="1" hangingPunct="1">
              <a:buFontTx/>
              <a:buNone/>
              <a:defRPr/>
            </a:pPr>
            <a:r>
              <a:rPr lang="en-US" altLang="en-US" sz="2400" dirty="0"/>
              <a:t>..</a:t>
            </a:r>
          </a:p>
          <a:p>
            <a:pPr marL="0" indent="0">
              <a:buNone/>
              <a:defRPr/>
            </a:pPr>
            <a:r>
              <a:rPr lang="en-US" altLang="en-US" sz="2400" dirty="0"/>
              <a:t>	(d) An action for wrongful death.</a:t>
            </a:r>
          </a:p>
          <a:p>
            <a:pPr marL="0" indent="0">
              <a:buNone/>
              <a:defRPr/>
            </a:pPr>
            <a:r>
              <a:rPr lang="en-US" altLang="en-US" sz="2400" dirty="0"/>
              <a:t>...</a:t>
            </a:r>
          </a:p>
          <a:p>
            <a:pPr marL="0" indent="0">
              <a:buNone/>
              <a:defRPr/>
            </a:pPr>
            <a:r>
              <a:rPr lang="en-US" altLang="en-US" sz="2400" dirty="0"/>
              <a:t>	(g) An action for libel or slander.</a:t>
            </a:r>
          </a:p>
          <a:p>
            <a:pPr marL="0" indent="0">
              <a:buNone/>
              <a:defRPr/>
            </a:pPr>
            <a:r>
              <a:rPr lang="en-US" altLang="en-US" sz="2400" dirty="0"/>
              <a:t>(5) Within one year.--</a:t>
            </a:r>
          </a:p>
          <a:p>
            <a:pPr marL="0" indent="0">
              <a:buNone/>
              <a:defRPr/>
            </a:pPr>
            <a:r>
              <a:rPr lang="en-US" altLang="en-US" sz="2400" dirty="0"/>
              <a:t>	(a) An action for specific performance of a contract.</a:t>
            </a:r>
          </a:p>
          <a:p>
            <a:pPr marL="0" indent="0">
              <a:buNone/>
              <a:defRPr/>
            </a:pPr>
            <a:r>
              <a:rPr lang="en-US" altLang="en-US" sz="2400" dirty="0"/>
              <a:t>...</a:t>
            </a:r>
          </a:p>
        </p:txBody>
      </p:sp>
    </p:spTree>
    <p:extLst>
      <p:ext uri="{BB962C8B-B14F-4D97-AF65-F5344CB8AC3E}">
        <p14:creationId xmlns:p14="http://schemas.microsoft.com/office/powerpoint/2010/main" val="3836537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TotalTime>
  <Words>1087</Words>
  <Application>Microsoft Macintosh PowerPoint</Application>
  <PresentationFormat>Widescreen</PresentationFormat>
  <Paragraphs>90</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Thurs. Sept. 19 </vt:lpstr>
      <vt:lpstr>Virginia cases</vt:lpstr>
      <vt:lpstr>McMillan v McMillan (Va. 1979)</vt:lpstr>
      <vt:lpstr>PowerPoint Presentation</vt:lpstr>
      <vt:lpstr>PowerPoint Presentation</vt:lpstr>
      <vt:lpstr>Babcock v. Jackson (NY 1963)</vt:lpstr>
      <vt:lpstr>Kell v. Henderson (NY Sup. Ct. 1965)</vt:lpstr>
      <vt:lpstr>JONES v RS JONES &amp; Assoc  (Va. 1993)</vt:lpstr>
      <vt:lpstr>PowerPoint Presentation</vt:lpstr>
      <vt:lpstr>We think the limitation contained in Fla.Stat.Ann. § 95.11(4)(d) is directed so specifically to the right of action provided by the state's wrongful death act as to warrant saying that the limitation qualifies the right. Indeed, if the limitation is not so directed, one is constrained to ask, to what else could it possibly be pointed? The language, "[a]n action for wrongful death ... shall be commenced ... [w]ithin two years," is, to borrow from Davis v. Mills, "so specific that it hardly can mean anything else [than a qualification upon the newly created liability]."</vt:lpstr>
      <vt:lpstr>What about Virginia’s two-year statute of limitations for wrongful death actions…?</vt:lpstr>
      <vt:lpstr>Buchanan v. Doe (Va. 1993)</vt:lpstr>
      <vt:lpstr>"The forum state applies its own law to ascertain whether the issue is one of tort or contract."</vt:lpstr>
      <vt:lpstr>“Substantive tort law in West Virginia, as in Virginia, requires that the plaintiff prove he was injured by the negligence of the defendant. But there is nothing in the tort law of either state which requires that injury be accompanied by physical contact in order to impose liability on the defendant. Under West Virginia law, however, in order to recover from an insurance company under an uninsured motorist policy, the injured party must prove in the John Doe tort action that the injury was accompanied by physical contact. But, for several reasons, we conclude that this requirement is a matter of statutory law dealing with insurance contracts.” </vt:lpstr>
      <vt:lpstr>“Finally, if we construed the proof-of-contact requirement as State Farm suggests, the scope of a Virginia insured's UM coverage would depend upon the UM statutory provisions of each state in which a Virginia insured traveled, contrary to our understanding of the purpose of UM insurance.” </vt:lpstr>
      <vt:lpstr>Perkins v Doe (W. Va. 1986) - W. Virg’ian gets into accident in Va. (no contact) - suit brought in fed ct against John Doe - question certified to W. Va. S.Ct. - said law of place of harm applied   Lee v. Saliga (W. Va. 1988) - Pennsylvanian gets into accident in W.Va. (no contact) - suit against insurance co. in W. Va ct. - W. Va. S Ct. held that law of place of contracting applies </vt:lpstr>
      <vt:lpstr>PowerPoint Presentation</vt:lpstr>
      <vt:lpstr>PowerPoint Presentation</vt:lpstr>
      <vt:lpstr>PowerPoint Presentation</vt:lpstr>
      <vt:lpstr> Dreher v. Budget Rent-A-Car System, Inc. (Va. 2006)</vt:lpstr>
      <vt:lpstr>PowerPoint Presentation</vt:lpstr>
      <vt:lpstr>pleading and proving foreign law</vt:lpstr>
      <vt:lpstr>fact approach to content of foreign law</vt:lpstr>
      <vt:lpstr>must be pleaded proved jury limited appellate review</vt:lpstr>
      <vt:lpstr>cause of action was really under the law of the forum – foreign law was a fact concerning the availability of recovery</vt:lpstr>
      <vt:lpstr>law approach to foreign law</vt:lpstr>
      <vt:lpstr>PowerPoint Presentation</vt:lpstr>
      <vt:lpstr>failure to plead foreign law</vt:lpstr>
      <vt:lpstr>PowerPoint Presentation</vt:lpstr>
      <vt:lpstr>imagine D brings up failure to state a claim  how does he show it?</vt:lpstr>
      <vt:lpstr>PowerPoint Presentation</vt:lpstr>
      <vt:lpstr>imagine D brings up failure to state a claim under NY law  how does he show it?</vt:lpstr>
      <vt:lpstr>sua sponte?</vt:lpstr>
      <vt:lpstr>2 Californians enter into gambling contract in Cal, with performance in Cal - gambling contracts are illegal under Cal. Law - the parties offer no evidence of Ca. law however - if the suit were brought in Nevada state court, where gambling contracts are legal, can the court presume that Ca. law is like Nev. law?</vt:lpstr>
      <vt:lpstr>failure to offer evidence of foreign law</vt:lpstr>
      <vt:lpstr>- put burden on plaintiff and dismiss - put burden on defendant and assume states a claim - put burden on party best able to identify law - put burden on court - use presumption about what law is like to allow case to proceed</vt:lpstr>
      <vt:lpstr>presumptions  - that common law applies in a common law jurisdiction (that is, has not been abrogated by statute) - that fundamental law applies in a jurisdiction - that law of the jurisdiction is like the forum’s </vt:lpstr>
      <vt:lpstr>Walton v Arabian American Oil Co (2d Cir 1956)</vt:lpstr>
      <vt:lpstr>PowerPoint Presentation</vt:lpstr>
      <vt:lpstr>PowerPoint Presentation</vt:lpstr>
      <vt:lpstr>Louknitsky v. Louknitsky  - California state court determining spousal rights in marital property of couple, now domiciled in Ca., while they were in China - presumed Chinese law was the same as California’s community property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142</cp:revision>
  <cp:lastPrinted>2018-01-29T16:39:44Z</cp:lastPrinted>
  <dcterms:created xsi:type="dcterms:W3CDTF">2017-01-08T14:53:49Z</dcterms:created>
  <dcterms:modified xsi:type="dcterms:W3CDTF">2019-09-19T01:33:24Z</dcterms:modified>
</cp:coreProperties>
</file>