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331" r:id="rId2"/>
    <p:sldId id="604" r:id="rId3"/>
    <p:sldId id="612" r:id="rId4"/>
    <p:sldId id="613" r:id="rId5"/>
    <p:sldId id="616" r:id="rId6"/>
    <p:sldId id="667" r:id="rId7"/>
    <p:sldId id="641" r:id="rId8"/>
    <p:sldId id="642" r:id="rId9"/>
    <p:sldId id="659" r:id="rId10"/>
    <p:sldId id="646" r:id="rId11"/>
    <p:sldId id="651" r:id="rId12"/>
    <p:sldId id="591" r:id="rId13"/>
    <p:sldId id="564" r:id="rId14"/>
    <p:sldId id="565" r:id="rId15"/>
    <p:sldId id="566" r:id="rId16"/>
    <p:sldId id="674" r:id="rId17"/>
    <p:sldId id="663" r:id="rId18"/>
    <p:sldId id="664" r:id="rId19"/>
    <p:sldId id="665" r:id="rId20"/>
    <p:sldId id="675" r:id="rId21"/>
    <p:sldId id="666" r:id="rId22"/>
    <p:sldId id="567" r:id="rId23"/>
    <p:sldId id="568" r:id="rId24"/>
    <p:sldId id="569" r:id="rId25"/>
    <p:sldId id="570" r:id="rId26"/>
    <p:sldId id="571" r:id="rId27"/>
    <p:sldId id="288" r:id="rId28"/>
    <p:sldId id="279" r:id="rId29"/>
    <p:sldId id="676" r:id="rId30"/>
    <p:sldId id="280" r:id="rId31"/>
    <p:sldId id="281" r:id="rId32"/>
    <p:sldId id="282" r:id="rId33"/>
    <p:sldId id="283" r:id="rId34"/>
    <p:sldId id="289" r:id="rId35"/>
    <p:sldId id="290" r:id="rId36"/>
    <p:sldId id="291" r:id="rId37"/>
    <p:sldId id="292" r:id="rId38"/>
    <p:sldId id="293" r:id="rId39"/>
    <p:sldId id="294" r:id="rId40"/>
    <p:sldId id="295" r:id="rId41"/>
    <p:sldId id="296" r:id="rId42"/>
    <p:sldId id="297" r:id="rId43"/>
    <p:sldId id="298"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112" d="100"/>
          <a:sy n="112" d="100"/>
        </p:scale>
        <p:origin x="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9/16/19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9/16/19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Tues. Sept. 17</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398930"/>
          </a:xfrm>
        </p:spPr>
        <p:txBody>
          <a:bodyPr/>
          <a:lstStyle/>
          <a:p>
            <a:r>
              <a:rPr lang="en-US" dirty="0"/>
              <a:t>federal law in state court is different</a:t>
            </a:r>
          </a:p>
        </p:txBody>
      </p:sp>
    </p:spTree>
    <p:extLst>
      <p:ext uri="{BB962C8B-B14F-4D97-AF65-F5344CB8AC3E}">
        <p14:creationId xmlns:p14="http://schemas.microsoft.com/office/powerpoint/2010/main" val="359341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78562"/>
          </a:xfrm>
        </p:spPr>
        <p:txBody>
          <a:bodyPr/>
          <a:lstStyle/>
          <a:p>
            <a:r>
              <a:rPr lang="en-US" altLang="en-US"/>
              <a:t>borrowing statutes</a:t>
            </a:r>
          </a:p>
        </p:txBody>
      </p:sp>
    </p:spTree>
    <p:extLst>
      <p:ext uri="{BB962C8B-B14F-4D97-AF65-F5344CB8AC3E}">
        <p14:creationId xmlns:p14="http://schemas.microsoft.com/office/powerpoint/2010/main" val="2524012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76200"/>
            <a:ext cx="8915400" cy="6477000"/>
          </a:xfrm>
        </p:spPr>
        <p:txBody>
          <a:bodyPr/>
          <a:lstStyle/>
          <a:p>
            <a:pPr algn="l"/>
            <a:r>
              <a:rPr lang="en-US" altLang="en-US" sz="2800" dirty="0"/>
              <a:t>2</a:t>
            </a:r>
            <a:r>
              <a:rPr lang="en-US" altLang="en-US" sz="2800" baseline="30000" dirty="0"/>
              <a:t>nd</a:t>
            </a:r>
            <a:r>
              <a:rPr lang="en-US" altLang="en-US" sz="2800" dirty="0"/>
              <a:t> Rest - § 142. Statute Of Limitations</a:t>
            </a:r>
            <a:br>
              <a:rPr lang="en-US" altLang="en-US" sz="2800" dirty="0"/>
            </a:br>
            <a:r>
              <a:rPr lang="en-US" altLang="en-US" sz="2800" dirty="0"/>
              <a:t>The following § 142 replaces the original §§ 142 and 143:</a:t>
            </a:r>
            <a:br>
              <a:rPr lang="en-US" altLang="en-US" sz="2800" dirty="0"/>
            </a:br>
            <a:r>
              <a:rPr lang="en-US" altLang="en-US" sz="2800" dirty="0"/>
              <a:t>Whether a claim will be maintained against the defense of the statute of limitations is determined under the principles stated in § 6. In general, unless the exceptional circumstances of the case make such a result unreasonable:</a:t>
            </a:r>
            <a:br>
              <a:rPr lang="en-US" altLang="en-US" sz="2800" dirty="0"/>
            </a:br>
            <a:r>
              <a:rPr lang="en-US" altLang="en-US" sz="2800" dirty="0"/>
              <a:t>(1) The forum will apply its own statute of limitations barring the claim.</a:t>
            </a:r>
            <a:br>
              <a:rPr lang="en-US" altLang="en-US" sz="2800" dirty="0"/>
            </a:br>
            <a:r>
              <a:rPr lang="en-US" altLang="en-US" sz="2800" dirty="0"/>
              <a:t>(2) The forum will apply its own statute of limitations permitting the claim unless:</a:t>
            </a:r>
            <a:br>
              <a:rPr lang="en-US" altLang="en-US" sz="2800" dirty="0"/>
            </a:br>
            <a:r>
              <a:rPr lang="en-US" altLang="en-US" sz="2800" dirty="0"/>
              <a:t>(a) maintenance of the claim would serve no substantial interest of the forum; and</a:t>
            </a:r>
            <a:br>
              <a:rPr lang="en-US" altLang="en-US" sz="2800" dirty="0"/>
            </a:br>
            <a:r>
              <a:rPr lang="en-US" altLang="en-US" sz="2800" dirty="0"/>
              <a:t>(b) the claim would be barred under the statute of limitations of a state having a more significant relationship to the parties and the occurrence.</a:t>
            </a:r>
          </a:p>
        </p:txBody>
      </p:sp>
    </p:spTree>
    <p:extLst>
      <p:ext uri="{BB962C8B-B14F-4D97-AF65-F5344CB8AC3E}">
        <p14:creationId xmlns:p14="http://schemas.microsoft.com/office/powerpoint/2010/main" val="100427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274638"/>
            <a:ext cx="8305800" cy="6354762"/>
          </a:xfrm>
        </p:spPr>
        <p:txBody>
          <a:bodyPr/>
          <a:lstStyle/>
          <a:p>
            <a:pPr eaLnBrk="1" hangingPunct="1"/>
            <a:r>
              <a:rPr lang="en-US" altLang="en-US"/>
              <a:t>renvoi</a:t>
            </a:r>
            <a:br>
              <a:rPr lang="en-US" altLang="en-US"/>
            </a:br>
            <a:br>
              <a:rPr lang="en-US" altLang="en-US"/>
            </a:br>
            <a:r>
              <a:rPr lang="en-US" altLang="en-US"/>
              <a:t>désistement</a:t>
            </a:r>
          </a:p>
        </p:txBody>
      </p:sp>
    </p:spTree>
    <p:extLst>
      <p:ext uri="{BB962C8B-B14F-4D97-AF65-F5344CB8AC3E}">
        <p14:creationId xmlns:p14="http://schemas.microsoft.com/office/powerpoint/2010/main" val="1737431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6202362"/>
          </a:xfrm>
        </p:spPr>
        <p:txBody>
          <a:bodyPr/>
          <a:lstStyle/>
          <a:p>
            <a:pPr eaLnBrk="1" hangingPunct="1"/>
            <a:r>
              <a:rPr lang="en-US" altLang="en-US"/>
              <a:t>in re Schneider’s Estate </a:t>
            </a:r>
            <a:br>
              <a:rPr lang="en-US" altLang="en-US"/>
            </a:br>
            <a:r>
              <a:rPr lang="en-US" altLang="en-US"/>
              <a:t>(Sur. Ct. N.Y. 1950)</a:t>
            </a:r>
            <a:br>
              <a:rPr lang="en-US" altLang="en-US"/>
            </a:br>
            <a:endParaRPr lang="en-US" altLang="en-US"/>
          </a:p>
        </p:txBody>
      </p:sp>
    </p:spTree>
    <p:extLst>
      <p:ext uri="{BB962C8B-B14F-4D97-AF65-F5344CB8AC3E}">
        <p14:creationId xmlns:p14="http://schemas.microsoft.com/office/powerpoint/2010/main" val="242115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0" y="0"/>
            <a:ext cx="8686800" cy="6705600"/>
          </a:xfrm>
        </p:spPr>
        <p:txBody>
          <a:bodyPr>
            <a:normAutofit/>
          </a:bodyPr>
          <a:lstStyle/>
          <a:p>
            <a:pPr eaLnBrk="1" hangingPunct="1"/>
            <a:r>
              <a:rPr lang="en-US" altLang="en-US" sz="3600" dirty="0"/>
              <a:t>The primary reason for its existence lies in the fact that the law-making and law-enforcing agencies of the country in which land is situated have exclusive control over such land. As only the courts of that country are ultimately capable of rendering enforceable judgments affecting the land, the legislative authorities thereof have the exclusive power to promulgate the law which shall regulate its ownership and transfer.…</a:t>
            </a:r>
          </a:p>
        </p:txBody>
      </p:sp>
    </p:spTree>
    <p:extLst>
      <p:ext uri="{BB962C8B-B14F-4D97-AF65-F5344CB8AC3E}">
        <p14:creationId xmlns:p14="http://schemas.microsoft.com/office/powerpoint/2010/main" val="398407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085779"/>
          </a:xfrm>
        </p:spPr>
        <p:txBody>
          <a:bodyPr/>
          <a:lstStyle/>
          <a:p>
            <a:r>
              <a:rPr lang="en-US" dirty="0"/>
              <a:t>is that reasoning applicable in this case?</a:t>
            </a:r>
          </a:p>
        </p:txBody>
      </p:sp>
    </p:spTree>
    <p:extLst>
      <p:ext uri="{BB962C8B-B14F-4D97-AF65-F5344CB8AC3E}">
        <p14:creationId xmlns:p14="http://schemas.microsoft.com/office/powerpoint/2010/main" val="1864524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010623"/>
          </a:xfrm>
        </p:spPr>
        <p:txBody>
          <a:bodyPr/>
          <a:lstStyle/>
          <a:p>
            <a:r>
              <a:rPr lang="en-US" dirty="0"/>
              <a:t>what is the Swiss choice-of-law rule…?</a:t>
            </a:r>
          </a:p>
        </p:txBody>
      </p:sp>
    </p:spTree>
    <p:extLst>
      <p:ext uri="{BB962C8B-B14F-4D97-AF65-F5344CB8AC3E}">
        <p14:creationId xmlns:p14="http://schemas.microsoft.com/office/powerpoint/2010/main" val="387612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365125"/>
            <a:ext cx="10840233" cy="6211039"/>
          </a:xfrm>
        </p:spPr>
        <p:txBody>
          <a:bodyPr/>
          <a:lstStyle/>
          <a:p>
            <a:r>
              <a:rPr lang="en-US" dirty="0"/>
              <a:t>won’t </a:t>
            </a:r>
            <a:r>
              <a:rPr lang="en-US" dirty="0" err="1"/>
              <a:t>renvoi</a:t>
            </a:r>
            <a:r>
              <a:rPr lang="en-US" dirty="0"/>
              <a:t> lead to infinite circles?</a:t>
            </a:r>
          </a:p>
        </p:txBody>
      </p:sp>
    </p:spTree>
    <p:extLst>
      <p:ext uri="{BB962C8B-B14F-4D97-AF65-F5344CB8AC3E}">
        <p14:creationId xmlns:p14="http://schemas.microsoft.com/office/powerpoint/2010/main" val="3360949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11039"/>
          </a:xfrm>
        </p:spPr>
        <p:txBody>
          <a:bodyPr/>
          <a:lstStyle/>
          <a:p>
            <a:r>
              <a:rPr lang="en-US" dirty="0"/>
              <a:t>partial </a:t>
            </a:r>
            <a:r>
              <a:rPr lang="en-US" dirty="0" err="1"/>
              <a:t>renvoi</a:t>
            </a:r>
            <a:endParaRPr lang="en-US" dirty="0"/>
          </a:p>
        </p:txBody>
      </p:sp>
    </p:spTree>
    <p:extLst>
      <p:ext uri="{BB962C8B-B14F-4D97-AF65-F5344CB8AC3E}">
        <p14:creationId xmlns:p14="http://schemas.microsoft.com/office/powerpoint/2010/main" val="358265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2346022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23357"/>
          </a:xfrm>
        </p:spPr>
        <p:txBody>
          <a:bodyPr/>
          <a:lstStyle/>
          <a:p>
            <a:r>
              <a:rPr lang="en-US" dirty="0"/>
              <a:t>does adopting </a:t>
            </a:r>
            <a:r>
              <a:rPr lang="en-US" dirty="0" err="1"/>
              <a:t>renvoi</a:t>
            </a:r>
            <a:r>
              <a:rPr lang="en-US" dirty="0"/>
              <a:t> usually make a difference?</a:t>
            </a:r>
          </a:p>
        </p:txBody>
      </p:sp>
    </p:spTree>
    <p:extLst>
      <p:ext uri="{BB962C8B-B14F-4D97-AF65-F5344CB8AC3E}">
        <p14:creationId xmlns:p14="http://schemas.microsoft.com/office/powerpoint/2010/main" val="278184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48201"/>
          </a:xfrm>
        </p:spPr>
        <p:txBody>
          <a:bodyPr/>
          <a:lstStyle/>
          <a:p>
            <a:r>
              <a:rPr lang="en-US" dirty="0"/>
              <a:t>can’t there ever be total </a:t>
            </a:r>
            <a:r>
              <a:rPr lang="en-US" dirty="0" err="1"/>
              <a:t>renvoi</a:t>
            </a:r>
            <a:r>
              <a:rPr lang="en-US" dirty="0"/>
              <a:t> cases?</a:t>
            </a:r>
          </a:p>
        </p:txBody>
      </p:sp>
    </p:spTree>
    <p:extLst>
      <p:ext uri="{BB962C8B-B14F-4D97-AF65-F5344CB8AC3E}">
        <p14:creationId xmlns:p14="http://schemas.microsoft.com/office/powerpoint/2010/main" val="39434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228600"/>
            <a:ext cx="10202449" cy="6400800"/>
          </a:xfrm>
        </p:spPr>
        <p:txBody>
          <a:bodyPr rtlCol="0">
            <a:normAutofit fontScale="92500" lnSpcReduction="10000"/>
          </a:bodyPr>
          <a:lstStyle/>
          <a:p>
            <a:pPr>
              <a:defRPr/>
            </a:pPr>
            <a:r>
              <a:rPr lang="en-US" dirty="0"/>
              <a:t>In re </a:t>
            </a:r>
            <a:r>
              <a:rPr lang="en-US" dirty="0" err="1"/>
              <a:t>Annesley</a:t>
            </a:r>
            <a:endParaRPr lang="en-US" dirty="0"/>
          </a:p>
          <a:p>
            <a:pPr>
              <a:defRPr/>
            </a:pPr>
            <a:r>
              <a:rPr lang="en-US" dirty="0"/>
              <a:t>British subject in France dies</a:t>
            </a:r>
          </a:p>
          <a:p>
            <a:pPr>
              <a:defRPr/>
            </a:pPr>
            <a:r>
              <a:rPr lang="en-US" dirty="0"/>
              <a:t>what law governs her movable property?</a:t>
            </a:r>
          </a:p>
          <a:p>
            <a:pPr>
              <a:defRPr/>
            </a:pPr>
            <a:r>
              <a:rPr lang="en-US" dirty="0"/>
              <a:t>English choice-of-law rule – law of domicile at death</a:t>
            </a:r>
          </a:p>
          <a:p>
            <a:pPr>
              <a:defRPr/>
            </a:pPr>
            <a:r>
              <a:rPr lang="en-US" dirty="0"/>
              <a:t>French choice-of-law rule – law of nationality</a:t>
            </a:r>
          </a:p>
          <a:p>
            <a:pPr>
              <a:defRPr/>
            </a:pPr>
            <a:r>
              <a:rPr lang="en-US" dirty="0"/>
              <a:t>a French court had decided this issue as follows</a:t>
            </a:r>
          </a:p>
          <a:p>
            <a:pPr lvl="1">
              <a:defRPr/>
            </a:pPr>
            <a:r>
              <a:rPr lang="en-US" dirty="0"/>
              <a:t>choose English law, but whole law of England, which referred back to internal French law</a:t>
            </a:r>
          </a:p>
          <a:p>
            <a:pPr>
              <a:defRPr/>
            </a:pPr>
            <a:r>
              <a:rPr lang="en-US" dirty="0"/>
              <a:t>English court in In re </a:t>
            </a:r>
            <a:r>
              <a:rPr lang="en-US" dirty="0" err="1"/>
              <a:t>Annesley</a:t>
            </a:r>
            <a:r>
              <a:rPr lang="en-US" dirty="0"/>
              <a:t> says, French court was wrong</a:t>
            </a:r>
          </a:p>
          <a:p>
            <a:pPr>
              <a:defRPr/>
            </a:pPr>
            <a:r>
              <a:rPr lang="en-US" dirty="0"/>
              <a:t>English court would refer to whole law of France</a:t>
            </a:r>
          </a:p>
          <a:p>
            <a:pPr>
              <a:defRPr/>
            </a:pPr>
            <a:endParaRPr lang="en-US" dirty="0"/>
          </a:p>
          <a:p>
            <a:pPr>
              <a:defRPr/>
            </a:pPr>
            <a:r>
              <a:rPr lang="en-US" dirty="0"/>
              <a:t>how should the English court decide then?</a:t>
            </a:r>
          </a:p>
          <a:p>
            <a:pPr>
              <a:defRPr/>
            </a:pPr>
            <a:r>
              <a:rPr lang="en-US" dirty="0"/>
              <a:t>it concluded that French law should be used because that is how a French court had ruled in the past</a:t>
            </a:r>
          </a:p>
          <a:p>
            <a:pPr>
              <a:defRPr/>
            </a:pPr>
            <a:r>
              <a:rPr lang="en-US" dirty="0"/>
              <a:t>does that make sense?</a:t>
            </a:r>
          </a:p>
          <a:p>
            <a:pPr>
              <a:buNone/>
              <a:defRPr/>
            </a:pPr>
            <a:endParaRPr lang="en-US" dirty="0"/>
          </a:p>
        </p:txBody>
      </p:sp>
    </p:spTree>
    <p:extLst>
      <p:ext uri="{BB962C8B-B14F-4D97-AF65-F5344CB8AC3E}">
        <p14:creationId xmlns:p14="http://schemas.microsoft.com/office/powerpoint/2010/main" val="3839607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981200" y="381001"/>
            <a:ext cx="8229600" cy="5745163"/>
          </a:xfrm>
        </p:spPr>
        <p:txBody>
          <a:bodyPr/>
          <a:lstStyle/>
          <a:p>
            <a:pPr eaLnBrk="1" hangingPunct="1"/>
            <a:r>
              <a:rPr lang="en-US" altLang="en-US"/>
              <a:t>Section 8. Rule in questions of title to land or divorce. </a:t>
            </a:r>
          </a:p>
          <a:p>
            <a:pPr eaLnBrk="1" hangingPunct="1"/>
            <a:r>
              <a:rPr lang="en-US" altLang="en-US"/>
              <a:t>(1) All questions of title to land are decided in accordance with the law of the state where the land is, including the Conflict of Laws rules of that State. </a:t>
            </a:r>
          </a:p>
          <a:p>
            <a:pPr eaLnBrk="1" hangingPunct="1"/>
            <a:r>
              <a:rPr lang="en-US" altLang="en-US"/>
              <a:t>(2) All questions concerning the validity of a decree of divorce are decided in accordance with the law of the domicile of the parties, including the Conflict of Laws rules of that State.’</a:t>
            </a:r>
          </a:p>
          <a:p>
            <a:pPr eaLnBrk="1" hangingPunct="1"/>
            <a:endParaRPr lang="en-US" altLang="en-US"/>
          </a:p>
        </p:txBody>
      </p:sp>
    </p:spTree>
    <p:extLst>
      <p:ext uri="{BB962C8B-B14F-4D97-AF65-F5344CB8AC3E}">
        <p14:creationId xmlns:p14="http://schemas.microsoft.com/office/powerpoint/2010/main" val="172678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981200" y="152401"/>
            <a:ext cx="8229600" cy="5973763"/>
          </a:xfrm>
        </p:spPr>
        <p:txBody>
          <a:bodyPr/>
          <a:lstStyle/>
          <a:p>
            <a:pPr lvl="1" eaLnBrk="1" hangingPunct="1">
              <a:buFont typeface="Arial" panose="020B0604020202020204" pitchFamily="34" charset="0"/>
              <a:buNone/>
            </a:pPr>
            <a:r>
              <a:rPr lang="en-US" altLang="en-US"/>
              <a:t>2</a:t>
            </a:r>
            <a:r>
              <a:rPr lang="en-US" altLang="en-US" baseline="30000"/>
              <a:t>nd</a:t>
            </a:r>
            <a:r>
              <a:rPr lang="en-US" altLang="en-US"/>
              <a:t> Restatement</a:t>
            </a:r>
          </a:p>
          <a:p>
            <a:pPr lvl="1" eaLnBrk="1" hangingPunct="1">
              <a:buFont typeface="Arial" panose="020B0604020202020204" pitchFamily="34" charset="0"/>
              <a:buNone/>
            </a:pPr>
            <a:r>
              <a:rPr lang="en-US" altLang="en-US"/>
              <a:t>Renvoi if</a:t>
            </a:r>
          </a:p>
          <a:p>
            <a:pPr lvl="1" eaLnBrk="1" hangingPunct="1">
              <a:buFont typeface="Arial" panose="020B0604020202020204" pitchFamily="34" charset="0"/>
              <a:buNone/>
            </a:pPr>
            <a:r>
              <a:rPr lang="en-US" altLang="en-US"/>
              <a:t>- the objective of the particular choice of law rule is that the forum reach the same decision as that of another state (on the same facts)</a:t>
            </a:r>
          </a:p>
          <a:p>
            <a:pPr lvl="1" eaLnBrk="1" hangingPunct="1"/>
            <a:r>
              <a:rPr lang="en-US" altLang="en-US"/>
              <a:t>Examples:</a:t>
            </a:r>
          </a:p>
          <a:p>
            <a:pPr lvl="2" eaLnBrk="1" hangingPunct="1"/>
            <a:r>
              <a:rPr lang="en-US" altLang="en-US"/>
              <a:t>validity and effect of transfer of interests in land</a:t>
            </a:r>
          </a:p>
          <a:p>
            <a:pPr lvl="2" eaLnBrk="1" hangingPunct="1"/>
            <a:r>
              <a:rPr lang="en-US" altLang="en-US"/>
              <a:t>and succession of interests in movables in a decedents estate</a:t>
            </a:r>
          </a:p>
          <a:p>
            <a:pPr eaLnBrk="1" hangingPunct="1"/>
            <a:endParaRPr lang="en-US" altLang="en-US"/>
          </a:p>
        </p:txBody>
      </p:sp>
    </p:spTree>
    <p:extLst>
      <p:ext uri="{BB962C8B-B14F-4D97-AF65-F5344CB8AC3E}">
        <p14:creationId xmlns:p14="http://schemas.microsoft.com/office/powerpoint/2010/main" val="1978699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8229600" cy="6172200"/>
          </a:xfrm>
        </p:spPr>
        <p:txBody>
          <a:bodyPr rtlCol="0">
            <a:normAutofit/>
          </a:bodyPr>
          <a:lstStyle/>
          <a:p>
            <a:pPr>
              <a:defRPr/>
            </a:pPr>
            <a:r>
              <a:rPr lang="en-US" dirty="0"/>
              <a:t>Massachusetts wants marriages celebrated in Mass to be valid if they are valid according to a standard upon which the parties might have reasonably relied</a:t>
            </a:r>
          </a:p>
          <a:p>
            <a:pPr>
              <a:defRPr/>
            </a:pPr>
            <a:r>
              <a:rPr lang="en-US" dirty="0"/>
              <a:t>Mass will treat a marriage entered into in Mass as valid if it is in accordance with Mass law </a:t>
            </a:r>
            <a:r>
              <a:rPr lang="en-US" i="1" dirty="0"/>
              <a:t>or</a:t>
            </a:r>
            <a:r>
              <a:rPr lang="en-US" dirty="0"/>
              <a:t> the law of the parties’ domicile</a:t>
            </a:r>
          </a:p>
          <a:p>
            <a:pPr>
              <a:defRPr/>
            </a:pPr>
            <a:r>
              <a:rPr lang="en-US" dirty="0"/>
              <a:t>Two Virginians who are cousins get married in Mass</a:t>
            </a:r>
          </a:p>
          <a:p>
            <a:pPr>
              <a:defRPr/>
            </a:pPr>
            <a:r>
              <a:rPr lang="en-US" dirty="0"/>
              <a:t>Marriage is illegal under Mass law but not Virginia law</a:t>
            </a:r>
          </a:p>
          <a:p>
            <a:pPr>
              <a:defRPr/>
            </a:pPr>
            <a:r>
              <a:rPr lang="en-US" dirty="0"/>
              <a:t>Marriage is being adjudicated by a Wisconsin court, which uses the place of celebration rule</a:t>
            </a:r>
          </a:p>
        </p:txBody>
      </p:sp>
    </p:spTree>
    <p:extLst>
      <p:ext uri="{BB962C8B-B14F-4D97-AF65-F5344CB8AC3E}">
        <p14:creationId xmlns:p14="http://schemas.microsoft.com/office/powerpoint/2010/main" val="1917989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278562"/>
          </a:xfrm>
        </p:spPr>
        <p:txBody>
          <a:bodyPr rtlCol="0">
            <a:normAutofit fontScale="90000"/>
          </a:bodyPr>
          <a:lstStyle/>
          <a:p>
            <a:pPr>
              <a:defRPr/>
            </a:pPr>
            <a:r>
              <a:rPr lang="en-US" altLang="en-US" sz="3200" dirty="0"/>
              <a:t>- CA </a:t>
            </a:r>
            <a:r>
              <a:rPr lang="en-US" altLang="en-US" sz="3200" dirty="0" err="1"/>
              <a:t>ct</a:t>
            </a:r>
            <a:r>
              <a:rPr lang="en-US" altLang="en-US" sz="3200" dirty="0"/>
              <a:t> is determining validity of will concerning </a:t>
            </a:r>
            <a:r>
              <a:rPr lang="en-US" altLang="en-US" sz="3200" dirty="0" err="1"/>
              <a:t>personalty</a:t>
            </a:r>
            <a:r>
              <a:rPr lang="en-US" altLang="en-US" sz="3200" dirty="0"/>
              <a:t> in CA</a:t>
            </a:r>
            <a:br>
              <a:rPr lang="en-US" altLang="en-US" sz="3200" dirty="0"/>
            </a:br>
            <a:r>
              <a:rPr lang="en-US" altLang="en-US" sz="3200" dirty="0"/>
              <a:t>- decedent was domiciled in CA at time of execution of will and executed will in CA</a:t>
            </a:r>
            <a:br>
              <a:rPr lang="en-US" altLang="en-US" sz="3200" dirty="0"/>
            </a:br>
            <a:r>
              <a:rPr lang="en-US" altLang="en-US" sz="3200" dirty="0"/>
              <a:t>- but decedent was domiciled in NY at time of death</a:t>
            </a:r>
            <a:br>
              <a:rPr lang="en-US" altLang="en-US" sz="3200" dirty="0"/>
            </a:br>
            <a:r>
              <a:rPr lang="en-US" altLang="en-US" sz="3200" dirty="0"/>
              <a:t>- will is valid under CA law, not valid under NY law</a:t>
            </a:r>
            <a:br>
              <a:rPr lang="en-US" altLang="en-US" sz="3200" dirty="0"/>
            </a:br>
            <a:r>
              <a:rPr lang="en-US" altLang="en-US" sz="3200" dirty="0"/>
              <a:t>- CA's choice of law rules is that the domicile of the decedent at death determines the validity of a will</a:t>
            </a:r>
            <a:br>
              <a:rPr lang="en-US" altLang="en-US" sz="3200" dirty="0"/>
            </a:br>
            <a:r>
              <a:rPr lang="en-US" altLang="en-US" sz="3200" dirty="0"/>
              <a:t>- NY wants to protect the expectation of the testator, so says a will is valid if it is valid under the law of either the domicile at the time of execution, or the domicile at death or the place of execution </a:t>
            </a:r>
          </a:p>
        </p:txBody>
      </p:sp>
    </p:spTree>
    <p:extLst>
      <p:ext uri="{BB962C8B-B14F-4D97-AF65-F5344CB8AC3E}">
        <p14:creationId xmlns:p14="http://schemas.microsoft.com/office/powerpoint/2010/main" val="2645078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864" y="365125"/>
            <a:ext cx="10627936" cy="5677456"/>
          </a:xfrm>
        </p:spPr>
        <p:txBody>
          <a:bodyPr/>
          <a:lstStyle/>
          <a:p>
            <a:r>
              <a:rPr lang="en-US" dirty="0"/>
              <a:t>public policy exception</a:t>
            </a:r>
          </a:p>
        </p:txBody>
      </p:sp>
    </p:spTree>
    <p:extLst>
      <p:ext uri="{BB962C8B-B14F-4D97-AF65-F5344CB8AC3E}">
        <p14:creationId xmlns:p14="http://schemas.microsoft.com/office/powerpoint/2010/main" val="2636430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202362"/>
          </a:xfrm>
        </p:spPr>
        <p:txBody>
          <a:bodyPr/>
          <a:lstStyle/>
          <a:p>
            <a:pPr eaLnBrk="1" hangingPunct="1"/>
            <a:r>
              <a:rPr lang="en-US" altLang="en-US"/>
              <a:t>Loucks v Standard Oil </a:t>
            </a:r>
            <a:br>
              <a:rPr lang="en-US" altLang="en-US"/>
            </a:br>
            <a:r>
              <a:rPr lang="en-US" altLang="en-US"/>
              <a:t>(NY 1918)</a:t>
            </a:r>
            <a:br>
              <a:rPr lang="en-US" altLang="en-US"/>
            </a:br>
            <a:endParaRPr lang="en-US" altLang="en-US"/>
          </a:p>
        </p:txBody>
      </p:sp>
    </p:spTree>
    <p:extLst>
      <p:ext uri="{BB962C8B-B14F-4D97-AF65-F5344CB8AC3E}">
        <p14:creationId xmlns:p14="http://schemas.microsoft.com/office/powerpoint/2010/main" val="223222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5922941"/>
          </a:xfrm>
        </p:spPr>
        <p:txBody>
          <a:bodyPr/>
          <a:lstStyle/>
          <a:p>
            <a:r>
              <a:rPr lang="en-US" dirty="0"/>
              <a:t>penal laws exception….</a:t>
            </a:r>
          </a:p>
        </p:txBody>
      </p:sp>
    </p:spTree>
    <p:extLst>
      <p:ext uri="{BB962C8B-B14F-4D97-AF65-F5344CB8AC3E}">
        <p14:creationId xmlns:p14="http://schemas.microsoft.com/office/powerpoint/2010/main" val="1513345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4088" y="274638"/>
            <a:ext cx="9446712" cy="6126162"/>
          </a:xfrm>
        </p:spPr>
        <p:txBody>
          <a:bodyPr>
            <a:normAutofit/>
          </a:bodyPr>
          <a:lstStyle/>
          <a:p>
            <a:pPr eaLnBrk="1" hangingPunct="1"/>
            <a:r>
              <a:rPr lang="en-US" altLang="en-US" dirty="0"/>
              <a:t>first approach – use content of issue to determine which law to use</a:t>
            </a:r>
            <a:br>
              <a:rPr lang="en-US" altLang="en-US" dirty="0"/>
            </a:br>
            <a:br>
              <a:rPr lang="en-US" altLang="en-US" dirty="0"/>
            </a:br>
            <a:r>
              <a:rPr lang="en-US" altLang="en-US" dirty="0"/>
              <a:t>if the issue is procedural in the content sense, forum law is used</a:t>
            </a:r>
            <a:br>
              <a:rPr lang="en-US" altLang="en-US" dirty="0"/>
            </a:br>
            <a:br>
              <a:rPr lang="en-US" altLang="en-US" dirty="0"/>
            </a:br>
            <a:r>
              <a:rPr lang="en-US" altLang="en-US" dirty="0"/>
              <a:t>if the issue is substantive in the content sense, the law of the jurisdiction that created the cause of action is used</a:t>
            </a:r>
          </a:p>
        </p:txBody>
      </p:sp>
    </p:spTree>
    <p:extLst>
      <p:ext uri="{BB962C8B-B14F-4D97-AF65-F5344CB8AC3E}">
        <p14:creationId xmlns:p14="http://schemas.microsoft.com/office/powerpoint/2010/main" val="703420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057400" y="533401"/>
            <a:ext cx="8153400" cy="5592763"/>
          </a:xfrm>
        </p:spPr>
        <p:txBody>
          <a:bodyPr/>
          <a:lstStyle/>
          <a:p>
            <a:pPr eaLnBrk="1" hangingPunct="1"/>
            <a:r>
              <a:rPr lang="en-US" altLang="en-US"/>
              <a:t>“The courts are not free to refuse to enforce a foreign right at the pleasure of the judges, to suit the individual notion of expediency or fairness. They do not close their doors unless help would violate </a:t>
            </a:r>
            <a:r>
              <a:rPr lang="en-US" altLang="en-US" b="1"/>
              <a:t>some fundamental principle of justice, some prevalent conception of good morals, some deep-rooted tradition of the common weal</a:t>
            </a:r>
            <a:r>
              <a:rPr lang="en-US" altLang="en-US"/>
              <a:t>.”</a:t>
            </a:r>
          </a:p>
          <a:p>
            <a:pPr eaLnBrk="1" hangingPunct="1"/>
            <a:endParaRPr lang="en-US" altLang="en-US"/>
          </a:p>
        </p:txBody>
      </p:sp>
    </p:spTree>
    <p:extLst>
      <p:ext uri="{BB962C8B-B14F-4D97-AF65-F5344CB8AC3E}">
        <p14:creationId xmlns:p14="http://schemas.microsoft.com/office/powerpoint/2010/main" val="1245436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97459"/>
          </a:xfrm>
        </p:spPr>
        <p:txBody>
          <a:bodyPr/>
          <a:lstStyle/>
          <a:p>
            <a:pPr lvl="0"/>
            <a:r>
              <a:rPr lang="en-US" dirty="0"/>
              <a:t>- assume that Cardozo had accepted that public policy exception applied</a:t>
            </a:r>
            <a:br>
              <a:rPr lang="en-US" dirty="0"/>
            </a:br>
            <a:r>
              <a:rPr lang="en-US" dirty="0"/>
              <a:t>- what would he have done:</a:t>
            </a:r>
            <a:br>
              <a:rPr lang="en-US" dirty="0"/>
            </a:br>
            <a:r>
              <a:rPr lang="en-US" dirty="0"/>
              <a:t>- dismissed action?</a:t>
            </a:r>
            <a:br>
              <a:rPr lang="en-US" dirty="0"/>
            </a:br>
            <a:r>
              <a:rPr lang="en-US" dirty="0"/>
              <a:t>- applied NY law (normal tort law)?</a:t>
            </a:r>
            <a:br>
              <a:rPr lang="en-US" dirty="0"/>
            </a:br>
            <a:r>
              <a:rPr lang="en-US" dirty="0"/>
              <a:t>- applied Mass law without Mass statute?</a:t>
            </a:r>
            <a:br>
              <a:rPr lang="en-US" dirty="0"/>
            </a:br>
            <a:endParaRPr lang="en-US" dirty="0"/>
          </a:p>
        </p:txBody>
      </p:sp>
    </p:spTree>
    <p:extLst>
      <p:ext uri="{BB962C8B-B14F-4D97-AF65-F5344CB8AC3E}">
        <p14:creationId xmlns:p14="http://schemas.microsoft.com/office/powerpoint/2010/main" val="3614912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8763000" cy="6858000"/>
          </a:xfrm>
        </p:spPr>
        <p:txBody>
          <a:bodyPr rtlCol="0">
            <a:normAutofit/>
          </a:bodyPr>
          <a:lstStyle/>
          <a:p>
            <a:pPr>
              <a:defRPr/>
            </a:pPr>
            <a:r>
              <a:rPr lang="en-US" dirty="0"/>
              <a:t>“A foreign statute is not law in this state, but it gives rise to an obligation, which, if transitory, ‘follows the person and may be enforced wherever the person may be found.’ The plaintiff owns something, and we help him to get it. We do this unless some sound reason of public policy makes it unwise for us to lend our aid. ‘The law of the forum is material only as setting a limit of policy beyond which such obligations will not be enforced there‘ (Cuba R. R. Co. v. Crosby, supra, 478). Sometimes, we refuse to act where all the parties are non-residents. That restriction need not detain us: in this case all are residents. If aid is to be withheld here, it must be because the cause of action in its nature offends our sense of justice or menaces the public welfare.”</a:t>
            </a:r>
          </a:p>
        </p:txBody>
      </p:sp>
    </p:spTree>
    <p:extLst>
      <p:ext uri="{BB962C8B-B14F-4D97-AF65-F5344CB8AC3E}">
        <p14:creationId xmlns:p14="http://schemas.microsoft.com/office/powerpoint/2010/main" val="2859702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22172"/>
          </a:xfrm>
        </p:spPr>
        <p:txBody>
          <a:bodyPr/>
          <a:lstStyle/>
          <a:p>
            <a:pPr lvl="0"/>
            <a:r>
              <a:rPr lang="en-US" dirty="0"/>
              <a:t>Assume that after the dismissal, the action is brought in Conn.</a:t>
            </a:r>
            <a:br>
              <a:rPr lang="en-US" dirty="0"/>
            </a:br>
            <a:r>
              <a:rPr lang="en-US" dirty="0"/>
              <a:t>Can the defendant argue res judicata?</a:t>
            </a:r>
          </a:p>
        </p:txBody>
      </p:sp>
    </p:spTree>
    <p:extLst>
      <p:ext uri="{BB962C8B-B14F-4D97-AF65-F5344CB8AC3E}">
        <p14:creationId xmlns:p14="http://schemas.microsoft.com/office/powerpoint/2010/main" val="1956152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Mertz v Mertz (NY 1936)</a:t>
            </a:r>
          </a:p>
        </p:txBody>
      </p:sp>
    </p:spTree>
    <p:extLst>
      <p:ext uri="{BB962C8B-B14F-4D97-AF65-F5344CB8AC3E}">
        <p14:creationId xmlns:p14="http://schemas.microsoft.com/office/powerpoint/2010/main" val="3489980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981200" y="228601"/>
            <a:ext cx="8229600" cy="5897563"/>
          </a:xfrm>
        </p:spPr>
        <p:txBody>
          <a:bodyPr/>
          <a:lstStyle/>
          <a:p>
            <a:r>
              <a:rPr lang="en-US" altLang="en-US"/>
              <a:t>Mertz</a:t>
            </a:r>
          </a:p>
          <a:p>
            <a:r>
              <a:rPr lang="en-US" altLang="en-US"/>
              <a:t>“The term ‘public policy’ is frequently used in a very vague, loose or inaccurate sense. The courts have often found it necessary to define its juridical meaning, and have held that a state can have no public policy except what is to be found in its Constitution and laws. Therefore, when we speak of the public policy of the state, we mean the law of the state, whether found in the Constitution, the statutes or judicial records.”</a:t>
            </a:r>
          </a:p>
        </p:txBody>
      </p:sp>
    </p:spTree>
    <p:extLst>
      <p:ext uri="{BB962C8B-B14F-4D97-AF65-F5344CB8AC3E}">
        <p14:creationId xmlns:p14="http://schemas.microsoft.com/office/powerpoint/2010/main" val="1083845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86248"/>
          </a:xfrm>
        </p:spPr>
        <p:txBody>
          <a:bodyPr/>
          <a:lstStyle/>
          <a:p>
            <a:r>
              <a:rPr lang="en-US" dirty="0"/>
              <a:t>Assume that after the dismissal, the action is brought in Conn.</a:t>
            </a:r>
            <a:br>
              <a:rPr lang="en-US" dirty="0"/>
            </a:br>
            <a:r>
              <a:rPr lang="en-US" dirty="0"/>
              <a:t>Can the defendant argue res judicata?</a:t>
            </a:r>
          </a:p>
        </p:txBody>
      </p:sp>
    </p:spTree>
    <p:extLst>
      <p:ext uri="{BB962C8B-B14F-4D97-AF65-F5344CB8AC3E}">
        <p14:creationId xmlns:p14="http://schemas.microsoft.com/office/powerpoint/2010/main" val="370635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981200" y="228601"/>
            <a:ext cx="8229600" cy="5897563"/>
          </a:xfrm>
        </p:spPr>
        <p:txBody>
          <a:bodyPr/>
          <a:lstStyle/>
          <a:p>
            <a:r>
              <a:rPr lang="en-US" altLang="en-US" dirty="0"/>
              <a:t>Mertz – </a:t>
            </a:r>
            <a:r>
              <a:rPr lang="en-US" altLang="en-US"/>
              <a:t>another justification</a:t>
            </a:r>
          </a:p>
          <a:p>
            <a:r>
              <a:rPr lang="en-US" altLang="en-US" dirty="0"/>
              <a:t>“The law of the forum determines the jurisdiction of the courts, the capacity of the parties to sue or be sued, the remedies which are available to suitors and the procedure of the courts. Where a party seeks in this state enforcement of a cause of action created by foreign law, he can avail himself only of the remedies provided by our law, and is subject to their limitations.”</a:t>
            </a:r>
          </a:p>
        </p:txBody>
      </p:sp>
    </p:spTree>
    <p:extLst>
      <p:ext uri="{BB962C8B-B14F-4D97-AF65-F5344CB8AC3E}">
        <p14:creationId xmlns:p14="http://schemas.microsoft.com/office/powerpoint/2010/main" val="2423647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err="1"/>
              <a:t>Holzer</a:t>
            </a:r>
            <a:r>
              <a:rPr lang="en-US" dirty="0"/>
              <a:t> v Deutsche </a:t>
            </a:r>
            <a:r>
              <a:rPr lang="en-US" dirty="0" err="1"/>
              <a:t>Reichsbahn-Gesellschaft</a:t>
            </a:r>
            <a:r>
              <a:rPr lang="en-US" dirty="0"/>
              <a:t> (NY 1938)</a:t>
            </a:r>
          </a:p>
        </p:txBody>
      </p:sp>
    </p:spTree>
    <p:extLst>
      <p:ext uri="{BB962C8B-B14F-4D97-AF65-F5344CB8AC3E}">
        <p14:creationId xmlns:p14="http://schemas.microsoft.com/office/powerpoint/2010/main" val="3481248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08670"/>
          </a:xfrm>
        </p:spPr>
        <p:txBody>
          <a:bodyPr/>
          <a:lstStyle/>
          <a:p>
            <a:r>
              <a:rPr lang="en-US" dirty="0"/>
              <a:t>Does interest analysis suggest that forum law should be used as in </a:t>
            </a:r>
            <a:r>
              <a:rPr lang="en-US" i="1" dirty="0"/>
              <a:t>Mertz</a:t>
            </a:r>
            <a:r>
              <a:rPr lang="en-US" dirty="0"/>
              <a:t>?</a:t>
            </a:r>
          </a:p>
        </p:txBody>
      </p:sp>
    </p:spTree>
    <p:extLst>
      <p:ext uri="{BB962C8B-B14F-4D97-AF65-F5344CB8AC3E}">
        <p14:creationId xmlns:p14="http://schemas.microsoft.com/office/powerpoint/2010/main" val="100614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51562" y="274638"/>
            <a:ext cx="9459238" cy="5973762"/>
          </a:xfrm>
        </p:spPr>
        <p:txBody>
          <a:bodyPr/>
          <a:lstStyle/>
          <a:p>
            <a:pPr eaLnBrk="1" hangingPunct="1"/>
            <a:r>
              <a:rPr lang="en-US" altLang="en-US" dirty="0"/>
              <a:t>second approach</a:t>
            </a:r>
            <a:br>
              <a:rPr lang="en-US" altLang="en-US" dirty="0"/>
            </a:br>
            <a:br>
              <a:rPr lang="en-US" altLang="en-US" dirty="0"/>
            </a:br>
            <a:r>
              <a:rPr lang="en-US" altLang="en-US" dirty="0"/>
              <a:t>determine whether the laws are substantive or procedural in the scope sense and then resolve conflicts</a:t>
            </a:r>
          </a:p>
        </p:txBody>
      </p:sp>
    </p:spTree>
    <p:extLst>
      <p:ext uri="{BB962C8B-B14F-4D97-AF65-F5344CB8AC3E}">
        <p14:creationId xmlns:p14="http://schemas.microsoft.com/office/powerpoint/2010/main" val="2356018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986248"/>
          </a:xfrm>
        </p:spPr>
        <p:txBody>
          <a:bodyPr/>
          <a:lstStyle/>
          <a:p>
            <a:r>
              <a:rPr lang="en-US" dirty="0"/>
              <a:t>Should the court have simply dismissed?</a:t>
            </a:r>
          </a:p>
        </p:txBody>
      </p:sp>
    </p:spTree>
    <p:extLst>
      <p:ext uri="{BB962C8B-B14F-4D97-AF65-F5344CB8AC3E}">
        <p14:creationId xmlns:p14="http://schemas.microsoft.com/office/powerpoint/2010/main" val="3154330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a:t>German law requires everyone who is fired for being Jewish to pay for clearing out his office</a:t>
            </a:r>
            <a:br>
              <a:rPr lang="en-US" dirty="0"/>
            </a:br>
            <a:r>
              <a:rPr lang="en-US" dirty="0"/>
              <a:t>Deutsche </a:t>
            </a:r>
            <a:r>
              <a:rPr lang="en-US" dirty="0" err="1"/>
              <a:t>Reichsbahn</a:t>
            </a:r>
            <a:r>
              <a:rPr lang="en-US" dirty="0"/>
              <a:t> sues in New York for costs of cleaning out </a:t>
            </a:r>
            <a:r>
              <a:rPr lang="en-US" dirty="0" err="1"/>
              <a:t>Holzer’s</a:t>
            </a:r>
            <a:r>
              <a:rPr lang="en-US" dirty="0"/>
              <a:t> office</a:t>
            </a:r>
            <a:br>
              <a:rPr lang="en-US" dirty="0"/>
            </a:br>
            <a:r>
              <a:rPr lang="en-US" dirty="0"/>
              <a:t>Result?</a:t>
            </a:r>
            <a:br>
              <a:rPr lang="en-US" dirty="0"/>
            </a:br>
            <a:endParaRPr lang="en-US" dirty="0"/>
          </a:p>
        </p:txBody>
      </p:sp>
    </p:spTree>
    <p:extLst>
      <p:ext uri="{BB962C8B-B14F-4D97-AF65-F5344CB8AC3E}">
        <p14:creationId xmlns:p14="http://schemas.microsoft.com/office/powerpoint/2010/main" val="3395628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49178"/>
          </a:xfrm>
        </p:spPr>
        <p:txBody>
          <a:bodyPr>
            <a:normAutofit/>
          </a:bodyPr>
          <a:lstStyle/>
          <a:p>
            <a:r>
              <a:rPr lang="en-US" dirty="0"/>
              <a:t>Compare </a:t>
            </a:r>
            <a:r>
              <a:rPr lang="en-US" dirty="0" err="1"/>
              <a:t>Kilberg</a:t>
            </a:r>
            <a:r>
              <a:rPr lang="en-US" dirty="0"/>
              <a:t> v </a:t>
            </a:r>
            <a:r>
              <a:rPr lang="en-US" dirty="0" err="1"/>
              <a:t>N’eastern</a:t>
            </a:r>
            <a:r>
              <a:rPr lang="en-US" dirty="0"/>
              <a:t> Airlines</a:t>
            </a:r>
            <a:br>
              <a:rPr lang="en-US" dirty="0"/>
            </a:br>
            <a:r>
              <a:rPr lang="en-US" dirty="0"/>
              <a:t>- NY P, Mass D, plane accident in Mass</a:t>
            </a:r>
            <a:br>
              <a:rPr lang="en-US" dirty="0"/>
            </a:br>
            <a:r>
              <a:rPr lang="en-US" dirty="0"/>
              <a:t>- Ticket brought in NY</a:t>
            </a:r>
            <a:br>
              <a:rPr lang="en-US" dirty="0"/>
            </a:br>
            <a:r>
              <a:rPr lang="en-US" dirty="0"/>
              <a:t>- Mass limit on damages for wrongful death</a:t>
            </a:r>
            <a:br>
              <a:rPr lang="en-US" dirty="0"/>
            </a:br>
            <a:r>
              <a:rPr lang="en-US" dirty="0"/>
              <a:t>- Suit in NY</a:t>
            </a:r>
            <a:br>
              <a:rPr lang="en-US" dirty="0"/>
            </a:br>
            <a:r>
              <a:rPr lang="en-US" dirty="0"/>
              <a:t>- Court characterizes as procedural</a:t>
            </a:r>
            <a:br>
              <a:rPr lang="en-US" dirty="0"/>
            </a:br>
            <a:r>
              <a:rPr lang="en-US" dirty="0"/>
              <a:t>- But also refuses to apply limit on PPE grounds</a:t>
            </a:r>
          </a:p>
        </p:txBody>
      </p:sp>
    </p:spTree>
    <p:extLst>
      <p:ext uri="{BB962C8B-B14F-4D97-AF65-F5344CB8AC3E}">
        <p14:creationId xmlns:p14="http://schemas.microsoft.com/office/powerpoint/2010/main" val="1864261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02362"/>
          </a:xfrm>
        </p:spPr>
        <p:txBody>
          <a:bodyPr/>
          <a:lstStyle/>
          <a:p>
            <a:pPr eaLnBrk="1" hangingPunct="1"/>
            <a:r>
              <a:rPr lang="en-US" altLang="en-US"/>
              <a:t>penal laws</a:t>
            </a:r>
          </a:p>
        </p:txBody>
      </p:sp>
    </p:spTree>
    <p:extLst>
      <p:ext uri="{BB962C8B-B14F-4D97-AF65-F5344CB8AC3E}">
        <p14:creationId xmlns:p14="http://schemas.microsoft.com/office/powerpoint/2010/main" val="338381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5379-59EA-5746-B33F-38E24986F4AD}"/>
              </a:ext>
            </a:extLst>
          </p:cNvPr>
          <p:cNvSpPr>
            <a:spLocks noGrp="1"/>
          </p:cNvSpPr>
          <p:nvPr>
            <p:ph type="title"/>
          </p:nvPr>
        </p:nvSpPr>
        <p:spPr>
          <a:xfrm>
            <a:off x="756356" y="365125"/>
            <a:ext cx="10597444" cy="6013097"/>
          </a:xfrm>
        </p:spPr>
        <p:txBody>
          <a:bodyPr>
            <a:normAutofit/>
          </a:bodyPr>
          <a:lstStyle/>
          <a:p>
            <a:r>
              <a:rPr lang="en-US" dirty="0"/>
              <a:t>third approach:</a:t>
            </a:r>
            <a:br>
              <a:rPr lang="en-US" dirty="0"/>
            </a:br>
            <a:br>
              <a:rPr lang="en-US" dirty="0"/>
            </a:br>
            <a:r>
              <a:rPr lang="en-US" dirty="0"/>
              <a:t>rules of thumb</a:t>
            </a:r>
            <a:br>
              <a:rPr lang="en-US" dirty="0"/>
            </a:br>
            <a:br>
              <a:rPr lang="en-US" dirty="0"/>
            </a:br>
            <a:r>
              <a:rPr lang="en-US" dirty="0"/>
              <a:t>use an easily applied rule that one thinks does an overall good job of balancing jurisdictional interests without considering the scope of individual laws</a:t>
            </a:r>
          </a:p>
        </p:txBody>
      </p:sp>
    </p:spTree>
    <p:extLst>
      <p:ext uri="{BB962C8B-B14F-4D97-AF65-F5344CB8AC3E}">
        <p14:creationId xmlns:p14="http://schemas.microsoft.com/office/powerpoint/2010/main" val="413000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82B7-CEF8-2E47-9E7E-4954D9882925}"/>
              </a:ext>
            </a:extLst>
          </p:cNvPr>
          <p:cNvSpPr>
            <a:spLocks noGrp="1"/>
          </p:cNvSpPr>
          <p:nvPr>
            <p:ph type="title"/>
          </p:nvPr>
        </p:nvSpPr>
        <p:spPr>
          <a:xfrm>
            <a:off x="662940" y="365125"/>
            <a:ext cx="10690860" cy="5772785"/>
          </a:xfrm>
        </p:spPr>
        <p:txBody>
          <a:bodyPr/>
          <a:lstStyle/>
          <a:p>
            <a:r>
              <a:rPr lang="en-US" dirty="0"/>
              <a:t>statutes of limitations</a:t>
            </a:r>
          </a:p>
        </p:txBody>
      </p:sp>
    </p:spTree>
    <p:extLst>
      <p:ext uri="{BB962C8B-B14F-4D97-AF65-F5344CB8AC3E}">
        <p14:creationId xmlns:p14="http://schemas.microsoft.com/office/powerpoint/2010/main" val="107280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274638"/>
            <a:ext cx="8534400" cy="6202362"/>
          </a:xfrm>
        </p:spPr>
        <p:txBody>
          <a:bodyPr/>
          <a:lstStyle/>
          <a:p>
            <a:pPr algn="l" eaLnBrk="1" hangingPunct="1"/>
            <a:r>
              <a:rPr lang="en-US" altLang="en-US" sz="3600"/>
              <a:t>§ 603. Statute Of Limitations Of Forum </a:t>
            </a:r>
            <a:br>
              <a:rPr lang="en-US" altLang="en-US" sz="3600"/>
            </a:br>
            <a:r>
              <a:rPr lang="en-US" altLang="en-US" sz="3600"/>
              <a:t>If action is barred by the statute of limitations of the forum, no action can be maintained though action is not barred in the state where the cause of action arose.</a:t>
            </a:r>
            <a:br>
              <a:rPr lang="en-US" altLang="en-US" sz="3600"/>
            </a:br>
            <a:br>
              <a:rPr lang="en-US" altLang="en-US" sz="3600"/>
            </a:br>
            <a:r>
              <a:rPr lang="en-US" altLang="en-US" sz="3600"/>
              <a:t>§ 604. Foreign Statute Of Limitations </a:t>
            </a:r>
            <a:br>
              <a:rPr lang="en-US" altLang="en-US" sz="3600"/>
            </a:br>
            <a:r>
              <a:rPr lang="en-US" altLang="en-US" sz="3600"/>
              <a:t>If action is not barred by the statute of limitations of the forum, an action can be maintained, though action is barred in the state where the cause of action arose.</a:t>
            </a:r>
          </a:p>
        </p:txBody>
      </p:sp>
    </p:spTree>
    <p:extLst>
      <p:ext uri="{BB962C8B-B14F-4D97-AF65-F5344CB8AC3E}">
        <p14:creationId xmlns:p14="http://schemas.microsoft.com/office/powerpoint/2010/main" val="304460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76400" y="274638"/>
            <a:ext cx="8534400" cy="6278562"/>
          </a:xfrm>
        </p:spPr>
        <p:txBody>
          <a:bodyPr/>
          <a:lstStyle/>
          <a:p>
            <a:pPr algn="l" eaLnBrk="1" hangingPunct="1"/>
            <a:r>
              <a:rPr lang="en-US" altLang="en-US"/>
              <a:t>§ 605. Time Limitations On Cause Of Action </a:t>
            </a:r>
            <a:br>
              <a:rPr lang="en-US" altLang="en-US"/>
            </a:br>
            <a:r>
              <a:rPr lang="en-US" altLang="en-US"/>
              <a:t>If by the law of the state which has created a right of action, it is made a condition of the right that it shall expire after a certain period of limitation has elapsed, no action begun after the period has elapsed can be maintained in any state.</a:t>
            </a:r>
          </a:p>
        </p:txBody>
      </p:sp>
    </p:spTree>
    <p:extLst>
      <p:ext uri="{BB962C8B-B14F-4D97-AF65-F5344CB8AC3E}">
        <p14:creationId xmlns:p14="http://schemas.microsoft.com/office/powerpoint/2010/main" val="202253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98305"/>
          </a:xfrm>
        </p:spPr>
        <p:txBody>
          <a:bodyPr/>
          <a:lstStyle/>
          <a:p>
            <a:r>
              <a:rPr lang="en-US" dirty="0"/>
              <a:t>Davis v. Mills test</a:t>
            </a:r>
          </a:p>
        </p:txBody>
      </p:sp>
    </p:spTree>
    <p:extLst>
      <p:ext uri="{BB962C8B-B14F-4D97-AF65-F5344CB8AC3E}">
        <p14:creationId xmlns:p14="http://schemas.microsoft.com/office/powerpoint/2010/main" val="1011312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1040</Words>
  <Application>Microsoft Macintosh PowerPoint</Application>
  <PresentationFormat>Widescreen</PresentationFormat>
  <Paragraphs>68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Tues. Sept. 17 </vt:lpstr>
      <vt:lpstr>substance/procedure</vt:lpstr>
      <vt:lpstr>first approach – use content of issue to determine which law to use  if the issue is procedural in the content sense, forum law is used  if the issue is substantive in the content sense, the law of the jurisdiction that created the cause of action is used</vt:lpstr>
      <vt:lpstr>second approach  determine whether the laws are substantive or procedural in the scope sense and then resolve conflicts</vt:lpstr>
      <vt:lpstr>third approach:  rules of thumb  use an easily applied rule that one thinks does an overall good job of balancing jurisdictional interests without considering the scope of individual laws</vt:lpstr>
      <vt:lpstr>statutes of limitations</vt:lpstr>
      <vt:lpstr>§ 603. Statute Of Limitations Of Forum  If action is barred by the statute of limitations of the forum, no action can be maintained though action is not barred in the state where the cause of action arose.  § 604. Foreign Statute Of Limitations  If action is not barred by the statute of limitations of the forum, an action can be maintained, though action is barred in the state where the cause of action arose.</vt:lpstr>
      <vt:lpstr>§ 605. Time Limitations On Cause Of Action  If by the law of the state which has created a right of action, it is made a condition of the right that it shall expire after a certain period of limitation has elapsed, no action begun after the period has elapsed can be maintained in any state.</vt:lpstr>
      <vt:lpstr>Davis v. Mills test</vt:lpstr>
      <vt:lpstr>federal law in state court is different</vt:lpstr>
      <vt:lpstr>borrowing statutes</vt:lpstr>
      <vt:lpstr>2nd Rest - § 142. Statute Of Limitations The following § 142 replaces the original §§ 142 and 143: Whether a claim will be maintained against the defense of the statute of limitations is determined under the principles stated in § 6. In general, unless the exceptional circumstances of the case make such a result unreasonable: (1) The forum will apply its own statute of limitations barring the claim. (2) The forum will apply its own statute of limitations permitting the claim unless: (a) maintenance of the claim would serve no substantial interest of the forum; and (b) the claim would be barred under the statute of limitations of a state having a more significant relationship to the parties and the occurrence.</vt:lpstr>
      <vt:lpstr>renvoi  désistement</vt:lpstr>
      <vt:lpstr>in re Schneider’s Estate  (Sur. Ct. N.Y. 1950) </vt:lpstr>
      <vt:lpstr>PowerPoint Presentation</vt:lpstr>
      <vt:lpstr>is that reasoning applicable in this case?</vt:lpstr>
      <vt:lpstr>what is the Swiss choice-of-law rule…?</vt:lpstr>
      <vt:lpstr>won’t renvoi lead to infinite circles?</vt:lpstr>
      <vt:lpstr>partial renvoi</vt:lpstr>
      <vt:lpstr>does adopting renvoi usually make a difference?</vt:lpstr>
      <vt:lpstr>can’t there ever be total renvoi cases?</vt:lpstr>
      <vt:lpstr>PowerPoint Presentation</vt:lpstr>
      <vt:lpstr>PowerPoint Presentation</vt:lpstr>
      <vt:lpstr>PowerPoint Presentation</vt:lpstr>
      <vt:lpstr>PowerPoint Presentation</vt:lpstr>
      <vt:lpstr>- CA ct is determining validity of will concerning personalty in CA - decedent was domiciled in CA at time of execution of will and executed will in CA - but decedent was domiciled in NY at time of death - will is valid under CA law, not valid under NY law - CA's choice of law rules is that the domicile of the decedent at death determines the validity of a will - NY wants to protect the expectation of the testator, so says a will is valid if it is valid under the law of either the domicile at the time of execution, or the domicile at death or the place of execution </vt:lpstr>
      <vt:lpstr>public policy exception</vt:lpstr>
      <vt:lpstr>Loucks v Standard Oil  (NY 1918) </vt:lpstr>
      <vt:lpstr>penal laws exception….</vt:lpstr>
      <vt:lpstr>PowerPoint Presentation</vt:lpstr>
      <vt:lpstr>- assume that Cardozo had accepted that public policy exception applied - what would he have done: - dismissed action? - applied NY law (normal tort law)? - applied Mass law without Mass statute? </vt:lpstr>
      <vt:lpstr>PowerPoint Presentation</vt:lpstr>
      <vt:lpstr>Assume that after the dismissal, the action is brought in Conn. Can the defendant argue res judicata?</vt:lpstr>
      <vt:lpstr>Mertz v Mertz (NY 1936)</vt:lpstr>
      <vt:lpstr>PowerPoint Presentation</vt:lpstr>
      <vt:lpstr>Assume that after the dismissal, the action is brought in Conn. Can the defendant argue res judicata?</vt:lpstr>
      <vt:lpstr>PowerPoint Presentation</vt:lpstr>
      <vt:lpstr>Holzer v Deutsche Reichsbahn-Gesellschaft (NY 1938)</vt:lpstr>
      <vt:lpstr>Does interest analysis suggest that forum law should be used as in Mertz?</vt:lpstr>
      <vt:lpstr>Should the court have simply dismissed?</vt:lpstr>
      <vt:lpstr>German law requires everyone who is fired for being Jewish to pay for clearing out his office Deutsche Reichsbahn sues in New York for costs of cleaning out Holzer’s office Result? </vt:lpstr>
      <vt:lpstr>Compare Kilberg v N’eastern Airlines - NY P, Mass D, plane accident in Mass - Ticket brought in NY - Mass limit on damages for wrongful death - Suit in NY - Court characterizes as procedural - But also refuses to apply limit on PPE grounds</vt:lpstr>
      <vt:lpstr>penal laws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140</cp:revision>
  <cp:lastPrinted>2018-01-29T16:39:44Z</cp:lastPrinted>
  <dcterms:created xsi:type="dcterms:W3CDTF">2017-01-08T14:53:49Z</dcterms:created>
  <dcterms:modified xsi:type="dcterms:W3CDTF">2019-09-16T16:08:08Z</dcterms:modified>
</cp:coreProperties>
</file>