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8"/>
  </p:handoutMasterIdLst>
  <p:sldIdLst>
    <p:sldId id="331" r:id="rId2"/>
    <p:sldId id="604" r:id="rId3"/>
    <p:sldId id="605" r:id="rId4"/>
    <p:sldId id="607" r:id="rId5"/>
    <p:sldId id="608" r:id="rId6"/>
    <p:sldId id="652" r:id="rId7"/>
    <p:sldId id="612" r:id="rId8"/>
    <p:sldId id="668" r:id="rId9"/>
    <p:sldId id="613" r:id="rId10"/>
    <p:sldId id="669" r:id="rId11"/>
    <p:sldId id="616" r:id="rId12"/>
    <p:sldId id="670" r:id="rId13"/>
    <p:sldId id="617" r:id="rId14"/>
    <p:sldId id="618" r:id="rId15"/>
    <p:sldId id="620" r:id="rId16"/>
    <p:sldId id="637" r:id="rId17"/>
    <p:sldId id="639" r:id="rId18"/>
    <p:sldId id="673" r:id="rId19"/>
    <p:sldId id="621" r:id="rId20"/>
    <p:sldId id="622" r:id="rId21"/>
    <p:sldId id="623" r:id="rId22"/>
    <p:sldId id="657" r:id="rId23"/>
    <p:sldId id="624" r:id="rId24"/>
    <p:sldId id="626" r:id="rId25"/>
    <p:sldId id="627" r:id="rId26"/>
    <p:sldId id="542" r:id="rId27"/>
    <p:sldId id="667" r:id="rId28"/>
    <p:sldId id="641" r:id="rId29"/>
    <p:sldId id="642" r:id="rId30"/>
    <p:sldId id="671" r:id="rId31"/>
    <p:sldId id="672" r:id="rId32"/>
    <p:sldId id="644" r:id="rId33"/>
    <p:sldId id="643" r:id="rId34"/>
    <p:sldId id="659" r:id="rId35"/>
    <p:sldId id="658" r:id="rId36"/>
    <p:sldId id="654" r:id="rId37"/>
    <p:sldId id="662" r:id="rId38"/>
    <p:sldId id="645" r:id="rId39"/>
    <p:sldId id="646" r:id="rId40"/>
    <p:sldId id="647" r:id="rId41"/>
    <p:sldId id="648" r:id="rId42"/>
    <p:sldId id="649" r:id="rId43"/>
    <p:sldId id="650" r:id="rId44"/>
    <p:sldId id="651" r:id="rId45"/>
    <p:sldId id="591" r:id="rId46"/>
    <p:sldId id="564" r:id="rId47"/>
    <p:sldId id="565" r:id="rId48"/>
    <p:sldId id="566" r:id="rId49"/>
    <p:sldId id="674" r:id="rId50"/>
    <p:sldId id="663" r:id="rId51"/>
    <p:sldId id="664" r:id="rId52"/>
    <p:sldId id="665" r:id="rId53"/>
    <p:sldId id="675" r:id="rId54"/>
    <p:sldId id="666" r:id="rId55"/>
    <p:sldId id="567" r:id="rId56"/>
    <p:sldId id="568" r:id="rId57"/>
    <p:sldId id="569" r:id="rId58"/>
    <p:sldId id="570" r:id="rId59"/>
    <p:sldId id="571" r:id="rId60"/>
    <p:sldId id="288" r:id="rId61"/>
    <p:sldId id="279" r:id="rId62"/>
    <p:sldId id="676" r:id="rId63"/>
    <p:sldId id="280" r:id="rId64"/>
    <p:sldId id="281" r:id="rId65"/>
    <p:sldId id="282" r:id="rId66"/>
    <p:sldId id="283" r:id="rId6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43" autoAdjust="0"/>
    <p:restoredTop sz="94660"/>
  </p:normalViewPr>
  <p:slideViewPr>
    <p:cSldViewPr snapToGrid="0">
      <p:cViewPr varScale="1">
        <p:scale>
          <a:sx n="77" d="100"/>
          <a:sy n="77" d="100"/>
        </p:scale>
        <p:origin x="4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A10F33-7AF7-42BF-AA99-C173A384D9E8}" type="datetimeFigureOut">
              <a:rPr lang="en-US" smtClean="0"/>
              <a:t>9/12/2019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AC977C-3D29-4CB6-A872-028B6A170D3B}" type="slidenum">
              <a:rPr lang="en-US" smtClean="0"/>
              <a:t>‹#›</a:t>
            </a:fld>
            <a:endParaRPr lang="en-US"/>
          </a:p>
        </p:txBody>
      </p:sp>
    </p:spTree>
    <p:extLst>
      <p:ext uri="{BB962C8B-B14F-4D97-AF65-F5344CB8AC3E}">
        <p14:creationId xmlns:p14="http://schemas.microsoft.com/office/powerpoint/2010/main" val="10071516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10FBAD-B2C2-4A37-B1E3-5A7927924CD7}"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64418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755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246220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85561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10FBAD-B2C2-4A37-B1E3-5A7927924CD7}"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37812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10FBAD-B2C2-4A37-B1E3-5A7927924CD7}"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7192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0FBAD-B2C2-4A37-B1E3-5A7927924CD7}"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20688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10FBAD-B2C2-4A37-B1E3-5A7927924CD7}"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38741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FBAD-B2C2-4A37-B1E3-5A7927924CD7}"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5329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36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41959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FBAD-B2C2-4A37-B1E3-5A7927924CD7}"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3D4E8-6B08-4181-A63C-1A9C5E0F6CCB}" type="slidenum">
              <a:rPr lang="en-US" smtClean="0"/>
              <a:t>‹#›</a:t>
            </a:fld>
            <a:endParaRPr lang="en-US"/>
          </a:p>
        </p:txBody>
      </p:sp>
    </p:spTree>
    <p:extLst>
      <p:ext uri="{BB962C8B-B14F-4D97-AF65-F5344CB8AC3E}">
        <p14:creationId xmlns:p14="http://schemas.microsoft.com/office/powerpoint/2010/main" val="204787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Thurs. Sept. 12</a:t>
            </a:r>
            <a:br>
              <a:rPr lang="en-US" dirty="0"/>
            </a:br>
            <a:endParaRPr lang="en-US" dirty="0"/>
          </a:p>
        </p:txBody>
      </p:sp>
    </p:spTree>
    <p:extLst>
      <p:ext uri="{BB962C8B-B14F-4D97-AF65-F5344CB8AC3E}">
        <p14:creationId xmlns:p14="http://schemas.microsoft.com/office/powerpoint/2010/main" val="1121007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41" y="365125"/>
            <a:ext cx="10852759" cy="5935467"/>
          </a:xfrm>
        </p:spPr>
        <p:txBody>
          <a:bodyPr/>
          <a:lstStyle/>
          <a:p>
            <a:r>
              <a:rPr lang="en-US" dirty="0" smtClean="0"/>
              <a:t>Ginsburg in Shady Grove</a:t>
            </a:r>
            <a:endParaRPr lang="en-US" dirty="0"/>
          </a:p>
        </p:txBody>
      </p:sp>
    </p:spTree>
    <p:extLst>
      <p:ext uri="{BB962C8B-B14F-4D97-AF65-F5344CB8AC3E}">
        <p14:creationId xmlns:p14="http://schemas.microsoft.com/office/powerpoint/2010/main" val="3924845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95379-59EA-5746-B33F-38E24986F4AD}"/>
              </a:ext>
            </a:extLst>
          </p:cNvPr>
          <p:cNvSpPr>
            <a:spLocks noGrp="1"/>
          </p:cNvSpPr>
          <p:nvPr>
            <p:ph type="title"/>
          </p:nvPr>
        </p:nvSpPr>
        <p:spPr>
          <a:xfrm>
            <a:off x="756356" y="365125"/>
            <a:ext cx="10597444" cy="6013097"/>
          </a:xfrm>
        </p:spPr>
        <p:txBody>
          <a:bodyPr>
            <a:normAutofit/>
          </a:bodyPr>
          <a:lstStyle/>
          <a:p>
            <a:r>
              <a:rPr lang="en-US" dirty="0"/>
              <a:t>third approach:</a:t>
            </a:r>
            <a:br>
              <a:rPr lang="en-US" dirty="0"/>
            </a:br>
            <a:r>
              <a:rPr lang="en-US" dirty="0"/>
              <a:t/>
            </a:r>
            <a:br>
              <a:rPr lang="en-US" dirty="0"/>
            </a:br>
            <a:r>
              <a:rPr lang="en-US" dirty="0"/>
              <a:t>rules of thumb</a:t>
            </a:r>
            <a:br>
              <a:rPr lang="en-US" dirty="0"/>
            </a:br>
            <a:r>
              <a:rPr lang="en-US" dirty="0"/>
              <a:t/>
            </a:r>
            <a:br>
              <a:rPr lang="en-US" dirty="0"/>
            </a:br>
            <a:r>
              <a:rPr lang="en-US" dirty="0"/>
              <a:t>use an easily applied rule that one thinks does an overall good job of balancing jurisdictional interests without considering the scope of individual laws</a:t>
            </a:r>
          </a:p>
        </p:txBody>
      </p:sp>
    </p:spTree>
    <p:extLst>
      <p:ext uri="{BB962C8B-B14F-4D97-AF65-F5344CB8AC3E}">
        <p14:creationId xmlns:p14="http://schemas.microsoft.com/office/powerpoint/2010/main" val="4130003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023149"/>
          </a:xfrm>
        </p:spPr>
        <p:txBody>
          <a:bodyPr/>
          <a:lstStyle/>
          <a:p>
            <a:r>
              <a:rPr lang="en-US" dirty="0" smtClean="0"/>
              <a:t>Stevens in Shady Grove</a:t>
            </a:r>
            <a:endParaRPr lang="en-US" dirty="0"/>
          </a:p>
        </p:txBody>
      </p:sp>
    </p:spTree>
    <p:extLst>
      <p:ext uri="{BB962C8B-B14F-4D97-AF65-F5344CB8AC3E}">
        <p14:creationId xmlns:p14="http://schemas.microsoft.com/office/powerpoint/2010/main" val="4029236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73891"/>
          </a:xfrm>
        </p:spPr>
        <p:txBody>
          <a:bodyPr/>
          <a:lstStyle/>
          <a:p>
            <a:r>
              <a:rPr lang="en-US" dirty="0"/>
              <a:t>1</a:t>
            </a:r>
            <a:r>
              <a:rPr lang="en-US" baseline="30000" dirty="0"/>
              <a:t>st</a:t>
            </a:r>
            <a:r>
              <a:rPr lang="en-US" dirty="0"/>
              <a:t> Rest. – largely first approach</a:t>
            </a:r>
          </a:p>
        </p:txBody>
      </p:sp>
    </p:spTree>
    <p:extLst>
      <p:ext uri="{BB962C8B-B14F-4D97-AF65-F5344CB8AC3E}">
        <p14:creationId xmlns:p14="http://schemas.microsoft.com/office/powerpoint/2010/main" val="2705469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81200" y="274638"/>
            <a:ext cx="8534400" cy="6583362"/>
          </a:xfrm>
        </p:spPr>
        <p:txBody>
          <a:bodyPr rtlCol="0">
            <a:normAutofit/>
          </a:bodyPr>
          <a:lstStyle/>
          <a:p>
            <a:pPr>
              <a:defRPr/>
            </a:pPr>
            <a:r>
              <a:rPr lang="en-US" altLang="en-US" sz="2800"/>
              <a:t>§ 592. Procedure In Court</a:t>
            </a:r>
            <a:br>
              <a:rPr lang="en-US" altLang="en-US" sz="2800"/>
            </a:br>
            <a:r>
              <a:rPr lang="en-US" altLang="en-US" sz="2800"/>
              <a:t>The law of the forum governs all matters of pleading and the conduct of proceedings in court.</a:t>
            </a:r>
            <a:br>
              <a:rPr lang="en-US" altLang="en-US" sz="2800"/>
            </a:br>
            <a:r>
              <a:rPr lang="en-US" altLang="en-US" sz="2800"/>
              <a:t> </a:t>
            </a:r>
            <a:br>
              <a:rPr lang="en-US" altLang="en-US" sz="2800"/>
            </a:br>
            <a:r>
              <a:rPr lang="en-US" altLang="en-US" sz="2800"/>
              <a:t>§ 594. Mode Of Trial</a:t>
            </a:r>
            <a:br>
              <a:rPr lang="en-US" altLang="en-US" sz="2800"/>
            </a:br>
            <a:r>
              <a:rPr lang="en-US" altLang="en-US" sz="2800"/>
              <a:t>The law of the forum determines whether an issue of fact shall be tried by the court or by a jury.</a:t>
            </a:r>
            <a:br>
              <a:rPr lang="en-US" altLang="en-US" sz="2800"/>
            </a:br>
            <a:r>
              <a:rPr lang="en-US" altLang="en-US" sz="2800"/>
              <a:t> </a:t>
            </a:r>
            <a:br>
              <a:rPr lang="en-US" altLang="en-US" sz="2800"/>
            </a:br>
            <a:r>
              <a:rPr lang="en-US" altLang="en-US" sz="2800"/>
              <a:t>§ 596. Witnesses</a:t>
            </a:r>
            <a:br>
              <a:rPr lang="en-US" altLang="en-US" sz="2800"/>
            </a:br>
            <a:r>
              <a:rPr lang="en-US" altLang="en-US" sz="2800"/>
              <a:t>The law of the forum determines the competency and the credibility of witnesses.</a:t>
            </a:r>
            <a:br>
              <a:rPr lang="en-US" altLang="en-US" sz="2800"/>
            </a:br>
            <a:r>
              <a:rPr lang="en-US" altLang="en-US" sz="2800"/>
              <a:t> </a:t>
            </a:r>
            <a:br>
              <a:rPr lang="en-US" altLang="en-US" sz="2800"/>
            </a:br>
            <a:r>
              <a:rPr lang="en-US" altLang="en-US" sz="2800"/>
              <a:t>§ 597. Evidence</a:t>
            </a:r>
            <a:br>
              <a:rPr lang="en-US" altLang="en-US" sz="2800"/>
            </a:br>
            <a:r>
              <a:rPr lang="en-US" altLang="en-US" sz="2800"/>
              <a:t>The law of the forum determines the admissibility of a particular piece of evidence.</a:t>
            </a:r>
            <a:br>
              <a:rPr lang="en-US" altLang="en-US" sz="2800"/>
            </a:br>
            <a:endParaRPr lang="en-US" altLang="en-US" sz="2800"/>
          </a:p>
        </p:txBody>
      </p:sp>
    </p:spTree>
    <p:extLst>
      <p:ext uri="{BB962C8B-B14F-4D97-AF65-F5344CB8AC3E}">
        <p14:creationId xmlns:p14="http://schemas.microsoft.com/office/powerpoint/2010/main" val="3558638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981200" y="457201"/>
            <a:ext cx="8229600" cy="5668963"/>
          </a:xfrm>
        </p:spPr>
        <p:txBody>
          <a:bodyPr/>
          <a:lstStyle/>
          <a:p>
            <a:pPr eaLnBrk="1" hangingPunct="1"/>
            <a:r>
              <a:rPr lang="en-US" altLang="en-US"/>
              <a:t>§ 595. Proof Of Facts </a:t>
            </a:r>
          </a:p>
          <a:p>
            <a:pPr eaLnBrk="1" hangingPunct="1">
              <a:buFont typeface="Arial" panose="020B0604020202020204" pitchFamily="34" charset="0"/>
              <a:buNone/>
            </a:pPr>
            <a:r>
              <a:rPr lang="en-US" altLang="en-US"/>
              <a:t>(1) The law of the forum governs the proof in court of a fact alleged.</a:t>
            </a:r>
          </a:p>
          <a:p>
            <a:pPr eaLnBrk="1" hangingPunct="1">
              <a:buFont typeface="Arial" panose="020B0604020202020204" pitchFamily="34" charset="0"/>
              <a:buNone/>
            </a:pPr>
            <a:r>
              <a:rPr lang="en-US" altLang="en-US"/>
              <a:t>(2) The law of the forum governs presumptions and inferences to be drawn from evidence.</a:t>
            </a:r>
          </a:p>
          <a:p>
            <a:pPr eaLnBrk="1" hangingPunct="1"/>
            <a:endParaRPr lang="en-US" altLang="en-US"/>
          </a:p>
        </p:txBody>
      </p:sp>
    </p:spTree>
    <p:extLst>
      <p:ext uri="{BB962C8B-B14F-4D97-AF65-F5344CB8AC3E}">
        <p14:creationId xmlns:p14="http://schemas.microsoft.com/office/powerpoint/2010/main" val="953226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972" y="365125"/>
            <a:ext cx="10488827" cy="5998605"/>
          </a:xfrm>
        </p:spPr>
        <p:txBody>
          <a:bodyPr/>
          <a:lstStyle/>
          <a:p>
            <a:r>
              <a:rPr lang="en-US" dirty="0"/>
              <a:t>privileges</a:t>
            </a:r>
          </a:p>
        </p:txBody>
      </p:sp>
    </p:spTree>
    <p:extLst>
      <p:ext uri="{BB962C8B-B14F-4D97-AF65-F5344CB8AC3E}">
        <p14:creationId xmlns:p14="http://schemas.microsoft.com/office/powerpoint/2010/main" val="483982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1"/>
            <a:ext cx="8229600" cy="5745163"/>
          </a:xfrm>
        </p:spPr>
        <p:txBody>
          <a:bodyPr rtlCol="0">
            <a:normAutofit fontScale="92500" lnSpcReduction="10000"/>
          </a:bodyPr>
          <a:lstStyle/>
          <a:p>
            <a:pPr>
              <a:defRPr/>
            </a:pPr>
            <a:r>
              <a:rPr lang="en-US" dirty="0"/>
              <a:t>2</a:t>
            </a:r>
            <a:r>
              <a:rPr lang="en-US" baseline="30000" dirty="0"/>
              <a:t>nd</a:t>
            </a:r>
            <a:r>
              <a:rPr lang="en-US" dirty="0"/>
              <a:t> Restatement</a:t>
            </a:r>
          </a:p>
          <a:p>
            <a:pPr>
              <a:defRPr/>
            </a:pPr>
            <a:r>
              <a:rPr lang="en-US" dirty="0"/>
              <a:t>§ 139. Privileged Communications</a:t>
            </a:r>
            <a:br>
              <a:rPr lang="en-US" dirty="0"/>
            </a:br>
            <a:r>
              <a:rPr lang="en-US" dirty="0"/>
              <a:t> </a:t>
            </a:r>
          </a:p>
          <a:p>
            <a:pPr>
              <a:defRPr/>
            </a:pPr>
            <a:r>
              <a:rPr lang="en-US" dirty="0"/>
              <a:t>(1) Evidence that is not privileged under the local law of the state which has the most significant relationship with the communication will be admitted, even though it would be privileged under the local law of the forum, unless the admission of such evidence would be contrary to the strong public policy of the forum.</a:t>
            </a:r>
          </a:p>
          <a:p>
            <a:pPr>
              <a:defRPr/>
            </a:pPr>
            <a:r>
              <a:rPr lang="en-US" dirty="0"/>
              <a:t>(2) Evidence that is privileged under the local law of the state which has the most significant relationship with the communication but which is not privileged under the local law of the forum will be admitted unless there is some special reason why the forum policy favoring admission should not be given effect.</a:t>
            </a:r>
          </a:p>
          <a:p>
            <a:pPr>
              <a:defRPr/>
            </a:pPr>
            <a:endParaRPr lang="en-US" dirty="0"/>
          </a:p>
        </p:txBody>
      </p:sp>
    </p:spTree>
    <p:extLst>
      <p:ext uri="{BB962C8B-B14F-4D97-AF65-F5344CB8AC3E}">
        <p14:creationId xmlns:p14="http://schemas.microsoft.com/office/powerpoint/2010/main" val="3778232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510" y="365125"/>
            <a:ext cx="10627290" cy="6098305"/>
          </a:xfrm>
        </p:spPr>
        <p:txBody>
          <a:bodyPr/>
          <a:lstStyle/>
          <a:p>
            <a:r>
              <a:rPr lang="en-US" dirty="0"/>
              <a:t/>
            </a:r>
            <a:br>
              <a:rPr lang="en-US" dirty="0"/>
            </a:br>
            <a:r>
              <a:rPr lang="en-US" dirty="0"/>
              <a:t>difficulty of application by </a:t>
            </a:r>
            <a:r>
              <a:rPr lang="en-US" dirty="0" smtClean="0"/>
              <a:t>forum…</a:t>
            </a:r>
            <a:endParaRPr lang="en-US" dirty="0"/>
          </a:p>
        </p:txBody>
      </p:sp>
    </p:spTree>
    <p:extLst>
      <p:ext uri="{BB962C8B-B14F-4D97-AF65-F5344CB8AC3E}">
        <p14:creationId xmlns:p14="http://schemas.microsoft.com/office/powerpoint/2010/main" val="1212031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73891"/>
          </a:xfrm>
        </p:spPr>
        <p:txBody>
          <a:bodyPr/>
          <a:lstStyle/>
          <a:p>
            <a:r>
              <a:rPr lang="en-US" dirty="0"/>
              <a:t>exceptions in 1</a:t>
            </a:r>
            <a:r>
              <a:rPr lang="en-US" baseline="30000" dirty="0"/>
              <a:t>st</a:t>
            </a:r>
            <a:r>
              <a:rPr lang="en-US" dirty="0"/>
              <a:t> Rest. in which 2</a:t>
            </a:r>
            <a:r>
              <a:rPr lang="en-US" baseline="30000" dirty="0"/>
              <a:t>nd</a:t>
            </a:r>
            <a:r>
              <a:rPr lang="en-US" dirty="0"/>
              <a:t> or 3</a:t>
            </a:r>
            <a:r>
              <a:rPr lang="en-US" baseline="30000" dirty="0"/>
              <a:t>rd</a:t>
            </a:r>
            <a:r>
              <a:rPr lang="en-US" dirty="0"/>
              <a:t> approach is used</a:t>
            </a:r>
          </a:p>
        </p:txBody>
      </p:sp>
    </p:spTree>
    <p:extLst>
      <p:ext uri="{BB962C8B-B14F-4D97-AF65-F5344CB8AC3E}">
        <p14:creationId xmlns:p14="http://schemas.microsoft.com/office/powerpoint/2010/main" val="118983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74638"/>
            <a:ext cx="8382000" cy="6202362"/>
          </a:xfrm>
        </p:spPr>
        <p:txBody>
          <a:bodyPr/>
          <a:lstStyle/>
          <a:p>
            <a:pPr eaLnBrk="1" hangingPunct="1"/>
            <a:r>
              <a:rPr lang="en-US" altLang="en-US"/>
              <a:t>substance/procedure</a:t>
            </a:r>
          </a:p>
        </p:txBody>
      </p:sp>
    </p:spTree>
    <p:extLst>
      <p:ext uri="{BB962C8B-B14F-4D97-AF65-F5344CB8AC3E}">
        <p14:creationId xmlns:p14="http://schemas.microsoft.com/office/powerpoint/2010/main" val="2346022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189" y="365125"/>
            <a:ext cx="10550611" cy="5887394"/>
          </a:xfrm>
        </p:spPr>
        <p:txBody>
          <a:bodyPr/>
          <a:lstStyle/>
          <a:p>
            <a:r>
              <a:rPr lang="en-US" dirty="0" err="1"/>
              <a:t>parol</a:t>
            </a:r>
            <a:r>
              <a:rPr lang="en-US" dirty="0"/>
              <a:t> evidence rule</a:t>
            </a:r>
          </a:p>
        </p:txBody>
      </p:sp>
    </p:spTree>
    <p:extLst>
      <p:ext uri="{BB962C8B-B14F-4D97-AF65-F5344CB8AC3E}">
        <p14:creationId xmlns:p14="http://schemas.microsoft.com/office/powerpoint/2010/main" val="1101859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24464"/>
          </a:xfrm>
        </p:spPr>
        <p:txBody>
          <a:bodyPr>
            <a:normAutofit/>
          </a:bodyPr>
          <a:lstStyle/>
          <a:p>
            <a:r>
              <a:rPr lang="en-US" dirty="0"/>
              <a:t>§ 599 Integrated Contracts</a:t>
            </a:r>
            <a:br>
              <a:rPr lang="en-US" dirty="0"/>
            </a:br>
            <a:r>
              <a:rPr lang="en-US" b="1" dirty="0"/>
              <a:t>When a contract is integrated in a writing by the law of the place of contracting, no variation of the writing can be shown in another state which could not be shown in a court in the place of contracting under the law of that state, whatever the law of the other state as to integrated contracts.</a:t>
            </a:r>
            <a:r>
              <a:rPr lang="en-US" dirty="0"/>
              <a:t> </a:t>
            </a:r>
            <a:br>
              <a:rPr lang="en-US" dirty="0"/>
            </a:br>
            <a:endParaRPr lang="en-US" dirty="0"/>
          </a:p>
        </p:txBody>
      </p:sp>
    </p:spTree>
    <p:extLst>
      <p:ext uri="{BB962C8B-B14F-4D97-AF65-F5344CB8AC3E}">
        <p14:creationId xmlns:p14="http://schemas.microsoft.com/office/powerpoint/2010/main" val="315229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919" y="2354563"/>
            <a:ext cx="10515600" cy="1325563"/>
          </a:xfrm>
        </p:spPr>
        <p:txBody>
          <a:bodyPr>
            <a:normAutofit fontScale="90000"/>
          </a:bodyPr>
          <a:lstStyle/>
          <a:p>
            <a:r>
              <a:rPr lang="en-US" dirty="0"/>
              <a:t>statute of frauds</a:t>
            </a:r>
            <a:br>
              <a:rPr lang="en-US" dirty="0"/>
            </a:br>
            <a:r>
              <a:rPr lang="en-US" dirty="0"/>
              <a:t/>
            </a:r>
            <a:br>
              <a:rPr lang="en-US" dirty="0"/>
            </a:br>
            <a:r>
              <a:rPr lang="en-US" i="1" dirty="0"/>
              <a:t>Marie v. Garrison</a:t>
            </a:r>
          </a:p>
        </p:txBody>
      </p:sp>
    </p:spTree>
    <p:extLst>
      <p:ext uri="{BB962C8B-B14F-4D97-AF65-F5344CB8AC3E}">
        <p14:creationId xmlns:p14="http://schemas.microsoft.com/office/powerpoint/2010/main" val="1994070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48032"/>
          </a:xfrm>
        </p:spPr>
        <p:txBody>
          <a:bodyPr/>
          <a:lstStyle/>
          <a:p>
            <a:r>
              <a:rPr lang="en-US" dirty="0"/>
              <a:t>burdens of proof</a:t>
            </a:r>
          </a:p>
        </p:txBody>
      </p:sp>
    </p:spTree>
    <p:extLst>
      <p:ext uri="{BB962C8B-B14F-4D97-AF65-F5344CB8AC3E}">
        <p14:creationId xmlns:p14="http://schemas.microsoft.com/office/powerpoint/2010/main" val="3706724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0"/>
            <a:ext cx="8305800" cy="6324600"/>
          </a:xfrm>
        </p:spPr>
        <p:txBody>
          <a:bodyPr rtlCol="0">
            <a:normAutofit/>
          </a:bodyPr>
          <a:lstStyle/>
          <a:p>
            <a:pPr>
              <a:defRPr/>
            </a:pPr>
            <a:r>
              <a:rPr lang="en-US" dirty="0"/>
              <a:t>Comment to 595</a:t>
            </a:r>
          </a:p>
          <a:p>
            <a:pPr>
              <a:defRPr/>
            </a:pPr>
            <a:r>
              <a:rPr lang="en-US" dirty="0"/>
              <a:t>Thus, if a requirement concerning proof of freedom from fault exists in the law of the place of injury and if such condition is there interpreted as a condition of the cause of action itself, or as affecting the nature or amount of recovery, the court at the forum will apply the rule of the foreign state (see § 385). In such a case, the remedial and substantive portions of the foreign law are so bound together that the application of the usual procedural rule of the forum would seriously alter the effect of the operative facts under the law of the appropriate foreign state.</a:t>
            </a:r>
          </a:p>
          <a:p>
            <a:pPr>
              <a:defRPr/>
            </a:pPr>
            <a:endParaRPr lang="en-US" dirty="0"/>
          </a:p>
        </p:txBody>
      </p:sp>
    </p:spTree>
    <p:extLst>
      <p:ext uri="{BB962C8B-B14F-4D97-AF65-F5344CB8AC3E}">
        <p14:creationId xmlns:p14="http://schemas.microsoft.com/office/powerpoint/2010/main" val="2281050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10961"/>
          </a:xfrm>
        </p:spPr>
        <p:txBody>
          <a:bodyPr/>
          <a:lstStyle/>
          <a:p>
            <a:r>
              <a:rPr lang="en-US" dirty="0"/>
              <a:t>limitations on damages</a:t>
            </a:r>
          </a:p>
        </p:txBody>
      </p:sp>
    </p:spTree>
    <p:extLst>
      <p:ext uri="{BB962C8B-B14F-4D97-AF65-F5344CB8AC3E}">
        <p14:creationId xmlns:p14="http://schemas.microsoft.com/office/powerpoint/2010/main" val="1054411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057400" y="274638"/>
            <a:ext cx="8153400" cy="6202362"/>
          </a:xfrm>
        </p:spPr>
        <p:txBody>
          <a:bodyPr rtlCol="0">
            <a:normAutofit/>
          </a:bodyPr>
          <a:lstStyle/>
          <a:p>
            <a:pPr>
              <a:defRPr/>
            </a:pPr>
            <a:r>
              <a:rPr lang="en-US" altLang="en-US" sz="3600"/>
              <a:t>Such a limitation is imposed only by a statute; and it is a question of interpretation whether the statute qualifies the cause of action, applying therefore only to a cause of action created by the statute, wherever sued on; or whether it is to be construed as limiting the amount of recovery in any action of the type described brought in the state, wherever the right was created; or whether (as in some instances) it has both effects.</a:t>
            </a:r>
          </a:p>
        </p:txBody>
      </p:sp>
    </p:spTree>
    <p:extLst>
      <p:ext uri="{BB962C8B-B14F-4D97-AF65-F5344CB8AC3E}">
        <p14:creationId xmlns:p14="http://schemas.microsoft.com/office/powerpoint/2010/main" val="68086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482B7-CEF8-2E47-9E7E-4954D9882925}"/>
              </a:ext>
            </a:extLst>
          </p:cNvPr>
          <p:cNvSpPr>
            <a:spLocks noGrp="1"/>
          </p:cNvSpPr>
          <p:nvPr>
            <p:ph type="title"/>
          </p:nvPr>
        </p:nvSpPr>
        <p:spPr>
          <a:xfrm>
            <a:off x="662940" y="365125"/>
            <a:ext cx="10690860" cy="5772785"/>
          </a:xfrm>
        </p:spPr>
        <p:txBody>
          <a:bodyPr/>
          <a:lstStyle/>
          <a:p>
            <a:r>
              <a:rPr lang="en-US" dirty="0"/>
              <a:t>and… statutes of limitations</a:t>
            </a:r>
          </a:p>
        </p:txBody>
      </p:sp>
    </p:spTree>
    <p:extLst>
      <p:ext uri="{BB962C8B-B14F-4D97-AF65-F5344CB8AC3E}">
        <p14:creationId xmlns:p14="http://schemas.microsoft.com/office/powerpoint/2010/main" val="1072802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76400" y="274638"/>
            <a:ext cx="8534400" cy="6202362"/>
          </a:xfrm>
        </p:spPr>
        <p:txBody>
          <a:bodyPr/>
          <a:lstStyle/>
          <a:p>
            <a:pPr algn="l" eaLnBrk="1" hangingPunct="1"/>
            <a:r>
              <a:rPr lang="en-US" altLang="en-US" sz="3600"/>
              <a:t>§ 603. Statute Of Limitations Of Forum </a:t>
            </a:r>
            <a:br>
              <a:rPr lang="en-US" altLang="en-US" sz="3600"/>
            </a:br>
            <a:r>
              <a:rPr lang="en-US" altLang="en-US" sz="3600"/>
              <a:t>If action is barred by the statute of limitations of the forum, no action can be maintained though action is not barred in the state where the cause of action arose.</a:t>
            </a:r>
            <a:br>
              <a:rPr lang="en-US" altLang="en-US" sz="3600"/>
            </a:br>
            <a:r>
              <a:rPr lang="en-US" altLang="en-US" sz="3600"/>
              <a:t/>
            </a:r>
            <a:br>
              <a:rPr lang="en-US" altLang="en-US" sz="3600"/>
            </a:br>
            <a:r>
              <a:rPr lang="en-US" altLang="en-US" sz="3600"/>
              <a:t>§ 604. Foreign Statute Of Limitations </a:t>
            </a:r>
            <a:br>
              <a:rPr lang="en-US" altLang="en-US" sz="3600"/>
            </a:br>
            <a:r>
              <a:rPr lang="en-US" altLang="en-US" sz="3600"/>
              <a:t>If action is not barred by the statute of limitations of the forum, an action can be maintained, though action is barred in the state where the cause of action arose.</a:t>
            </a:r>
          </a:p>
        </p:txBody>
      </p:sp>
    </p:spTree>
    <p:extLst>
      <p:ext uri="{BB962C8B-B14F-4D97-AF65-F5344CB8AC3E}">
        <p14:creationId xmlns:p14="http://schemas.microsoft.com/office/powerpoint/2010/main" val="3044606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676400" y="274638"/>
            <a:ext cx="8534400" cy="6278562"/>
          </a:xfrm>
        </p:spPr>
        <p:txBody>
          <a:bodyPr/>
          <a:lstStyle/>
          <a:p>
            <a:pPr algn="l" eaLnBrk="1" hangingPunct="1"/>
            <a:r>
              <a:rPr lang="en-US" altLang="en-US"/>
              <a:t>§ 605. Time Limitations On Cause Of Action </a:t>
            </a:r>
            <a:br>
              <a:rPr lang="en-US" altLang="en-US"/>
            </a:br>
            <a:r>
              <a:rPr lang="en-US" altLang="en-US"/>
              <a:t>If by the law of the state which has created a right of action, it is made a condition of the right that it shall expire after a certain period of limitation has elapsed, no action begun after the period has elapsed can be maintained in any state.</a:t>
            </a:r>
          </a:p>
        </p:txBody>
      </p:sp>
    </p:spTree>
    <p:extLst>
      <p:ext uri="{BB962C8B-B14F-4D97-AF65-F5344CB8AC3E}">
        <p14:creationId xmlns:p14="http://schemas.microsoft.com/office/powerpoint/2010/main" val="2022533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89" y="365125"/>
            <a:ext cx="10877811" cy="6185987"/>
          </a:xfrm>
        </p:spPr>
        <p:txBody>
          <a:bodyPr>
            <a:normAutofit fontScale="90000"/>
          </a:bodyPr>
          <a:lstStyle/>
          <a:p>
            <a:r>
              <a:rPr lang="en-US" dirty="0"/>
              <a:t>an issue is “substantive” in the content sense if it is a question of what people should do independent of litigation activity</a:t>
            </a:r>
            <a:br>
              <a:rPr lang="en-US" dirty="0"/>
            </a:br>
            <a:r>
              <a:rPr lang="en-US" dirty="0"/>
              <a:t/>
            </a:r>
            <a:br>
              <a:rPr lang="en-US" dirty="0"/>
            </a:br>
            <a:r>
              <a:rPr lang="en-US" dirty="0"/>
              <a:t>a law is “substantive” in the content sense if it answers such a question</a:t>
            </a:r>
            <a:br>
              <a:rPr lang="en-US" dirty="0"/>
            </a:br>
            <a:r>
              <a:rPr lang="en-US" dirty="0"/>
              <a:t/>
            </a:r>
            <a:br>
              <a:rPr lang="en-US" dirty="0"/>
            </a:br>
            <a:r>
              <a:rPr lang="en-US" dirty="0"/>
              <a:t>an issue is “procedural” in the content sense if it is a question of what courts and litigants should do</a:t>
            </a:r>
            <a:br>
              <a:rPr lang="en-US" dirty="0"/>
            </a:br>
            <a:r>
              <a:rPr lang="en-US" dirty="0"/>
              <a:t/>
            </a:r>
            <a:br>
              <a:rPr lang="en-US" dirty="0"/>
            </a:br>
            <a:r>
              <a:rPr lang="en-US" dirty="0"/>
              <a:t>a law is “procedural” in the content sense if it answers such a question</a:t>
            </a:r>
          </a:p>
        </p:txBody>
      </p:sp>
    </p:spTree>
    <p:extLst>
      <p:ext uri="{BB962C8B-B14F-4D97-AF65-F5344CB8AC3E}">
        <p14:creationId xmlns:p14="http://schemas.microsoft.com/office/powerpoint/2010/main" val="4035908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53" y="365125"/>
            <a:ext cx="10702447" cy="6211039"/>
          </a:xfrm>
        </p:spPr>
        <p:txBody>
          <a:bodyPr/>
          <a:lstStyle/>
          <a:p>
            <a:r>
              <a:rPr lang="en-US" dirty="0"/>
              <a:t>w</a:t>
            </a:r>
            <a:r>
              <a:rPr lang="en-US" dirty="0" smtClean="0"/>
              <a:t>hy do statutes of limitations exist?</a:t>
            </a:r>
            <a:br>
              <a:rPr lang="en-US" dirty="0" smtClean="0"/>
            </a:br>
            <a:r>
              <a:rPr lang="en-US" dirty="0"/>
              <a:t/>
            </a:r>
            <a:br>
              <a:rPr lang="en-US" dirty="0"/>
            </a:br>
            <a:r>
              <a:rPr lang="en-US" dirty="0"/>
              <a:t>h</a:t>
            </a:r>
            <a:r>
              <a:rPr lang="en-US" dirty="0" smtClean="0"/>
              <a:t>ow might that help determine whether they arte substantive or procedural in the scope sense?</a:t>
            </a:r>
            <a:endParaRPr lang="en-US" dirty="0"/>
          </a:p>
        </p:txBody>
      </p:sp>
    </p:spTree>
    <p:extLst>
      <p:ext uri="{BB962C8B-B14F-4D97-AF65-F5344CB8AC3E}">
        <p14:creationId xmlns:p14="http://schemas.microsoft.com/office/powerpoint/2010/main" val="1810032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75" y="365125"/>
            <a:ext cx="10740025" cy="5985571"/>
          </a:xfrm>
        </p:spPr>
        <p:txBody>
          <a:bodyPr/>
          <a:lstStyle/>
          <a:p>
            <a:r>
              <a:rPr lang="en-US" dirty="0" smtClean="0"/>
              <a:t>stale evidence </a:t>
            </a:r>
            <a:br>
              <a:rPr lang="en-US" dirty="0" smtClean="0"/>
            </a:br>
            <a:r>
              <a:rPr lang="en-US" dirty="0" smtClean="0"/>
              <a:t>docket clearing</a:t>
            </a:r>
            <a:br>
              <a:rPr lang="en-US" dirty="0" smtClean="0"/>
            </a:br>
            <a:r>
              <a:rPr lang="en-US" dirty="0" smtClean="0"/>
              <a:t>repose</a:t>
            </a:r>
            <a:br>
              <a:rPr lang="en-US" dirty="0" smtClean="0"/>
            </a:br>
            <a:endParaRPr lang="en-US" dirty="0"/>
          </a:p>
        </p:txBody>
      </p:sp>
    </p:spTree>
    <p:extLst>
      <p:ext uri="{BB962C8B-B14F-4D97-AF65-F5344CB8AC3E}">
        <p14:creationId xmlns:p14="http://schemas.microsoft.com/office/powerpoint/2010/main" val="18520516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060389"/>
          </a:xfrm>
        </p:spPr>
        <p:txBody>
          <a:bodyPr>
            <a:normAutofit fontScale="90000"/>
          </a:bodyPr>
          <a:lstStyle/>
          <a:p>
            <a:r>
              <a:rPr lang="en-US" dirty="0"/>
              <a:t>Suit in NY on Mass cause of action, 1.5 year wait</a:t>
            </a:r>
            <a:br>
              <a:rPr lang="en-US" dirty="0"/>
            </a:br>
            <a:r>
              <a:rPr lang="en-US" dirty="0"/>
              <a:t>1) Mass. 2 yr. subst., NY 1 yr. proc. </a:t>
            </a:r>
            <a:br>
              <a:rPr lang="en-US" dirty="0"/>
            </a:br>
            <a:r>
              <a:rPr lang="en-US" dirty="0"/>
              <a:t>	- preclusive effect of dismissal?</a:t>
            </a:r>
            <a:br>
              <a:rPr lang="en-US" dirty="0"/>
            </a:br>
            <a:r>
              <a:rPr lang="en-US" dirty="0"/>
              <a:t>2) Mass. 1 yr. subst., NY 2 yr. proc.</a:t>
            </a:r>
            <a:br>
              <a:rPr lang="en-US" dirty="0"/>
            </a:br>
            <a:r>
              <a:rPr lang="en-US" dirty="0"/>
              <a:t>	- preclusive effect of dismissal?</a:t>
            </a:r>
            <a:br>
              <a:rPr lang="en-US" dirty="0"/>
            </a:br>
            <a:r>
              <a:rPr lang="en-US" dirty="0"/>
              <a:t>3) Mass. 2 yr. proc., NY 1 yr. proc. </a:t>
            </a:r>
            <a:br>
              <a:rPr lang="en-US" dirty="0"/>
            </a:br>
            <a:r>
              <a:rPr lang="en-US" dirty="0"/>
              <a:t>	- preclusive effect of dismissal?</a:t>
            </a:r>
            <a:br>
              <a:rPr lang="en-US" dirty="0"/>
            </a:br>
            <a:r>
              <a:rPr lang="en-US" dirty="0"/>
              <a:t>4) Mass. 2 yr. subst., NY 1 yr. subst. </a:t>
            </a:r>
            <a:br>
              <a:rPr lang="en-US" dirty="0"/>
            </a:br>
            <a:r>
              <a:rPr lang="en-US" dirty="0"/>
              <a:t>5) Mass. 2 yr. proc., NY 1 yr. subst. </a:t>
            </a:r>
            <a:br>
              <a:rPr lang="en-US" dirty="0"/>
            </a:br>
            <a:r>
              <a:rPr lang="en-US" dirty="0"/>
              <a:t/>
            </a:r>
            <a:br>
              <a:rPr lang="en-US" dirty="0"/>
            </a:br>
            <a:endParaRPr lang="en-US" dirty="0"/>
          </a:p>
        </p:txBody>
      </p:sp>
    </p:spTree>
    <p:extLst>
      <p:ext uri="{BB962C8B-B14F-4D97-AF65-F5344CB8AC3E}">
        <p14:creationId xmlns:p14="http://schemas.microsoft.com/office/powerpoint/2010/main" val="39584023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430962"/>
          </a:xfrm>
        </p:spPr>
        <p:txBody>
          <a:bodyPr/>
          <a:lstStyle/>
          <a:p>
            <a:pPr eaLnBrk="1" hangingPunct="1"/>
            <a:r>
              <a:rPr lang="en-US" altLang="en-US" dirty="0" err="1"/>
              <a:t>Bournias</a:t>
            </a:r>
            <a:r>
              <a:rPr lang="en-US" altLang="en-US" dirty="0"/>
              <a:t> v Atlantic Maritime Co Ltd. (2d Cir. 1955) </a:t>
            </a:r>
          </a:p>
        </p:txBody>
      </p:sp>
    </p:spTree>
    <p:extLst>
      <p:ext uri="{BB962C8B-B14F-4D97-AF65-F5344CB8AC3E}">
        <p14:creationId xmlns:p14="http://schemas.microsoft.com/office/powerpoint/2010/main" val="3834374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79" y="365125"/>
            <a:ext cx="10689921" cy="6098305"/>
          </a:xfrm>
        </p:spPr>
        <p:txBody>
          <a:bodyPr/>
          <a:lstStyle/>
          <a:p>
            <a:r>
              <a:rPr lang="en-US" dirty="0"/>
              <a:t>Davis v. Mills test</a:t>
            </a:r>
          </a:p>
        </p:txBody>
      </p:sp>
    </p:spTree>
    <p:extLst>
      <p:ext uri="{BB962C8B-B14F-4D97-AF65-F5344CB8AC3E}">
        <p14:creationId xmlns:p14="http://schemas.microsoft.com/office/powerpoint/2010/main" val="10113123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59" y="365125"/>
            <a:ext cx="10940441" cy="6211039"/>
          </a:xfrm>
        </p:spPr>
        <p:txBody>
          <a:bodyPr/>
          <a:lstStyle/>
          <a:p>
            <a:r>
              <a:rPr lang="en-US" dirty="0"/>
              <a:t>how can you determine whether another jurisdiction’s statute of limitations is substantive or procedural?</a:t>
            </a:r>
          </a:p>
        </p:txBody>
      </p:sp>
    </p:spTree>
    <p:extLst>
      <p:ext uri="{BB962C8B-B14F-4D97-AF65-F5344CB8AC3E}">
        <p14:creationId xmlns:p14="http://schemas.microsoft.com/office/powerpoint/2010/main" val="21518830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411" y="365125"/>
            <a:ext cx="10915389" cy="6173461"/>
          </a:xfrm>
        </p:spPr>
        <p:txBody>
          <a:bodyPr>
            <a:noAutofit/>
          </a:bodyPr>
          <a:lstStyle/>
          <a:p>
            <a:r>
              <a:rPr lang="en-US" sz="3200" dirty="0"/>
              <a:t>Two other approaches to the problem were suggested in our opinion in Wood &amp; </a:t>
            </a:r>
            <a:r>
              <a:rPr lang="en-US" sz="3200" dirty="0" err="1"/>
              <a:t>Selick</a:t>
            </a:r>
            <a:r>
              <a:rPr lang="en-US" sz="3200" dirty="0"/>
              <a:t>, </a:t>
            </a:r>
            <a:r>
              <a:rPr lang="en-US" sz="3200" dirty="0" err="1"/>
              <a:t>Inc</a:t>
            </a:r>
            <a:r>
              <a:rPr lang="en-US" sz="3200" dirty="0"/>
              <a:t>….First, that the foreign law might be examined to see if the defense possessed the attributes which the forum would classify as "procedural" or "substantive"; that is, for example, whether the defense need be pleaded, as a "substantive" period of limitations need not be in this country. Second, the foreign law might be examined to see if the operation of limitation completely extinguished the right, in which case limitation would be regarded as "substantive." Still other tests are suggested by Goodwin v. Townsend — namely, whether the foreign limitation is regarded as "procedural" or "substantive" by the courts of the foreign state concerned, and possibly whether the limitation is cast in language commonly regarded as "procedural."</a:t>
            </a:r>
          </a:p>
        </p:txBody>
      </p:sp>
    </p:spTree>
    <p:extLst>
      <p:ext uri="{BB962C8B-B14F-4D97-AF65-F5344CB8AC3E}">
        <p14:creationId xmlns:p14="http://schemas.microsoft.com/office/powerpoint/2010/main" val="2633030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145" y="365125"/>
            <a:ext cx="10802655" cy="6123357"/>
          </a:xfrm>
        </p:spPr>
        <p:txBody>
          <a:bodyPr>
            <a:normAutofit fontScale="90000"/>
          </a:bodyPr>
          <a:lstStyle/>
          <a:p>
            <a:r>
              <a:rPr lang="en-US" dirty="0"/>
              <a:t>assume that there has been a judgment in your favor</a:t>
            </a:r>
            <a:br>
              <a:rPr lang="en-US" dirty="0"/>
            </a:br>
            <a:r>
              <a:rPr lang="en-US" dirty="0"/>
              <a:t/>
            </a:r>
            <a:br>
              <a:rPr lang="en-US" dirty="0"/>
            </a:br>
            <a:r>
              <a:rPr lang="en-US" dirty="0"/>
              <a:t>you wait to sue on the judgment beyond the stat </a:t>
            </a:r>
            <a:r>
              <a:rPr lang="en-US" dirty="0" err="1"/>
              <a:t>lims</a:t>
            </a:r>
            <a:r>
              <a:rPr lang="en-US" dirty="0"/>
              <a:t> if you had not sued</a:t>
            </a:r>
            <a:br>
              <a:rPr lang="en-US" dirty="0"/>
            </a:br>
            <a:r>
              <a:rPr lang="en-US" dirty="0"/>
              <a:t/>
            </a:r>
            <a:br>
              <a:rPr lang="en-US" dirty="0"/>
            </a:br>
            <a:r>
              <a:rPr lang="en-US" dirty="0"/>
              <a:t>but you are within the time to renew the judgment</a:t>
            </a:r>
            <a:br>
              <a:rPr lang="en-US" dirty="0"/>
            </a:br>
            <a:r>
              <a:rPr lang="en-US" dirty="0"/>
              <a:t/>
            </a:r>
            <a:br>
              <a:rPr lang="en-US" dirty="0"/>
            </a:br>
            <a:r>
              <a:rPr lang="en-US" dirty="0"/>
              <a:t>if they won’t allow you to renew the stat </a:t>
            </a:r>
            <a:r>
              <a:rPr lang="en-US" dirty="0" err="1"/>
              <a:t>lims</a:t>
            </a:r>
            <a:r>
              <a:rPr lang="en-US" dirty="0"/>
              <a:t> is part of the right…</a:t>
            </a:r>
          </a:p>
        </p:txBody>
      </p:sp>
    </p:spTree>
    <p:extLst>
      <p:ext uri="{BB962C8B-B14F-4D97-AF65-F5344CB8AC3E}">
        <p14:creationId xmlns:p14="http://schemas.microsoft.com/office/powerpoint/2010/main" val="22795282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38" y="237995"/>
            <a:ext cx="11887199" cy="6224589"/>
          </a:xfrm>
        </p:spPr>
        <p:txBody>
          <a:bodyPr>
            <a:noAutofit/>
          </a:bodyPr>
          <a:lstStyle/>
          <a:p>
            <a:r>
              <a:rPr lang="en-US" sz="3200" dirty="0"/>
              <a:t>NY court is trying to determine whether a Mass 2 year stat </a:t>
            </a:r>
            <a:r>
              <a:rPr lang="en-US" sz="3200" dirty="0" err="1"/>
              <a:t>lims</a:t>
            </a:r>
            <a:r>
              <a:rPr lang="en-US" sz="3200" dirty="0"/>
              <a:t> for wrongful death is </a:t>
            </a:r>
            <a:r>
              <a:rPr lang="en-US" sz="3200" dirty="0" err="1"/>
              <a:t>subst</a:t>
            </a:r>
            <a:r>
              <a:rPr lang="en-US" sz="3200" dirty="0"/>
              <a:t> or proc</a:t>
            </a:r>
            <a:br>
              <a:rPr lang="en-US" sz="3200" dirty="0"/>
            </a:br>
            <a:r>
              <a:rPr lang="en-US" sz="3200" dirty="0"/>
              <a:t/>
            </a:r>
            <a:br>
              <a:rPr lang="en-US" sz="3200" dirty="0"/>
            </a:br>
            <a:r>
              <a:rPr lang="en-US" sz="3200" dirty="0"/>
              <a:t>Mass </a:t>
            </a:r>
            <a:r>
              <a:rPr lang="en-US" sz="3200" dirty="0" err="1"/>
              <a:t>ct</a:t>
            </a:r>
            <a:r>
              <a:rPr lang="en-US" sz="3200" dirty="0"/>
              <a:t> applies Mass 2 year stat </a:t>
            </a:r>
            <a:r>
              <a:rPr lang="en-US" sz="3200" dirty="0" err="1"/>
              <a:t>lims</a:t>
            </a:r>
            <a:r>
              <a:rPr lang="en-US" sz="3200" dirty="0"/>
              <a:t> to Mass wrongful death action?</a:t>
            </a:r>
            <a:br>
              <a:rPr lang="en-US" sz="3200" dirty="0"/>
            </a:br>
            <a:r>
              <a:rPr lang="en-US" sz="3200" dirty="0"/>
              <a:t/>
            </a:r>
            <a:br>
              <a:rPr lang="en-US" sz="3200" dirty="0"/>
            </a:br>
            <a:r>
              <a:rPr lang="en-US" sz="3200" dirty="0"/>
              <a:t>Mass </a:t>
            </a:r>
            <a:r>
              <a:rPr lang="en-US" sz="3200" dirty="0" err="1"/>
              <a:t>ct</a:t>
            </a:r>
            <a:r>
              <a:rPr lang="en-US" sz="3200" dirty="0"/>
              <a:t> applies Mass 2 year stat </a:t>
            </a:r>
            <a:r>
              <a:rPr lang="en-US" sz="3200" dirty="0" err="1"/>
              <a:t>lims</a:t>
            </a:r>
            <a:r>
              <a:rPr lang="en-US" sz="3200" dirty="0"/>
              <a:t> to CT wrongful death action with 3-year stat </a:t>
            </a:r>
            <a:r>
              <a:rPr lang="en-US" sz="3200" dirty="0" err="1"/>
              <a:t>lims</a:t>
            </a:r>
            <a:r>
              <a:rPr lang="en-US" sz="3200" dirty="0"/>
              <a:t>?</a:t>
            </a:r>
            <a:br>
              <a:rPr lang="en-US" sz="3200" dirty="0"/>
            </a:br>
            <a:r>
              <a:rPr lang="en-US" sz="3200" dirty="0"/>
              <a:t/>
            </a:r>
            <a:br>
              <a:rPr lang="en-US" sz="3200" dirty="0"/>
            </a:br>
            <a:r>
              <a:rPr lang="en-US" sz="3200" dirty="0"/>
              <a:t>Mass </a:t>
            </a:r>
            <a:r>
              <a:rPr lang="en-US" sz="3200" dirty="0" err="1"/>
              <a:t>ct</a:t>
            </a:r>
            <a:r>
              <a:rPr lang="en-US" sz="3200" dirty="0"/>
              <a:t> refuses to apply Mass 2 year stat </a:t>
            </a:r>
            <a:r>
              <a:rPr lang="en-US" sz="3200" dirty="0" err="1"/>
              <a:t>lims</a:t>
            </a:r>
            <a:r>
              <a:rPr lang="en-US" sz="3200" dirty="0"/>
              <a:t> to NH wrongful death action with 1-year stat </a:t>
            </a:r>
            <a:r>
              <a:rPr lang="en-US" sz="3200" dirty="0" err="1"/>
              <a:t>lims</a:t>
            </a:r>
            <a:r>
              <a:rPr lang="en-US" sz="3200" dirty="0"/>
              <a:t>?</a:t>
            </a:r>
            <a:br>
              <a:rPr lang="en-US" sz="3200" dirty="0"/>
            </a:br>
            <a:r>
              <a:rPr lang="en-US" sz="3200" dirty="0"/>
              <a:t/>
            </a:r>
            <a:br>
              <a:rPr lang="en-US" sz="3200" dirty="0"/>
            </a:br>
            <a:r>
              <a:rPr lang="en-US" sz="3200" dirty="0"/>
              <a:t>Mass </a:t>
            </a:r>
            <a:r>
              <a:rPr lang="en-US" sz="3200" dirty="0" err="1"/>
              <a:t>ct</a:t>
            </a:r>
            <a:r>
              <a:rPr lang="en-US" sz="3200" dirty="0"/>
              <a:t> refuses to apply Mass 2 year stat </a:t>
            </a:r>
            <a:r>
              <a:rPr lang="en-US" sz="3200" dirty="0" err="1"/>
              <a:t>lims</a:t>
            </a:r>
            <a:r>
              <a:rPr lang="en-US" sz="3200" dirty="0"/>
              <a:t> to CT wrongful death action with 3-year stat </a:t>
            </a:r>
            <a:r>
              <a:rPr lang="en-US" sz="3200" dirty="0" err="1"/>
              <a:t>lims</a:t>
            </a:r>
            <a:r>
              <a:rPr lang="en-US" sz="3200" dirty="0"/>
              <a:t>?</a:t>
            </a:r>
          </a:p>
        </p:txBody>
      </p:sp>
    </p:spTree>
    <p:extLst>
      <p:ext uri="{BB962C8B-B14F-4D97-AF65-F5344CB8AC3E}">
        <p14:creationId xmlns:p14="http://schemas.microsoft.com/office/powerpoint/2010/main" val="24937623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75" y="365125"/>
            <a:ext cx="10740025" cy="6398930"/>
          </a:xfrm>
        </p:spPr>
        <p:txBody>
          <a:bodyPr/>
          <a:lstStyle/>
          <a:p>
            <a:r>
              <a:rPr lang="en-US" dirty="0"/>
              <a:t>federal law in state court is different</a:t>
            </a:r>
          </a:p>
        </p:txBody>
      </p:sp>
    </p:spTree>
    <p:extLst>
      <p:ext uri="{BB962C8B-B14F-4D97-AF65-F5344CB8AC3E}">
        <p14:creationId xmlns:p14="http://schemas.microsoft.com/office/powerpoint/2010/main" val="3593417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6336300"/>
          </a:xfrm>
        </p:spPr>
        <p:txBody>
          <a:bodyPr/>
          <a:lstStyle/>
          <a:p>
            <a:r>
              <a:rPr lang="en-US" dirty="0"/>
              <a:t>an issue is “substantive” in the conclusory sense if the law of the sovereign that created the cause of action should be used</a:t>
            </a:r>
            <a:br>
              <a:rPr lang="en-US" dirty="0"/>
            </a:br>
            <a:r>
              <a:rPr lang="en-US" dirty="0"/>
              <a:t/>
            </a:r>
            <a:br>
              <a:rPr lang="en-US" dirty="0"/>
            </a:br>
            <a:r>
              <a:rPr lang="en-US" dirty="0"/>
              <a:t>an issue is “procedural” in the conclusory sense if the law of the forum should be used</a:t>
            </a:r>
          </a:p>
        </p:txBody>
      </p:sp>
    </p:spTree>
    <p:extLst>
      <p:ext uri="{BB962C8B-B14F-4D97-AF65-F5344CB8AC3E}">
        <p14:creationId xmlns:p14="http://schemas.microsoft.com/office/powerpoint/2010/main" val="19253402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6430962"/>
          </a:xfrm>
        </p:spPr>
        <p:txBody>
          <a:bodyPr rtlCol="0">
            <a:normAutofit fontScale="90000"/>
          </a:bodyPr>
          <a:lstStyle/>
          <a:p>
            <a:pPr>
              <a:defRPr/>
            </a:pPr>
            <a:r>
              <a:rPr lang="en-US" dirty="0"/>
              <a:t>- P sues D in state court under FELA.</a:t>
            </a:r>
            <a:br>
              <a:rPr lang="en-US" dirty="0"/>
            </a:br>
            <a:r>
              <a:rPr lang="en-US" dirty="0"/>
              <a:t>- FELA has a two-year statute of limitations</a:t>
            </a:r>
            <a:br>
              <a:rPr lang="en-US" dirty="0"/>
            </a:br>
            <a:r>
              <a:rPr lang="en-US" dirty="0"/>
              <a:t>- the forum state has a three-year procedural statute of limitations</a:t>
            </a:r>
            <a:br>
              <a:rPr lang="en-US" dirty="0"/>
            </a:br>
            <a:r>
              <a:rPr lang="en-US" dirty="0"/>
              <a:t>- P has waited two and a half years to sue</a:t>
            </a:r>
            <a:br>
              <a:rPr lang="en-US" dirty="0"/>
            </a:br>
            <a:r>
              <a:rPr lang="en-US" dirty="0"/>
              <a:t>- is P barred?</a:t>
            </a:r>
            <a:br>
              <a:rPr lang="en-US" dirty="0"/>
            </a:br>
            <a:r>
              <a:rPr lang="en-US" i="1" dirty="0"/>
              <a:t>Atlantic Coast Line Railroad Co. v. </a:t>
            </a:r>
            <a:r>
              <a:rPr lang="en-US" i="1" dirty="0" err="1"/>
              <a:t>Burnette</a:t>
            </a:r>
            <a:r>
              <a:rPr lang="en-US" dirty="0"/>
              <a:t> (US 1915)</a:t>
            </a:r>
            <a:br>
              <a:rPr lang="en-US" dirty="0"/>
            </a:br>
            <a:endParaRPr lang="en-US" dirty="0"/>
          </a:p>
        </p:txBody>
      </p:sp>
    </p:spTree>
    <p:extLst>
      <p:ext uri="{BB962C8B-B14F-4D97-AF65-F5344CB8AC3E}">
        <p14:creationId xmlns:p14="http://schemas.microsoft.com/office/powerpoint/2010/main" val="34450768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828800" y="274638"/>
            <a:ext cx="8382000" cy="6354762"/>
          </a:xfrm>
        </p:spPr>
        <p:txBody>
          <a:bodyPr/>
          <a:lstStyle/>
          <a:p>
            <a:pPr algn="l" eaLnBrk="1" hangingPunct="1"/>
            <a:r>
              <a:rPr lang="en-US" altLang="en-US" dirty="0"/>
              <a:t>- P sues D in state court under FELA.</a:t>
            </a:r>
            <a:br>
              <a:rPr lang="en-US" altLang="en-US" dirty="0"/>
            </a:br>
            <a:r>
              <a:rPr lang="en-US" altLang="en-US" dirty="0"/>
              <a:t>- FELA has a two-year statute of limitations</a:t>
            </a:r>
            <a:br>
              <a:rPr lang="en-US" altLang="en-US" dirty="0"/>
            </a:br>
            <a:r>
              <a:rPr lang="en-US" altLang="en-US" dirty="0"/>
              <a:t>- the forum state has a one-year procedural statute of limitations</a:t>
            </a:r>
            <a:br>
              <a:rPr lang="en-US" altLang="en-US" dirty="0"/>
            </a:br>
            <a:r>
              <a:rPr lang="en-US" altLang="en-US" dirty="0"/>
              <a:t>- P has waited one and a half years to sue</a:t>
            </a:r>
            <a:br>
              <a:rPr lang="en-US" altLang="en-US" dirty="0"/>
            </a:br>
            <a:r>
              <a:rPr lang="en-US" altLang="en-US" dirty="0"/>
              <a:t>- is P barred?</a:t>
            </a:r>
            <a:br>
              <a:rPr lang="en-US" altLang="en-US" dirty="0"/>
            </a:br>
            <a:r>
              <a:rPr lang="en-US" altLang="en-US" dirty="0"/>
              <a:t>- </a:t>
            </a:r>
            <a:r>
              <a:rPr lang="en-US" altLang="en-US" i="1" dirty="0"/>
              <a:t>Engel v. Davenport </a:t>
            </a:r>
            <a:r>
              <a:rPr lang="en-US" altLang="en-US" dirty="0"/>
              <a:t>(US 1926)</a:t>
            </a:r>
          </a:p>
        </p:txBody>
      </p:sp>
    </p:spTree>
    <p:extLst>
      <p:ext uri="{BB962C8B-B14F-4D97-AF65-F5344CB8AC3E}">
        <p14:creationId xmlns:p14="http://schemas.microsoft.com/office/powerpoint/2010/main" val="26027606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97459"/>
          </a:xfrm>
        </p:spPr>
        <p:txBody>
          <a:bodyPr/>
          <a:lstStyle/>
          <a:p>
            <a:r>
              <a:rPr lang="en-US" dirty="0"/>
              <a:t>Guar. Trust v. York</a:t>
            </a:r>
            <a:br>
              <a:rPr lang="en-US" dirty="0"/>
            </a:br>
            <a:r>
              <a:rPr lang="en-US" dirty="0"/>
              <a:t/>
            </a:r>
            <a:br>
              <a:rPr lang="en-US" dirty="0"/>
            </a:br>
            <a:r>
              <a:rPr lang="en-US" dirty="0"/>
              <a:t>NY actions brought in federal court in NY</a:t>
            </a:r>
            <a:br>
              <a:rPr lang="en-US" dirty="0"/>
            </a:br>
            <a:r>
              <a:rPr lang="en-US" dirty="0" err="1"/>
              <a:t>NY</a:t>
            </a:r>
            <a:r>
              <a:rPr lang="en-US" dirty="0"/>
              <a:t> has a stat of </a:t>
            </a:r>
            <a:r>
              <a:rPr lang="en-US" dirty="0" err="1"/>
              <a:t>lims</a:t>
            </a:r>
            <a:r>
              <a:rPr lang="en-US" dirty="0"/>
              <a:t> of 2 years</a:t>
            </a:r>
            <a:br>
              <a:rPr lang="en-US" dirty="0"/>
            </a:br>
            <a:r>
              <a:rPr lang="en-US" dirty="0"/>
              <a:t>can federal court use its own common law </a:t>
            </a:r>
            <a:r>
              <a:rPr lang="en-US" dirty="0" err="1"/>
              <a:t>lims</a:t>
            </a:r>
            <a:r>
              <a:rPr lang="en-US" dirty="0"/>
              <a:t> (laches)?</a:t>
            </a:r>
            <a:br>
              <a:rPr lang="en-US" dirty="0"/>
            </a:br>
            <a:r>
              <a:rPr lang="en-US" dirty="0"/>
              <a:t/>
            </a:r>
            <a:br>
              <a:rPr lang="en-US" dirty="0"/>
            </a:br>
            <a:r>
              <a:rPr lang="en-US" dirty="0"/>
              <a:t>does it matter whether the NY stat </a:t>
            </a:r>
            <a:r>
              <a:rPr lang="en-US" dirty="0" err="1"/>
              <a:t>lims</a:t>
            </a:r>
            <a:r>
              <a:rPr lang="en-US" dirty="0"/>
              <a:t> is subst. or procedural?</a:t>
            </a:r>
          </a:p>
        </p:txBody>
      </p:sp>
    </p:spTree>
    <p:extLst>
      <p:ext uri="{BB962C8B-B14F-4D97-AF65-F5344CB8AC3E}">
        <p14:creationId xmlns:p14="http://schemas.microsoft.com/office/powerpoint/2010/main" val="27820576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48032"/>
          </a:xfrm>
        </p:spPr>
        <p:txBody>
          <a:bodyPr/>
          <a:lstStyle/>
          <a:p>
            <a:r>
              <a:rPr lang="en-US" dirty="0"/>
              <a:t>a federal court in NY is entertaining a PA cause of action</a:t>
            </a:r>
            <a:br>
              <a:rPr lang="en-US" dirty="0"/>
            </a:br>
            <a:r>
              <a:rPr lang="en-US" dirty="0"/>
              <a:t/>
            </a:r>
            <a:br>
              <a:rPr lang="en-US" dirty="0"/>
            </a:br>
            <a:r>
              <a:rPr lang="en-US" dirty="0"/>
              <a:t>the PA 3-year stat </a:t>
            </a:r>
            <a:r>
              <a:rPr lang="en-US" dirty="0" err="1"/>
              <a:t>lims</a:t>
            </a:r>
            <a:r>
              <a:rPr lang="en-US" dirty="0"/>
              <a:t> is procedural</a:t>
            </a:r>
            <a:br>
              <a:rPr lang="en-US" dirty="0"/>
            </a:br>
            <a:r>
              <a:rPr lang="en-US" dirty="0"/>
              <a:t/>
            </a:r>
            <a:br>
              <a:rPr lang="en-US" dirty="0"/>
            </a:br>
            <a:r>
              <a:rPr lang="en-US" dirty="0"/>
              <a:t>NY has a 2 year procedural stat </a:t>
            </a:r>
            <a:r>
              <a:rPr lang="en-US" dirty="0" err="1"/>
              <a:t>lims</a:t>
            </a:r>
            <a:r>
              <a:rPr lang="en-US" dirty="0"/>
              <a:t/>
            </a:r>
            <a:br>
              <a:rPr lang="en-US" dirty="0"/>
            </a:br>
            <a:r>
              <a:rPr lang="en-US"/>
              <a:t/>
            </a:r>
            <a:br>
              <a:rPr lang="en-US"/>
            </a:br>
            <a:r>
              <a:rPr lang="en-US"/>
              <a:t>can </a:t>
            </a:r>
            <a:r>
              <a:rPr lang="en-US" dirty="0"/>
              <a:t>the federal court use is own common law stat </a:t>
            </a:r>
            <a:r>
              <a:rPr lang="en-US" dirty="0" err="1"/>
              <a:t>lims</a:t>
            </a:r>
            <a:r>
              <a:rPr lang="en-US" dirty="0"/>
              <a:t>?</a:t>
            </a:r>
          </a:p>
        </p:txBody>
      </p:sp>
    </p:spTree>
    <p:extLst>
      <p:ext uri="{BB962C8B-B14F-4D97-AF65-F5344CB8AC3E}">
        <p14:creationId xmlns:p14="http://schemas.microsoft.com/office/powerpoint/2010/main" val="17343034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274638"/>
            <a:ext cx="8229600" cy="6278562"/>
          </a:xfrm>
        </p:spPr>
        <p:txBody>
          <a:bodyPr/>
          <a:lstStyle/>
          <a:p>
            <a:r>
              <a:rPr lang="en-US" altLang="en-US"/>
              <a:t>borrowing statutes</a:t>
            </a:r>
          </a:p>
        </p:txBody>
      </p:sp>
    </p:spTree>
    <p:extLst>
      <p:ext uri="{BB962C8B-B14F-4D97-AF65-F5344CB8AC3E}">
        <p14:creationId xmlns:p14="http://schemas.microsoft.com/office/powerpoint/2010/main" val="25240126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76400" y="76200"/>
            <a:ext cx="8915400" cy="6477000"/>
          </a:xfrm>
        </p:spPr>
        <p:txBody>
          <a:bodyPr/>
          <a:lstStyle/>
          <a:p>
            <a:pPr algn="l"/>
            <a:r>
              <a:rPr lang="en-US" altLang="en-US" sz="2800" dirty="0"/>
              <a:t>2</a:t>
            </a:r>
            <a:r>
              <a:rPr lang="en-US" altLang="en-US" sz="2800" baseline="30000" dirty="0"/>
              <a:t>nd</a:t>
            </a:r>
            <a:r>
              <a:rPr lang="en-US" altLang="en-US" sz="2800" dirty="0"/>
              <a:t> Rest - § 142. Statute Of Limitations</a:t>
            </a:r>
            <a:br>
              <a:rPr lang="en-US" altLang="en-US" sz="2800" dirty="0"/>
            </a:br>
            <a:r>
              <a:rPr lang="en-US" altLang="en-US" sz="2800" dirty="0"/>
              <a:t>The following § 142 replaces the original §§ 142 and 143:</a:t>
            </a:r>
            <a:br>
              <a:rPr lang="en-US" altLang="en-US" sz="2800" dirty="0"/>
            </a:br>
            <a:r>
              <a:rPr lang="en-US" altLang="en-US" sz="2800" dirty="0"/>
              <a:t>Whether a claim will be maintained against the defense of the statute of limitations is determined under the principles stated in § 6. In general, unless the exceptional circumstances of the case make such a result unreasonable:</a:t>
            </a:r>
            <a:br>
              <a:rPr lang="en-US" altLang="en-US" sz="2800" dirty="0"/>
            </a:br>
            <a:r>
              <a:rPr lang="en-US" altLang="en-US" sz="2800" dirty="0"/>
              <a:t>(1) The forum will apply its own statute of limitations barring the claim.</a:t>
            </a:r>
            <a:br>
              <a:rPr lang="en-US" altLang="en-US" sz="2800" dirty="0"/>
            </a:br>
            <a:r>
              <a:rPr lang="en-US" altLang="en-US" sz="2800" dirty="0"/>
              <a:t>(2) The forum will apply its own statute of limitations permitting the claim unless:</a:t>
            </a:r>
            <a:br>
              <a:rPr lang="en-US" altLang="en-US" sz="2800" dirty="0"/>
            </a:br>
            <a:r>
              <a:rPr lang="en-US" altLang="en-US" sz="2800" dirty="0"/>
              <a:t>(a) maintenance of the claim would serve no substantial interest of the forum; and</a:t>
            </a:r>
            <a:br>
              <a:rPr lang="en-US" altLang="en-US" sz="2800" dirty="0"/>
            </a:br>
            <a:r>
              <a:rPr lang="en-US" altLang="en-US" sz="2800" dirty="0"/>
              <a:t>(b) the claim would be barred under the statute of limitations of a state having a more significant relationship to the parties and the occurrence.</a:t>
            </a:r>
          </a:p>
        </p:txBody>
      </p:sp>
    </p:spTree>
    <p:extLst>
      <p:ext uri="{BB962C8B-B14F-4D97-AF65-F5344CB8AC3E}">
        <p14:creationId xmlns:p14="http://schemas.microsoft.com/office/powerpoint/2010/main" val="1004273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05000" y="274638"/>
            <a:ext cx="8305800" cy="6354762"/>
          </a:xfrm>
        </p:spPr>
        <p:txBody>
          <a:bodyPr/>
          <a:lstStyle/>
          <a:p>
            <a:pPr eaLnBrk="1" hangingPunct="1"/>
            <a:r>
              <a:rPr lang="en-US" altLang="en-US"/>
              <a:t>renvoi</a:t>
            </a:r>
            <a:br>
              <a:rPr lang="en-US" altLang="en-US"/>
            </a:br>
            <a:r>
              <a:rPr lang="en-US" altLang="en-US"/>
              <a:t/>
            </a:r>
            <a:br>
              <a:rPr lang="en-US" altLang="en-US"/>
            </a:br>
            <a:r>
              <a:rPr lang="en-US" altLang="en-US"/>
              <a:t>désistement</a:t>
            </a:r>
          </a:p>
        </p:txBody>
      </p:sp>
    </p:spTree>
    <p:extLst>
      <p:ext uri="{BB962C8B-B14F-4D97-AF65-F5344CB8AC3E}">
        <p14:creationId xmlns:p14="http://schemas.microsoft.com/office/powerpoint/2010/main" val="173743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305800" cy="6202362"/>
          </a:xfrm>
        </p:spPr>
        <p:txBody>
          <a:bodyPr/>
          <a:lstStyle/>
          <a:p>
            <a:pPr eaLnBrk="1" hangingPunct="1"/>
            <a:r>
              <a:rPr lang="en-US" altLang="en-US"/>
              <a:t>in re Schneider’s Estate </a:t>
            </a:r>
            <a:br>
              <a:rPr lang="en-US" altLang="en-US"/>
            </a:br>
            <a:r>
              <a:rPr lang="en-US" altLang="en-US"/>
              <a:t>(Sur. Ct. N.Y. 1950)</a:t>
            </a:r>
            <a:br>
              <a:rPr lang="en-US" altLang="en-US"/>
            </a:br>
            <a:endParaRPr lang="en-US" altLang="en-US"/>
          </a:p>
        </p:txBody>
      </p:sp>
    </p:spTree>
    <p:extLst>
      <p:ext uri="{BB962C8B-B14F-4D97-AF65-F5344CB8AC3E}">
        <p14:creationId xmlns:p14="http://schemas.microsoft.com/office/powerpoint/2010/main" val="2421158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0" y="0"/>
            <a:ext cx="8686800" cy="6705600"/>
          </a:xfrm>
        </p:spPr>
        <p:txBody>
          <a:bodyPr>
            <a:normAutofit/>
          </a:bodyPr>
          <a:lstStyle/>
          <a:p>
            <a:pPr eaLnBrk="1" hangingPunct="1"/>
            <a:r>
              <a:rPr lang="en-US" altLang="en-US" sz="3600" dirty="0"/>
              <a:t>The primary reason for its existence lies in the fact that the law-making and law-enforcing agencies of the country in which land is situated have exclusive control over such land. As only the courts of that country are ultimately capable of rendering enforceable judgments affecting the land, the legislative authorities thereof have the exclusive power to promulgate the law which shall regulate its ownership and transfer.…</a:t>
            </a:r>
          </a:p>
        </p:txBody>
      </p:sp>
    </p:spTree>
    <p:extLst>
      <p:ext uri="{BB962C8B-B14F-4D97-AF65-F5344CB8AC3E}">
        <p14:creationId xmlns:p14="http://schemas.microsoft.com/office/powerpoint/2010/main" val="39840769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145" y="365125"/>
            <a:ext cx="10802655" cy="6085779"/>
          </a:xfrm>
        </p:spPr>
        <p:txBody>
          <a:bodyPr/>
          <a:lstStyle/>
          <a:p>
            <a:r>
              <a:rPr lang="en-US" dirty="0"/>
              <a:t>i</a:t>
            </a:r>
            <a:r>
              <a:rPr lang="en-US" dirty="0" smtClean="0"/>
              <a:t>s that reasoning applicable in this case?</a:t>
            </a:r>
            <a:endParaRPr lang="en-US" dirty="0"/>
          </a:p>
        </p:txBody>
      </p:sp>
    </p:spTree>
    <p:extLst>
      <p:ext uri="{BB962C8B-B14F-4D97-AF65-F5344CB8AC3E}">
        <p14:creationId xmlns:p14="http://schemas.microsoft.com/office/powerpoint/2010/main" val="1864524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6336300"/>
          </a:xfrm>
        </p:spPr>
        <p:txBody>
          <a:bodyPr/>
          <a:lstStyle/>
          <a:p>
            <a:r>
              <a:rPr lang="en-US" dirty="0"/>
              <a:t>a law is “substantive” in the scope sense if it is intended by the lawmaker to be used in other court systems</a:t>
            </a:r>
            <a:br>
              <a:rPr lang="en-US" dirty="0"/>
            </a:br>
            <a:r>
              <a:rPr lang="en-US" dirty="0"/>
              <a:t/>
            </a:r>
            <a:br>
              <a:rPr lang="en-US" dirty="0"/>
            </a:br>
            <a:r>
              <a:rPr lang="en-US" dirty="0"/>
              <a:t>a law is “procedural” in the scope sense if it is intended by the lawmaker to be used only in the lawmaker’s courts</a:t>
            </a:r>
            <a:br>
              <a:rPr lang="en-US" dirty="0"/>
            </a:br>
            <a:endParaRPr lang="en-US" dirty="0"/>
          </a:p>
        </p:txBody>
      </p:sp>
    </p:spTree>
    <p:extLst>
      <p:ext uri="{BB962C8B-B14F-4D97-AF65-F5344CB8AC3E}">
        <p14:creationId xmlns:p14="http://schemas.microsoft.com/office/powerpoint/2010/main" val="20765793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6010623"/>
          </a:xfrm>
        </p:spPr>
        <p:txBody>
          <a:bodyPr/>
          <a:lstStyle/>
          <a:p>
            <a:r>
              <a:rPr lang="en-US" dirty="0"/>
              <a:t>what is the Swiss choice-of-law rule…?</a:t>
            </a:r>
          </a:p>
        </p:txBody>
      </p:sp>
    </p:spTree>
    <p:extLst>
      <p:ext uri="{BB962C8B-B14F-4D97-AF65-F5344CB8AC3E}">
        <p14:creationId xmlns:p14="http://schemas.microsoft.com/office/powerpoint/2010/main" val="387612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567" y="365125"/>
            <a:ext cx="10840233" cy="6211039"/>
          </a:xfrm>
        </p:spPr>
        <p:txBody>
          <a:bodyPr/>
          <a:lstStyle/>
          <a:p>
            <a:r>
              <a:rPr lang="en-US" dirty="0"/>
              <a:t>won’t </a:t>
            </a:r>
            <a:r>
              <a:rPr lang="en-US" dirty="0" err="1"/>
              <a:t>renvoi</a:t>
            </a:r>
            <a:r>
              <a:rPr lang="en-US" dirty="0"/>
              <a:t> lead to infinite circles?</a:t>
            </a:r>
          </a:p>
        </p:txBody>
      </p:sp>
    </p:spTree>
    <p:extLst>
      <p:ext uri="{BB962C8B-B14F-4D97-AF65-F5344CB8AC3E}">
        <p14:creationId xmlns:p14="http://schemas.microsoft.com/office/powerpoint/2010/main" val="33609498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211039"/>
          </a:xfrm>
        </p:spPr>
        <p:txBody>
          <a:bodyPr/>
          <a:lstStyle/>
          <a:p>
            <a:r>
              <a:rPr lang="en-US" dirty="0"/>
              <a:t>partial </a:t>
            </a:r>
            <a:r>
              <a:rPr lang="en-US" dirty="0" err="1"/>
              <a:t>renvoi</a:t>
            </a:r>
            <a:endParaRPr lang="en-US" dirty="0"/>
          </a:p>
        </p:txBody>
      </p:sp>
    </p:spTree>
    <p:extLst>
      <p:ext uri="{BB962C8B-B14F-4D97-AF65-F5344CB8AC3E}">
        <p14:creationId xmlns:p14="http://schemas.microsoft.com/office/powerpoint/2010/main" val="35826571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53" y="365125"/>
            <a:ext cx="10702447" cy="6123357"/>
          </a:xfrm>
        </p:spPr>
        <p:txBody>
          <a:bodyPr/>
          <a:lstStyle/>
          <a:p>
            <a:r>
              <a:rPr lang="en-US" dirty="0" smtClean="0"/>
              <a:t>does adopting </a:t>
            </a:r>
            <a:r>
              <a:rPr lang="en-US" dirty="0" err="1" smtClean="0"/>
              <a:t>renvoi</a:t>
            </a:r>
            <a:r>
              <a:rPr lang="en-US" dirty="0" smtClean="0"/>
              <a:t> usually make a difference?</a:t>
            </a:r>
            <a:endParaRPr lang="en-US" dirty="0"/>
          </a:p>
        </p:txBody>
      </p:sp>
    </p:spTree>
    <p:extLst>
      <p:ext uri="{BB962C8B-B14F-4D97-AF65-F5344CB8AC3E}">
        <p14:creationId xmlns:p14="http://schemas.microsoft.com/office/powerpoint/2010/main" val="27818410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79" y="365125"/>
            <a:ext cx="10689921" cy="6048201"/>
          </a:xfrm>
        </p:spPr>
        <p:txBody>
          <a:bodyPr/>
          <a:lstStyle/>
          <a:p>
            <a:r>
              <a:rPr lang="en-US" dirty="0"/>
              <a:t>can’t there ever be total </a:t>
            </a:r>
            <a:r>
              <a:rPr lang="en-US" dirty="0" err="1"/>
              <a:t>renvoi</a:t>
            </a:r>
            <a:r>
              <a:rPr lang="en-US" dirty="0"/>
              <a:t> cases?</a:t>
            </a:r>
          </a:p>
        </p:txBody>
      </p:sp>
    </p:spTree>
    <p:extLst>
      <p:ext uri="{BB962C8B-B14F-4D97-AF65-F5344CB8AC3E}">
        <p14:creationId xmlns:p14="http://schemas.microsoft.com/office/powerpoint/2010/main" val="3943405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151" y="228600"/>
            <a:ext cx="10202449" cy="6400800"/>
          </a:xfrm>
        </p:spPr>
        <p:txBody>
          <a:bodyPr rtlCol="0">
            <a:normAutofit fontScale="92500" lnSpcReduction="10000"/>
          </a:bodyPr>
          <a:lstStyle/>
          <a:p>
            <a:pPr>
              <a:defRPr/>
            </a:pPr>
            <a:r>
              <a:rPr lang="en-US" dirty="0"/>
              <a:t>In re </a:t>
            </a:r>
            <a:r>
              <a:rPr lang="en-US" dirty="0" err="1"/>
              <a:t>Annesley</a:t>
            </a:r>
            <a:endParaRPr lang="en-US" dirty="0"/>
          </a:p>
          <a:p>
            <a:pPr>
              <a:defRPr/>
            </a:pPr>
            <a:r>
              <a:rPr lang="en-US" dirty="0"/>
              <a:t>British subject in France dies</a:t>
            </a:r>
          </a:p>
          <a:p>
            <a:pPr>
              <a:defRPr/>
            </a:pPr>
            <a:r>
              <a:rPr lang="en-US" dirty="0"/>
              <a:t>what law governs her movable property?</a:t>
            </a:r>
          </a:p>
          <a:p>
            <a:pPr>
              <a:defRPr/>
            </a:pPr>
            <a:r>
              <a:rPr lang="en-US" dirty="0"/>
              <a:t>English choice-of-law rule – law of domicile at death</a:t>
            </a:r>
          </a:p>
          <a:p>
            <a:pPr>
              <a:defRPr/>
            </a:pPr>
            <a:r>
              <a:rPr lang="en-US" dirty="0"/>
              <a:t>French choice-of-law rule – law of nationality</a:t>
            </a:r>
          </a:p>
          <a:p>
            <a:pPr>
              <a:defRPr/>
            </a:pPr>
            <a:r>
              <a:rPr lang="en-US" dirty="0"/>
              <a:t>a French court had decided this issue as follows</a:t>
            </a:r>
          </a:p>
          <a:p>
            <a:pPr lvl="1">
              <a:defRPr/>
            </a:pPr>
            <a:r>
              <a:rPr lang="en-US" dirty="0"/>
              <a:t>choose English law, but whole law of England, which referred back to internal French law</a:t>
            </a:r>
          </a:p>
          <a:p>
            <a:pPr>
              <a:defRPr/>
            </a:pPr>
            <a:r>
              <a:rPr lang="en-US" dirty="0"/>
              <a:t>English court in In re </a:t>
            </a:r>
            <a:r>
              <a:rPr lang="en-US" dirty="0" err="1"/>
              <a:t>Annesley</a:t>
            </a:r>
            <a:r>
              <a:rPr lang="en-US" dirty="0"/>
              <a:t> says, French court was wrong</a:t>
            </a:r>
          </a:p>
          <a:p>
            <a:pPr>
              <a:defRPr/>
            </a:pPr>
            <a:r>
              <a:rPr lang="en-US" dirty="0"/>
              <a:t>English court would refer to whole law of France</a:t>
            </a:r>
          </a:p>
          <a:p>
            <a:pPr>
              <a:defRPr/>
            </a:pPr>
            <a:endParaRPr lang="en-US" dirty="0"/>
          </a:p>
          <a:p>
            <a:pPr>
              <a:defRPr/>
            </a:pPr>
            <a:r>
              <a:rPr lang="en-US" dirty="0"/>
              <a:t>how should the English court decide then?</a:t>
            </a:r>
          </a:p>
          <a:p>
            <a:pPr>
              <a:defRPr/>
            </a:pPr>
            <a:r>
              <a:rPr lang="en-US" dirty="0"/>
              <a:t>it concluded that French law should be used because that is how a French court had ruled in the past</a:t>
            </a:r>
          </a:p>
          <a:p>
            <a:pPr>
              <a:defRPr/>
            </a:pPr>
            <a:r>
              <a:rPr lang="en-US" dirty="0"/>
              <a:t>does that make sense?</a:t>
            </a:r>
          </a:p>
          <a:p>
            <a:pPr>
              <a:buNone/>
              <a:defRPr/>
            </a:pPr>
            <a:endParaRPr lang="en-US" dirty="0"/>
          </a:p>
        </p:txBody>
      </p:sp>
    </p:spTree>
    <p:extLst>
      <p:ext uri="{BB962C8B-B14F-4D97-AF65-F5344CB8AC3E}">
        <p14:creationId xmlns:p14="http://schemas.microsoft.com/office/powerpoint/2010/main" val="38396078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981200" y="381001"/>
            <a:ext cx="8229600" cy="5745163"/>
          </a:xfrm>
        </p:spPr>
        <p:txBody>
          <a:bodyPr/>
          <a:lstStyle/>
          <a:p>
            <a:pPr eaLnBrk="1" hangingPunct="1"/>
            <a:r>
              <a:rPr lang="en-US" altLang="en-US"/>
              <a:t>Section 8. Rule in questions of title to land or divorce. </a:t>
            </a:r>
          </a:p>
          <a:p>
            <a:pPr eaLnBrk="1" hangingPunct="1"/>
            <a:r>
              <a:rPr lang="en-US" altLang="en-US"/>
              <a:t>(1) All questions of title to land are decided in accordance with the law of the state where the land is, including the Conflict of Laws rules of that State. </a:t>
            </a:r>
          </a:p>
          <a:p>
            <a:pPr eaLnBrk="1" hangingPunct="1"/>
            <a:r>
              <a:rPr lang="en-US" altLang="en-US"/>
              <a:t>(2) All questions concerning the validity of a decree of divorce are decided in accordance with the law of the domicile of the parties, including the Conflict of Laws rules of that State.’</a:t>
            </a:r>
          </a:p>
          <a:p>
            <a:pPr eaLnBrk="1" hangingPunct="1"/>
            <a:endParaRPr lang="en-US" altLang="en-US"/>
          </a:p>
        </p:txBody>
      </p:sp>
    </p:spTree>
    <p:extLst>
      <p:ext uri="{BB962C8B-B14F-4D97-AF65-F5344CB8AC3E}">
        <p14:creationId xmlns:p14="http://schemas.microsoft.com/office/powerpoint/2010/main" val="17267822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981200" y="152401"/>
            <a:ext cx="8229600" cy="5973763"/>
          </a:xfrm>
        </p:spPr>
        <p:txBody>
          <a:bodyPr/>
          <a:lstStyle/>
          <a:p>
            <a:pPr lvl="1" eaLnBrk="1" hangingPunct="1">
              <a:buFont typeface="Arial" panose="020B0604020202020204" pitchFamily="34" charset="0"/>
              <a:buNone/>
            </a:pPr>
            <a:r>
              <a:rPr lang="en-US" altLang="en-US"/>
              <a:t>2</a:t>
            </a:r>
            <a:r>
              <a:rPr lang="en-US" altLang="en-US" baseline="30000"/>
              <a:t>nd</a:t>
            </a:r>
            <a:r>
              <a:rPr lang="en-US" altLang="en-US"/>
              <a:t> Restatement</a:t>
            </a:r>
          </a:p>
          <a:p>
            <a:pPr lvl="1" eaLnBrk="1" hangingPunct="1">
              <a:buFont typeface="Arial" panose="020B0604020202020204" pitchFamily="34" charset="0"/>
              <a:buNone/>
            </a:pPr>
            <a:r>
              <a:rPr lang="en-US" altLang="en-US"/>
              <a:t>Renvoi if</a:t>
            </a:r>
          </a:p>
          <a:p>
            <a:pPr lvl="1" eaLnBrk="1" hangingPunct="1">
              <a:buFont typeface="Arial" panose="020B0604020202020204" pitchFamily="34" charset="0"/>
              <a:buNone/>
            </a:pPr>
            <a:r>
              <a:rPr lang="en-US" altLang="en-US"/>
              <a:t>- the objective of the particular choice of law rule is that the forum reach the same decision as that of another state (on the same facts)</a:t>
            </a:r>
          </a:p>
          <a:p>
            <a:pPr lvl="1" eaLnBrk="1" hangingPunct="1"/>
            <a:r>
              <a:rPr lang="en-US" altLang="en-US"/>
              <a:t>Examples:</a:t>
            </a:r>
          </a:p>
          <a:p>
            <a:pPr lvl="2" eaLnBrk="1" hangingPunct="1"/>
            <a:r>
              <a:rPr lang="en-US" altLang="en-US"/>
              <a:t>validity and effect of transfer of interests in land</a:t>
            </a:r>
          </a:p>
          <a:p>
            <a:pPr lvl="2" eaLnBrk="1" hangingPunct="1"/>
            <a:r>
              <a:rPr lang="en-US" altLang="en-US"/>
              <a:t>and succession of interests in movables in a decedents estate</a:t>
            </a:r>
          </a:p>
          <a:p>
            <a:pPr eaLnBrk="1" hangingPunct="1"/>
            <a:endParaRPr lang="en-US" altLang="en-US"/>
          </a:p>
        </p:txBody>
      </p:sp>
    </p:spTree>
    <p:extLst>
      <p:ext uri="{BB962C8B-B14F-4D97-AF65-F5344CB8AC3E}">
        <p14:creationId xmlns:p14="http://schemas.microsoft.com/office/powerpoint/2010/main" val="19786991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8229600" cy="6172200"/>
          </a:xfrm>
        </p:spPr>
        <p:txBody>
          <a:bodyPr rtlCol="0">
            <a:normAutofit/>
          </a:bodyPr>
          <a:lstStyle/>
          <a:p>
            <a:pPr>
              <a:defRPr/>
            </a:pPr>
            <a:r>
              <a:rPr lang="en-US" dirty="0"/>
              <a:t>Massachusetts wants marriages celebrated in Mass to be valid if they are valid according to a standard upon which the parties might have reasonably relied</a:t>
            </a:r>
          </a:p>
          <a:p>
            <a:pPr>
              <a:defRPr/>
            </a:pPr>
            <a:r>
              <a:rPr lang="en-US" dirty="0"/>
              <a:t>Mass will treat a marriage entered into in Mass as valid if it is in accordance with Mass law </a:t>
            </a:r>
            <a:r>
              <a:rPr lang="en-US" i="1" dirty="0"/>
              <a:t>or</a:t>
            </a:r>
            <a:r>
              <a:rPr lang="en-US" dirty="0"/>
              <a:t> the law of the parties’ domicile</a:t>
            </a:r>
          </a:p>
          <a:p>
            <a:pPr>
              <a:defRPr/>
            </a:pPr>
            <a:r>
              <a:rPr lang="en-US" dirty="0"/>
              <a:t>Two Virginians who are cousins get married in Mass</a:t>
            </a:r>
          </a:p>
          <a:p>
            <a:pPr>
              <a:defRPr/>
            </a:pPr>
            <a:r>
              <a:rPr lang="en-US" dirty="0"/>
              <a:t>Marriage is illegal under Mass law but not Virginia law</a:t>
            </a:r>
          </a:p>
          <a:p>
            <a:pPr>
              <a:defRPr/>
            </a:pPr>
            <a:r>
              <a:rPr lang="en-US" dirty="0"/>
              <a:t>Marriage is being adjudicated by a Wisconsin court, which uses the place of celebration rule</a:t>
            </a:r>
          </a:p>
        </p:txBody>
      </p:sp>
    </p:spTree>
    <p:extLst>
      <p:ext uri="{BB962C8B-B14F-4D97-AF65-F5344CB8AC3E}">
        <p14:creationId xmlns:p14="http://schemas.microsoft.com/office/powerpoint/2010/main" val="19179896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274638"/>
            <a:ext cx="8305800" cy="6278562"/>
          </a:xfrm>
        </p:spPr>
        <p:txBody>
          <a:bodyPr rtlCol="0">
            <a:normAutofit fontScale="90000"/>
          </a:bodyPr>
          <a:lstStyle/>
          <a:p>
            <a:pPr>
              <a:defRPr/>
            </a:pPr>
            <a:r>
              <a:rPr lang="en-US" altLang="en-US" sz="3200" dirty="0"/>
              <a:t>- CA </a:t>
            </a:r>
            <a:r>
              <a:rPr lang="en-US" altLang="en-US" sz="3200" dirty="0" err="1"/>
              <a:t>ct</a:t>
            </a:r>
            <a:r>
              <a:rPr lang="en-US" altLang="en-US" sz="3200" dirty="0"/>
              <a:t> is determining validity of will concerning </a:t>
            </a:r>
            <a:r>
              <a:rPr lang="en-US" altLang="en-US" sz="3200" dirty="0" err="1"/>
              <a:t>personalty</a:t>
            </a:r>
            <a:r>
              <a:rPr lang="en-US" altLang="en-US" sz="3200" dirty="0"/>
              <a:t> in CA</a:t>
            </a:r>
            <a:br>
              <a:rPr lang="en-US" altLang="en-US" sz="3200" dirty="0"/>
            </a:br>
            <a:r>
              <a:rPr lang="en-US" altLang="en-US" sz="3200" dirty="0"/>
              <a:t>- decedent was domiciled in CA at time of execution of will and executed will in CA</a:t>
            </a:r>
            <a:br>
              <a:rPr lang="en-US" altLang="en-US" sz="3200" dirty="0"/>
            </a:br>
            <a:r>
              <a:rPr lang="en-US" altLang="en-US" sz="3200" dirty="0"/>
              <a:t>- but decedent was domiciled in NY at time of death</a:t>
            </a:r>
            <a:br>
              <a:rPr lang="en-US" altLang="en-US" sz="3200" dirty="0"/>
            </a:br>
            <a:r>
              <a:rPr lang="en-US" altLang="en-US" sz="3200" dirty="0"/>
              <a:t>- will is valid under CA law, not valid under NY law</a:t>
            </a:r>
            <a:br>
              <a:rPr lang="en-US" altLang="en-US" sz="3200" dirty="0"/>
            </a:br>
            <a:r>
              <a:rPr lang="en-US" altLang="en-US" sz="3200" dirty="0"/>
              <a:t>- CA's choice of law rules is that the domicile of the decedent at death determines the validity of a will</a:t>
            </a:r>
            <a:br>
              <a:rPr lang="en-US" altLang="en-US" sz="3200" dirty="0"/>
            </a:br>
            <a:r>
              <a:rPr lang="en-US" altLang="en-US" sz="3200" dirty="0"/>
              <a:t>- NY wants to protect the expectation of the testator, so says a will is valid if it is valid under the law of either the domicile at the time of execution, or the domicile at death or the place of execution </a:t>
            </a:r>
          </a:p>
        </p:txBody>
      </p:sp>
    </p:spTree>
    <p:extLst>
      <p:ext uri="{BB962C8B-B14F-4D97-AF65-F5344CB8AC3E}">
        <p14:creationId xmlns:p14="http://schemas.microsoft.com/office/powerpoint/2010/main" val="2645078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567" y="365125"/>
            <a:ext cx="10840233" cy="6135883"/>
          </a:xfrm>
        </p:spPr>
        <p:txBody>
          <a:bodyPr/>
          <a:lstStyle/>
          <a:p>
            <a:r>
              <a:rPr lang="en-US" dirty="0"/>
              <a:t>substance/procedure questions</a:t>
            </a:r>
          </a:p>
        </p:txBody>
      </p:sp>
    </p:spTree>
    <p:extLst>
      <p:ext uri="{BB962C8B-B14F-4D97-AF65-F5344CB8AC3E}">
        <p14:creationId xmlns:p14="http://schemas.microsoft.com/office/powerpoint/2010/main" val="14380083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864" y="365125"/>
            <a:ext cx="10627936" cy="5677456"/>
          </a:xfrm>
        </p:spPr>
        <p:txBody>
          <a:bodyPr/>
          <a:lstStyle/>
          <a:p>
            <a:r>
              <a:rPr lang="en-US" dirty="0"/>
              <a:t>public policy exception</a:t>
            </a:r>
          </a:p>
        </p:txBody>
      </p:sp>
    </p:spTree>
    <p:extLst>
      <p:ext uri="{BB962C8B-B14F-4D97-AF65-F5344CB8AC3E}">
        <p14:creationId xmlns:p14="http://schemas.microsoft.com/office/powerpoint/2010/main" val="26364306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202362"/>
          </a:xfrm>
        </p:spPr>
        <p:txBody>
          <a:bodyPr/>
          <a:lstStyle/>
          <a:p>
            <a:pPr eaLnBrk="1" hangingPunct="1"/>
            <a:r>
              <a:rPr lang="en-US" altLang="en-US"/>
              <a:t>Loucks v Standard Oil </a:t>
            </a:r>
            <a:br>
              <a:rPr lang="en-US" altLang="en-US"/>
            </a:br>
            <a:r>
              <a:rPr lang="en-US" altLang="en-US"/>
              <a:t>(NY 1918)</a:t>
            </a:r>
            <a:br>
              <a:rPr lang="en-US" altLang="en-US"/>
            </a:br>
            <a:endParaRPr lang="en-US" altLang="en-US"/>
          </a:p>
        </p:txBody>
      </p:sp>
    </p:spTree>
    <p:extLst>
      <p:ext uri="{BB962C8B-B14F-4D97-AF65-F5344CB8AC3E}">
        <p14:creationId xmlns:p14="http://schemas.microsoft.com/office/powerpoint/2010/main" val="22322204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932" y="365125"/>
            <a:ext cx="10664868" cy="5922941"/>
          </a:xfrm>
        </p:spPr>
        <p:txBody>
          <a:bodyPr/>
          <a:lstStyle/>
          <a:p>
            <a:r>
              <a:rPr lang="en-US" dirty="0"/>
              <a:t>p</a:t>
            </a:r>
            <a:r>
              <a:rPr lang="en-US" dirty="0" smtClean="0"/>
              <a:t>enal laws exception….</a:t>
            </a:r>
            <a:endParaRPr lang="en-US" dirty="0"/>
          </a:p>
        </p:txBody>
      </p:sp>
    </p:spTree>
    <p:extLst>
      <p:ext uri="{BB962C8B-B14F-4D97-AF65-F5344CB8AC3E}">
        <p14:creationId xmlns:p14="http://schemas.microsoft.com/office/powerpoint/2010/main" val="15133458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2057400" y="533401"/>
            <a:ext cx="8153400" cy="5592763"/>
          </a:xfrm>
        </p:spPr>
        <p:txBody>
          <a:bodyPr/>
          <a:lstStyle/>
          <a:p>
            <a:pPr eaLnBrk="1" hangingPunct="1"/>
            <a:r>
              <a:rPr lang="en-US" altLang="en-US"/>
              <a:t>“The courts are not free to refuse to enforce a foreign right at the pleasure of the judges, to suit the individual notion of expediency or fairness. They do not close their doors unless help would violate </a:t>
            </a:r>
            <a:r>
              <a:rPr lang="en-US" altLang="en-US" b="1"/>
              <a:t>some fundamental principle of justice, some prevalent conception of good morals, some deep-rooted tradition of the common weal</a:t>
            </a:r>
            <a:r>
              <a:rPr lang="en-US" altLang="en-US"/>
              <a:t>.”</a:t>
            </a:r>
          </a:p>
          <a:p>
            <a:pPr eaLnBrk="1" hangingPunct="1"/>
            <a:endParaRPr lang="en-US" altLang="en-US"/>
          </a:p>
        </p:txBody>
      </p:sp>
    </p:spTree>
    <p:extLst>
      <p:ext uri="{BB962C8B-B14F-4D97-AF65-F5344CB8AC3E}">
        <p14:creationId xmlns:p14="http://schemas.microsoft.com/office/powerpoint/2010/main" val="12454368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097459"/>
          </a:xfrm>
        </p:spPr>
        <p:txBody>
          <a:bodyPr/>
          <a:lstStyle/>
          <a:p>
            <a:pPr lvl="0"/>
            <a:r>
              <a:rPr lang="en-US" dirty="0"/>
              <a:t>- assume that Cardozo had accepted that public policy exception applied</a:t>
            </a:r>
            <a:br>
              <a:rPr lang="en-US" dirty="0"/>
            </a:br>
            <a:r>
              <a:rPr lang="en-US" dirty="0"/>
              <a:t>- what would he have done:</a:t>
            </a:r>
            <a:br>
              <a:rPr lang="en-US" dirty="0"/>
            </a:br>
            <a:r>
              <a:rPr lang="en-US" dirty="0"/>
              <a:t>- dismissed action?</a:t>
            </a:r>
            <a:br>
              <a:rPr lang="en-US" dirty="0"/>
            </a:br>
            <a:r>
              <a:rPr lang="en-US" dirty="0"/>
              <a:t>- applied NY law (normal tort law)?</a:t>
            </a:r>
            <a:br>
              <a:rPr lang="en-US" dirty="0"/>
            </a:br>
            <a:r>
              <a:rPr lang="en-US" dirty="0"/>
              <a:t>- applied Mass law without Mass statute?</a:t>
            </a:r>
            <a:br>
              <a:rPr lang="en-US" dirty="0"/>
            </a:br>
            <a:endParaRPr lang="en-US" dirty="0"/>
          </a:p>
        </p:txBody>
      </p:sp>
    </p:spTree>
    <p:extLst>
      <p:ext uri="{BB962C8B-B14F-4D97-AF65-F5344CB8AC3E}">
        <p14:creationId xmlns:p14="http://schemas.microsoft.com/office/powerpoint/2010/main" val="36149126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0"/>
            <a:ext cx="8763000" cy="6858000"/>
          </a:xfrm>
        </p:spPr>
        <p:txBody>
          <a:bodyPr rtlCol="0">
            <a:normAutofit/>
          </a:bodyPr>
          <a:lstStyle/>
          <a:p>
            <a:pPr>
              <a:defRPr/>
            </a:pPr>
            <a:r>
              <a:rPr lang="en-US" dirty="0"/>
              <a:t>“A foreign statute is not law in this state, but it gives rise to an obligation, which, if transitory, ‘follows the person and may be enforced wherever the person may be found.’ The plaintiff owns something, and we help him to get it. We do this unless some sound reason of public policy makes it unwise for us to lend our aid. ‘The law of the forum is material only as setting a limit of policy beyond which such obligations will not be enforced there‘ (Cuba R. R. Co. v. Crosby, supra, 478). Sometimes, we refuse to act where all the parties are non-residents. That restriction need not detain us: in this case all are residents. If aid is to be withheld here, it must be because the cause of action in its nature offends our sense of justice or menaces the public welfare.”</a:t>
            </a:r>
          </a:p>
        </p:txBody>
      </p:sp>
    </p:spTree>
    <p:extLst>
      <p:ext uri="{BB962C8B-B14F-4D97-AF65-F5344CB8AC3E}">
        <p14:creationId xmlns:p14="http://schemas.microsoft.com/office/powerpoint/2010/main" val="28597020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22172"/>
          </a:xfrm>
        </p:spPr>
        <p:txBody>
          <a:bodyPr/>
          <a:lstStyle/>
          <a:p>
            <a:pPr lvl="0"/>
            <a:r>
              <a:rPr lang="en-US" dirty="0"/>
              <a:t>Assume that after the dismissal, the action is brought in Conn.</a:t>
            </a:r>
            <a:br>
              <a:rPr lang="en-US" dirty="0"/>
            </a:br>
            <a:r>
              <a:rPr lang="en-US" dirty="0"/>
              <a:t>Can the defendant argue res judicata?</a:t>
            </a:r>
          </a:p>
        </p:txBody>
      </p:sp>
    </p:spTree>
    <p:extLst>
      <p:ext uri="{BB962C8B-B14F-4D97-AF65-F5344CB8AC3E}">
        <p14:creationId xmlns:p14="http://schemas.microsoft.com/office/powerpoint/2010/main" val="1956152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4088" y="274638"/>
            <a:ext cx="9446712" cy="6126162"/>
          </a:xfrm>
        </p:spPr>
        <p:txBody>
          <a:bodyPr>
            <a:normAutofit/>
          </a:bodyPr>
          <a:lstStyle/>
          <a:p>
            <a:pPr eaLnBrk="1" hangingPunct="1"/>
            <a:r>
              <a:rPr lang="en-US" altLang="en-US" dirty="0"/>
              <a:t>first approach – use content of issue to determine which law to use</a:t>
            </a:r>
            <a:br>
              <a:rPr lang="en-US" altLang="en-US" dirty="0"/>
            </a:br>
            <a:r>
              <a:rPr lang="en-US" altLang="en-US" dirty="0"/>
              <a:t/>
            </a:r>
            <a:br>
              <a:rPr lang="en-US" altLang="en-US" dirty="0"/>
            </a:br>
            <a:r>
              <a:rPr lang="en-US" altLang="en-US" dirty="0"/>
              <a:t>if the issue is procedural in the content sense, forum law is used</a:t>
            </a:r>
            <a:br>
              <a:rPr lang="en-US" altLang="en-US" dirty="0"/>
            </a:br>
            <a:r>
              <a:rPr lang="en-US" altLang="en-US" dirty="0"/>
              <a:t/>
            </a:r>
            <a:br>
              <a:rPr lang="en-US" altLang="en-US" dirty="0"/>
            </a:br>
            <a:r>
              <a:rPr lang="en-US" altLang="en-US" dirty="0"/>
              <a:t>if the issue is substantive in the content sense, the law of the jurisdiction that created the cause of action is used</a:t>
            </a:r>
          </a:p>
        </p:txBody>
      </p:sp>
    </p:spTree>
    <p:extLst>
      <p:ext uri="{BB962C8B-B14F-4D97-AF65-F5344CB8AC3E}">
        <p14:creationId xmlns:p14="http://schemas.microsoft.com/office/powerpoint/2010/main" val="703420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458" y="365125"/>
            <a:ext cx="10652342" cy="5960519"/>
          </a:xfrm>
        </p:spPr>
        <p:txBody>
          <a:bodyPr/>
          <a:lstStyle/>
          <a:p>
            <a:r>
              <a:rPr lang="en-US" dirty="0" smtClean="0"/>
              <a:t>Scalia in Shady Grove</a:t>
            </a:r>
            <a:endParaRPr lang="en-US" dirty="0"/>
          </a:p>
        </p:txBody>
      </p:sp>
    </p:spTree>
    <p:extLst>
      <p:ext uri="{BB962C8B-B14F-4D97-AF65-F5344CB8AC3E}">
        <p14:creationId xmlns:p14="http://schemas.microsoft.com/office/powerpoint/2010/main" val="3734499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51562" y="274638"/>
            <a:ext cx="9459238" cy="5973762"/>
          </a:xfrm>
        </p:spPr>
        <p:txBody>
          <a:bodyPr/>
          <a:lstStyle/>
          <a:p>
            <a:pPr eaLnBrk="1" hangingPunct="1"/>
            <a:r>
              <a:rPr lang="en-US" altLang="en-US" dirty="0"/>
              <a:t>second approach</a:t>
            </a:r>
            <a:br>
              <a:rPr lang="en-US" altLang="en-US" dirty="0"/>
            </a:br>
            <a:r>
              <a:rPr lang="en-US" altLang="en-US" dirty="0"/>
              <a:t/>
            </a:r>
            <a:br>
              <a:rPr lang="en-US" altLang="en-US" dirty="0"/>
            </a:br>
            <a:r>
              <a:rPr lang="en-US" altLang="en-US" dirty="0"/>
              <a:t>determine whether the laws are substantive or procedural in the scope sense and then resolve conflicts</a:t>
            </a:r>
          </a:p>
        </p:txBody>
      </p:sp>
    </p:spTree>
    <p:extLst>
      <p:ext uri="{BB962C8B-B14F-4D97-AF65-F5344CB8AC3E}">
        <p14:creationId xmlns:p14="http://schemas.microsoft.com/office/powerpoint/2010/main" val="235601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TotalTime>
  <Words>1453</Words>
  <Application>Microsoft Office PowerPoint</Application>
  <PresentationFormat>Widescreen</PresentationFormat>
  <Paragraphs>95</Paragraphs>
  <Slides>66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66</vt:i4>
      </vt:variant>
    </vt:vector>
  </HeadingPairs>
  <TitlesOfParts>
    <vt:vector size="70" baseType="lpstr">
      <vt:lpstr>Arial</vt:lpstr>
      <vt:lpstr>Calibri</vt:lpstr>
      <vt:lpstr>Calibri Light</vt:lpstr>
      <vt:lpstr>Office Theme</vt:lpstr>
      <vt:lpstr>Thurs. Sept. 12 </vt:lpstr>
      <vt:lpstr>substance/procedure</vt:lpstr>
      <vt:lpstr>an issue is “substantive” in the content sense if it is a question of what people should do independent of litigation activity  a law is “substantive” in the content sense if it answers such a question  an issue is “procedural” in the content sense if it is a question of what courts and litigants should do  a law is “procedural” in the content sense if it answers such a question</vt:lpstr>
      <vt:lpstr>an issue is “substantive” in the conclusory sense if the law of the sovereign that created the cause of action should be used  an issue is “procedural” in the conclusory sense if the law of the forum should be used</vt:lpstr>
      <vt:lpstr>a law is “substantive” in the scope sense if it is intended by the lawmaker to be used in other court systems  a law is “procedural” in the scope sense if it is intended by the lawmaker to be used only in the lawmaker’s courts </vt:lpstr>
      <vt:lpstr>substance/procedure questions</vt:lpstr>
      <vt:lpstr>first approach – use content of issue to determine which law to use  if the issue is procedural in the content sense, forum law is used  if the issue is substantive in the content sense, the law of the jurisdiction that created the cause of action is used</vt:lpstr>
      <vt:lpstr>Scalia in Shady Grove</vt:lpstr>
      <vt:lpstr>second approach  determine whether the laws are substantive or procedural in the scope sense and then resolve conflicts</vt:lpstr>
      <vt:lpstr>Ginsburg in Shady Grove</vt:lpstr>
      <vt:lpstr>third approach:  rules of thumb  use an easily applied rule that one thinks does an overall good job of balancing jurisdictional interests without considering the scope of individual laws</vt:lpstr>
      <vt:lpstr>Stevens in Shady Grove</vt:lpstr>
      <vt:lpstr>1st Rest. – largely first approach</vt:lpstr>
      <vt:lpstr>§ 592. Procedure In Court The law of the forum governs all matters of pleading and the conduct of proceedings in court.   § 594. Mode Of Trial The law of the forum determines whether an issue of fact shall be tried by the court or by a jury.   § 596. Witnesses The law of the forum determines the competency and the credibility of witnesses.   § 597. Evidence The law of the forum determines the admissibility of a particular piece of evidence. </vt:lpstr>
      <vt:lpstr>PowerPoint Presentation</vt:lpstr>
      <vt:lpstr>privileges</vt:lpstr>
      <vt:lpstr>PowerPoint Presentation</vt:lpstr>
      <vt:lpstr> difficulty of application by forum…</vt:lpstr>
      <vt:lpstr>exceptions in 1st Rest. in which 2nd or 3rd approach is used</vt:lpstr>
      <vt:lpstr>parol evidence rule</vt:lpstr>
      <vt:lpstr>§ 599 Integrated Contracts When a contract is integrated in a writing by the law of the place of contracting, no variation of the writing can be shown in another state which could not be shown in a court in the place of contracting under the law of that state, whatever the law of the other state as to integrated contracts.  </vt:lpstr>
      <vt:lpstr>statute of frauds  Marie v. Garrison</vt:lpstr>
      <vt:lpstr>burdens of proof</vt:lpstr>
      <vt:lpstr>PowerPoint Presentation</vt:lpstr>
      <vt:lpstr>limitations on damages</vt:lpstr>
      <vt:lpstr>Such a limitation is imposed only by a statute; and it is a question of interpretation whether the statute qualifies the cause of action, applying therefore only to a cause of action created by the statute, wherever sued on; or whether it is to be construed as limiting the amount of recovery in any action of the type described brought in the state, wherever the right was created; or whether (as in some instances) it has both effects.</vt:lpstr>
      <vt:lpstr>and… statutes of limitations</vt:lpstr>
      <vt:lpstr>§ 603. Statute Of Limitations Of Forum  If action is barred by the statute of limitations of the forum, no action can be maintained though action is not barred in the state where the cause of action arose.  § 604. Foreign Statute Of Limitations  If action is not barred by the statute of limitations of the forum, an action can be maintained, though action is barred in the state where the cause of action arose.</vt:lpstr>
      <vt:lpstr>§ 605. Time Limitations On Cause Of Action  If by the law of the state which has created a right of action, it is made a condition of the right that it shall expire after a certain period of limitation has elapsed, no action begun after the period has elapsed can be maintained in any state.</vt:lpstr>
      <vt:lpstr>why do statutes of limitations exist?  how might that help determine whether they arte substantive or procedural in the scope sense?</vt:lpstr>
      <vt:lpstr>stale evidence  docket clearing repose </vt:lpstr>
      <vt:lpstr>Suit in NY on Mass cause of action, 1.5 year wait 1) Mass. 2 yr. subst., NY 1 yr. proc.   - preclusive effect of dismissal? 2) Mass. 1 yr. subst., NY 2 yr. proc.  - preclusive effect of dismissal? 3) Mass. 2 yr. proc., NY 1 yr. proc.   - preclusive effect of dismissal? 4) Mass. 2 yr. subst., NY 1 yr. subst.  5) Mass. 2 yr. proc., NY 1 yr. subst.   </vt:lpstr>
      <vt:lpstr>Bournias v Atlantic Maritime Co Ltd. (2d Cir. 1955) </vt:lpstr>
      <vt:lpstr>Davis v. Mills test</vt:lpstr>
      <vt:lpstr>how can you determine whether another jurisdiction’s statute of limitations is substantive or procedural?</vt:lpstr>
      <vt:lpstr>Two other approaches to the problem were suggested in our opinion in Wood &amp; Selick, Inc….First, that the foreign law might be examined to see if the defense possessed the attributes which the forum would classify as "procedural" or "substantive"; that is, for example, whether the defense need be pleaded, as a "substantive" period of limitations need not be in this country. Second, the foreign law might be examined to see if the operation of limitation completely extinguished the right, in which case limitation would be regarded as "substantive." Still other tests are suggested by Goodwin v. Townsend — namely, whether the foreign limitation is regarded as "procedural" or "substantive" by the courts of the foreign state concerned, and possibly whether the limitation is cast in language commonly regarded as "procedural."</vt:lpstr>
      <vt:lpstr>assume that there has been a judgment in your favor  you wait to sue on the judgment beyond the stat lims if you had not sued  but you are within the time to renew the judgment  if they won’t allow you to renew the stat lims is part of the right…</vt:lpstr>
      <vt:lpstr>NY court is trying to determine whether a Mass 2 year stat lims for wrongful death is subst or proc  Mass ct applies Mass 2 year stat lims to Mass wrongful death action?  Mass ct applies Mass 2 year stat lims to CT wrongful death action with 3-year stat lims?  Mass ct refuses to apply Mass 2 year stat lims to NH wrongful death action with 1-year stat lims?  Mass ct refuses to apply Mass 2 year stat lims to CT wrongful death action with 3-year stat lims?</vt:lpstr>
      <vt:lpstr>federal law in state court is different</vt:lpstr>
      <vt:lpstr>- P sues D in state court under FELA. - FELA has a two-year statute of limitations - the forum state has a three-year procedural statute of limitations - P has waited two and a half years to sue - is P barred? Atlantic Coast Line Railroad Co. v. Burnette (US 1915) </vt:lpstr>
      <vt:lpstr>- P sues D in state court under FELA. - FELA has a two-year statute of limitations - the forum state has a one-year procedural statute of limitations - P has waited one and a half years to sue - is P barred? - Engel v. Davenport (US 1926)</vt:lpstr>
      <vt:lpstr>Guar. Trust v. York  NY actions brought in federal court in NY NY has a stat of lims of 2 years can federal court use its own common law lims (laches)?  does it matter whether the NY stat lims is subst. or procedural?</vt:lpstr>
      <vt:lpstr>a federal court in NY is entertaining a PA cause of action  the PA 3-year stat lims is procedural  NY has a 2 year procedural stat lims  can the federal court use is own common law stat lims?</vt:lpstr>
      <vt:lpstr>borrowing statutes</vt:lpstr>
      <vt:lpstr>2nd Rest - § 142. Statute Of Limitations The following § 142 replaces the original §§ 142 and 143: Whether a claim will be maintained against the defense of the statute of limitations is determined under the principles stated in § 6. In general, unless the exceptional circumstances of the case make such a result unreasonable: (1) The forum will apply its own statute of limitations barring the claim. (2) The forum will apply its own statute of limitations permitting the claim unless: (a) maintenance of the claim would serve no substantial interest of the forum; and (b) the claim would be barred under the statute of limitations of a state having a more significant relationship to the parties and the occurrence.</vt:lpstr>
      <vt:lpstr>renvoi  désistement</vt:lpstr>
      <vt:lpstr>in re Schneider’s Estate  (Sur. Ct. N.Y. 1950) </vt:lpstr>
      <vt:lpstr>PowerPoint Presentation</vt:lpstr>
      <vt:lpstr>is that reasoning applicable in this case?</vt:lpstr>
      <vt:lpstr>what is the Swiss choice-of-law rule…?</vt:lpstr>
      <vt:lpstr>won’t renvoi lead to infinite circles?</vt:lpstr>
      <vt:lpstr>partial renvoi</vt:lpstr>
      <vt:lpstr>does adopting renvoi usually make a difference?</vt:lpstr>
      <vt:lpstr>can’t there ever be total renvoi cases?</vt:lpstr>
      <vt:lpstr>PowerPoint Presentation</vt:lpstr>
      <vt:lpstr>PowerPoint Presentation</vt:lpstr>
      <vt:lpstr>PowerPoint Presentation</vt:lpstr>
      <vt:lpstr>PowerPoint Presentation</vt:lpstr>
      <vt:lpstr>- CA ct is determining validity of will concerning personalty in CA - decedent was domiciled in CA at time of execution of will and executed will in CA - but decedent was domiciled in NY at time of death - will is valid under CA law, not valid under NY law - CA's choice of law rules is that the domicile of the decedent at death determines the validity of a will - NY wants to protect the expectation of the testator, so says a will is valid if it is valid under the law of either the domicile at the time of execution, or the domicile at death or the place of execution </vt:lpstr>
      <vt:lpstr>public policy exception</vt:lpstr>
      <vt:lpstr>Loucks v Standard Oil  (NY 1918) </vt:lpstr>
      <vt:lpstr>penal laws exception….</vt:lpstr>
      <vt:lpstr>PowerPoint Presentation</vt:lpstr>
      <vt:lpstr>- assume that Cardozo had accepted that public policy exception applied - what would he have done: - dismissed action? - applied NY law (normal tort law)? - applied Mass law without Mass statute? </vt:lpstr>
      <vt:lpstr>PowerPoint Presentation</vt:lpstr>
      <vt:lpstr>Assume that after the dismissal, the action is brought in Conn. Can the defendant argue res judicata?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138</cp:revision>
  <cp:lastPrinted>2018-01-29T16:39:44Z</cp:lastPrinted>
  <dcterms:created xsi:type="dcterms:W3CDTF">2017-01-08T14:53:49Z</dcterms:created>
  <dcterms:modified xsi:type="dcterms:W3CDTF">2019-09-12T14:56:50Z</dcterms:modified>
</cp:coreProperties>
</file>