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469" r:id="rId3"/>
    <p:sldId id="470" r:id="rId4"/>
    <p:sldId id="474" r:id="rId5"/>
    <p:sldId id="476" r:id="rId6"/>
    <p:sldId id="477" r:id="rId7"/>
    <p:sldId id="478" r:id="rId8"/>
    <p:sldId id="573" r:id="rId9"/>
    <p:sldId id="574" r:id="rId10"/>
    <p:sldId id="575" r:id="rId11"/>
    <p:sldId id="576" r:id="rId12"/>
    <p:sldId id="577" r:id="rId13"/>
    <p:sldId id="578" r:id="rId14"/>
    <p:sldId id="496" r:id="rId15"/>
    <p:sldId id="497" r:id="rId16"/>
    <p:sldId id="579" r:id="rId17"/>
    <p:sldId id="580" r:id="rId18"/>
    <p:sldId id="581" r:id="rId19"/>
    <p:sldId id="566" r:id="rId20"/>
    <p:sldId id="569" r:id="rId21"/>
    <p:sldId id="565" r:id="rId22"/>
    <p:sldId id="567" r:id="rId23"/>
    <p:sldId id="568" r:id="rId24"/>
    <p:sldId id="570" r:id="rId25"/>
    <p:sldId id="524" r:id="rId26"/>
    <p:sldId id="526" r:id="rId27"/>
    <p:sldId id="523" r:id="rId28"/>
    <p:sldId id="528" r:id="rId29"/>
    <p:sldId id="564" r:id="rId30"/>
    <p:sldId id="529" r:id="rId31"/>
    <p:sldId id="530" r:id="rId32"/>
    <p:sldId id="531" r:id="rId33"/>
    <p:sldId id="532" r:id="rId34"/>
    <p:sldId id="533" r:id="rId35"/>
    <p:sldId id="534" r:id="rId36"/>
    <p:sldId id="535" r:id="rId37"/>
    <p:sldId id="536" r:id="rId38"/>
    <p:sldId id="537" r:id="rId39"/>
    <p:sldId id="538" r:id="rId40"/>
    <p:sldId id="539" r:id="rId41"/>
    <p:sldId id="540" r:id="rId42"/>
    <p:sldId id="541" r:id="rId43"/>
    <p:sldId id="542" r:id="rId44"/>
    <p:sldId id="544" r:id="rId45"/>
    <p:sldId id="545" r:id="rId46"/>
    <p:sldId id="546" r:id="rId47"/>
    <p:sldId id="547" r:id="rId48"/>
    <p:sldId id="548" r:id="rId49"/>
    <p:sldId id="549" r:id="rId50"/>
    <p:sldId id="550" r:id="rId51"/>
    <p:sldId id="551" r:id="rId52"/>
    <p:sldId id="552" r:id="rId53"/>
    <p:sldId id="553" r:id="rId54"/>
    <p:sldId id="554" r:id="rId55"/>
    <p:sldId id="555" r:id="rId56"/>
    <p:sldId id="556" r:id="rId57"/>
    <p:sldId id="557" r:id="rId58"/>
    <p:sldId id="558" r:id="rId59"/>
    <p:sldId id="571" r:id="rId60"/>
    <p:sldId id="559" r:id="rId61"/>
    <p:sldId id="560" r:id="rId62"/>
    <p:sldId id="561" r:id="rId63"/>
    <p:sldId id="562" r:id="rId64"/>
    <p:sldId id="563"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81"/>
  </p:normalViewPr>
  <p:slideViewPr>
    <p:cSldViewPr snapToGrid="0" snapToObjects="1">
      <p:cViewPr varScale="1">
        <p:scale>
          <a:sx n="112" d="100"/>
          <a:sy n="112" d="100"/>
        </p:scale>
        <p:origin x="5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7F86E58-D88F-6044-AA13-C8943D02E28E}"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88069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53728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811843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319131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F86E58-D88F-6044-AA13-C8943D02E28E}"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2762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F86E58-D88F-6044-AA13-C8943D02E28E}"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514858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F86E58-D88F-6044-AA13-C8943D02E28E}" type="datetimeFigureOut">
              <a:rPr lang="en-US" smtClean="0"/>
              <a:t>9/7/19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00870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F86E58-D88F-6044-AA13-C8943D02E28E}" type="datetimeFigureOut">
              <a:rPr lang="en-US" smtClean="0"/>
              <a:t>9/7/19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1233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86E58-D88F-6044-AA13-C8943D02E28E}" type="datetimeFigureOut">
              <a:rPr lang="en-US" smtClean="0"/>
              <a:t>9/7/19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24416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F86E58-D88F-6044-AA13-C8943D02E28E}"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949825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F86E58-D88F-6044-AA13-C8943D02E28E}"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1815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86E58-D88F-6044-AA13-C8943D02E28E}" type="datetimeFigureOut">
              <a:rPr lang="en-US" smtClean="0"/>
              <a:t>9/7/19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26186-31E1-1A4F-B701-D76AEA4C2E22}" type="slidenum">
              <a:rPr lang="en-US" smtClean="0"/>
              <a:t>‹#›</a:t>
            </a:fld>
            <a:endParaRPr lang="en-US"/>
          </a:p>
        </p:txBody>
      </p:sp>
    </p:spTree>
    <p:extLst>
      <p:ext uri="{BB962C8B-B14F-4D97-AF65-F5344CB8AC3E}">
        <p14:creationId xmlns:p14="http://schemas.microsoft.com/office/powerpoint/2010/main" val="1967120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6278562"/>
          </a:xfrm>
        </p:spPr>
        <p:txBody>
          <a:bodyPr/>
          <a:lstStyle/>
          <a:p>
            <a:r>
              <a:rPr lang="en-US" altLang="en-US" dirty="0"/>
              <a:t>Tues. Sept. 10</a:t>
            </a:r>
          </a:p>
        </p:txBody>
      </p:sp>
    </p:spTree>
    <p:extLst>
      <p:ext uri="{BB962C8B-B14F-4D97-AF65-F5344CB8AC3E}">
        <p14:creationId xmlns:p14="http://schemas.microsoft.com/office/powerpoint/2010/main" val="764540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543697" y="432486"/>
            <a:ext cx="10935730" cy="6178379"/>
          </a:xfrm>
        </p:spPr>
        <p:txBody>
          <a:bodyPr/>
          <a:lstStyle/>
          <a:p>
            <a:pPr eaLnBrk="1" hangingPunct="1"/>
            <a:r>
              <a:rPr lang="en-US" altLang="en-US" sz="3600" dirty="0"/>
              <a:t>Burr v </a:t>
            </a:r>
            <a:r>
              <a:rPr lang="en-US" altLang="en-US" sz="3600" dirty="0" err="1"/>
              <a:t>Beckler</a:t>
            </a:r>
            <a:endParaRPr lang="en-US" altLang="en-US" sz="3600" dirty="0"/>
          </a:p>
          <a:p>
            <a:pPr eaLnBrk="1" hangingPunct="1"/>
            <a:r>
              <a:rPr lang="en-US" altLang="en-US" sz="3600" dirty="0"/>
              <a:t>in Florida, Illinois wife guaranteed husband’s debt, backed up by security interest in Illinois property</a:t>
            </a:r>
          </a:p>
          <a:p>
            <a:pPr eaLnBrk="1" hangingPunct="1"/>
            <a:r>
              <a:rPr lang="en-US" altLang="en-US" sz="3600" dirty="0"/>
              <a:t>Florida had prohibition on wives acting as surety</a:t>
            </a:r>
          </a:p>
          <a:p>
            <a:pPr eaLnBrk="1" hangingPunct="1"/>
            <a:r>
              <a:rPr lang="en-US" altLang="en-US" sz="3600" dirty="0"/>
              <a:t>Illinois didn’t</a:t>
            </a:r>
          </a:p>
          <a:p>
            <a:pPr eaLnBrk="1" hangingPunct="1"/>
            <a:r>
              <a:rPr lang="en-US" altLang="en-US" sz="3600" dirty="0"/>
              <a:t>suit in Illinois to enforce security interest</a:t>
            </a:r>
          </a:p>
          <a:p>
            <a:pPr eaLnBrk="1" hangingPunct="1"/>
            <a:r>
              <a:rPr lang="en-US" altLang="en-US" sz="3600" dirty="0"/>
              <a:t>characterization?</a:t>
            </a:r>
          </a:p>
          <a:p>
            <a:pPr eaLnBrk="1" hangingPunct="1"/>
            <a:endParaRPr lang="en-US" altLang="en-US" dirty="0"/>
          </a:p>
        </p:txBody>
      </p:sp>
    </p:spTree>
    <p:extLst>
      <p:ext uri="{BB962C8B-B14F-4D97-AF65-F5344CB8AC3E}">
        <p14:creationId xmlns:p14="http://schemas.microsoft.com/office/powerpoint/2010/main" val="2140940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95167"/>
          </a:xfrm>
        </p:spPr>
        <p:txBody>
          <a:bodyPr/>
          <a:lstStyle/>
          <a:p>
            <a:r>
              <a:rPr lang="en-US" altLang="en-US" dirty="0"/>
              <a:t>are Swank v </a:t>
            </a:r>
            <a:r>
              <a:rPr lang="en-US" altLang="en-US" dirty="0" err="1"/>
              <a:t>Hufnagle</a:t>
            </a:r>
            <a:r>
              <a:rPr lang="en-US" altLang="en-US" dirty="0"/>
              <a:t> and Burr v </a:t>
            </a:r>
            <a:r>
              <a:rPr lang="en-US" altLang="en-US" dirty="0" err="1"/>
              <a:t>Beckler</a:t>
            </a:r>
            <a:r>
              <a:rPr lang="en-US" altLang="en-US" dirty="0"/>
              <a:t> compatible?</a:t>
            </a:r>
            <a:br>
              <a:rPr lang="en-US" altLang="en-US" dirty="0"/>
            </a:br>
            <a:endParaRPr lang="en-US" dirty="0"/>
          </a:p>
        </p:txBody>
      </p:sp>
    </p:spTree>
    <p:extLst>
      <p:ext uri="{BB962C8B-B14F-4D97-AF65-F5344CB8AC3E}">
        <p14:creationId xmlns:p14="http://schemas.microsoft.com/office/powerpoint/2010/main" val="3978119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630195" y="304800"/>
            <a:ext cx="9580605" cy="5898292"/>
          </a:xfrm>
        </p:spPr>
        <p:txBody>
          <a:bodyPr>
            <a:normAutofit/>
          </a:bodyPr>
          <a:lstStyle/>
          <a:p>
            <a:pPr eaLnBrk="1" hangingPunct="1"/>
            <a:r>
              <a:rPr lang="en-US" altLang="en-US" sz="3600" dirty="0"/>
              <a:t>Thomson v Kyle </a:t>
            </a:r>
          </a:p>
          <a:p>
            <a:pPr eaLnBrk="1" hangingPunct="1"/>
            <a:r>
              <a:rPr lang="en-US" altLang="en-US" sz="3600" dirty="0"/>
              <a:t>Alabama woman executed promissory note in Ala backed up by mortgage on land in Florida</a:t>
            </a:r>
          </a:p>
          <a:p>
            <a:pPr eaLnBrk="1" hangingPunct="1"/>
            <a:r>
              <a:rPr lang="en-US" altLang="en-US" sz="3600" dirty="0"/>
              <a:t>wives can’t be surety under Ala law</a:t>
            </a:r>
          </a:p>
          <a:p>
            <a:pPr eaLnBrk="1" hangingPunct="1"/>
            <a:r>
              <a:rPr lang="en-US" altLang="en-US" sz="3600" dirty="0"/>
              <a:t>they can under Florida law</a:t>
            </a:r>
          </a:p>
          <a:p>
            <a:pPr eaLnBrk="1" hangingPunct="1"/>
            <a:r>
              <a:rPr lang="en-US" altLang="en-US" sz="3600" dirty="0"/>
              <a:t>suit in Florida to enforce security interest</a:t>
            </a:r>
          </a:p>
          <a:p>
            <a:pPr eaLnBrk="1" hangingPunct="1"/>
            <a:r>
              <a:rPr lang="en-US" altLang="en-US" sz="3600" dirty="0"/>
              <a:t>characterization?</a:t>
            </a:r>
          </a:p>
        </p:txBody>
      </p:sp>
    </p:spTree>
    <p:extLst>
      <p:ext uri="{BB962C8B-B14F-4D97-AF65-F5344CB8AC3E}">
        <p14:creationId xmlns:p14="http://schemas.microsoft.com/office/powerpoint/2010/main" val="3639005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2057400" y="381000"/>
            <a:ext cx="8153400" cy="5745163"/>
          </a:xfrm>
        </p:spPr>
        <p:txBody>
          <a:bodyPr/>
          <a:lstStyle/>
          <a:p>
            <a:pPr eaLnBrk="1" hangingPunct="1"/>
            <a:r>
              <a:rPr lang="en-US" altLang="en-US"/>
              <a:t>Caldwell v Gore</a:t>
            </a:r>
          </a:p>
          <a:p>
            <a:pPr eaLnBrk="1" hangingPunct="1"/>
            <a:r>
              <a:rPr lang="en-US" altLang="en-US"/>
              <a:t>D erected dam on La property</a:t>
            </a:r>
          </a:p>
          <a:p>
            <a:pPr eaLnBrk="1" hangingPunct="1"/>
            <a:r>
              <a:rPr lang="en-US" altLang="en-US"/>
              <a:t>Obstructed flow of water upstream to P’s property in Ark</a:t>
            </a:r>
          </a:p>
          <a:p>
            <a:pPr eaLnBrk="1" hangingPunct="1"/>
            <a:r>
              <a:rPr lang="en-US" altLang="en-US"/>
              <a:t>La had servitude of lower land to higher to receive water flow freely</a:t>
            </a:r>
          </a:p>
          <a:p>
            <a:pPr eaLnBrk="1" hangingPunct="1"/>
            <a:r>
              <a:rPr lang="en-US" altLang="en-US"/>
              <a:t>Ark law allowed obstruction if reasonable etc.</a:t>
            </a:r>
          </a:p>
          <a:p>
            <a:pPr eaLnBrk="1" hangingPunct="1"/>
            <a:endParaRPr lang="en-US" altLang="en-US"/>
          </a:p>
        </p:txBody>
      </p:sp>
    </p:spTree>
    <p:extLst>
      <p:ext uri="{BB962C8B-B14F-4D97-AF65-F5344CB8AC3E}">
        <p14:creationId xmlns:p14="http://schemas.microsoft.com/office/powerpoint/2010/main" val="2579677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74638"/>
            <a:ext cx="8382000" cy="6202362"/>
          </a:xfrm>
        </p:spPr>
        <p:txBody>
          <a:bodyPr/>
          <a:lstStyle/>
          <a:p>
            <a:pPr eaLnBrk="1" hangingPunct="1"/>
            <a:r>
              <a:rPr lang="en-US" altLang="en-US"/>
              <a:t>substance/procedure</a:t>
            </a:r>
          </a:p>
        </p:txBody>
      </p:sp>
    </p:spTree>
    <p:extLst>
      <p:ext uri="{BB962C8B-B14F-4D97-AF65-F5344CB8AC3E}">
        <p14:creationId xmlns:p14="http://schemas.microsoft.com/office/powerpoint/2010/main" val="80836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049962"/>
          </a:xfrm>
        </p:spPr>
        <p:txBody>
          <a:bodyPr/>
          <a:lstStyle/>
          <a:p>
            <a:pPr eaLnBrk="1" hangingPunct="1"/>
            <a:r>
              <a:rPr lang="en-US" altLang="en-US"/>
              <a:t>Grant v McAuliffe </a:t>
            </a:r>
            <a:br>
              <a:rPr lang="en-US" altLang="en-US"/>
            </a:br>
            <a:r>
              <a:rPr lang="en-US" altLang="en-US"/>
              <a:t>(Cal. 1953)</a:t>
            </a:r>
            <a:br>
              <a:rPr lang="en-US" altLang="en-US"/>
            </a:br>
            <a:endParaRPr lang="en-US" altLang="en-US"/>
          </a:p>
        </p:txBody>
      </p:sp>
    </p:spTree>
    <p:extLst>
      <p:ext uri="{BB962C8B-B14F-4D97-AF65-F5344CB8AC3E}">
        <p14:creationId xmlns:p14="http://schemas.microsoft.com/office/powerpoint/2010/main" val="826137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41" y="365125"/>
            <a:ext cx="10852759" cy="5998097"/>
          </a:xfrm>
        </p:spPr>
        <p:txBody>
          <a:bodyPr/>
          <a:lstStyle/>
          <a:p>
            <a:r>
              <a:rPr lang="en-US" dirty="0"/>
              <a:t>w</a:t>
            </a:r>
            <a:r>
              <a:rPr lang="en-US"/>
              <a:t>hy </a:t>
            </a:r>
            <a:r>
              <a:rPr lang="en-US" dirty="0"/>
              <a:t>does the choice of Cal law </a:t>
            </a:r>
            <a:r>
              <a:rPr lang="en-US"/>
              <a:t>make sense…?</a:t>
            </a:r>
            <a:endParaRPr lang="en-US" dirty="0"/>
          </a:p>
        </p:txBody>
      </p:sp>
    </p:spTree>
    <p:extLst>
      <p:ext uri="{BB962C8B-B14F-4D97-AF65-F5344CB8AC3E}">
        <p14:creationId xmlns:p14="http://schemas.microsoft.com/office/powerpoint/2010/main" val="3502600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5973045"/>
          </a:xfrm>
        </p:spPr>
        <p:txBody>
          <a:bodyPr/>
          <a:lstStyle/>
          <a:p>
            <a:r>
              <a:rPr lang="en-US" dirty="0"/>
              <a:t>i</a:t>
            </a:r>
            <a:r>
              <a:rPr lang="en-US"/>
              <a:t>magine </a:t>
            </a:r>
            <a:r>
              <a:rPr lang="en-US" dirty="0"/>
              <a:t>that the action had been brought in Nevada…</a:t>
            </a:r>
          </a:p>
        </p:txBody>
      </p:sp>
    </p:spTree>
    <p:extLst>
      <p:ext uri="{BB962C8B-B14F-4D97-AF65-F5344CB8AC3E}">
        <p14:creationId xmlns:p14="http://schemas.microsoft.com/office/powerpoint/2010/main" val="138612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74638"/>
            <a:ext cx="8382000" cy="6202362"/>
          </a:xfrm>
        </p:spPr>
        <p:txBody>
          <a:bodyPr/>
          <a:lstStyle/>
          <a:p>
            <a:pPr eaLnBrk="1" hangingPunct="1"/>
            <a:r>
              <a:rPr lang="en-US" altLang="en-US"/>
              <a:t>substance/procedure</a:t>
            </a:r>
          </a:p>
        </p:txBody>
      </p:sp>
    </p:spTree>
    <p:extLst>
      <p:ext uri="{BB962C8B-B14F-4D97-AF65-F5344CB8AC3E}">
        <p14:creationId xmlns:p14="http://schemas.microsoft.com/office/powerpoint/2010/main" val="1029577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89" y="365125"/>
            <a:ext cx="10877811" cy="6185987"/>
          </a:xfrm>
        </p:spPr>
        <p:txBody>
          <a:bodyPr>
            <a:normAutofit fontScale="90000"/>
          </a:bodyPr>
          <a:lstStyle/>
          <a:p>
            <a:r>
              <a:rPr lang="en-US" dirty="0"/>
              <a:t>an issue is “substantive” in the content sense if it is a question of what people should do independent of litigation activity</a:t>
            </a:r>
            <a:br>
              <a:rPr lang="en-US" dirty="0"/>
            </a:br>
            <a:br>
              <a:rPr lang="en-US" dirty="0"/>
            </a:br>
            <a:r>
              <a:rPr lang="en-US" dirty="0"/>
              <a:t>a law is “substantive” in the content sense if it answers such a question</a:t>
            </a:r>
            <a:br>
              <a:rPr lang="en-US" dirty="0"/>
            </a:br>
            <a:br>
              <a:rPr lang="en-US" dirty="0"/>
            </a:br>
            <a:r>
              <a:rPr lang="en-US" dirty="0"/>
              <a:t>an issue is “procedural” in the content sense if it is a question of what courts and litigants should do</a:t>
            </a:r>
            <a:br>
              <a:rPr lang="en-US" dirty="0"/>
            </a:br>
            <a:br>
              <a:rPr lang="en-US" dirty="0"/>
            </a:br>
            <a:r>
              <a:rPr lang="en-US" dirty="0"/>
              <a:t>a law is “procedural” in the content sense if it answers such a question</a:t>
            </a:r>
          </a:p>
        </p:txBody>
      </p:sp>
    </p:spTree>
    <p:extLst>
      <p:ext uri="{BB962C8B-B14F-4D97-AF65-F5344CB8AC3E}">
        <p14:creationId xmlns:p14="http://schemas.microsoft.com/office/powerpoint/2010/main" val="2465627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057400" y="274638"/>
            <a:ext cx="8153400" cy="6049962"/>
          </a:xfrm>
        </p:spPr>
        <p:txBody>
          <a:bodyPr/>
          <a:lstStyle/>
          <a:p>
            <a:pPr eaLnBrk="1" hangingPunct="1"/>
            <a:r>
              <a:rPr lang="en-US" altLang="en-US"/>
              <a:t>characterization</a:t>
            </a:r>
          </a:p>
        </p:txBody>
      </p:sp>
    </p:spTree>
    <p:extLst>
      <p:ext uri="{BB962C8B-B14F-4D97-AF65-F5344CB8AC3E}">
        <p14:creationId xmlns:p14="http://schemas.microsoft.com/office/powerpoint/2010/main" val="3828674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085779"/>
          </a:xfrm>
        </p:spPr>
        <p:txBody>
          <a:bodyPr/>
          <a:lstStyle/>
          <a:p>
            <a:r>
              <a:rPr lang="en-US" dirty="0"/>
              <a:t>right and remedy can both be substantive in the content sense</a:t>
            </a:r>
            <a:br>
              <a:rPr lang="en-US" dirty="0"/>
            </a:br>
            <a:br>
              <a:rPr lang="en-US" dirty="0"/>
            </a:br>
            <a:r>
              <a:rPr lang="en-US" dirty="0"/>
              <a:t>but remedy can also be procedural in the content sense</a:t>
            </a:r>
          </a:p>
        </p:txBody>
      </p:sp>
    </p:spTree>
    <p:extLst>
      <p:ext uri="{BB962C8B-B14F-4D97-AF65-F5344CB8AC3E}">
        <p14:creationId xmlns:p14="http://schemas.microsoft.com/office/powerpoint/2010/main" val="404258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6336300"/>
          </a:xfrm>
        </p:spPr>
        <p:txBody>
          <a:bodyPr/>
          <a:lstStyle/>
          <a:p>
            <a:r>
              <a:rPr lang="en-US" dirty="0"/>
              <a:t>an issue is “substantive” in the conclusory sense if the law of the foreign sovereign (e.g. the one that created the cause of action) should be used</a:t>
            </a:r>
            <a:br>
              <a:rPr lang="en-US" dirty="0"/>
            </a:br>
            <a:br>
              <a:rPr lang="en-US" dirty="0"/>
            </a:br>
            <a:r>
              <a:rPr lang="en-US" dirty="0"/>
              <a:t>an issue is “procedural” in the conclusory sense if the law of the forum should be used</a:t>
            </a:r>
          </a:p>
        </p:txBody>
      </p:sp>
    </p:spTree>
    <p:extLst>
      <p:ext uri="{BB962C8B-B14F-4D97-AF65-F5344CB8AC3E}">
        <p14:creationId xmlns:p14="http://schemas.microsoft.com/office/powerpoint/2010/main" val="1425884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6336300"/>
          </a:xfrm>
        </p:spPr>
        <p:txBody>
          <a:bodyPr/>
          <a:lstStyle/>
          <a:p>
            <a:r>
              <a:rPr lang="en-US" dirty="0"/>
              <a:t>a law is “substantive” in the scope sense if it is intended by the lawmaker to be used in other court systems</a:t>
            </a:r>
            <a:br>
              <a:rPr lang="en-US" dirty="0"/>
            </a:br>
            <a:br>
              <a:rPr lang="en-US" dirty="0"/>
            </a:br>
            <a:r>
              <a:rPr lang="en-US" dirty="0"/>
              <a:t>a law is “procedural” in the scope sense if it is intended by the lawmaker to be used only in the lawmaker’s courts</a:t>
            </a:r>
            <a:br>
              <a:rPr lang="en-US" dirty="0"/>
            </a:br>
            <a:endParaRPr lang="en-US" dirty="0"/>
          </a:p>
        </p:txBody>
      </p:sp>
    </p:spTree>
    <p:extLst>
      <p:ext uri="{BB962C8B-B14F-4D97-AF65-F5344CB8AC3E}">
        <p14:creationId xmlns:p14="http://schemas.microsoft.com/office/powerpoint/2010/main" val="3719640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010623"/>
          </a:xfrm>
        </p:spPr>
        <p:txBody>
          <a:bodyPr>
            <a:normAutofit fontScale="90000"/>
          </a:bodyPr>
          <a:lstStyle/>
          <a:p>
            <a:r>
              <a:rPr lang="en-US" dirty="0"/>
              <a:t>a law that is procedural in the content sense can be substantive in the scope sense</a:t>
            </a:r>
            <a:br>
              <a:rPr lang="en-US" dirty="0"/>
            </a:br>
            <a:br>
              <a:rPr lang="en-US" dirty="0"/>
            </a:br>
            <a:r>
              <a:rPr lang="en-US" dirty="0"/>
              <a:t>the sovereign creating an attorney-client privilege law may want it to apply in other court systems</a:t>
            </a:r>
            <a:br>
              <a:rPr lang="en-US" dirty="0"/>
            </a:br>
            <a:br>
              <a:rPr lang="en-US" dirty="0"/>
            </a:br>
            <a:r>
              <a:rPr lang="en-US" dirty="0"/>
              <a:t>the sovereign that creates a cause of action may want a burden of proof to follow the action into other court systems</a:t>
            </a:r>
          </a:p>
        </p:txBody>
      </p:sp>
    </p:spTree>
    <p:extLst>
      <p:ext uri="{BB962C8B-B14F-4D97-AF65-F5344CB8AC3E}">
        <p14:creationId xmlns:p14="http://schemas.microsoft.com/office/powerpoint/2010/main" val="1022167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365125"/>
            <a:ext cx="10865285" cy="6010623"/>
          </a:xfrm>
        </p:spPr>
        <p:txBody>
          <a:bodyPr>
            <a:normAutofit fontScale="90000"/>
          </a:bodyPr>
          <a:lstStyle/>
          <a:p>
            <a:r>
              <a:rPr lang="en-US" dirty="0"/>
              <a:t>to describe another jurisdiction’s law as substantive in the scope sense does not mean that the issue is substantive in the conclusory sense</a:t>
            </a:r>
            <a:br>
              <a:rPr lang="en-US" dirty="0"/>
            </a:br>
            <a:br>
              <a:rPr lang="en-US" dirty="0"/>
            </a:br>
            <a:r>
              <a:rPr lang="en-US" dirty="0"/>
              <a:t>just because a jurisdiction wants its pleading rules to follow its cause of action into other court systems does not mean that the forum entertaining the action should use the other jurisdiction’s pleading rules</a:t>
            </a:r>
          </a:p>
        </p:txBody>
      </p:sp>
    </p:spTree>
    <p:extLst>
      <p:ext uri="{BB962C8B-B14F-4D97-AF65-F5344CB8AC3E}">
        <p14:creationId xmlns:p14="http://schemas.microsoft.com/office/powerpoint/2010/main" val="2461439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4088" y="274638"/>
            <a:ext cx="9446712" cy="6126162"/>
          </a:xfrm>
        </p:spPr>
        <p:txBody>
          <a:bodyPr>
            <a:normAutofit fontScale="90000"/>
          </a:bodyPr>
          <a:lstStyle/>
          <a:p>
            <a:pPr eaLnBrk="1" hangingPunct="1"/>
            <a:r>
              <a:rPr lang="en-US" altLang="en-US" dirty="0"/>
              <a:t>first approach – use content of issue to determine which law to use</a:t>
            </a:r>
            <a:br>
              <a:rPr lang="en-US" altLang="en-US" dirty="0"/>
            </a:br>
            <a:br>
              <a:rPr lang="en-US" altLang="en-US" dirty="0"/>
            </a:br>
            <a:r>
              <a:rPr lang="en-US" altLang="en-US" dirty="0"/>
              <a:t>if the issue is procedural in the content sense, it is procedural in the conclusory sense (forum law is used)</a:t>
            </a:r>
            <a:br>
              <a:rPr lang="en-US" altLang="en-US" dirty="0"/>
            </a:br>
            <a:br>
              <a:rPr lang="en-US" altLang="en-US" dirty="0"/>
            </a:br>
            <a:r>
              <a:rPr lang="en-US" altLang="en-US" dirty="0"/>
              <a:t>if the issue is substantive in the content sense, it is substantive in the conclusory sense</a:t>
            </a:r>
          </a:p>
        </p:txBody>
      </p:sp>
    </p:spTree>
    <p:extLst>
      <p:ext uri="{BB962C8B-B14F-4D97-AF65-F5344CB8AC3E}">
        <p14:creationId xmlns:p14="http://schemas.microsoft.com/office/powerpoint/2010/main" val="4026120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51562" y="274638"/>
            <a:ext cx="9459238" cy="5973762"/>
          </a:xfrm>
        </p:spPr>
        <p:txBody>
          <a:bodyPr/>
          <a:lstStyle/>
          <a:p>
            <a:pPr eaLnBrk="1" hangingPunct="1"/>
            <a:r>
              <a:rPr lang="en-US" altLang="en-US" dirty="0"/>
              <a:t>second approach</a:t>
            </a:r>
            <a:br>
              <a:rPr lang="en-US" altLang="en-US" dirty="0"/>
            </a:br>
            <a:br>
              <a:rPr lang="en-US" altLang="en-US" dirty="0"/>
            </a:br>
            <a:r>
              <a:rPr lang="en-US" altLang="en-US" dirty="0"/>
              <a:t>determine whether the laws are substantive or procedural in the scope sense and then resolve conflicts</a:t>
            </a:r>
          </a:p>
        </p:txBody>
      </p:sp>
    </p:spTree>
    <p:extLst>
      <p:ext uri="{BB962C8B-B14F-4D97-AF65-F5344CB8AC3E}">
        <p14:creationId xmlns:p14="http://schemas.microsoft.com/office/powerpoint/2010/main" val="3989534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tell whether a rule is substantive or procedural (or both) in the scope sense?</a:t>
            </a:r>
          </a:p>
        </p:txBody>
      </p:sp>
    </p:spTree>
    <p:extLst>
      <p:ext uri="{BB962C8B-B14F-4D97-AF65-F5344CB8AC3E}">
        <p14:creationId xmlns:p14="http://schemas.microsoft.com/office/powerpoint/2010/main" val="420145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062" y="365125"/>
            <a:ext cx="10791738" cy="5985341"/>
          </a:xfrm>
        </p:spPr>
        <p:txBody>
          <a:bodyPr/>
          <a:lstStyle/>
          <a:p>
            <a:r>
              <a:rPr lang="en-US" dirty="0"/>
              <a:t>when would a New York court indicate when a non-New York court should use a New York rule?</a:t>
            </a:r>
          </a:p>
        </p:txBody>
      </p:sp>
    </p:spTree>
    <p:extLst>
      <p:ext uri="{BB962C8B-B14F-4D97-AF65-F5344CB8AC3E}">
        <p14:creationId xmlns:p14="http://schemas.microsoft.com/office/powerpoint/2010/main" val="937520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95379-59EA-5746-B33F-38E24986F4AD}"/>
              </a:ext>
            </a:extLst>
          </p:cNvPr>
          <p:cNvSpPr>
            <a:spLocks noGrp="1"/>
          </p:cNvSpPr>
          <p:nvPr>
            <p:ph type="title"/>
          </p:nvPr>
        </p:nvSpPr>
        <p:spPr>
          <a:xfrm>
            <a:off x="756356" y="365125"/>
            <a:ext cx="10597444" cy="6013097"/>
          </a:xfrm>
        </p:spPr>
        <p:txBody>
          <a:bodyPr>
            <a:normAutofit/>
          </a:bodyPr>
          <a:lstStyle/>
          <a:p>
            <a:r>
              <a:rPr lang="en-US" dirty="0"/>
              <a:t>third approach:</a:t>
            </a:r>
            <a:br>
              <a:rPr lang="en-US" dirty="0"/>
            </a:br>
            <a:br>
              <a:rPr lang="en-US" dirty="0"/>
            </a:br>
            <a:r>
              <a:rPr lang="en-US" dirty="0"/>
              <a:t>rules of thumb</a:t>
            </a:r>
            <a:br>
              <a:rPr lang="en-US" dirty="0"/>
            </a:br>
            <a:br>
              <a:rPr lang="en-US" dirty="0"/>
            </a:br>
            <a:r>
              <a:rPr lang="en-US" dirty="0"/>
              <a:t>use an easily applied rule that one thinks does an overall good job of balancing jurisdictional interests without considering the scope of individual laws</a:t>
            </a:r>
          </a:p>
        </p:txBody>
      </p:sp>
    </p:spTree>
    <p:extLst>
      <p:ext uri="{BB962C8B-B14F-4D97-AF65-F5344CB8AC3E}">
        <p14:creationId xmlns:p14="http://schemas.microsoft.com/office/powerpoint/2010/main" val="264799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05000" y="274638"/>
            <a:ext cx="8305800" cy="6126162"/>
          </a:xfrm>
        </p:spPr>
        <p:txBody>
          <a:bodyPr/>
          <a:lstStyle/>
          <a:p>
            <a:pPr eaLnBrk="1" hangingPunct="1"/>
            <a:r>
              <a:rPr lang="en-US" altLang="en-US"/>
              <a:t>Levy v. Daniels’ U-Drive</a:t>
            </a:r>
            <a:br>
              <a:rPr lang="en-US" altLang="en-US"/>
            </a:br>
            <a:r>
              <a:rPr lang="en-US" altLang="en-US"/>
              <a:t>(Conn. 1928)</a:t>
            </a:r>
          </a:p>
        </p:txBody>
      </p:sp>
    </p:spTree>
    <p:extLst>
      <p:ext uri="{BB962C8B-B14F-4D97-AF65-F5344CB8AC3E}">
        <p14:creationId xmlns:p14="http://schemas.microsoft.com/office/powerpoint/2010/main" val="862231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73891"/>
          </a:xfrm>
        </p:spPr>
        <p:txBody>
          <a:bodyPr/>
          <a:lstStyle/>
          <a:p>
            <a:r>
              <a:rPr lang="en-US" dirty="0"/>
              <a:t>1</a:t>
            </a:r>
            <a:r>
              <a:rPr lang="en-US" baseline="30000" dirty="0"/>
              <a:t>st</a:t>
            </a:r>
            <a:r>
              <a:rPr lang="en-US" dirty="0"/>
              <a:t> Rest. – largely first approach</a:t>
            </a:r>
          </a:p>
        </p:txBody>
      </p:sp>
    </p:spTree>
    <p:extLst>
      <p:ext uri="{BB962C8B-B14F-4D97-AF65-F5344CB8AC3E}">
        <p14:creationId xmlns:p14="http://schemas.microsoft.com/office/powerpoint/2010/main" val="7600992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81200" y="274638"/>
            <a:ext cx="8534400" cy="6583362"/>
          </a:xfrm>
        </p:spPr>
        <p:txBody>
          <a:bodyPr rtlCol="0">
            <a:normAutofit/>
          </a:bodyPr>
          <a:lstStyle/>
          <a:p>
            <a:pPr>
              <a:defRPr/>
            </a:pPr>
            <a:r>
              <a:rPr lang="en-US" altLang="en-US" sz="2800"/>
              <a:t>§ 592. Procedure In Court</a:t>
            </a:r>
            <a:br>
              <a:rPr lang="en-US" altLang="en-US" sz="2800"/>
            </a:br>
            <a:r>
              <a:rPr lang="en-US" altLang="en-US" sz="2800"/>
              <a:t>The law of the forum governs all matters of pleading and the conduct of proceedings in court.</a:t>
            </a:r>
            <a:br>
              <a:rPr lang="en-US" altLang="en-US" sz="2800"/>
            </a:br>
            <a:r>
              <a:rPr lang="en-US" altLang="en-US" sz="2800"/>
              <a:t> </a:t>
            </a:r>
            <a:br>
              <a:rPr lang="en-US" altLang="en-US" sz="2800"/>
            </a:br>
            <a:r>
              <a:rPr lang="en-US" altLang="en-US" sz="2800"/>
              <a:t>§ 594. Mode Of Trial</a:t>
            </a:r>
            <a:br>
              <a:rPr lang="en-US" altLang="en-US" sz="2800"/>
            </a:br>
            <a:r>
              <a:rPr lang="en-US" altLang="en-US" sz="2800"/>
              <a:t>The law of the forum determines whether an issue of fact shall be tried by the court or by a jury.</a:t>
            </a:r>
            <a:br>
              <a:rPr lang="en-US" altLang="en-US" sz="2800"/>
            </a:br>
            <a:r>
              <a:rPr lang="en-US" altLang="en-US" sz="2800"/>
              <a:t> </a:t>
            </a:r>
            <a:br>
              <a:rPr lang="en-US" altLang="en-US" sz="2800"/>
            </a:br>
            <a:r>
              <a:rPr lang="en-US" altLang="en-US" sz="2800"/>
              <a:t>§ 596. Witnesses</a:t>
            </a:r>
            <a:br>
              <a:rPr lang="en-US" altLang="en-US" sz="2800"/>
            </a:br>
            <a:r>
              <a:rPr lang="en-US" altLang="en-US" sz="2800"/>
              <a:t>The law of the forum determines the competency and the credibility of witnesses.</a:t>
            </a:r>
            <a:br>
              <a:rPr lang="en-US" altLang="en-US" sz="2800"/>
            </a:br>
            <a:r>
              <a:rPr lang="en-US" altLang="en-US" sz="2800"/>
              <a:t> </a:t>
            </a:r>
            <a:br>
              <a:rPr lang="en-US" altLang="en-US" sz="2800"/>
            </a:br>
            <a:r>
              <a:rPr lang="en-US" altLang="en-US" sz="2800"/>
              <a:t>§ 597. Evidence</a:t>
            </a:r>
            <a:br>
              <a:rPr lang="en-US" altLang="en-US" sz="2800"/>
            </a:br>
            <a:r>
              <a:rPr lang="en-US" altLang="en-US" sz="2800"/>
              <a:t>The law of the forum determines the admissibility of a particular piece of evidence.</a:t>
            </a:r>
            <a:br>
              <a:rPr lang="en-US" altLang="en-US" sz="2800"/>
            </a:br>
            <a:endParaRPr lang="en-US" altLang="en-US" sz="2800"/>
          </a:p>
        </p:txBody>
      </p:sp>
    </p:spTree>
    <p:extLst>
      <p:ext uri="{BB962C8B-B14F-4D97-AF65-F5344CB8AC3E}">
        <p14:creationId xmlns:p14="http://schemas.microsoft.com/office/powerpoint/2010/main" val="1104244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981200" y="381001"/>
            <a:ext cx="8229600" cy="5745163"/>
          </a:xfrm>
        </p:spPr>
        <p:txBody>
          <a:bodyPr/>
          <a:lstStyle/>
          <a:p>
            <a:pPr eaLnBrk="1" hangingPunct="1"/>
            <a:r>
              <a:rPr lang="en-US" altLang="en-US" dirty="0"/>
              <a:t>P ships goods in Mass using D as transport</a:t>
            </a:r>
          </a:p>
          <a:p>
            <a:pPr eaLnBrk="1" hangingPunct="1"/>
            <a:r>
              <a:rPr lang="en-US" altLang="en-US" dirty="0"/>
              <a:t>P received printed bill of lading which contains limitations on liability</a:t>
            </a:r>
          </a:p>
          <a:p>
            <a:pPr eaLnBrk="1" hangingPunct="1"/>
            <a:r>
              <a:rPr lang="en-US" altLang="en-US" dirty="0"/>
              <a:t>Under law of Mass, this bill is not sufficient to show that P assented to limitation</a:t>
            </a:r>
          </a:p>
          <a:p>
            <a:pPr eaLnBrk="1" hangingPunct="1"/>
            <a:r>
              <a:rPr lang="en-US" altLang="en-US" dirty="0"/>
              <a:t>Under law of NH, it is, although the inference is rebuttable</a:t>
            </a:r>
          </a:p>
          <a:p>
            <a:pPr eaLnBrk="1" hangingPunct="1"/>
            <a:r>
              <a:rPr lang="en-US" altLang="en-US" dirty="0"/>
              <a:t>P sues D in NH</a:t>
            </a:r>
          </a:p>
          <a:p>
            <a:pPr eaLnBrk="1" hangingPunct="1"/>
            <a:r>
              <a:rPr lang="en-US" altLang="en-US" dirty="0"/>
              <a:t>Should court assume that liability is limited?</a:t>
            </a:r>
          </a:p>
          <a:p>
            <a:pPr eaLnBrk="1" hangingPunct="1"/>
            <a:endParaRPr lang="en-US" altLang="en-US" dirty="0"/>
          </a:p>
        </p:txBody>
      </p:sp>
    </p:spTree>
    <p:extLst>
      <p:ext uri="{BB962C8B-B14F-4D97-AF65-F5344CB8AC3E}">
        <p14:creationId xmlns:p14="http://schemas.microsoft.com/office/powerpoint/2010/main" val="2344223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981200" y="457201"/>
            <a:ext cx="8229600" cy="5668963"/>
          </a:xfrm>
        </p:spPr>
        <p:txBody>
          <a:bodyPr/>
          <a:lstStyle/>
          <a:p>
            <a:pPr eaLnBrk="1" hangingPunct="1"/>
            <a:r>
              <a:rPr lang="en-US" altLang="en-US"/>
              <a:t>§ 595. Proof Of Facts </a:t>
            </a:r>
          </a:p>
          <a:p>
            <a:pPr eaLnBrk="1" hangingPunct="1">
              <a:buFont typeface="Arial" panose="020B0604020202020204" pitchFamily="34" charset="0"/>
              <a:buNone/>
            </a:pPr>
            <a:r>
              <a:rPr lang="en-US" altLang="en-US"/>
              <a:t>(1) The law of the forum governs the proof in court of a fact alleged.</a:t>
            </a:r>
          </a:p>
          <a:p>
            <a:pPr eaLnBrk="1" hangingPunct="1">
              <a:buFont typeface="Arial" panose="020B0604020202020204" pitchFamily="34" charset="0"/>
              <a:buNone/>
            </a:pPr>
            <a:r>
              <a:rPr lang="en-US" altLang="en-US"/>
              <a:t>(2) The law of the forum governs presumptions and inferences to be drawn from evidence.</a:t>
            </a:r>
          </a:p>
          <a:p>
            <a:pPr eaLnBrk="1" hangingPunct="1"/>
            <a:endParaRPr lang="en-US" altLang="en-US"/>
          </a:p>
        </p:txBody>
      </p:sp>
    </p:spTree>
    <p:extLst>
      <p:ext uri="{BB962C8B-B14F-4D97-AF65-F5344CB8AC3E}">
        <p14:creationId xmlns:p14="http://schemas.microsoft.com/office/powerpoint/2010/main" val="2533278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73891"/>
          </a:xfrm>
        </p:spPr>
        <p:txBody>
          <a:bodyPr/>
          <a:lstStyle/>
          <a:p>
            <a:r>
              <a:rPr lang="en-US" dirty="0"/>
              <a:t>exceptions in 1</a:t>
            </a:r>
            <a:r>
              <a:rPr lang="en-US" baseline="30000" dirty="0"/>
              <a:t>st</a:t>
            </a:r>
            <a:r>
              <a:rPr lang="en-US" dirty="0"/>
              <a:t> Rest. in which 2</a:t>
            </a:r>
            <a:r>
              <a:rPr lang="en-US" baseline="30000" dirty="0"/>
              <a:t>nd</a:t>
            </a:r>
            <a:r>
              <a:rPr lang="en-US" dirty="0"/>
              <a:t> or 3</a:t>
            </a:r>
            <a:r>
              <a:rPr lang="en-US" baseline="30000" dirty="0"/>
              <a:t>rd</a:t>
            </a:r>
            <a:r>
              <a:rPr lang="en-US" dirty="0"/>
              <a:t> approach is used</a:t>
            </a:r>
          </a:p>
        </p:txBody>
      </p:sp>
    </p:spTree>
    <p:extLst>
      <p:ext uri="{BB962C8B-B14F-4D97-AF65-F5344CB8AC3E}">
        <p14:creationId xmlns:p14="http://schemas.microsoft.com/office/powerpoint/2010/main" val="23689572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189" y="365125"/>
            <a:ext cx="10550611" cy="5887394"/>
          </a:xfrm>
        </p:spPr>
        <p:txBody>
          <a:bodyPr/>
          <a:lstStyle/>
          <a:p>
            <a:r>
              <a:rPr lang="en-US" dirty="0" err="1"/>
              <a:t>parol</a:t>
            </a:r>
            <a:r>
              <a:rPr lang="en-US" dirty="0"/>
              <a:t> evidence rule</a:t>
            </a:r>
          </a:p>
        </p:txBody>
      </p:sp>
    </p:spTree>
    <p:extLst>
      <p:ext uri="{BB962C8B-B14F-4D97-AF65-F5344CB8AC3E}">
        <p14:creationId xmlns:p14="http://schemas.microsoft.com/office/powerpoint/2010/main" val="584818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24464"/>
          </a:xfrm>
        </p:spPr>
        <p:txBody>
          <a:bodyPr>
            <a:normAutofit/>
          </a:bodyPr>
          <a:lstStyle/>
          <a:p>
            <a:r>
              <a:rPr lang="en-US" dirty="0"/>
              <a:t>§ 599 Integrated Contracts</a:t>
            </a:r>
            <a:br>
              <a:rPr lang="en-US" dirty="0"/>
            </a:br>
            <a:r>
              <a:rPr lang="en-US" b="1" dirty="0"/>
              <a:t>When a contract is integrated in a writing by the law of the place of contracting, no variation of the writing can be shown in another state which could not be shown in a court in the place of contracting under the law of that state, whatever the law of the other state as to integrated contracts.</a:t>
            </a:r>
            <a:r>
              <a:rPr lang="en-US" dirty="0"/>
              <a:t> </a:t>
            </a:r>
            <a:br>
              <a:rPr lang="en-US" dirty="0"/>
            </a:br>
            <a:endParaRPr lang="en-US" dirty="0"/>
          </a:p>
        </p:txBody>
      </p:sp>
    </p:spTree>
    <p:extLst>
      <p:ext uri="{BB962C8B-B14F-4D97-AF65-F5344CB8AC3E}">
        <p14:creationId xmlns:p14="http://schemas.microsoft.com/office/powerpoint/2010/main" val="6566458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48032"/>
          </a:xfrm>
        </p:spPr>
        <p:txBody>
          <a:bodyPr/>
          <a:lstStyle/>
          <a:p>
            <a:r>
              <a:rPr lang="en-US" dirty="0"/>
              <a:t>burdens of proof</a:t>
            </a:r>
          </a:p>
        </p:txBody>
      </p:sp>
    </p:spTree>
    <p:extLst>
      <p:ext uri="{BB962C8B-B14F-4D97-AF65-F5344CB8AC3E}">
        <p14:creationId xmlns:p14="http://schemas.microsoft.com/office/powerpoint/2010/main" val="18751424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981200" y="381001"/>
            <a:ext cx="8229600" cy="5745163"/>
          </a:xfrm>
        </p:spPr>
        <p:txBody>
          <a:bodyPr/>
          <a:lstStyle/>
          <a:p>
            <a:pPr eaLnBrk="1" hangingPunct="1"/>
            <a:r>
              <a:rPr lang="en-US" altLang="en-US" dirty="0"/>
              <a:t>P, in Arizona, is injured by the alleged negligence of D. P sues D in California. By the law of Arizona, a plaintiff has no cause of action until he has shown that his own negligence did not contribute to his injury. By the law of California, contributory negligence is an affirmative defense to be pleaded and proved by the defendant. </a:t>
            </a:r>
          </a:p>
          <a:p>
            <a:pPr eaLnBrk="1" hangingPunct="1"/>
            <a:endParaRPr lang="en-US" altLang="en-US" dirty="0"/>
          </a:p>
          <a:p>
            <a:pPr eaLnBrk="1" hangingPunct="1"/>
            <a:r>
              <a:rPr lang="en-US" altLang="en-US" dirty="0"/>
              <a:t>Must P show freedom from contributory negligence?</a:t>
            </a:r>
          </a:p>
        </p:txBody>
      </p:sp>
    </p:spTree>
    <p:extLst>
      <p:ext uri="{BB962C8B-B14F-4D97-AF65-F5344CB8AC3E}">
        <p14:creationId xmlns:p14="http://schemas.microsoft.com/office/powerpoint/2010/main" val="12557982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0"/>
            <a:ext cx="8305800" cy="6324600"/>
          </a:xfrm>
        </p:spPr>
        <p:txBody>
          <a:bodyPr rtlCol="0">
            <a:normAutofit/>
          </a:bodyPr>
          <a:lstStyle/>
          <a:p>
            <a:pPr>
              <a:defRPr/>
            </a:pPr>
            <a:r>
              <a:rPr lang="en-US" dirty="0"/>
              <a:t>Comment to 595</a:t>
            </a:r>
          </a:p>
          <a:p>
            <a:pPr>
              <a:defRPr/>
            </a:pPr>
            <a:r>
              <a:rPr lang="en-US" dirty="0"/>
              <a:t>Thus, if a requirement concerning proof of freedom from fault exists in the law of the place of injury and if such condition is there interpreted as a condition of the cause of action itself, or as affecting the nature or amount of recovery, the court at the forum will apply the rule of the foreign state (see § 385). In such a case, the remedial and substantive portions of the foreign law are so bound together that the application of the usual procedural rule of the forum would seriously alter the effect of the operative facts under the law of the appropriate foreign state.</a:t>
            </a:r>
          </a:p>
          <a:p>
            <a:pPr>
              <a:defRPr/>
            </a:pPr>
            <a:endParaRPr lang="en-US" dirty="0"/>
          </a:p>
        </p:txBody>
      </p:sp>
    </p:spTree>
    <p:extLst>
      <p:ext uri="{BB962C8B-B14F-4D97-AF65-F5344CB8AC3E}">
        <p14:creationId xmlns:p14="http://schemas.microsoft.com/office/powerpoint/2010/main" val="1032308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05000" y="274638"/>
            <a:ext cx="8305800" cy="6126162"/>
          </a:xfrm>
        </p:spPr>
        <p:txBody>
          <a:bodyPr/>
          <a:lstStyle/>
          <a:p>
            <a:pPr eaLnBrk="1" hangingPunct="1"/>
            <a:r>
              <a:rPr lang="en-US" altLang="en-US"/>
              <a:t>Haumschild v Continental Cas Co. (Wisc. 1959)</a:t>
            </a:r>
            <a:br>
              <a:rPr lang="en-US" altLang="en-US"/>
            </a:br>
            <a:endParaRPr lang="en-US" altLang="en-US"/>
          </a:p>
        </p:txBody>
      </p:sp>
    </p:spTree>
    <p:extLst>
      <p:ext uri="{BB962C8B-B14F-4D97-AF65-F5344CB8AC3E}">
        <p14:creationId xmlns:p14="http://schemas.microsoft.com/office/powerpoint/2010/main" val="20131105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10961"/>
          </a:xfrm>
        </p:spPr>
        <p:txBody>
          <a:bodyPr/>
          <a:lstStyle/>
          <a:p>
            <a:r>
              <a:rPr lang="en-US" dirty="0"/>
              <a:t>limitations on damages</a:t>
            </a:r>
          </a:p>
        </p:txBody>
      </p:sp>
    </p:spTree>
    <p:extLst>
      <p:ext uri="{BB962C8B-B14F-4D97-AF65-F5344CB8AC3E}">
        <p14:creationId xmlns:p14="http://schemas.microsoft.com/office/powerpoint/2010/main" val="14847287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pPr eaLnBrk="1" hangingPunct="1"/>
            <a:r>
              <a:rPr lang="en-US" altLang="en-US"/>
              <a:t>Section 412 </a:t>
            </a:r>
          </a:p>
          <a:p>
            <a:pPr eaLnBrk="1" hangingPunct="1"/>
            <a:r>
              <a:rPr lang="en-US" altLang="en-US"/>
              <a:t>The measure of damages for a tort is determined by the law of the place of wrong.</a:t>
            </a:r>
          </a:p>
          <a:p>
            <a:pPr eaLnBrk="1" hangingPunct="1"/>
            <a:endParaRPr lang="en-US" altLang="en-US"/>
          </a:p>
        </p:txBody>
      </p:sp>
    </p:spTree>
    <p:extLst>
      <p:ext uri="{BB962C8B-B14F-4D97-AF65-F5344CB8AC3E}">
        <p14:creationId xmlns:p14="http://schemas.microsoft.com/office/powerpoint/2010/main" val="29190689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lstStyle/>
          <a:p>
            <a:pPr eaLnBrk="1" hangingPunct="1"/>
            <a:r>
              <a:rPr lang="en-US" altLang="en-US"/>
              <a:t>§ 606. Limitation Of Amount Recoverable </a:t>
            </a:r>
          </a:p>
          <a:p>
            <a:pPr eaLnBrk="1" hangingPunct="1"/>
            <a:r>
              <a:rPr lang="en-US" altLang="en-US"/>
              <a:t>If a statute of the forum limits the amount which in any action of a certain class may be recovered in its courts, no greater amount can be recovered though under the law of the state which created the cause of action, a greater recovery would be justified or required.</a:t>
            </a:r>
          </a:p>
          <a:p>
            <a:pPr eaLnBrk="1" hangingPunct="1"/>
            <a:endParaRPr lang="en-US" altLang="en-US"/>
          </a:p>
        </p:txBody>
      </p:sp>
    </p:spTree>
    <p:extLst>
      <p:ext uri="{BB962C8B-B14F-4D97-AF65-F5344CB8AC3E}">
        <p14:creationId xmlns:p14="http://schemas.microsoft.com/office/powerpoint/2010/main" val="26578632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057400" y="274638"/>
            <a:ext cx="8153400" cy="6202362"/>
          </a:xfrm>
        </p:spPr>
        <p:txBody>
          <a:bodyPr rtlCol="0">
            <a:normAutofit/>
          </a:bodyPr>
          <a:lstStyle/>
          <a:p>
            <a:pPr>
              <a:defRPr/>
            </a:pPr>
            <a:r>
              <a:rPr lang="en-US" altLang="en-US" sz="3600"/>
              <a:t>Such a limitation is imposed only by a statute; and it is a question of interpretation whether the statute qualifies the cause of action, applying therefore only to a cause of action created by the statute, wherever sued on; or whether it is to be construed as limiting the amount of recovery in any action of the type described brought in the state, wherever the right was created; or whether (as in some instances) it has both effects.</a:t>
            </a:r>
          </a:p>
        </p:txBody>
      </p:sp>
    </p:spTree>
    <p:extLst>
      <p:ext uri="{BB962C8B-B14F-4D97-AF65-F5344CB8AC3E}">
        <p14:creationId xmlns:p14="http://schemas.microsoft.com/office/powerpoint/2010/main" val="20083534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919" y="2354563"/>
            <a:ext cx="10515600" cy="1325563"/>
          </a:xfrm>
        </p:spPr>
        <p:txBody>
          <a:bodyPr/>
          <a:lstStyle/>
          <a:p>
            <a:r>
              <a:rPr lang="en-US" dirty="0"/>
              <a:t>statute of frauds</a:t>
            </a:r>
          </a:p>
        </p:txBody>
      </p:sp>
    </p:spTree>
    <p:extLst>
      <p:ext uri="{BB962C8B-B14F-4D97-AF65-F5344CB8AC3E}">
        <p14:creationId xmlns:p14="http://schemas.microsoft.com/office/powerpoint/2010/main" val="40021808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981200" y="381001"/>
            <a:ext cx="8229600" cy="5745163"/>
          </a:xfrm>
        </p:spPr>
        <p:txBody>
          <a:bodyPr/>
          <a:lstStyle/>
          <a:p>
            <a:pPr eaLnBrk="1" hangingPunct="1"/>
            <a:r>
              <a:rPr lang="en-US" altLang="en-US" sz="3600" dirty="0"/>
              <a:t>Marie v Garrison case</a:t>
            </a:r>
          </a:p>
          <a:p>
            <a:pPr eaLnBrk="1" hangingPunct="1"/>
            <a:r>
              <a:rPr lang="en-US" altLang="en-US" sz="3600" dirty="0"/>
              <a:t>suit in NY concerning oral K entered into in Mo</a:t>
            </a:r>
          </a:p>
          <a:p>
            <a:pPr eaLnBrk="1" hangingPunct="1"/>
            <a:r>
              <a:rPr lang="en-US" altLang="en-US" sz="3600" dirty="0"/>
              <a:t>both Mo and NY had a statute of frauds</a:t>
            </a:r>
          </a:p>
          <a:p>
            <a:pPr eaLnBrk="1" hangingPunct="1"/>
            <a:r>
              <a:rPr lang="en-US" altLang="en-US" sz="3600" dirty="0"/>
              <a:t>NY law said K’s “shall be void” if not in writing</a:t>
            </a:r>
          </a:p>
          <a:p>
            <a:pPr eaLnBrk="1" hangingPunct="1"/>
            <a:r>
              <a:rPr lang="en-US" altLang="en-US" sz="3600" dirty="0"/>
              <a:t>Mo law said no K action “shall be brought” if oral</a:t>
            </a:r>
          </a:p>
          <a:p>
            <a:pPr eaLnBrk="1" hangingPunct="1"/>
            <a:r>
              <a:rPr lang="en-US" altLang="en-US" sz="3600" dirty="0"/>
              <a:t>which, if any, applies?</a:t>
            </a:r>
          </a:p>
          <a:p>
            <a:pPr eaLnBrk="1" hangingPunct="1"/>
            <a:endParaRPr lang="en-US" altLang="en-US" dirty="0"/>
          </a:p>
        </p:txBody>
      </p:sp>
    </p:spTree>
    <p:extLst>
      <p:ext uri="{BB962C8B-B14F-4D97-AF65-F5344CB8AC3E}">
        <p14:creationId xmlns:p14="http://schemas.microsoft.com/office/powerpoint/2010/main" val="10432619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905000" y="304801"/>
            <a:ext cx="8305800" cy="5821363"/>
          </a:xfrm>
        </p:spPr>
        <p:txBody>
          <a:bodyPr>
            <a:normAutofit/>
          </a:bodyPr>
          <a:lstStyle/>
          <a:p>
            <a:pPr eaLnBrk="1" hangingPunct="1"/>
            <a:r>
              <a:rPr lang="en-US" altLang="en-US" sz="3600" dirty="0"/>
              <a:t>P enters into an oral K with D in Missouri</a:t>
            </a:r>
          </a:p>
          <a:p>
            <a:pPr eaLnBrk="1" hangingPunct="1"/>
            <a:r>
              <a:rPr lang="en-US" altLang="en-US" sz="3600" dirty="0"/>
              <a:t>no statute of frauds in Missouri</a:t>
            </a:r>
          </a:p>
          <a:p>
            <a:pPr eaLnBrk="1" hangingPunct="1"/>
            <a:r>
              <a:rPr lang="en-US" altLang="en-US" sz="3600" dirty="0"/>
              <a:t>but Missouri’s statute of limitations on contract actions is two years</a:t>
            </a:r>
          </a:p>
          <a:p>
            <a:pPr eaLnBrk="1" hangingPunct="1"/>
            <a:r>
              <a:rPr lang="en-US" altLang="en-US" sz="3600" dirty="0"/>
              <a:t>P sues D on the contract in New York 3 years after breach</a:t>
            </a:r>
          </a:p>
          <a:p>
            <a:pPr eaLnBrk="1" hangingPunct="1"/>
            <a:r>
              <a:rPr lang="en-US" altLang="en-US" sz="3600" dirty="0"/>
              <a:t>New York has a statute of frauds (substantive) for New York contracts</a:t>
            </a:r>
          </a:p>
          <a:p>
            <a:pPr eaLnBrk="1" hangingPunct="1"/>
            <a:r>
              <a:rPr lang="en-US" altLang="en-US" sz="3600" dirty="0"/>
              <a:t>but its statute of limitations is 4 years for contract actions</a:t>
            </a:r>
          </a:p>
          <a:p>
            <a:pPr eaLnBrk="1" hangingPunct="1"/>
            <a:endParaRPr lang="en-US" altLang="en-US" sz="3600" dirty="0"/>
          </a:p>
        </p:txBody>
      </p:sp>
    </p:spTree>
    <p:extLst>
      <p:ext uri="{BB962C8B-B14F-4D97-AF65-F5344CB8AC3E}">
        <p14:creationId xmlns:p14="http://schemas.microsoft.com/office/powerpoint/2010/main" val="34826640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981200" y="381001"/>
            <a:ext cx="8229600" cy="5745163"/>
          </a:xfrm>
        </p:spPr>
        <p:txBody>
          <a:bodyPr>
            <a:normAutofit/>
          </a:bodyPr>
          <a:lstStyle/>
          <a:p>
            <a:pPr eaLnBrk="1" hangingPunct="1"/>
            <a:r>
              <a:rPr lang="en-US" altLang="en-US" sz="3600" dirty="0" err="1"/>
              <a:t>Kilberg</a:t>
            </a:r>
            <a:r>
              <a:rPr lang="en-US" altLang="en-US" sz="3600" dirty="0"/>
              <a:t> v NE Airlines</a:t>
            </a:r>
          </a:p>
          <a:p>
            <a:pPr eaLnBrk="1" hangingPunct="1"/>
            <a:r>
              <a:rPr lang="en-US" altLang="en-US" sz="3600" dirty="0"/>
              <a:t>plane crash in Mass</a:t>
            </a:r>
          </a:p>
          <a:p>
            <a:pPr eaLnBrk="1" hangingPunct="1"/>
            <a:r>
              <a:rPr lang="en-US" altLang="en-US" sz="3600" dirty="0"/>
              <a:t>ticket bought in NY</a:t>
            </a:r>
          </a:p>
          <a:p>
            <a:pPr eaLnBrk="1" hangingPunct="1"/>
            <a:r>
              <a:rPr lang="en-US" altLang="en-US" sz="3600" dirty="0"/>
              <a:t>NY P, Mass D</a:t>
            </a:r>
          </a:p>
          <a:p>
            <a:pPr eaLnBrk="1" hangingPunct="1"/>
            <a:r>
              <a:rPr lang="en-US" altLang="en-US" sz="3600" dirty="0"/>
              <a:t>Mass limitation on damages for wrongful death</a:t>
            </a:r>
          </a:p>
          <a:p>
            <a:pPr eaLnBrk="1" hangingPunct="1"/>
            <a:r>
              <a:rPr lang="en-US" altLang="en-US" sz="3600" dirty="0"/>
              <a:t>suit in NY</a:t>
            </a:r>
          </a:p>
          <a:p>
            <a:pPr eaLnBrk="1" hangingPunct="1"/>
            <a:r>
              <a:rPr lang="en-US" altLang="en-US" sz="3600" dirty="0"/>
              <a:t>does the Mass limit on damages apply?</a:t>
            </a:r>
          </a:p>
        </p:txBody>
      </p:sp>
    </p:spTree>
    <p:extLst>
      <p:ext uri="{BB962C8B-B14F-4D97-AF65-F5344CB8AC3E}">
        <p14:creationId xmlns:p14="http://schemas.microsoft.com/office/powerpoint/2010/main" val="2470711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057400" y="274638"/>
            <a:ext cx="8153400" cy="5745162"/>
          </a:xfrm>
        </p:spPr>
        <p:txBody>
          <a:bodyPr/>
          <a:lstStyle/>
          <a:p>
            <a:pPr eaLnBrk="1" hangingPunct="1"/>
            <a:r>
              <a:rPr lang="en-US" altLang="en-US" dirty="0"/>
              <a:t>direct action (sue directly against insurer)</a:t>
            </a:r>
            <a:br>
              <a:rPr lang="en-US" altLang="en-US" dirty="0"/>
            </a:br>
            <a:endParaRPr lang="en-US" altLang="en-US" dirty="0"/>
          </a:p>
        </p:txBody>
      </p:sp>
    </p:spTree>
    <p:extLst>
      <p:ext uri="{BB962C8B-B14F-4D97-AF65-F5344CB8AC3E}">
        <p14:creationId xmlns:p14="http://schemas.microsoft.com/office/powerpoint/2010/main" val="14000346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6023318"/>
          </a:xfrm>
        </p:spPr>
        <p:txBody>
          <a:bodyPr/>
          <a:lstStyle/>
          <a:p>
            <a:r>
              <a:rPr lang="en-US" dirty="0"/>
              <a:t>P (CA) and D (CA) get into an accident in CA.</a:t>
            </a:r>
            <a:br>
              <a:rPr lang="en-US" dirty="0"/>
            </a:br>
            <a:r>
              <a:rPr lang="en-US" dirty="0"/>
              <a:t>P sues D’s insurer in NV state </a:t>
            </a:r>
            <a:r>
              <a:rPr lang="en-US" dirty="0" err="1"/>
              <a:t>ct</a:t>
            </a:r>
            <a:br>
              <a:rPr lang="en-US" dirty="0"/>
            </a:br>
            <a:r>
              <a:rPr lang="en-US" dirty="0"/>
              <a:t>CA law does not allow direct actions</a:t>
            </a:r>
            <a:br>
              <a:rPr lang="en-US" dirty="0"/>
            </a:br>
            <a:r>
              <a:rPr lang="en-US" dirty="0"/>
              <a:t>NV law does</a:t>
            </a:r>
            <a:br>
              <a:rPr lang="en-US" dirty="0"/>
            </a:br>
            <a:br>
              <a:rPr lang="en-US" dirty="0"/>
            </a:br>
            <a:r>
              <a:rPr lang="en-US" altLang="en-US" dirty="0"/>
              <a:t>how would the 1</a:t>
            </a:r>
            <a:r>
              <a:rPr lang="en-US" altLang="en-US" baseline="30000" dirty="0"/>
              <a:t>st</a:t>
            </a:r>
            <a:r>
              <a:rPr lang="en-US" altLang="en-US" dirty="0"/>
              <a:t> Rest. treat this?</a:t>
            </a:r>
            <a:br>
              <a:rPr lang="en-US" altLang="en-US" dirty="0"/>
            </a:br>
            <a:br>
              <a:rPr lang="en-US" altLang="en-US" dirty="0"/>
            </a:br>
            <a:r>
              <a:rPr lang="en-US" altLang="en-US" dirty="0"/>
              <a:t>how about a modern approach?</a:t>
            </a:r>
            <a:endParaRPr lang="en-US" dirty="0"/>
          </a:p>
        </p:txBody>
      </p:sp>
    </p:spTree>
    <p:extLst>
      <p:ext uri="{BB962C8B-B14F-4D97-AF65-F5344CB8AC3E}">
        <p14:creationId xmlns:p14="http://schemas.microsoft.com/office/powerpoint/2010/main" val="1923403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04850" y="365125"/>
            <a:ext cx="10648950" cy="6145213"/>
          </a:xfrm>
        </p:spPr>
        <p:txBody>
          <a:bodyPr/>
          <a:lstStyle/>
          <a:p>
            <a:r>
              <a:rPr lang="en-US" altLang="en-US"/>
              <a:t>Emery v. Emery (Cal. 1955)</a:t>
            </a:r>
          </a:p>
        </p:txBody>
      </p:sp>
    </p:spTree>
    <p:extLst>
      <p:ext uri="{BB962C8B-B14F-4D97-AF65-F5344CB8AC3E}">
        <p14:creationId xmlns:p14="http://schemas.microsoft.com/office/powerpoint/2010/main" val="4373694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972" y="365125"/>
            <a:ext cx="10488827" cy="5998605"/>
          </a:xfrm>
        </p:spPr>
        <p:txBody>
          <a:bodyPr/>
          <a:lstStyle/>
          <a:p>
            <a:r>
              <a:rPr lang="en-US" dirty="0"/>
              <a:t>privileges</a:t>
            </a:r>
          </a:p>
        </p:txBody>
      </p:sp>
    </p:spTree>
    <p:extLst>
      <p:ext uri="{BB962C8B-B14F-4D97-AF65-F5344CB8AC3E}">
        <p14:creationId xmlns:p14="http://schemas.microsoft.com/office/powerpoint/2010/main" val="2957341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0937" y="413359"/>
            <a:ext cx="10902863" cy="5763604"/>
          </a:xfrm>
        </p:spPr>
        <p:txBody>
          <a:bodyPr>
            <a:normAutofit lnSpcReduction="10000"/>
          </a:bodyPr>
          <a:lstStyle/>
          <a:p>
            <a:pPr eaLnBrk="1" hangingPunct="1"/>
            <a:r>
              <a:rPr lang="en-US" altLang="en-US" sz="3600" dirty="0"/>
              <a:t>In Alabama, a business man doing business in Alabama, gives certain information to an accountant, which is not privileged under Alabama local law</a:t>
            </a:r>
          </a:p>
          <a:p>
            <a:pPr eaLnBrk="1" hangingPunct="1"/>
            <a:r>
              <a:rPr lang="en-US" altLang="en-US" sz="3600" dirty="0"/>
              <a:t>the information would, however, be privileged under the local law of Mississippi, the forum</a:t>
            </a:r>
          </a:p>
          <a:p>
            <a:pPr eaLnBrk="1" hangingPunct="1"/>
            <a:r>
              <a:rPr lang="en-US" altLang="en-US" sz="3600" dirty="0"/>
              <a:t>the suit is under Georgia law, which treats the information as privileged too</a:t>
            </a:r>
          </a:p>
          <a:p>
            <a:pPr eaLnBrk="1" hangingPunct="1"/>
            <a:r>
              <a:rPr lang="en-US" altLang="en-US" sz="3600" dirty="0"/>
              <a:t>is the information admissible?</a:t>
            </a:r>
          </a:p>
          <a:p>
            <a:pPr eaLnBrk="1" hangingPunct="1"/>
            <a:endParaRPr lang="en-US" altLang="en-US" sz="3600" dirty="0"/>
          </a:p>
          <a:p>
            <a:r>
              <a:rPr lang="en-US" altLang="en-US" sz="3600" dirty="0"/>
              <a:t>how would the 1</a:t>
            </a:r>
            <a:r>
              <a:rPr lang="en-US" altLang="en-US" sz="3600" baseline="30000" dirty="0"/>
              <a:t>st</a:t>
            </a:r>
            <a:r>
              <a:rPr lang="en-US" altLang="en-US" sz="3600" dirty="0"/>
              <a:t> Rest. treat this?</a:t>
            </a:r>
          </a:p>
          <a:p>
            <a:r>
              <a:rPr lang="en-US" altLang="en-US" sz="3600" dirty="0"/>
              <a:t>how about a modern approach?</a:t>
            </a:r>
          </a:p>
        </p:txBody>
      </p:sp>
    </p:spTree>
    <p:extLst>
      <p:ext uri="{BB962C8B-B14F-4D97-AF65-F5344CB8AC3E}">
        <p14:creationId xmlns:p14="http://schemas.microsoft.com/office/powerpoint/2010/main" val="16546349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1"/>
            <a:ext cx="8229600" cy="5745163"/>
          </a:xfrm>
        </p:spPr>
        <p:txBody>
          <a:bodyPr rtlCol="0">
            <a:normAutofit fontScale="92500" lnSpcReduction="10000"/>
          </a:bodyPr>
          <a:lstStyle/>
          <a:p>
            <a:pPr>
              <a:defRPr/>
            </a:pPr>
            <a:r>
              <a:rPr lang="en-US" dirty="0"/>
              <a:t>2</a:t>
            </a:r>
            <a:r>
              <a:rPr lang="en-US" baseline="30000" dirty="0"/>
              <a:t>nd</a:t>
            </a:r>
            <a:r>
              <a:rPr lang="en-US" dirty="0"/>
              <a:t> Restatement</a:t>
            </a:r>
          </a:p>
          <a:p>
            <a:pPr>
              <a:defRPr/>
            </a:pPr>
            <a:r>
              <a:rPr lang="en-US" dirty="0"/>
              <a:t>§ 139. Privileged Communications</a:t>
            </a:r>
            <a:br>
              <a:rPr lang="en-US" dirty="0"/>
            </a:br>
            <a:r>
              <a:rPr lang="en-US" dirty="0"/>
              <a:t> </a:t>
            </a:r>
          </a:p>
          <a:p>
            <a:pPr>
              <a:defRPr/>
            </a:pPr>
            <a:r>
              <a:rPr lang="en-US" dirty="0"/>
              <a:t>(1) Evidence that is not privileged under the local law of the state which has the most significant relationship with the communication will be admitted, even though it would be privileged under the local law of the forum, unless the admission of such evidence would be contrary to the strong public policy of the forum.</a:t>
            </a:r>
          </a:p>
          <a:p>
            <a:pPr>
              <a:defRPr/>
            </a:pPr>
            <a:r>
              <a:rPr lang="en-US" dirty="0"/>
              <a:t>(2) Evidence that is privileged under the local law of the state which has the most significant relationship with the communication but which is not privileged under the local law of the forum will be admitted unless there is some special reason why the forum policy favoring admission should not be given effect.</a:t>
            </a:r>
          </a:p>
          <a:p>
            <a:pPr>
              <a:defRPr/>
            </a:pPr>
            <a:endParaRPr lang="en-US" dirty="0"/>
          </a:p>
        </p:txBody>
      </p:sp>
    </p:spTree>
    <p:extLst>
      <p:ext uri="{BB962C8B-B14F-4D97-AF65-F5344CB8AC3E}">
        <p14:creationId xmlns:p14="http://schemas.microsoft.com/office/powerpoint/2010/main" val="6643689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statutes of limitations</a:t>
            </a:r>
          </a:p>
        </p:txBody>
      </p:sp>
    </p:spTree>
    <p:extLst>
      <p:ext uri="{BB962C8B-B14F-4D97-AF65-F5344CB8AC3E}">
        <p14:creationId xmlns:p14="http://schemas.microsoft.com/office/powerpoint/2010/main" val="22036036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76400" y="274638"/>
            <a:ext cx="8534400" cy="6202362"/>
          </a:xfrm>
        </p:spPr>
        <p:txBody>
          <a:bodyPr/>
          <a:lstStyle/>
          <a:p>
            <a:pPr algn="l" eaLnBrk="1" hangingPunct="1"/>
            <a:r>
              <a:rPr lang="en-US" altLang="en-US" sz="3600"/>
              <a:t>§ 603. Statute Of Limitations Of Forum </a:t>
            </a:r>
            <a:br>
              <a:rPr lang="en-US" altLang="en-US" sz="3600"/>
            </a:br>
            <a:r>
              <a:rPr lang="en-US" altLang="en-US" sz="3600"/>
              <a:t>If action is barred by the statute of limitations of the forum, no action can be maintained though action is not barred in the state where the cause of action arose.</a:t>
            </a:r>
            <a:br>
              <a:rPr lang="en-US" altLang="en-US" sz="3600"/>
            </a:br>
            <a:br>
              <a:rPr lang="en-US" altLang="en-US" sz="3600"/>
            </a:br>
            <a:r>
              <a:rPr lang="en-US" altLang="en-US" sz="3600"/>
              <a:t>§ 604. Foreign Statute Of Limitations </a:t>
            </a:r>
            <a:br>
              <a:rPr lang="en-US" altLang="en-US" sz="3600"/>
            </a:br>
            <a:r>
              <a:rPr lang="en-US" altLang="en-US" sz="3600"/>
              <a:t>If action is not barred by the statute of limitations of the forum, an action can be maintained, though action is barred in the state where the cause of action arose.</a:t>
            </a:r>
          </a:p>
        </p:txBody>
      </p:sp>
    </p:spTree>
    <p:extLst>
      <p:ext uri="{BB962C8B-B14F-4D97-AF65-F5344CB8AC3E}">
        <p14:creationId xmlns:p14="http://schemas.microsoft.com/office/powerpoint/2010/main" val="20474703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676400" y="274638"/>
            <a:ext cx="8534400" cy="6278562"/>
          </a:xfrm>
        </p:spPr>
        <p:txBody>
          <a:bodyPr/>
          <a:lstStyle/>
          <a:p>
            <a:pPr algn="l" eaLnBrk="1" hangingPunct="1"/>
            <a:r>
              <a:rPr lang="en-US" altLang="en-US"/>
              <a:t>§ 605. Time Limitations On Cause Of Action </a:t>
            </a:r>
            <a:br>
              <a:rPr lang="en-US" altLang="en-US"/>
            </a:br>
            <a:r>
              <a:rPr lang="en-US" altLang="en-US"/>
              <a:t>If by the law of the state which has created a right of action, it is made a condition of the right that it shall expire after a certain period of limitation has elapsed, no action begun after the period has elapsed can be maintained in any state.</a:t>
            </a:r>
          </a:p>
        </p:txBody>
      </p:sp>
    </p:spTree>
    <p:extLst>
      <p:ext uri="{BB962C8B-B14F-4D97-AF65-F5344CB8AC3E}">
        <p14:creationId xmlns:p14="http://schemas.microsoft.com/office/powerpoint/2010/main" val="31010592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430962"/>
          </a:xfrm>
        </p:spPr>
        <p:txBody>
          <a:bodyPr/>
          <a:lstStyle/>
          <a:p>
            <a:pPr eaLnBrk="1" hangingPunct="1"/>
            <a:r>
              <a:rPr lang="en-US" altLang="en-US"/>
              <a:t>Bournias v Atlantic Maritime Co Ltd. (2d Cir. 1955) </a:t>
            </a:r>
          </a:p>
        </p:txBody>
      </p:sp>
    </p:spTree>
    <p:extLst>
      <p:ext uri="{BB962C8B-B14F-4D97-AF65-F5344CB8AC3E}">
        <p14:creationId xmlns:p14="http://schemas.microsoft.com/office/powerpoint/2010/main" val="28717430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060389"/>
          </a:xfrm>
        </p:spPr>
        <p:txBody>
          <a:bodyPr>
            <a:normAutofit fontScale="90000"/>
          </a:bodyPr>
          <a:lstStyle/>
          <a:p>
            <a:r>
              <a:rPr lang="en-US" dirty="0"/>
              <a:t>Suit in NY on Mass cause of action, 1.5 year wait</a:t>
            </a:r>
            <a:br>
              <a:rPr lang="en-US" dirty="0"/>
            </a:br>
            <a:r>
              <a:rPr lang="en-US" dirty="0"/>
              <a:t>1) Mass. 2 yr. subst., NY 1 yr. proc. </a:t>
            </a:r>
            <a:br>
              <a:rPr lang="en-US" dirty="0"/>
            </a:br>
            <a:r>
              <a:rPr lang="en-US" dirty="0"/>
              <a:t>	- preclusive effect of dismissal?</a:t>
            </a:r>
            <a:br>
              <a:rPr lang="en-US" dirty="0"/>
            </a:br>
            <a:r>
              <a:rPr lang="en-US" dirty="0"/>
              <a:t>2) Mass. 1 yr. subst., NY 2 yr. proc.</a:t>
            </a:r>
            <a:br>
              <a:rPr lang="en-US" dirty="0"/>
            </a:br>
            <a:r>
              <a:rPr lang="en-US" dirty="0"/>
              <a:t>	- preclusive effect of dismissal?</a:t>
            </a:r>
            <a:br>
              <a:rPr lang="en-US" dirty="0"/>
            </a:br>
            <a:r>
              <a:rPr lang="en-US" dirty="0"/>
              <a:t>3) Mass. 2 yr. proc., NY 1 yr. proc. </a:t>
            </a:r>
            <a:br>
              <a:rPr lang="en-US" dirty="0"/>
            </a:br>
            <a:r>
              <a:rPr lang="en-US" dirty="0"/>
              <a:t>	- preclusive effect of dismissal?</a:t>
            </a:r>
            <a:br>
              <a:rPr lang="en-US" dirty="0"/>
            </a:br>
            <a:r>
              <a:rPr lang="en-US" dirty="0"/>
              <a:t>4) Mass. 2 yr. subst., NY 1 yr. subst. </a:t>
            </a:r>
            <a:br>
              <a:rPr lang="en-US" dirty="0"/>
            </a:br>
            <a:r>
              <a:rPr lang="en-US" dirty="0"/>
              <a:t>5) Mass. 2 yr. proc., NY 1 yr. subst. </a:t>
            </a:r>
            <a:br>
              <a:rPr lang="en-US" dirty="0"/>
            </a:br>
            <a:br>
              <a:rPr lang="en-US" dirty="0"/>
            </a:br>
            <a:endParaRPr lang="en-US" dirty="0"/>
          </a:p>
        </p:txBody>
      </p:sp>
    </p:spTree>
    <p:extLst>
      <p:ext uri="{BB962C8B-B14F-4D97-AF65-F5344CB8AC3E}">
        <p14:creationId xmlns:p14="http://schemas.microsoft.com/office/powerpoint/2010/main" val="21924543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38" y="237995"/>
            <a:ext cx="11887199" cy="6224589"/>
          </a:xfrm>
        </p:spPr>
        <p:txBody>
          <a:bodyPr>
            <a:noAutofit/>
          </a:bodyPr>
          <a:lstStyle/>
          <a:p>
            <a:r>
              <a:rPr lang="en-US" sz="3200" dirty="0"/>
              <a:t>NY court is trying to determine whether a Mass 2 year stat </a:t>
            </a:r>
            <a:r>
              <a:rPr lang="en-US" sz="3200" dirty="0" err="1"/>
              <a:t>lims</a:t>
            </a:r>
            <a:r>
              <a:rPr lang="en-US" sz="3200" dirty="0"/>
              <a:t> for wrongful death is </a:t>
            </a:r>
            <a:r>
              <a:rPr lang="en-US" sz="3200" dirty="0" err="1"/>
              <a:t>subst</a:t>
            </a:r>
            <a:r>
              <a:rPr lang="en-US" sz="3200" dirty="0"/>
              <a:t> or proc</a:t>
            </a:r>
            <a:br>
              <a:rPr lang="en-US" sz="3200" dirty="0"/>
            </a:br>
            <a:br>
              <a:rPr lang="en-US" sz="3200" dirty="0"/>
            </a:br>
            <a:r>
              <a:rPr lang="en-US" sz="3200" dirty="0"/>
              <a:t>Mass </a:t>
            </a:r>
            <a:r>
              <a:rPr lang="en-US" sz="3200" dirty="0" err="1"/>
              <a:t>ct</a:t>
            </a:r>
            <a:r>
              <a:rPr lang="en-US" sz="3200" dirty="0"/>
              <a:t> applies Mass 2 year stat </a:t>
            </a:r>
            <a:r>
              <a:rPr lang="en-US" sz="3200" dirty="0" err="1"/>
              <a:t>lims</a:t>
            </a:r>
            <a:r>
              <a:rPr lang="en-US" sz="3200" dirty="0"/>
              <a:t> to Mass wrongful death action?</a:t>
            </a:r>
            <a:br>
              <a:rPr lang="en-US" sz="3200" dirty="0"/>
            </a:br>
            <a:br>
              <a:rPr lang="en-US" sz="3200" dirty="0"/>
            </a:br>
            <a:r>
              <a:rPr lang="en-US" sz="3200" dirty="0"/>
              <a:t>Mass </a:t>
            </a:r>
            <a:r>
              <a:rPr lang="en-US" sz="3200" dirty="0" err="1"/>
              <a:t>ct</a:t>
            </a:r>
            <a:r>
              <a:rPr lang="en-US" sz="3200" dirty="0"/>
              <a:t> applies Mass 2 year stat </a:t>
            </a:r>
            <a:r>
              <a:rPr lang="en-US" sz="3200" dirty="0" err="1"/>
              <a:t>lims</a:t>
            </a:r>
            <a:r>
              <a:rPr lang="en-US" sz="3200" dirty="0"/>
              <a:t> to CT wrongful death action with 3-year stat </a:t>
            </a:r>
            <a:r>
              <a:rPr lang="en-US" sz="3200" dirty="0" err="1"/>
              <a:t>lims</a:t>
            </a:r>
            <a:r>
              <a:rPr lang="en-US" sz="3200" dirty="0"/>
              <a:t>?</a:t>
            </a:r>
            <a:br>
              <a:rPr lang="en-US" sz="3200" dirty="0"/>
            </a:br>
            <a:br>
              <a:rPr lang="en-US" sz="3200" dirty="0"/>
            </a:br>
            <a:r>
              <a:rPr lang="en-US" sz="3200" dirty="0"/>
              <a:t>Mass </a:t>
            </a:r>
            <a:r>
              <a:rPr lang="en-US" sz="3200" dirty="0" err="1"/>
              <a:t>ct</a:t>
            </a:r>
            <a:r>
              <a:rPr lang="en-US" sz="3200" dirty="0"/>
              <a:t> refuses to apply Mass 2 year stat </a:t>
            </a:r>
            <a:r>
              <a:rPr lang="en-US" sz="3200" dirty="0" err="1"/>
              <a:t>lims</a:t>
            </a:r>
            <a:r>
              <a:rPr lang="en-US" sz="3200" dirty="0"/>
              <a:t> to NH wrongful death action with 1-year stat </a:t>
            </a:r>
            <a:r>
              <a:rPr lang="en-US" sz="3200" dirty="0" err="1"/>
              <a:t>lims</a:t>
            </a:r>
            <a:r>
              <a:rPr lang="en-US" sz="3200" dirty="0"/>
              <a:t>?</a:t>
            </a:r>
            <a:br>
              <a:rPr lang="en-US" sz="3200" dirty="0"/>
            </a:br>
            <a:br>
              <a:rPr lang="en-US" sz="3200" dirty="0"/>
            </a:br>
            <a:r>
              <a:rPr lang="en-US" sz="3200" dirty="0"/>
              <a:t>Mass </a:t>
            </a:r>
            <a:r>
              <a:rPr lang="en-US" sz="3200" dirty="0" err="1"/>
              <a:t>ct</a:t>
            </a:r>
            <a:r>
              <a:rPr lang="en-US" sz="3200" dirty="0"/>
              <a:t> refuses to apply Mass 2 year stat </a:t>
            </a:r>
            <a:r>
              <a:rPr lang="en-US" sz="3200" dirty="0" err="1"/>
              <a:t>lims</a:t>
            </a:r>
            <a:r>
              <a:rPr lang="en-US" sz="3200" dirty="0"/>
              <a:t> to CT wrongful death action with 3-year stat </a:t>
            </a:r>
            <a:r>
              <a:rPr lang="en-US" sz="3200" dirty="0" err="1"/>
              <a:t>lims</a:t>
            </a:r>
            <a:r>
              <a:rPr lang="en-US" sz="3200" dirty="0"/>
              <a:t>?</a:t>
            </a:r>
          </a:p>
        </p:txBody>
      </p:sp>
    </p:spTree>
    <p:extLst>
      <p:ext uri="{BB962C8B-B14F-4D97-AF65-F5344CB8AC3E}">
        <p14:creationId xmlns:p14="http://schemas.microsoft.com/office/powerpoint/2010/main" val="37307089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75" y="365125"/>
            <a:ext cx="10740025" cy="6398930"/>
          </a:xfrm>
        </p:spPr>
        <p:txBody>
          <a:bodyPr/>
          <a:lstStyle/>
          <a:p>
            <a:r>
              <a:rPr lang="en-US" dirty="0"/>
              <a:t>federal law in state court is different</a:t>
            </a:r>
          </a:p>
        </p:txBody>
      </p:sp>
    </p:spTree>
    <p:extLst>
      <p:ext uri="{BB962C8B-B14F-4D97-AF65-F5344CB8AC3E}">
        <p14:creationId xmlns:p14="http://schemas.microsoft.com/office/powerpoint/2010/main" val="3089228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815545" y="383058"/>
            <a:ext cx="10688595" cy="6376087"/>
          </a:xfrm>
        </p:spPr>
        <p:txBody>
          <a:bodyPr>
            <a:normAutofit/>
          </a:bodyPr>
          <a:lstStyle/>
          <a:p>
            <a:pPr eaLnBrk="1" hangingPunct="1"/>
            <a:r>
              <a:rPr lang="en-US" altLang="en-US" sz="3600" i="1" dirty="0" err="1"/>
              <a:t>Haumschild</a:t>
            </a:r>
            <a:r>
              <a:rPr lang="en-US" altLang="en-US" sz="3600" dirty="0"/>
              <a:t>: “While the appellant's counsel did not request that we overrule Buckeye v. Buckeye, supra, and the subsequent Wisconsin case dealing with this particular conflict of laws problem, he did specifically seek to have this court apply California's conflict of laws principle, that the law of the domicile is determinative of </a:t>
            </a:r>
            <a:r>
              <a:rPr lang="en-US" altLang="en-US" sz="3600" dirty="0" err="1"/>
              <a:t>interspousal</a:t>
            </a:r>
            <a:r>
              <a:rPr lang="en-US" altLang="en-US" sz="3600" dirty="0"/>
              <a:t> capacity to sue, to this particular case. However, to do so would violate the well recognized principle of conflict of laws that, where the substantive law of another state is applied, there necessarily must be excluded such foreign state's law of conflict of laws.”</a:t>
            </a:r>
          </a:p>
        </p:txBody>
      </p:sp>
    </p:spTree>
    <p:extLst>
      <p:ext uri="{BB962C8B-B14F-4D97-AF65-F5344CB8AC3E}">
        <p14:creationId xmlns:p14="http://schemas.microsoft.com/office/powerpoint/2010/main" val="27862433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6430962"/>
          </a:xfrm>
        </p:spPr>
        <p:txBody>
          <a:bodyPr rtlCol="0">
            <a:normAutofit fontScale="90000"/>
          </a:bodyPr>
          <a:lstStyle/>
          <a:p>
            <a:pPr>
              <a:defRPr/>
            </a:pPr>
            <a:r>
              <a:rPr lang="en-US" dirty="0"/>
              <a:t>- P sues D in state court under FELA.</a:t>
            </a:r>
            <a:br>
              <a:rPr lang="en-US" dirty="0"/>
            </a:br>
            <a:r>
              <a:rPr lang="en-US" dirty="0"/>
              <a:t>- FELA has a two-year statute of limitations</a:t>
            </a:r>
            <a:br>
              <a:rPr lang="en-US" dirty="0"/>
            </a:br>
            <a:r>
              <a:rPr lang="en-US" dirty="0"/>
              <a:t>- the forum state has a three-year procedural statute of limitations</a:t>
            </a:r>
            <a:br>
              <a:rPr lang="en-US" dirty="0"/>
            </a:br>
            <a:r>
              <a:rPr lang="en-US" dirty="0"/>
              <a:t>- P has waited two and a half years to sue</a:t>
            </a:r>
            <a:br>
              <a:rPr lang="en-US" dirty="0"/>
            </a:br>
            <a:r>
              <a:rPr lang="en-US" dirty="0"/>
              <a:t>- is P barred?</a:t>
            </a:r>
            <a:br>
              <a:rPr lang="en-US" dirty="0"/>
            </a:br>
            <a:r>
              <a:rPr lang="en-US" i="1" dirty="0"/>
              <a:t>Atlantic Coast Line Railroad Co. v. </a:t>
            </a:r>
            <a:r>
              <a:rPr lang="en-US" i="1" dirty="0" err="1"/>
              <a:t>Burnette</a:t>
            </a:r>
            <a:r>
              <a:rPr lang="en-US" dirty="0"/>
              <a:t> (US 1915)</a:t>
            </a:r>
            <a:br>
              <a:rPr lang="en-US" dirty="0"/>
            </a:br>
            <a:endParaRPr lang="en-US" dirty="0"/>
          </a:p>
        </p:txBody>
      </p:sp>
    </p:spTree>
    <p:extLst>
      <p:ext uri="{BB962C8B-B14F-4D97-AF65-F5344CB8AC3E}">
        <p14:creationId xmlns:p14="http://schemas.microsoft.com/office/powerpoint/2010/main" val="22672278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828800" y="274638"/>
            <a:ext cx="8382000" cy="6354762"/>
          </a:xfrm>
        </p:spPr>
        <p:txBody>
          <a:bodyPr/>
          <a:lstStyle/>
          <a:p>
            <a:pPr algn="l" eaLnBrk="1" hangingPunct="1"/>
            <a:r>
              <a:rPr lang="en-US" altLang="en-US" dirty="0"/>
              <a:t>- P sues D in state court under FELA.</a:t>
            </a:r>
            <a:br>
              <a:rPr lang="en-US" altLang="en-US" dirty="0"/>
            </a:br>
            <a:r>
              <a:rPr lang="en-US" altLang="en-US" dirty="0"/>
              <a:t>- FELA has a two-year statute of limitations</a:t>
            </a:r>
            <a:br>
              <a:rPr lang="en-US" altLang="en-US" dirty="0"/>
            </a:br>
            <a:r>
              <a:rPr lang="en-US" altLang="en-US" dirty="0"/>
              <a:t>- the forum state has a one-year procedural statute of limitations</a:t>
            </a:r>
            <a:br>
              <a:rPr lang="en-US" altLang="en-US" dirty="0"/>
            </a:br>
            <a:r>
              <a:rPr lang="en-US" altLang="en-US" dirty="0"/>
              <a:t>- P has waited one and a half years to sue</a:t>
            </a:r>
            <a:br>
              <a:rPr lang="en-US" altLang="en-US" dirty="0"/>
            </a:br>
            <a:r>
              <a:rPr lang="en-US" altLang="en-US" dirty="0"/>
              <a:t>- is P barred?</a:t>
            </a:r>
            <a:br>
              <a:rPr lang="en-US" altLang="en-US" dirty="0"/>
            </a:br>
            <a:r>
              <a:rPr lang="en-US" altLang="en-US" dirty="0"/>
              <a:t>- </a:t>
            </a:r>
            <a:r>
              <a:rPr lang="en-US" altLang="en-US" i="1" dirty="0"/>
              <a:t>Engel v. Davenport </a:t>
            </a:r>
            <a:r>
              <a:rPr lang="en-US" altLang="en-US" dirty="0"/>
              <a:t>(US 1926)</a:t>
            </a:r>
          </a:p>
        </p:txBody>
      </p:sp>
    </p:spTree>
    <p:extLst>
      <p:ext uri="{BB962C8B-B14F-4D97-AF65-F5344CB8AC3E}">
        <p14:creationId xmlns:p14="http://schemas.microsoft.com/office/powerpoint/2010/main" val="36785085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97459"/>
          </a:xfrm>
        </p:spPr>
        <p:txBody>
          <a:bodyPr/>
          <a:lstStyle/>
          <a:p>
            <a:r>
              <a:rPr lang="en-US" dirty="0"/>
              <a:t>Guar. Trust v. York</a:t>
            </a:r>
            <a:br>
              <a:rPr lang="en-US" dirty="0"/>
            </a:br>
            <a:br>
              <a:rPr lang="en-US" dirty="0"/>
            </a:br>
            <a:r>
              <a:rPr lang="en-US" dirty="0"/>
              <a:t>NY actions brought in federal court in NY</a:t>
            </a:r>
            <a:br>
              <a:rPr lang="en-US" dirty="0"/>
            </a:br>
            <a:r>
              <a:rPr lang="en-US" dirty="0" err="1"/>
              <a:t>NY</a:t>
            </a:r>
            <a:r>
              <a:rPr lang="en-US" dirty="0"/>
              <a:t> has a stat of </a:t>
            </a:r>
            <a:r>
              <a:rPr lang="en-US" dirty="0" err="1"/>
              <a:t>lims</a:t>
            </a:r>
            <a:r>
              <a:rPr lang="en-US" dirty="0"/>
              <a:t> of 2 years</a:t>
            </a:r>
            <a:br>
              <a:rPr lang="en-US" dirty="0"/>
            </a:br>
            <a:r>
              <a:rPr lang="en-US" dirty="0"/>
              <a:t>can federal court use its own common law </a:t>
            </a:r>
            <a:r>
              <a:rPr lang="en-US" dirty="0" err="1"/>
              <a:t>lims</a:t>
            </a:r>
            <a:r>
              <a:rPr lang="en-US" dirty="0"/>
              <a:t> (laches)?</a:t>
            </a:r>
            <a:br>
              <a:rPr lang="en-US" dirty="0"/>
            </a:br>
            <a:br>
              <a:rPr lang="en-US" dirty="0"/>
            </a:br>
            <a:r>
              <a:rPr lang="en-US" dirty="0"/>
              <a:t>does it matter whether the NY stat </a:t>
            </a:r>
            <a:r>
              <a:rPr lang="en-US" dirty="0" err="1"/>
              <a:t>lims</a:t>
            </a:r>
            <a:r>
              <a:rPr lang="en-US" dirty="0"/>
              <a:t> is subst. or procedural?</a:t>
            </a:r>
          </a:p>
        </p:txBody>
      </p:sp>
    </p:spTree>
    <p:extLst>
      <p:ext uri="{BB962C8B-B14F-4D97-AF65-F5344CB8AC3E}">
        <p14:creationId xmlns:p14="http://schemas.microsoft.com/office/powerpoint/2010/main" val="32519109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48032"/>
          </a:xfrm>
        </p:spPr>
        <p:txBody>
          <a:bodyPr/>
          <a:lstStyle/>
          <a:p>
            <a:r>
              <a:rPr lang="en-US" dirty="0"/>
              <a:t>a federal court in NY is entertaining a PA cause of action</a:t>
            </a:r>
            <a:br>
              <a:rPr lang="en-US" dirty="0"/>
            </a:br>
            <a:br>
              <a:rPr lang="en-US" dirty="0"/>
            </a:br>
            <a:r>
              <a:rPr lang="en-US" dirty="0"/>
              <a:t>the PA 3-year stat </a:t>
            </a:r>
            <a:r>
              <a:rPr lang="en-US" dirty="0" err="1"/>
              <a:t>lims</a:t>
            </a:r>
            <a:r>
              <a:rPr lang="en-US" dirty="0"/>
              <a:t> is procedural</a:t>
            </a:r>
            <a:br>
              <a:rPr lang="en-US" dirty="0"/>
            </a:br>
            <a:br>
              <a:rPr lang="en-US" dirty="0"/>
            </a:br>
            <a:r>
              <a:rPr lang="en-US" dirty="0"/>
              <a:t>NY has a 2 year procedural stat </a:t>
            </a:r>
            <a:r>
              <a:rPr lang="en-US" dirty="0" err="1"/>
              <a:t>lims</a:t>
            </a:r>
            <a:br>
              <a:rPr lang="en-US" dirty="0"/>
            </a:br>
            <a:br>
              <a:rPr lang="en-US"/>
            </a:br>
            <a:r>
              <a:rPr lang="en-US"/>
              <a:t>can </a:t>
            </a:r>
            <a:r>
              <a:rPr lang="en-US" dirty="0"/>
              <a:t>the federal court use is own common law stat </a:t>
            </a:r>
            <a:r>
              <a:rPr lang="en-US" dirty="0" err="1"/>
              <a:t>lims</a:t>
            </a:r>
            <a:r>
              <a:rPr lang="en-US" dirty="0"/>
              <a:t>?</a:t>
            </a:r>
          </a:p>
        </p:txBody>
      </p:sp>
    </p:spTree>
    <p:extLst>
      <p:ext uri="{BB962C8B-B14F-4D97-AF65-F5344CB8AC3E}">
        <p14:creationId xmlns:p14="http://schemas.microsoft.com/office/powerpoint/2010/main" val="18805593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274638"/>
            <a:ext cx="8229600" cy="6278562"/>
          </a:xfrm>
        </p:spPr>
        <p:txBody>
          <a:bodyPr/>
          <a:lstStyle/>
          <a:p>
            <a:r>
              <a:rPr lang="en-US" altLang="en-US"/>
              <a:t>borrowing statutes</a:t>
            </a:r>
          </a:p>
        </p:txBody>
      </p:sp>
    </p:spTree>
    <p:extLst>
      <p:ext uri="{BB962C8B-B14F-4D97-AF65-F5344CB8AC3E}">
        <p14:creationId xmlns:p14="http://schemas.microsoft.com/office/powerpoint/2010/main" val="95651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95313" y="365125"/>
            <a:ext cx="10758487" cy="6237288"/>
          </a:xfrm>
        </p:spPr>
        <p:txBody>
          <a:bodyPr/>
          <a:lstStyle/>
          <a:p>
            <a:r>
              <a:rPr lang="en-US" altLang="en-US"/>
              <a:t>renvoi</a:t>
            </a:r>
            <a:br>
              <a:rPr lang="en-US" altLang="en-US"/>
            </a:br>
            <a:r>
              <a:rPr lang="en-US" altLang="en-US"/>
              <a:t>désistement</a:t>
            </a:r>
          </a:p>
        </p:txBody>
      </p:sp>
    </p:spTree>
    <p:extLst>
      <p:ext uri="{BB962C8B-B14F-4D97-AF65-F5344CB8AC3E}">
        <p14:creationId xmlns:p14="http://schemas.microsoft.com/office/powerpoint/2010/main" val="20810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09816"/>
          </a:xfrm>
        </p:spPr>
        <p:txBody>
          <a:bodyPr/>
          <a:lstStyle/>
          <a:p>
            <a:r>
              <a:rPr lang="en-US" dirty="0"/>
              <a:t>contract or property?</a:t>
            </a:r>
          </a:p>
        </p:txBody>
      </p:sp>
    </p:spTree>
    <p:extLst>
      <p:ext uri="{BB962C8B-B14F-4D97-AF65-F5344CB8AC3E}">
        <p14:creationId xmlns:p14="http://schemas.microsoft.com/office/powerpoint/2010/main" val="3102353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32486" y="333632"/>
            <a:ext cx="11158152" cy="6252519"/>
          </a:xfrm>
        </p:spPr>
        <p:txBody>
          <a:bodyPr>
            <a:normAutofit/>
          </a:bodyPr>
          <a:lstStyle/>
          <a:p>
            <a:pPr eaLnBrk="1" hangingPunct="1"/>
            <a:r>
              <a:rPr lang="en-US" altLang="en-US" sz="3600" dirty="0"/>
              <a:t>Swank v </a:t>
            </a:r>
            <a:r>
              <a:rPr lang="en-US" altLang="en-US" sz="3600" dirty="0" err="1"/>
              <a:t>Hufnagle</a:t>
            </a:r>
            <a:endParaRPr lang="en-US" altLang="en-US" sz="3600" dirty="0"/>
          </a:p>
          <a:p>
            <a:pPr eaLnBrk="1" hangingPunct="1"/>
            <a:r>
              <a:rPr lang="en-US" altLang="en-US" sz="3600" dirty="0"/>
              <a:t>Ohio woman guaranteed husband’s debt with promissory note, executed in Ohio, and backed up by security interest on Indiana land </a:t>
            </a:r>
          </a:p>
          <a:p>
            <a:pPr eaLnBrk="1" hangingPunct="1"/>
            <a:r>
              <a:rPr lang="en-US" altLang="en-US" sz="3600" dirty="0"/>
              <a:t>Ohio allowed woman to be surety for their husbands</a:t>
            </a:r>
          </a:p>
          <a:p>
            <a:pPr eaLnBrk="1" hangingPunct="1"/>
            <a:r>
              <a:rPr lang="en-US" altLang="en-US" sz="3600" dirty="0"/>
              <a:t>Indiana did not</a:t>
            </a:r>
          </a:p>
          <a:p>
            <a:pPr eaLnBrk="1" hangingPunct="1"/>
            <a:r>
              <a:rPr lang="en-US" altLang="en-US" sz="3600" dirty="0"/>
              <a:t>suit in Indiana to enforce security interest</a:t>
            </a:r>
          </a:p>
          <a:p>
            <a:pPr eaLnBrk="1" hangingPunct="1"/>
            <a:r>
              <a:rPr lang="en-US" altLang="en-US" sz="3600" dirty="0"/>
              <a:t>characterization?</a:t>
            </a:r>
          </a:p>
          <a:p>
            <a:pPr eaLnBrk="1" hangingPunct="1"/>
            <a:endParaRPr lang="en-US" altLang="en-US" sz="3600" dirty="0"/>
          </a:p>
        </p:txBody>
      </p:sp>
    </p:spTree>
    <p:extLst>
      <p:ext uri="{BB962C8B-B14F-4D97-AF65-F5344CB8AC3E}">
        <p14:creationId xmlns:p14="http://schemas.microsoft.com/office/powerpoint/2010/main" val="1130736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1420</Words>
  <Application>Microsoft Macintosh PowerPoint</Application>
  <PresentationFormat>Widescreen</PresentationFormat>
  <Paragraphs>120</Paragraphs>
  <Slides>64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Arial</vt:lpstr>
      <vt:lpstr>Calibri</vt:lpstr>
      <vt:lpstr>Calibri Light</vt:lpstr>
      <vt:lpstr>Office Theme</vt:lpstr>
      <vt:lpstr>Tues. Sept. 10</vt:lpstr>
      <vt:lpstr>characterization</vt:lpstr>
      <vt:lpstr>Levy v. Daniels’ U-Drive (Conn. 1928)</vt:lpstr>
      <vt:lpstr>Haumschild v Continental Cas Co. (Wisc. 1959) </vt:lpstr>
      <vt:lpstr>Emery v. Emery (Cal. 1955)</vt:lpstr>
      <vt:lpstr>PowerPoint Presentation</vt:lpstr>
      <vt:lpstr>renvoi désistement</vt:lpstr>
      <vt:lpstr>contract or property?</vt:lpstr>
      <vt:lpstr>PowerPoint Presentation</vt:lpstr>
      <vt:lpstr>PowerPoint Presentation</vt:lpstr>
      <vt:lpstr>are Swank v Hufnagle and Burr v Beckler compatible? </vt:lpstr>
      <vt:lpstr>PowerPoint Presentation</vt:lpstr>
      <vt:lpstr>PowerPoint Presentation</vt:lpstr>
      <vt:lpstr>substance/procedure</vt:lpstr>
      <vt:lpstr>Grant v McAuliffe  (Cal. 1953) </vt:lpstr>
      <vt:lpstr>why does the choice of Cal law make sense…?</vt:lpstr>
      <vt:lpstr>imagine that the action had been brought in Nevada…</vt:lpstr>
      <vt:lpstr>substance/procedure</vt:lpstr>
      <vt:lpstr>an issue is “substantive” in the content sense if it is a question of what people should do independent of litigation activity  a law is “substantive” in the content sense if it answers such a question  an issue is “procedural” in the content sense if it is a question of what courts and litigants should do  a law is “procedural” in the content sense if it answers such a question</vt:lpstr>
      <vt:lpstr>right and remedy can both be substantive in the content sense  but remedy can also be procedural in the content sense</vt:lpstr>
      <vt:lpstr>an issue is “substantive” in the conclusory sense if the law of the foreign sovereign (e.g. the one that created the cause of action) should be used  an issue is “procedural” in the conclusory sense if the law of the forum should be used</vt:lpstr>
      <vt:lpstr>a law is “substantive” in the scope sense if it is intended by the lawmaker to be used in other court systems  a law is “procedural” in the scope sense if it is intended by the lawmaker to be used only in the lawmaker’s courts </vt:lpstr>
      <vt:lpstr>a law that is procedural in the content sense can be substantive in the scope sense  the sovereign creating an attorney-client privilege law may want it to apply in other court systems  the sovereign that creates a cause of action may want a burden of proof to follow the action into other court systems</vt:lpstr>
      <vt:lpstr>to describe another jurisdiction’s law as substantive in the scope sense does not mean that the issue is substantive in the conclusory sense  just because a jurisdiction wants its pleading rules to follow its cause of action into other court systems does not mean that the forum entertaining the action should use the other jurisdiction’s pleading rules</vt:lpstr>
      <vt:lpstr>first approach – use content of issue to determine which law to use  if the issue is procedural in the content sense, it is procedural in the conclusory sense (forum law is used)  if the issue is substantive in the content sense, it is substantive in the conclusory sense</vt:lpstr>
      <vt:lpstr>second approach  determine whether the laws are substantive or procedural in the scope sense and then resolve conflicts</vt:lpstr>
      <vt:lpstr>how to tell whether a rule is substantive or procedural (or both) in the scope sense?</vt:lpstr>
      <vt:lpstr>when would a New York court indicate when a non-New York court should use a New York rule?</vt:lpstr>
      <vt:lpstr>third approach:  rules of thumb  use an easily applied rule that one thinks does an overall good job of balancing jurisdictional interests without considering the scope of individual laws</vt:lpstr>
      <vt:lpstr>1st Rest. – largely first approach</vt:lpstr>
      <vt:lpstr>§ 592. Procedure In Court The law of the forum governs all matters of pleading and the conduct of proceedings in court.   § 594. Mode Of Trial The law of the forum determines whether an issue of fact shall be tried by the court or by a jury.   § 596. Witnesses The law of the forum determines the competency and the credibility of witnesses.   § 597. Evidence The law of the forum determines the admissibility of a particular piece of evidence. </vt:lpstr>
      <vt:lpstr>PowerPoint Presentation</vt:lpstr>
      <vt:lpstr>PowerPoint Presentation</vt:lpstr>
      <vt:lpstr>exceptions in 1st Rest. in which 2nd or 3rd approach is used</vt:lpstr>
      <vt:lpstr>parol evidence rule</vt:lpstr>
      <vt:lpstr>§ 599 Integrated Contracts When a contract is integrated in a writing by the law of the place of contracting, no variation of the writing can be shown in another state which could not be shown in a court in the place of contracting under the law of that state, whatever the law of the other state as to integrated contracts.  </vt:lpstr>
      <vt:lpstr>burdens of proof</vt:lpstr>
      <vt:lpstr>PowerPoint Presentation</vt:lpstr>
      <vt:lpstr>PowerPoint Presentation</vt:lpstr>
      <vt:lpstr>limitations on damages</vt:lpstr>
      <vt:lpstr>PowerPoint Presentation</vt:lpstr>
      <vt:lpstr>PowerPoint Presentation</vt:lpstr>
      <vt:lpstr>Such a limitation is imposed only by a statute; and it is a question of interpretation whether the statute qualifies the cause of action, applying therefore only to a cause of action created by the statute, wherever sued on; or whether it is to be construed as limiting the amount of recovery in any action of the type described brought in the state, wherever the right was created; or whether (as in some instances) it has both effects.</vt:lpstr>
      <vt:lpstr>statute of frauds</vt:lpstr>
      <vt:lpstr>PowerPoint Presentation</vt:lpstr>
      <vt:lpstr>PowerPoint Presentation</vt:lpstr>
      <vt:lpstr>PowerPoint Presentation</vt:lpstr>
      <vt:lpstr>direct action (sue directly against insurer) </vt:lpstr>
      <vt:lpstr>P (CA) and D (CA) get into an accident in CA. P sues D’s insurer in NV state ct CA law does not allow direct actions NV law does  how would the 1st Rest. treat this?  how about a modern approach?</vt:lpstr>
      <vt:lpstr>privileges</vt:lpstr>
      <vt:lpstr>PowerPoint Presentation</vt:lpstr>
      <vt:lpstr>PowerPoint Presentation</vt:lpstr>
      <vt:lpstr>statutes of limitations</vt:lpstr>
      <vt:lpstr>§ 603. Statute Of Limitations Of Forum  If action is barred by the statute of limitations of the forum, no action can be maintained though action is not barred in the state where the cause of action arose.  § 604. Foreign Statute Of Limitations  If action is not barred by the statute of limitations of the forum, an action can be maintained, though action is barred in the state where the cause of action arose.</vt:lpstr>
      <vt:lpstr>§ 605. Time Limitations On Cause Of Action  If by the law of the state which has created a right of action, it is made a condition of the right that it shall expire after a certain period of limitation has elapsed, no action begun after the period has elapsed can be maintained in any state.</vt:lpstr>
      <vt:lpstr>Bournias v Atlantic Maritime Co Ltd. (2d Cir. 1955) </vt:lpstr>
      <vt:lpstr>Suit in NY on Mass cause of action, 1.5 year wait 1) Mass. 2 yr. subst., NY 1 yr. proc.   - preclusive effect of dismissal? 2) Mass. 1 yr. subst., NY 2 yr. proc.  - preclusive effect of dismissal? 3) Mass. 2 yr. proc., NY 1 yr. proc.   - preclusive effect of dismissal? 4) Mass. 2 yr. subst., NY 1 yr. subst.  5) Mass. 2 yr. proc., NY 1 yr. subst.   </vt:lpstr>
      <vt:lpstr>NY court is trying to determine whether a Mass 2 year stat lims for wrongful death is subst or proc  Mass ct applies Mass 2 year stat lims to Mass wrongful death action?  Mass ct applies Mass 2 year stat lims to CT wrongful death action with 3-year stat lims?  Mass ct refuses to apply Mass 2 year stat lims to NH wrongful death action with 1-year stat lims?  Mass ct refuses to apply Mass 2 year stat lims to CT wrongful death action with 3-year stat lims?</vt:lpstr>
      <vt:lpstr>federal law in state court is different</vt:lpstr>
      <vt:lpstr>- P sues D in state court under FELA. - FELA has a two-year statute of limitations - the forum state has a three-year procedural statute of limitations - P has waited two and a half years to sue - is P barred? Atlantic Coast Line Railroad Co. v. Burnette (US 1915) </vt:lpstr>
      <vt:lpstr>- P sues D in state court under FELA. - FELA has a two-year statute of limitations - the forum state has a one-year procedural statute of limitations - P has waited one and a half years to sue - is P barred? - Engel v. Davenport (US 1926)</vt:lpstr>
      <vt:lpstr>Guar. Trust v. York  NY actions brought in federal court in NY NY has a stat of lims of 2 years can federal court use its own common law lims (laches)?  does it matter whether the NY stat lims is subst. or procedural?</vt:lpstr>
      <vt:lpstr>a federal court in NY is entertaining a PA cause of action  the PA 3-year stat lims is procedural  NY has a 2 year procedural stat lims  can the federal court use is own common law stat lims?</vt:lpstr>
      <vt:lpstr>borrowing statutes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Jan. 23</dc:title>
  <dc:creator>Green, Michael S</dc:creator>
  <cp:lastModifiedBy>Green, Michael S</cp:lastModifiedBy>
  <cp:revision>21</cp:revision>
  <dcterms:created xsi:type="dcterms:W3CDTF">2017-01-22T22:56:06Z</dcterms:created>
  <dcterms:modified xsi:type="dcterms:W3CDTF">2019-09-07T20:14:17Z</dcterms:modified>
</cp:coreProperties>
</file>