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7"/>
  </p:handoutMasterIdLst>
  <p:sldIdLst>
    <p:sldId id="410" r:id="rId2"/>
    <p:sldId id="570" r:id="rId3"/>
    <p:sldId id="571" r:id="rId4"/>
    <p:sldId id="572" r:id="rId5"/>
    <p:sldId id="573" r:id="rId6"/>
    <p:sldId id="574" r:id="rId7"/>
    <p:sldId id="575" r:id="rId8"/>
    <p:sldId id="583" r:id="rId9"/>
    <p:sldId id="584" r:id="rId10"/>
    <p:sldId id="608" r:id="rId11"/>
    <p:sldId id="586" r:id="rId12"/>
    <p:sldId id="582" r:id="rId13"/>
    <p:sldId id="610" r:id="rId14"/>
    <p:sldId id="609" r:id="rId15"/>
    <p:sldId id="611" r:id="rId16"/>
    <p:sldId id="612" r:id="rId17"/>
    <p:sldId id="613" r:id="rId18"/>
    <p:sldId id="614" r:id="rId19"/>
    <p:sldId id="581" r:id="rId20"/>
    <p:sldId id="616" r:id="rId21"/>
    <p:sldId id="591" r:id="rId22"/>
    <p:sldId id="592" r:id="rId23"/>
    <p:sldId id="594" r:id="rId24"/>
    <p:sldId id="617" r:id="rId25"/>
    <p:sldId id="595" r:id="rId26"/>
    <p:sldId id="618" r:id="rId27"/>
    <p:sldId id="619" r:id="rId28"/>
    <p:sldId id="620" r:id="rId29"/>
    <p:sldId id="596" r:id="rId30"/>
    <p:sldId id="598" r:id="rId31"/>
    <p:sldId id="599" r:id="rId32"/>
    <p:sldId id="602" r:id="rId33"/>
    <p:sldId id="603" r:id="rId34"/>
    <p:sldId id="597" r:id="rId35"/>
    <p:sldId id="600" r:id="rId36"/>
    <p:sldId id="601" r:id="rId37"/>
    <p:sldId id="604" r:id="rId38"/>
    <p:sldId id="605" r:id="rId39"/>
    <p:sldId id="606" r:id="rId40"/>
    <p:sldId id="686" r:id="rId41"/>
    <p:sldId id="687" r:id="rId42"/>
    <p:sldId id="681" r:id="rId43"/>
    <p:sldId id="682" r:id="rId44"/>
    <p:sldId id="683" r:id="rId45"/>
    <p:sldId id="685" r:id="rId4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54" autoAdjust="0"/>
    <p:restoredTop sz="94660"/>
  </p:normalViewPr>
  <p:slideViewPr>
    <p:cSldViewPr snapToGrid="0">
      <p:cViewPr varScale="1">
        <p:scale>
          <a:sx n="77" d="100"/>
          <a:sy n="77" d="100"/>
        </p:scale>
        <p:origin x="41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11/26/2019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11/26/2019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25</a:t>
            </a:r>
            <a:br>
              <a:rPr lang="en-US" dirty="0"/>
            </a:br>
            <a:r>
              <a:rPr lang="en-US" dirty="0"/>
              <a:t>Nov. 26, 2019</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34329-4233-A447-A0CA-05F8EA38EC4E}"/>
              </a:ext>
            </a:extLst>
          </p:cNvPr>
          <p:cNvSpPr>
            <a:spLocks noGrp="1"/>
          </p:cNvSpPr>
          <p:nvPr>
            <p:ph type="title"/>
          </p:nvPr>
        </p:nvSpPr>
        <p:spPr>
          <a:xfrm>
            <a:off x="527538" y="365125"/>
            <a:ext cx="10826262" cy="5977060"/>
          </a:xfrm>
        </p:spPr>
        <p:txBody>
          <a:bodyPr/>
          <a:lstStyle/>
          <a:p>
            <a:r>
              <a:rPr lang="en-US" dirty="0"/>
              <a:t>subject matter jurisdiction or failure to state a claim?</a:t>
            </a:r>
          </a:p>
        </p:txBody>
      </p:sp>
    </p:spTree>
    <p:extLst>
      <p:ext uri="{BB962C8B-B14F-4D97-AF65-F5344CB8AC3E}">
        <p14:creationId xmlns:p14="http://schemas.microsoft.com/office/powerpoint/2010/main" val="1539146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90DFE-C723-104A-B5C9-4E3796EE095E}"/>
              </a:ext>
            </a:extLst>
          </p:cNvPr>
          <p:cNvSpPr>
            <a:spLocks noGrp="1"/>
          </p:cNvSpPr>
          <p:nvPr>
            <p:ph type="title"/>
          </p:nvPr>
        </p:nvSpPr>
        <p:spPr>
          <a:xfrm>
            <a:off x="504092" y="365125"/>
            <a:ext cx="10849708" cy="6117737"/>
          </a:xfrm>
        </p:spPr>
        <p:txBody>
          <a:bodyPr/>
          <a:lstStyle/>
          <a:p>
            <a:r>
              <a:rPr lang="en-US" dirty="0"/>
              <a:t>how to do this under </a:t>
            </a:r>
            <a:r>
              <a:rPr lang="en-US" i="1" dirty="0"/>
              <a:t>Lauritzen</a:t>
            </a:r>
            <a:r>
              <a:rPr lang="en-US" dirty="0"/>
              <a:t>? </a:t>
            </a:r>
          </a:p>
        </p:txBody>
      </p:sp>
    </p:spTree>
    <p:extLst>
      <p:ext uri="{BB962C8B-B14F-4D97-AF65-F5344CB8AC3E}">
        <p14:creationId xmlns:p14="http://schemas.microsoft.com/office/powerpoint/2010/main" val="3386400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8FB303-52FC-074A-BE80-1B616C6AC769}"/>
              </a:ext>
            </a:extLst>
          </p:cNvPr>
          <p:cNvSpPr>
            <a:spLocks noGrp="1"/>
          </p:cNvSpPr>
          <p:nvPr>
            <p:ph type="title"/>
          </p:nvPr>
        </p:nvSpPr>
        <p:spPr>
          <a:xfrm>
            <a:off x="433754" y="365125"/>
            <a:ext cx="10920046" cy="6094290"/>
          </a:xfrm>
        </p:spPr>
        <p:txBody>
          <a:bodyPr/>
          <a:lstStyle/>
          <a:p>
            <a:r>
              <a:rPr lang="en-US" dirty="0"/>
              <a:t>2</a:t>
            </a:r>
            <a:r>
              <a:rPr lang="en-US" baseline="30000" dirty="0"/>
              <a:t>nd</a:t>
            </a:r>
            <a:r>
              <a:rPr lang="en-US" dirty="0"/>
              <a:t> Circuit standard</a:t>
            </a:r>
            <a:br>
              <a:rPr lang="en-US" dirty="0"/>
            </a:br>
            <a:r>
              <a:rPr lang="en-US" dirty="0"/>
              <a:t/>
            </a:r>
            <a:br>
              <a:rPr lang="en-US" dirty="0"/>
            </a:br>
            <a:r>
              <a:rPr lang="en-US" dirty="0"/>
              <a:t>- did wrongful conduct have a substantial effect on US</a:t>
            </a:r>
            <a:br>
              <a:rPr lang="en-US" dirty="0"/>
            </a:br>
            <a:r>
              <a:rPr lang="en-US" dirty="0"/>
              <a:t>- did wrongful conduct occur in US</a:t>
            </a:r>
          </a:p>
        </p:txBody>
      </p:sp>
    </p:spTree>
    <p:extLst>
      <p:ext uri="{BB962C8B-B14F-4D97-AF65-F5344CB8AC3E}">
        <p14:creationId xmlns:p14="http://schemas.microsoft.com/office/powerpoint/2010/main" val="1192383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65258-D027-DF44-B8EE-963FCA494563}"/>
              </a:ext>
            </a:extLst>
          </p:cNvPr>
          <p:cNvSpPr>
            <a:spLocks noGrp="1"/>
          </p:cNvSpPr>
          <p:nvPr>
            <p:ph type="title"/>
          </p:nvPr>
        </p:nvSpPr>
        <p:spPr>
          <a:xfrm>
            <a:off x="375138" y="365125"/>
            <a:ext cx="10978662" cy="5977060"/>
          </a:xfrm>
        </p:spPr>
        <p:txBody>
          <a:bodyPr>
            <a:normAutofit fontScale="90000"/>
          </a:bodyPr>
          <a:lstStyle/>
          <a:p>
            <a:r>
              <a:rPr lang="en-US" dirty="0"/>
              <a:t>The conduct test was held to apply differently depending on whether the harmed investors were Americans or foreigners: When the alleged damages consisted of losses to American investors abroad, it was enough that acts “of material importance” performed in the United States “significantly contributed” to that result; whereas those acts must have “directly caused” the result when losses to foreigners abroad were at issue.</a:t>
            </a:r>
          </a:p>
        </p:txBody>
      </p:sp>
    </p:spTree>
    <p:extLst>
      <p:ext uri="{BB962C8B-B14F-4D97-AF65-F5344CB8AC3E}">
        <p14:creationId xmlns:p14="http://schemas.microsoft.com/office/powerpoint/2010/main" val="1519122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1F07-BA42-784A-B231-8470CA04DA98}"/>
              </a:ext>
            </a:extLst>
          </p:cNvPr>
          <p:cNvSpPr>
            <a:spLocks noGrp="1"/>
          </p:cNvSpPr>
          <p:nvPr>
            <p:ph type="title"/>
          </p:nvPr>
        </p:nvSpPr>
        <p:spPr>
          <a:xfrm>
            <a:off x="492369" y="365125"/>
            <a:ext cx="10861431" cy="6012229"/>
          </a:xfrm>
        </p:spPr>
        <p:txBody>
          <a:bodyPr>
            <a:normAutofit fontScale="90000"/>
          </a:bodyPr>
          <a:lstStyle/>
          <a:p>
            <a:r>
              <a:rPr lang="en-US" dirty="0"/>
              <a:t>Thus, “unless there is the affirmative intention of the Congress clearly expressed” to give a statute extraterritorial effect, “we must presume it is primarily concerned with domestic conditions.” The canon or presumption applies regardless of whether there is a risk of conflict between the American statute and a foreign law. When a statute gives no clear indication of an extraterritorial application, it has none.</a:t>
            </a:r>
          </a:p>
        </p:txBody>
      </p:sp>
    </p:spTree>
    <p:extLst>
      <p:ext uri="{BB962C8B-B14F-4D97-AF65-F5344CB8AC3E}">
        <p14:creationId xmlns:p14="http://schemas.microsoft.com/office/powerpoint/2010/main" val="2904050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7740A-D3B0-9743-BFF7-1CDBCE153317}"/>
              </a:ext>
            </a:extLst>
          </p:cNvPr>
          <p:cNvSpPr>
            <a:spLocks noGrp="1"/>
          </p:cNvSpPr>
          <p:nvPr>
            <p:ph type="title"/>
          </p:nvPr>
        </p:nvSpPr>
        <p:spPr>
          <a:xfrm>
            <a:off x="504092" y="365125"/>
            <a:ext cx="10849708" cy="6188075"/>
          </a:xfrm>
        </p:spPr>
        <p:txBody>
          <a:bodyPr/>
          <a:lstStyle/>
          <a:p>
            <a:r>
              <a:rPr lang="en-US" dirty="0"/>
              <a:t>The results of judicial-speculation-made-law—divining what Congress would have wanted if it had thought of the situation before the court—demonstrate the wisdom of the presumption against extraterritoriality. Rather than guess anew in each case, we apply the presumption in all cases, preserving a stable background against which Congress can legislate with predictable effects.</a:t>
            </a:r>
          </a:p>
        </p:txBody>
      </p:sp>
    </p:spTree>
    <p:extLst>
      <p:ext uri="{BB962C8B-B14F-4D97-AF65-F5344CB8AC3E}">
        <p14:creationId xmlns:p14="http://schemas.microsoft.com/office/powerpoint/2010/main" val="830780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721C2-6211-FF49-9044-675DE8EF79D2}"/>
              </a:ext>
            </a:extLst>
          </p:cNvPr>
          <p:cNvSpPr>
            <a:spLocks noGrp="1"/>
          </p:cNvSpPr>
          <p:nvPr>
            <p:ph type="title"/>
          </p:nvPr>
        </p:nvSpPr>
        <p:spPr>
          <a:xfrm>
            <a:off x="468923" y="365125"/>
            <a:ext cx="10884877" cy="6234967"/>
          </a:xfrm>
        </p:spPr>
        <p:txBody>
          <a:bodyPr>
            <a:noAutofit/>
          </a:bodyPr>
          <a:lstStyle/>
          <a:p>
            <a:r>
              <a:rPr lang="en-US" sz="3200" dirty="0"/>
              <a:t>Applying the same mode of analysis here, we think that the focus of the Exchange Act is not upon the place where the deception originated, but upon purchases and sales of securities in the United States. Section 10(b) does not punish deceptive conduct, but only deceptive conduct “in connection with the purchase or sale of any security registered on a national securities exchange or any security not so registered.” Those purchase-and-sale transactions are the objects of the statute’s solicitude. It is those transactions that the statute seeks to “regulate,”; it is parties or prospective parties to those transactions that the statute seeks to “</a:t>
            </a:r>
            <a:r>
              <a:rPr lang="en-US" sz="3200" dirty="0" err="1"/>
              <a:t>protec</a:t>
            </a:r>
            <a:r>
              <a:rPr lang="en-US" sz="3200" dirty="0"/>
              <a:t>[t],”. And it is in our view only transactions in securities listed on domestic exchanges, and domestic transactions in other securities, to which §10(b) applies.</a:t>
            </a:r>
          </a:p>
        </p:txBody>
      </p:sp>
    </p:spTree>
    <p:extLst>
      <p:ext uri="{BB962C8B-B14F-4D97-AF65-F5344CB8AC3E}">
        <p14:creationId xmlns:p14="http://schemas.microsoft.com/office/powerpoint/2010/main" val="2611828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674A4-7090-E742-8351-F593D4A011C7}"/>
              </a:ext>
            </a:extLst>
          </p:cNvPr>
          <p:cNvSpPr>
            <a:spLocks noGrp="1"/>
          </p:cNvSpPr>
          <p:nvPr>
            <p:ph type="title"/>
          </p:nvPr>
        </p:nvSpPr>
        <p:spPr>
          <a:xfrm>
            <a:off x="492369" y="365125"/>
            <a:ext cx="10861431" cy="5824660"/>
          </a:xfrm>
        </p:spPr>
        <p:txBody>
          <a:bodyPr/>
          <a:lstStyle/>
          <a:p>
            <a:r>
              <a:rPr lang="en-US" dirty="0"/>
              <a:t>preventing the United States from becoming a “Barbary Coast” for malefactors perpetrating frauds in foreign markets?</a:t>
            </a:r>
          </a:p>
        </p:txBody>
      </p:sp>
    </p:spTree>
    <p:extLst>
      <p:ext uri="{BB962C8B-B14F-4D97-AF65-F5344CB8AC3E}">
        <p14:creationId xmlns:p14="http://schemas.microsoft.com/office/powerpoint/2010/main" val="2575571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51D75-6BA2-D846-B3C3-E1619F216A97}"/>
              </a:ext>
            </a:extLst>
          </p:cNvPr>
          <p:cNvSpPr>
            <a:spLocks noGrp="1"/>
          </p:cNvSpPr>
          <p:nvPr>
            <p:ph type="title"/>
          </p:nvPr>
        </p:nvSpPr>
        <p:spPr>
          <a:xfrm>
            <a:off x="445477" y="365125"/>
            <a:ext cx="10908323" cy="5965337"/>
          </a:xfrm>
        </p:spPr>
        <p:txBody>
          <a:bodyPr/>
          <a:lstStyle/>
          <a:p>
            <a:r>
              <a:rPr lang="en-US" dirty="0"/>
              <a:t>US has “become the Shangri-La of class-action litigation for lawyers representing those allegedly cheated in foreign securities markets”</a:t>
            </a:r>
          </a:p>
        </p:txBody>
      </p:sp>
    </p:spTree>
    <p:extLst>
      <p:ext uri="{BB962C8B-B14F-4D97-AF65-F5344CB8AC3E}">
        <p14:creationId xmlns:p14="http://schemas.microsoft.com/office/powerpoint/2010/main" val="2218339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EF1AA-5F16-8E40-A8E3-8704D5D72298}"/>
              </a:ext>
            </a:extLst>
          </p:cNvPr>
          <p:cNvSpPr>
            <a:spLocks noGrp="1"/>
          </p:cNvSpPr>
          <p:nvPr>
            <p:ph type="title"/>
          </p:nvPr>
        </p:nvSpPr>
        <p:spPr>
          <a:xfrm>
            <a:off x="468923" y="365125"/>
            <a:ext cx="10884877" cy="6258413"/>
          </a:xfrm>
        </p:spPr>
        <p:txBody>
          <a:bodyPr/>
          <a:lstStyle/>
          <a:p>
            <a:r>
              <a:rPr lang="en-US" dirty="0"/>
              <a:t>why so worried about federal overlap with another nation’s law when not as worried about state overlap with another state’s</a:t>
            </a:r>
            <a:br>
              <a:rPr lang="en-US" dirty="0"/>
            </a:br>
            <a:r>
              <a:rPr lang="en-US" dirty="0"/>
              <a:t/>
            </a:r>
            <a:br>
              <a:rPr lang="en-US" dirty="0"/>
            </a:br>
            <a:r>
              <a:rPr lang="en-US" dirty="0"/>
              <a:t>- or state’s overlap with another nation’s?</a:t>
            </a:r>
          </a:p>
        </p:txBody>
      </p:sp>
    </p:spTree>
    <p:extLst>
      <p:ext uri="{BB962C8B-B14F-4D97-AF65-F5344CB8AC3E}">
        <p14:creationId xmlns:p14="http://schemas.microsoft.com/office/powerpoint/2010/main" val="165936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6E4DA-4CAD-C24D-85AD-4D984B04802B}"/>
              </a:ext>
            </a:extLst>
          </p:cNvPr>
          <p:cNvSpPr>
            <a:spLocks noGrp="1"/>
          </p:cNvSpPr>
          <p:nvPr>
            <p:ph type="title"/>
          </p:nvPr>
        </p:nvSpPr>
        <p:spPr>
          <a:xfrm>
            <a:off x="562708" y="365125"/>
            <a:ext cx="10791092" cy="5988783"/>
          </a:xfrm>
        </p:spPr>
        <p:txBody>
          <a:bodyPr/>
          <a:lstStyle/>
          <a:p>
            <a:r>
              <a:rPr lang="en-US" dirty="0"/>
              <a:t>extraterritorial application of federal law</a:t>
            </a:r>
          </a:p>
        </p:txBody>
      </p:sp>
    </p:spTree>
    <p:extLst>
      <p:ext uri="{BB962C8B-B14F-4D97-AF65-F5344CB8AC3E}">
        <p14:creationId xmlns:p14="http://schemas.microsoft.com/office/powerpoint/2010/main" val="1851203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3D0FD-47A0-7147-ADBD-20B58E04CA62}"/>
              </a:ext>
            </a:extLst>
          </p:cNvPr>
          <p:cNvSpPr>
            <a:spLocks noGrp="1"/>
          </p:cNvSpPr>
          <p:nvPr>
            <p:ph type="title"/>
          </p:nvPr>
        </p:nvSpPr>
        <p:spPr>
          <a:xfrm>
            <a:off x="468923" y="365125"/>
            <a:ext cx="10884877" cy="6188075"/>
          </a:xfrm>
        </p:spPr>
        <p:txBody>
          <a:bodyPr/>
          <a:lstStyle/>
          <a:p>
            <a:r>
              <a:rPr lang="en-US" dirty="0"/>
              <a:t>if there is a worry about overreaching into Australian </a:t>
            </a:r>
            <a:r>
              <a:rPr lang="en-US" dirty="0" smtClean="0"/>
              <a:t>matters</a:t>
            </a:r>
            <a:r>
              <a:rPr lang="en-US" dirty="0" smtClean="0"/>
              <a:t>, what would be a way of solving that problem in the context of standard conflicts theory?</a:t>
            </a:r>
            <a:endParaRPr lang="en-US" dirty="0"/>
          </a:p>
        </p:txBody>
      </p:sp>
    </p:spTree>
    <p:extLst>
      <p:ext uri="{BB962C8B-B14F-4D97-AF65-F5344CB8AC3E}">
        <p14:creationId xmlns:p14="http://schemas.microsoft.com/office/powerpoint/2010/main" val="1904739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ED1A3-EB54-7B47-9648-ABEF647E5203}"/>
              </a:ext>
            </a:extLst>
          </p:cNvPr>
          <p:cNvSpPr>
            <a:spLocks noGrp="1"/>
          </p:cNvSpPr>
          <p:nvPr>
            <p:ph type="title"/>
          </p:nvPr>
        </p:nvSpPr>
        <p:spPr>
          <a:xfrm>
            <a:off x="492369" y="365125"/>
            <a:ext cx="10861431" cy="6117737"/>
          </a:xfrm>
        </p:spPr>
        <p:txBody>
          <a:bodyPr/>
          <a:lstStyle/>
          <a:p>
            <a:r>
              <a:rPr lang="en-US" dirty="0"/>
              <a:t>Stevens concurrence</a:t>
            </a:r>
          </a:p>
        </p:txBody>
      </p:sp>
    </p:spTree>
    <p:extLst>
      <p:ext uri="{BB962C8B-B14F-4D97-AF65-F5344CB8AC3E}">
        <p14:creationId xmlns:p14="http://schemas.microsoft.com/office/powerpoint/2010/main" val="3483505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D8DD7-FFE3-9746-BE38-4CCB4B1F0B08}"/>
              </a:ext>
            </a:extLst>
          </p:cNvPr>
          <p:cNvSpPr>
            <a:spLocks noGrp="1"/>
          </p:cNvSpPr>
          <p:nvPr>
            <p:ph type="title"/>
          </p:nvPr>
        </p:nvSpPr>
        <p:spPr>
          <a:xfrm>
            <a:off x="398585" y="365125"/>
            <a:ext cx="10955215" cy="6141183"/>
          </a:xfrm>
        </p:spPr>
        <p:txBody>
          <a:bodyPr/>
          <a:lstStyle/>
          <a:p>
            <a:r>
              <a:rPr lang="en-US" dirty="0"/>
              <a:t>Americans defraud Americans in American concerning shares on Australian stock exchange</a:t>
            </a:r>
          </a:p>
        </p:txBody>
      </p:sp>
    </p:spTree>
    <p:extLst>
      <p:ext uri="{BB962C8B-B14F-4D97-AF65-F5344CB8AC3E}">
        <p14:creationId xmlns:p14="http://schemas.microsoft.com/office/powerpoint/2010/main" val="1814079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A290F-D03E-4C4E-8FBF-977855838E5F}"/>
              </a:ext>
            </a:extLst>
          </p:cNvPr>
          <p:cNvSpPr>
            <a:spLocks noGrp="1"/>
          </p:cNvSpPr>
          <p:nvPr>
            <p:ph type="title"/>
          </p:nvPr>
        </p:nvSpPr>
        <p:spPr>
          <a:xfrm>
            <a:off x="527538" y="365125"/>
            <a:ext cx="10826262" cy="5977060"/>
          </a:xfrm>
        </p:spPr>
        <p:txBody>
          <a:bodyPr/>
          <a:lstStyle/>
          <a:p>
            <a:r>
              <a:rPr lang="en-US" dirty="0"/>
              <a:t>could federal securities law constitutionally apply to this case?</a:t>
            </a:r>
          </a:p>
        </p:txBody>
      </p:sp>
    </p:spTree>
    <p:extLst>
      <p:ext uri="{BB962C8B-B14F-4D97-AF65-F5344CB8AC3E}">
        <p14:creationId xmlns:p14="http://schemas.microsoft.com/office/powerpoint/2010/main" val="3097818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E9403-1433-CD4B-B91C-5973A833400F}"/>
              </a:ext>
            </a:extLst>
          </p:cNvPr>
          <p:cNvSpPr>
            <a:spLocks noGrp="1"/>
          </p:cNvSpPr>
          <p:nvPr>
            <p:ph type="title"/>
          </p:nvPr>
        </p:nvSpPr>
        <p:spPr>
          <a:xfrm>
            <a:off x="410308" y="365125"/>
            <a:ext cx="10943492" cy="6129460"/>
          </a:xfrm>
        </p:spPr>
        <p:txBody>
          <a:bodyPr/>
          <a:lstStyle/>
          <a:p>
            <a:r>
              <a:rPr lang="en-US" dirty="0"/>
              <a:t>presumption against extraterritoriality </a:t>
            </a:r>
            <a:br>
              <a:rPr lang="en-US" dirty="0"/>
            </a:br>
            <a:r>
              <a:rPr lang="en-US" dirty="0"/>
              <a:t/>
            </a:r>
            <a:br>
              <a:rPr lang="en-US" dirty="0"/>
            </a:br>
            <a:r>
              <a:rPr lang="en-US" dirty="0"/>
              <a:t>presumption against violation of international law</a:t>
            </a:r>
          </a:p>
        </p:txBody>
      </p:sp>
    </p:spTree>
    <p:extLst>
      <p:ext uri="{BB962C8B-B14F-4D97-AF65-F5344CB8AC3E}">
        <p14:creationId xmlns:p14="http://schemas.microsoft.com/office/powerpoint/2010/main" val="2444047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7065-0CD5-EF4F-9A1B-B1BCFA07420F}"/>
              </a:ext>
            </a:extLst>
          </p:cNvPr>
          <p:cNvSpPr>
            <a:spLocks noGrp="1"/>
          </p:cNvSpPr>
          <p:nvPr>
            <p:ph type="title"/>
          </p:nvPr>
        </p:nvSpPr>
        <p:spPr>
          <a:xfrm>
            <a:off x="527538" y="365125"/>
            <a:ext cx="10826262" cy="6094290"/>
          </a:xfrm>
        </p:spPr>
        <p:txBody>
          <a:bodyPr>
            <a:noAutofit/>
          </a:bodyPr>
          <a:lstStyle/>
          <a:p>
            <a:r>
              <a:rPr lang="en-US" sz="1800" b="1" dirty="0"/>
              <a:t>§ 403. LIMITATIONS ON JURISDICTION TO PRESCRIBE</a:t>
            </a:r>
            <a:br>
              <a:rPr lang="en-US" sz="1800" b="1" dirty="0"/>
            </a:br>
            <a:r>
              <a:rPr lang="en-US" sz="1800" dirty="0"/>
              <a:t> </a:t>
            </a:r>
            <a:br>
              <a:rPr lang="en-US" sz="1800" dirty="0"/>
            </a:br>
            <a:r>
              <a:rPr lang="en-US" sz="1800" dirty="0"/>
              <a:t>(1) Even when one of the bases for jurisdiction under s 402 is present, a state may not exercise jurisdiction to prescribe law with respect to a person or activity having connections with another state when the exercise of such jurisdiction is unreasonable.</a:t>
            </a:r>
            <a:br>
              <a:rPr lang="en-US" sz="1800" dirty="0"/>
            </a:br>
            <a:r>
              <a:rPr lang="en-US" sz="1800" dirty="0"/>
              <a:t>(2) Whether exercise of jurisdiction over a person or activity is unreasonable is determined by evaluating all relevant factors, including, where appropriate:</a:t>
            </a:r>
            <a:br>
              <a:rPr lang="en-US" sz="1800" dirty="0"/>
            </a:br>
            <a:r>
              <a:rPr lang="en-US" sz="1800" dirty="0"/>
              <a:t>(a) the link of the activity to the territory of the regulating state, i.e., the extent to which the activity takes place within the territory, or has substantial, direct, and foreseeable effect upon or in the territory;</a:t>
            </a:r>
            <a:br>
              <a:rPr lang="en-US" sz="1800" dirty="0"/>
            </a:br>
            <a:r>
              <a:rPr lang="en-US" sz="1800" dirty="0"/>
              <a:t>(b) the connections, such as nationality, residence, or economic activity, between the regulating state and the person principally responsible for the activity to be regulated, or between that state and those whom the regulation is designed to protect;</a:t>
            </a:r>
            <a:br>
              <a:rPr lang="en-US" sz="1800" dirty="0"/>
            </a:br>
            <a:r>
              <a:rPr lang="en-US" sz="1800" dirty="0"/>
              <a:t>(c) the character of the activity to be regulated, the importance of regulation to the regulating state, the extent to which other states regulate such activities, and the degree to which the desirability of such regulation is generally accepted.</a:t>
            </a:r>
            <a:br>
              <a:rPr lang="en-US" sz="1800" dirty="0"/>
            </a:br>
            <a:r>
              <a:rPr lang="en-US" sz="1800" dirty="0"/>
              <a:t>(d) the existence of justified expectations that might be protected or hurt by the regulation;</a:t>
            </a:r>
            <a:br>
              <a:rPr lang="en-US" sz="1800" dirty="0"/>
            </a:br>
            <a:r>
              <a:rPr lang="en-US" sz="1800" dirty="0"/>
              <a:t>(e) the importance of the regulation to the international political, legal, or economic system;</a:t>
            </a:r>
            <a:br>
              <a:rPr lang="en-US" sz="1800" dirty="0"/>
            </a:br>
            <a:r>
              <a:rPr lang="en-US" sz="1800" dirty="0"/>
              <a:t>(f) the extent to which the regulation is consistent with the traditions of the international system;</a:t>
            </a:r>
            <a:br>
              <a:rPr lang="en-US" sz="1800" dirty="0"/>
            </a:br>
            <a:r>
              <a:rPr lang="en-US" sz="1800" dirty="0"/>
              <a:t>(g) the extent to which another state may have an interest in regulating the activity; and</a:t>
            </a:r>
            <a:br>
              <a:rPr lang="en-US" sz="1800" dirty="0"/>
            </a:br>
            <a:r>
              <a:rPr lang="en-US" sz="1800" dirty="0"/>
              <a:t>(h) the likelihood of conflict with regulation by another state.</a:t>
            </a:r>
            <a:br>
              <a:rPr lang="en-US" sz="1800" dirty="0"/>
            </a:br>
            <a:r>
              <a:rPr lang="en-US" sz="1800" dirty="0"/>
              <a:t>(3) When it would not be unreasonable for each of two states to exercise jurisdiction over a person or activity, but the prescriptions by the two states are in conflict, each state has an obligation to evaluate its own as well as the other state's interest in exercising jurisdiction, in light of all the relevant factors, including those set out in Subsection (2); a state should defer to the other state if that state's interest is clearly greater.</a:t>
            </a:r>
            <a:br>
              <a:rPr lang="en-US" sz="1800" dirty="0"/>
            </a:br>
            <a:endParaRPr lang="en-US" sz="1800" dirty="0"/>
          </a:p>
        </p:txBody>
      </p:sp>
    </p:spTree>
    <p:extLst>
      <p:ext uri="{BB962C8B-B14F-4D97-AF65-F5344CB8AC3E}">
        <p14:creationId xmlns:p14="http://schemas.microsoft.com/office/powerpoint/2010/main" val="3490838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43EB-4629-3547-84FB-2192DC667385}"/>
              </a:ext>
            </a:extLst>
          </p:cNvPr>
          <p:cNvSpPr>
            <a:spLocks noGrp="1"/>
          </p:cNvSpPr>
          <p:nvPr>
            <p:ph type="title"/>
          </p:nvPr>
        </p:nvSpPr>
        <p:spPr>
          <a:xfrm>
            <a:off x="351692" y="365125"/>
            <a:ext cx="11002108" cy="6059121"/>
          </a:xfrm>
        </p:spPr>
        <p:txBody>
          <a:bodyPr/>
          <a:lstStyle/>
          <a:p>
            <a:r>
              <a:rPr lang="en-US" dirty="0"/>
              <a:t>but what if Congress wants extraterritoriality and to violate international law?</a:t>
            </a:r>
            <a:br>
              <a:rPr lang="en-US" dirty="0"/>
            </a:br>
            <a:r>
              <a:rPr lang="en-US" dirty="0"/>
              <a:t/>
            </a:r>
            <a:br>
              <a:rPr lang="en-US" dirty="0"/>
            </a:br>
            <a:r>
              <a:rPr lang="en-US" dirty="0"/>
              <a:t>why not say violation of 5</a:t>
            </a:r>
            <a:r>
              <a:rPr lang="en-US" baseline="30000" dirty="0"/>
              <a:t>th</a:t>
            </a:r>
            <a:r>
              <a:rPr lang="en-US" dirty="0"/>
              <a:t> Amendment due process?</a:t>
            </a:r>
          </a:p>
        </p:txBody>
      </p:sp>
    </p:spTree>
    <p:extLst>
      <p:ext uri="{BB962C8B-B14F-4D97-AF65-F5344CB8AC3E}">
        <p14:creationId xmlns:p14="http://schemas.microsoft.com/office/powerpoint/2010/main" val="2285549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14333-9D15-A640-9CDB-EB352EFDE17D}"/>
              </a:ext>
            </a:extLst>
          </p:cNvPr>
          <p:cNvSpPr>
            <a:spLocks noGrp="1"/>
          </p:cNvSpPr>
          <p:nvPr>
            <p:ph type="title"/>
          </p:nvPr>
        </p:nvSpPr>
        <p:spPr>
          <a:xfrm>
            <a:off x="339969" y="365125"/>
            <a:ext cx="11013831" cy="6082567"/>
          </a:xfrm>
        </p:spPr>
        <p:txBody>
          <a:bodyPr/>
          <a:lstStyle/>
          <a:p>
            <a:r>
              <a:rPr lang="en-US" dirty="0"/>
              <a:t>compare state overreaching</a:t>
            </a:r>
            <a:br>
              <a:rPr lang="en-US" dirty="0"/>
            </a:br>
            <a:r>
              <a:rPr lang="en-US" dirty="0"/>
              <a:t/>
            </a:r>
            <a:br>
              <a:rPr lang="en-US" dirty="0"/>
            </a:br>
            <a:r>
              <a:rPr lang="en-US" dirty="0"/>
              <a:t>- violates 14</a:t>
            </a:r>
            <a:r>
              <a:rPr lang="en-US" baseline="30000" dirty="0"/>
              <a:t>th</a:t>
            </a:r>
            <a:r>
              <a:rPr lang="en-US" dirty="0"/>
              <a:t> Amendment due process</a:t>
            </a:r>
          </a:p>
        </p:txBody>
      </p:sp>
    </p:spTree>
    <p:extLst>
      <p:ext uri="{BB962C8B-B14F-4D97-AF65-F5344CB8AC3E}">
        <p14:creationId xmlns:p14="http://schemas.microsoft.com/office/powerpoint/2010/main" val="1097664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93B4E-0F21-D04D-B85C-51D680DCFAD2}"/>
              </a:ext>
            </a:extLst>
          </p:cNvPr>
          <p:cNvSpPr>
            <a:spLocks noGrp="1"/>
          </p:cNvSpPr>
          <p:nvPr>
            <p:ph type="title"/>
          </p:nvPr>
        </p:nvSpPr>
        <p:spPr>
          <a:xfrm>
            <a:off x="515815" y="365125"/>
            <a:ext cx="10837985" cy="6188075"/>
          </a:xfrm>
        </p:spPr>
        <p:txBody>
          <a:bodyPr/>
          <a:lstStyle/>
          <a:p>
            <a:r>
              <a:rPr lang="en-US" dirty="0"/>
              <a:t>compare excessive federal court assertion of personal jurisdiction</a:t>
            </a:r>
            <a:br>
              <a:rPr lang="en-US" dirty="0"/>
            </a:br>
            <a:r>
              <a:rPr lang="en-US" dirty="0"/>
              <a:t/>
            </a:r>
            <a:br>
              <a:rPr lang="en-US" dirty="0"/>
            </a:br>
            <a:r>
              <a:rPr lang="en-US" dirty="0"/>
              <a:t>- often said to violate 5</a:t>
            </a:r>
            <a:r>
              <a:rPr lang="en-US" baseline="30000" dirty="0"/>
              <a:t>th</a:t>
            </a:r>
            <a:r>
              <a:rPr lang="en-US" dirty="0"/>
              <a:t> Amendment due process</a:t>
            </a:r>
          </a:p>
        </p:txBody>
      </p:sp>
    </p:spTree>
    <p:extLst>
      <p:ext uri="{BB962C8B-B14F-4D97-AF65-F5344CB8AC3E}">
        <p14:creationId xmlns:p14="http://schemas.microsoft.com/office/powerpoint/2010/main" val="3825212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26217-0D1F-CB47-A282-6EC782CE67D5}"/>
              </a:ext>
            </a:extLst>
          </p:cNvPr>
          <p:cNvSpPr>
            <a:spLocks noGrp="1"/>
          </p:cNvSpPr>
          <p:nvPr>
            <p:ph type="title"/>
          </p:nvPr>
        </p:nvSpPr>
        <p:spPr>
          <a:xfrm>
            <a:off x="515815" y="365125"/>
            <a:ext cx="10837985" cy="6094290"/>
          </a:xfrm>
        </p:spPr>
        <p:txBody>
          <a:bodyPr/>
          <a:lstStyle/>
          <a:p>
            <a:r>
              <a:rPr lang="en-US" dirty="0"/>
              <a:t>recognition of the judgments of foreign nations</a:t>
            </a:r>
          </a:p>
        </p:txBody>
      </p:sp>
    </p:spTree>
    <p:extLst>
      <p:ext uri="{BB962C8B-B14F-4D97-AF65-F5344CB8AC3E}">
        <p14:creationId xmlns:p14="http://schemas.microsoft.com/office/powerpoint/2010/main" val="3319173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42E64-3D08-CA42-8827-38A374376E3B}"/>
              </a:ext>
            </a:extLst>
          </p:cNvPr>
          <p:cNvSpPr>
            <a:spLocks noGrp="1"/>
          </p:cNvSpPr>
          <p:nvPr>
            <p:ph type="title"/>
          </p:nvPr>
        </p:nvSpPr>
        <p:spPr>
          <a:xfrm>
            <a:off x="539262" y="365125"/>
            <a:ext cx="10814538" cy="6129460"/>
          </a:xfrm>
        </p:spPr>
        <p:txBody>
          <a:bodyPr/>
          <a:lstStyle/>
          <a:p>
            <a:r>
              <a:rPr lang="en-US" dirty="0"/>
              <a:t>how to do interest analysis with respect to federal law</a:t>
            </a:r>
          </a:p>
        </p:txBody>
      </p:sp>
    </p:spTree>
    <p:extLst>
      <p:ext uri="{BB962C8B-B14F-4D97-AF65-F5344CB8AC3E}">
        <p14:creationId xmlns:p14="http://schemas.microsoft.com/office/powerpoint/2010/main" val="4003297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A7733-2E57-8C40-9419-1572F94EFF6C}"/>
              </a:ext>
            </a:extLst>
          </p:cNvPr>
          <p:cNvSpPr>
            <a:spLocks noGrp="1"/>
          </p:cNvSpPr>
          <p:nvPr>
            <p:ph type="title"/>
          </p:nvPr>
        </p:nvSpPr>
        <p:spPr>
          <a:xfrm>
            <a:off x="410308" y="365125"/>
            <a:ext cx="10943492" cy="6223244"/>
          </a:xfrm>
        </p:spPr>
        <p:txBody>
          <a:bodyPr/>
          <a:lstStyle/>
          <a:p>
            <a:r>
              <a:rPr lang="en-US" dirty="0"/>
              <a:t>why state law?</a:t>
            </a:r>
            <a:br>
              <a:rPr lang="en-US" dirty="0"/>
            </a:br>
            <a:r>
              <a:rPr lang="en-US" dirty="0"/>
              <a:t/>
            </a:r>
            <a:br>
              <a:rPr lang="en-US" dirty="0"/>
            </a:br>
            <a:r>
              <a:rPr lang="en-US" dirty="0"/>
              <a:t>indeed, why state law for international choice of law?</a:t>
            </a:r>
          </a:p>
        </p:txBody>
      </p:sp>
    </p:spTree>
    <p:extLst>
      <p:ext uri="{BB962C8B-B14F-4D97-AF65-F5344CB8AC3E}">
        <p14:creationId xmlns:p14="http://schemas.microsoft.com/office/powerpoint/2010/main" val="1486793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715DC-55C3-D040-8F5A-913429B35EB8}"/>
              </a:ext>
            </a:extLst>
          </p:cNvPr>
          <p:cNvSpPr>
            <a:spLocks noGrp="1"/>
          </p:cNvSpPr>
          <p:nvPr>
            <p:ph type="title"/>
          </p:nvPr>
        </p:nvSpPr>
        <p:spPr>
          <a:xfrm>
            <a:off x="480646" y="365125"/>
            <a:ext cx="10873154" cy="5883275"/>
          </a:xfrm>
        </p:spPr>
        <p:txBody>
          <a:bodyPr/>
          <a:lstStyle/>
          <a:p>
            <a:r>
              <a:rPr lang="en-US" dirty="0"/>
              <a:t>why Klaxon?</a:t>
            </a:r>
          </a:p>
        </p:txBody>
      </p:sp>
    </p:spTree>
    <p:extLst>
      <p:ext uri="{BB962C8B-B14F-4D97-AF65-F5344CB8AC3E}">
        <p14:creationId xmlns:p14="http://schemas.microsoft.com/office/powerpoint/2010/main" val="37501709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59BC0-B57E-BB48-946A-BA599F51C45E}"/>
              </a:ext>
            </a:extLst>
          </p:cNvPr>
          <p:cNvSpPr>
            <a:spLocks noGrp="1"/>
          </p:cNvSpPr>
          <p:nvPr>
            <p:ph type="title"/>
          </p:nvPr>
        </p:nvSpPr>
        <p:spPr>
          <a:xfrm>
            <a:off x="339969" y="365125"/>
            <a:ext cx="11013831" cy="5273675"/>
          </a:xfrm>
        </p:spPr>
        <p:txBody>
          <a:bodyPr/>
          <a:lstStyle/>
          <a:p>
            <a:r>
              <a:rPr lang="en-US" dirty="0"/>
              <a:t>comity v vested rights</a:t>
            </a:r>
          </a:p>
        </p:txBody>
      </p:sp>
    </p:spTree>
    <p:extLst>
      <p:ext uri="{BB962C8B-B14F-4D97-AF65-F5344CB8AC3E}">
        <p14:creationId xmlns:p14="http://schemas.microsoft.com/office/powerpoint/2010/main" val="107278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C71B3-235B-C94D-AEFA-F7D69D63131D}"/>
              </a:ext>
            </a:extLst>
          </p:cNvPr>
          <p:cNvSpPr>
            <a:spLocks noGrp="1"/>
          </p:cNvSpPr>
          <p:nvPr>
            <p:ph type="title"/>
          </p:nvPr>
        </p:nvSpPr>
        <p:spPr>
          <a:xfrm>
            <a:off x="550985" y="365125"/>
            <a:ext cx="10802815" cy="5941890"/>
          </a:xfrm>
        </p:spPr>
        <p:txBody>
          <a:bodyPr/>
          <a:lstStyle/>
          <a:p>
            <a:r>
              <a:rPr lang="en-US" dirty="0"/>
              <a:t>assuming recognition, what res judicata effects?</a:t>
            </a:r>
            <a:br>
              <a:rPr lang="en-US" dirty="0"/>
            </a:br>
            <a:r>
              <a:rPr lang="en-US" dirty="0"/>
              <a:t/>
            </a:r>
            <a:br>
              <a:rPr lang="en-US" dirty="0"/>
            </a:br>
            <a:r>
              <a:rPr lang="en-US" dirty="0"/>
              <a:t>- use rendering jurisdiction</a:t>
            </a:r>
            <a:br>
              <a:rPr lang="en-US" dirty="0"/>
            </a:br>
            <a:r>
              <a:rPr lang="en-US" dirty="0"/>
              <a:t>- use recognizing jurisdiction</a:t>
            </a:r>
            <a:br>
              <a:rPr lang="en-US" dirty="0"/>
            </a:br>
            <a:r>
              <a:rPr lang="en-US" dirty="0"/>
              <a:t>- be flexible</a:t>
            </a:r>
          </a:p>
        </p:txBody>
      </p:sp>
    </p:spTree>
    <p:extLst>
      <p:ext uri="{BB962C8B-B14F-4D97-AF65-F5344CB8AC3E}">
        <p14:creationId xmlns:p14="http://schemas.microsoft.com/office/powerpoint/2010/main" val="25738890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081C-1C53-9B4A-A80A-DB9703855946}"/>
              </a:ext>
            </a:extLst>
          </p:cNvPr>
          <p:cNvSpPr>
            <a:spLocks noGrp="1"/>
          </p:cNvSpPr>
          <p:nvPr>
            <p:ph type="title"/>
          </p:nvPr>
        </p:nvSpPr>
        <p:spPr>
          <a:xfrm>
            <a:off x="445477" y="365125"/>
            <a:ext cx="10908323" cy="6047398"/>
          </a:xfrm>
        </p:spPr>
        <p:txBody>
          <a:bodyPr/>
          <a:lstStyle/>
          <a:p>
            <a:r>
              <a:rPr lang="en-US" dirty="0"/>
              <a:t>Hilton v. Guyot (US 1895)</a:t>
            </a:r>
          </a:p>
        </p:txBody>
      </p:sp>
    </p:spTree>
    <p:extLst>
      <p:ext uri="{BB962C8B-B14F-4D97-AF65-F5344CB8AC3E}">
        <p14:creationId xmlns:p14="http://schemas.microsoft.com/office/powerpoint/2010/main" val="24302576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24865-AE7B-BC49-959A-D45694636530}"/>
              </a:ext>
            </a:extLst>
          </p:cNvPr>
          <p:cNvSpPr>
            <a:spLocks noGrp="1"/>
          </p:cNvSpPr>
          <p:nvPr>
            <p:ph type="title"/>
          </p:nvPr>
        </p:nvSpPr>
        <p:spPr>
          <a:xfrm>
            <a:off x="480646" y="365125"/>
            <a:ext cx="10873154" cy="6281860"/>
          </a:xfrm>
        </p:spPr>
        <p:txBody>
          <a:bodyPr/>
          <a:lstStyle/>
          <a:p>
            <a:r>
              <a:rPr lang="en-US" dirty="0"/>
              <a:t>grounds for refusing recognition (besides reciprocity)</a:t>
            </a:r>
          </a:p>
        </p:txBody>
      </p:sp>
    </p:spTree>
    <p:extLst>
      <p:ext uri="{BB962C8B-B14F-4D97-AF65-F5344CB8AC3E}">
        <p14:creationId xmlns:p14="http://schemas.microsoft.com/office/powerpoint/2010/main" val="664352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18695-539F-144C-9783-CA00D8827B9A}"/>
              </a:ext>
            </a:extLst>
          </p:cNvPr>
          <p:cNvSpPr>
            <a:spLocks noGrp="1"/>
          </p:cNvSpPr>
          <p:nvPr>
            <p:ph type="title"/>
          </p:nvPr>
        </p:nvSpPr>
        <p:spPr>
          <a:xfrm>
            <a:off x="422031" y="365125"/>
            <a:ext cx="10931769" cy="5988783"/>
          </a:xfrm>
        </p:spPr>
        <p:txBody>
          <a:bodyPr/>
          <a:lstStyle/>
          <a:p>
            <a:r>
              <a:rPr lang="en-US" dirty="0"/>
              <a:t>public policy</a:t>
            </a:r>
            <a:br>
              <a:rPr lang="en-US" dirty="0"/>
            </a:br>
            <a:r>
              <a:rPr lang="en-US" dirty="0"/>
              <a:t/>
            </a:r>
            <a:br>
              <a:rPr lang="en-US" dirty="0"/>
            </a:br>
            <a:r>
              <a:rPr lang="en-US" dirty="0"/>
              <a:t>lack of jurisdiction</a:t>
            </a:r>
            <a:br>
              <a:rPr lang="en-US" dirty="0"/>
            </a:br>
            <a:r>
              <a:rPr lang="en-US" dirty="0"/>
              <a:t>	- whose principles do you use?</a:t>
            </a:r>
            <a:br>
              <a:rPr lang="en-US" dirty="0"/>
            </a:br>
            <a:r>
              <a:rPr lang="en-US" dirty="0"/>
              <a:t>	- do you accept jurisdictional determinations of that court?</a:t>
            </a:r>
            <a:br>
              <a:rPr lang="en-US" dirty="0"/>
            </a:br>
            <a:r>
              <a:rPr lang="en-US" dirty="0"/>
              <a:t/>
            </a:r>
            <a:br>
              <a:rPr lang="en-US" dirty="0"/>
            </a:br>
            <a:r>
              <a:rPr lang="en-US" dirty="0"/>
              <a:t>notice, opportunity to be heard, due process</a:t>
            </a:r>
          </a:p>
        </p:txBody>
      </p:sp>
    </p:spTree>
    <p:extLst>
      <p:ext uri="{BB962C8B-B14F-4D97-AF65-F5344CB8AC3E}">
        <p14:creationId xmlns:p14="http://schemas.microsoft.com/office/powerpoint/2010/main" val="3289570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CF77-76B6-614E-B142-3A8EE516521F}"/>
              </a:ext>
            </a:extLst>
          </p:cNvPr>
          <p:cNvSpPr>
            <a:spLocks noGrp="1"/>
          </p:cNvSpPr>
          <p:nvPr>
            <p:ph type="title"/>
          </p:nvPr>
        </p:nvSpPr>
        <p:spPr>
          <a:xfrm>
            <a:off x="480646" y="365125"/>
            <a:ext cx="10873154" cy="6035675"/>
          </a:xfrm>
        </p:spPr>
        <p:txBody>
          <a:bodyPr/>
          <a:lstStyle/>
          <a:p>
            <a:r>
              <a:rPr lang="en-US" dirty="0"/>
              <a:t>grounds for not demanding reciprocity</a:t>
            </a:r>
          </a:p>
        </p:txBody>
      </p:sp>
    </p:spTree>
    <p:extLst>
      <p:ext uri="{BB962C8B-B14F-4D97-AF65-F5344CB8AC3E}">
        <p14:creationId xmlns:p14="http://schemas.microsoft.com/office/powerpoint/2010/main" val="3030487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FD073-0899-D94D-B508-0992373EF5EE}"/>
              </a:ext>
            </a:extLst>
          </p:cNvPr>
          <p:cNvSpPr>
            <a:spLocks noGrp="1"/>
          </p:cNvSpPr>
          <p:nvPr>
            <p:ph type="title"/>
          </p:nvPr>
        </p:nvSpPr>
        <p:spPr>
          <a:xfrm>
            <a:off x="410308" y="365125"/>
            <a:ext cx="10943492" cy="6152906"/>
          </a:xfrm>
        </p:spPr>
        <p:txBody>
          <a:bodyPr>
            <a:normAutofit fontScale="90000"/>
          </a:bodyPr>
          <a:lstStyle/>
          <a:p>
            <a:r>
              <a:rPr lang="en-US" dirty="0"/>
              <a:t>in rem</a:t>
            </a:r>
            <a:br>
              <a:rPr lang="en-US" dirty="0"/>
            </a:br>
            <a:r>
              <a:rPr lang="en-US" dirty="0"/>
              <a:t/>
            </a:r>
            <a:br>
              <a:rPr lang="en-US" dirty="0"/>
            </a:br>
            <a:r>
              <a:rPr lang="en-US" dirty="0"/>
              <a:t>quasi in rem concerning property attached</a:t>
            </a:r>
            <a:br>
              <a:rPr lang="en-US" dirty="0"/>
            </a:br>
            <a:r>
              <a:rPr lang="en-US" dirty="0"/>
              <a:t/>
            </a:r>
            <a:br>
              <a:rPr lang="en-US" dirty="0"/>
            </a:br>
            <a:r>
              <a:rPr lang="en-US" dirty="0"/>
              <a:t>both P and D are citizens of rendering country</a:t>
            </a:r>
            <a:br>
              <a:rPr lang="en-US" dirty="0"/>
            </a:br>
            <a:r>
              <a:rPr lang="en-US" dirty="0"/>
              <a:t/>
            </a:r>
            <a:br>
              <a:rPr lang="en-US" dirty="0"/>
            </a:br>
            <a:r>
              <a:rPr lang="en-US" dirty="0"/>
              <a:t>J was against citizen of rendering country and for citizens of recognizing state</a:t>
            </a:r>
            <a:br>
              <a:rPr lang="en-US" dirty="0"/>
            </a:br>
            <a:r>
              <a:rPr lang="en-US" dirty="0"/>
              <a:t/>
            </a:r>
            <a:br>
              <a:rPr lang="en-US" dirty="0"/>
            </a:br>
            <a:r>
              <a:rPr lang="en-US" dirty="0"/>
              <a:t>action in rendering country was brought by citizen of recognizing state</a:t>
            </a:r>
            <a:br>
              <a:rPr lang="en-US" dirty="0"/>
            </a:br>
            <a:endParaRPr lang="en-US" dirty="0"/>
          </a:p>
        </p:txBody>
      </p:sp>
    </p:spTree>
    <p:extLst>
      <p:ext uri="{BB962C8B-B14F-4D97-AF65-F5344CB8AC3E}">
        <p14:creationId xmlns:p14="http://schemas.microsoft.com/office/powerpoint/2010/main" val="3578730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1F787-1356-9E41-A756-CE4958D07B17}"/>
              </a:ext>
            </a:extLst>
          </p:cNvPr>
          <p:cNvSpPr>
            <a:spLocks noGrp="1"/>
          </p:cNvSpPr>
          <p:nvPr>
            <p:ph type="title"/>
          </p:nvPr>
        </p:nvSpPr>
        <p:spPr>
          <a:xfrm>
            <a:off x="375138" y="365125"/>
            <a:ext cx="10978662" cy="5988783"/>
          </a:xfrm>
        </p:spPr>
        <p:txBody>
          <a:bodyPr/>
          <a:lstStyle/>
          <a:p>
            <a:r>
              <a:rPr lang="en-US" dirty="0"/>
              <a:t>Uniform Foreign </a:t>
            </a:r>
            <a:r>
              <a:rPr lang="en-US"/>
              <a:t>Money Judgments Recognition Act</a:t>
            </a:r>
            <a:endParaRPr lang="en-US" dirty="0"/>
          </a:p>
        </p:txBody>
      </p:sp>
    </p:spTree>
    <p:extLst>
      <p:ext uri="{BB962C8B-B14F-4D97-AF65-F5344CB8AC3E}">
        <p14:creationId xmlns:p14="http://schemas.microsoft.com/office/powerpoint/2010/main" val="1254707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A995A-8FDC-2541-99B0-AFCC68D29BF9}"/>
              </a:ext>
            </a:extLst>
          </p:cNvPr>
          <p:cNvSpPr>
            <a:spLocks noGrp="1"/>
          </p:cNvSpPr>
          <p:nvPr>
            <p:ph type="title"/>
          </p:nvPr>
        </p:nvSpPr>
        <p:spPr>
          <a:xfrm>
            <a:off x="422031" y="446331"/>
            <a:ext cx="10955215" cy="5965337"/>
          </a:xfrm>
        </p:spPr>
        <p:txBody>
          <a:bodyPr/>
          <a:lstStyle/>
          <a:p>
            <a:r>
              <a:rPr lang="en-US" i="1" dirty="0"/>
              <a:t>Lauritzen v Larsen </a:t>
            </a:r>
            <a:r>
              <a:rPr lang="en-US" dirty="0"/>
              <a:t>(US 1953)</a:t>
            </a:r>
            <a:br>
              <a:rPr lang="en-US" dirty="0"/>
            </a:br>
            <a:r>
              <a:rPr lang="en-US" dirty="0"/>
              <a:t>- Danish seaman injured on a Danish ship while in port in Cuba</a:t>
            </a:r>
            <a:br>
              <a:rPr lang="en-US" dirty="0"/>
            </a:br>
            <a:r>
              <a:rPr lang="en-US" dirty="0"/>
              <a:t>- sued in federal court in NY under the Jones Act</a:t>
            </a:r>
            <a:br>
              <a:rPr lang="en-US" dirty="0"/>
            </a:br>
            <a:r>
              <a:rPr lang="en-US" dirty="0"/>
              <a:t>- basing his claim on the fact that he joined the crew in New York</a:t>
            </a:r>
            <a:br>
              <a:rPr lang="en-US" dirty="0"/>
            </a:br>
            <a:r>
              <a:rPr lang="en-US" dirty="0"/>
              <a:t/>
            </a:r>
            <a:br>
              <a:rPr lang="en-US" dirty="0"/>
            </a:br>
            <a:endParaRPr lang="en-US" dirty="0"/>
          </a:p>
        </p:txBody>
      </p:sp>
    </p:spTree>
    <p:extLst>
      <p:ext uri="{BB962C8B-B14F-4D97-AF65-F5344CB8AC3E}">
        <p14:creationId xmlns:p14="http://schemas.microsoft.com/office/powerpoint/2010/main" val="26924622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97459"/>
          </a:xfrm>
        </p:spPr>
        <p:txBody>
          <a:bodyPr/>
          <a:lstStyle/>
          <a:p>
            <a:r>
              <a:rPr lang="en-US" dirty="0"/>
              <a:t>exam</a:t>
            </a:r>
          </a:p>
        </p:txBody>
      </p:sp>
    </p:spTree>
    <p:extLst>
      <p:ext uri="{BB962C8B-B14F-4D97-AF65-F5344CB8AC3E}">
        <p14:creationId xmlns:p14="http://schemas.microsoft.com/office/powerpoint/2010/main" val="1402051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221026"/>
          </a:xfrm>
        </p:spPr>
        <p:txBody>
          <a:bodyPr/>
          <a:lstStyle/>
          <a:p>
            <a:r>
              <a:rPr lang="en-US" dirty="0"/>
              <a:t>1</a:t>
            </a:r>
            <a:r>
              <a:rPr lang="en-US" baseline="30000" dirty="0"/>
              <a:t>st</a:t>
            </a:r>
            <a:r>
              <a:rPr lang="en-US" dirty="0"/>
              <a:t> Restatement choice-of-law questions</a:t>
            </a:r>
            <a:br>
              <a:rPr lang="en-US" dirty="0"/>
            </a:br>
            <a:r>
              <a:rPr lang="en-US" dirty="0"/>
              <a:t>interest analysis choice-of-law questions</a:t>
            </a:r>
            <a:br>
              <a:rPr lang="en-US" dirty="0"/>
            </a:br>
            <a:r>
              <a:rPr lang="en-US" dirty="0"/>
              <a:t>choice-of-law clause questions</a:t>
            </a:r>
            <a:br>
              <a:rPr lang="en-US" dirty="0"/>
            </a:br>
            <a:r>
              <a:rPr lang="en-US" dirty="0"/>
              <a:t>constitutional questions</a:t>
            </a:r>
            <a:br>
              <a:rPr lang="en-US" dirty="0"/>
            </a:br>
            <a:r>
              <a:rPr lang="en-US" dirty="0"/>
              <a:t>	choice of law &amp; jurisdictional limitations</a:t>
            </a:r>
            <a:br>
              <a:rPr lang="en-US" dirty="0"/>
            </a:br>
            <a:r>
              <a:rPr lang="en-US" dirty="0"/>
              <a:t>full faith and credit questions</a:t>
            </a:r>
            <a:br>
              <a:rPr lang="en-US" dirty="0"/>
            </a:br>
            <a:r>
              <a:rPr lang="en-US" dirty="0"/>
              <a:t/>
            </a:r>
            <a:br>
              <a:rPr lang="en-US" dirty="0"/>
            </a:br>
            <a:r>
              <a:rPr lang="en-US" dirty="0"/>
              <a:t>policy questions…</a:t>
            </a:r>
            <a:br>
              <a:rPr lang="en-US" dirty="0"/>
            </a:br>
            <a:endParaRPr lang="en-US" dirty="0"/>
          </a:p>
        </p:txBody>
      </p:sp>
    </p:spTree>
    <p:extLst>
      <p:ext uri="{BB962C8B-B14F-4D97-AF65-F5344CB8AC3E}">
        <p14:creationId xmlns:p14="http://schemas.microsoft.com/office/powerpoint/2010/main" val="29480979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085102"/>
          </a:xfrm>
        </p:spPr>
        <p:txBody>
          <a:bodyPr>
            <a:noAutofit/>
          </a:bodyPr>
          <a:lstStyle/>
          <a:p>
            <a:r>
              <a:rPr lang="en-US" sz="3200" dirty="0"/>
              <a:t>The D Corp. [hereinafter D] is incorporated in Virginia with its principal place of business in Alabama. At a convenience store in California, P (a domiciliary of California) bought a lighter manufactured by D in a plant in Alabama. Upon buying the lighter, P took it home, where he modified it to make it possible to increase the size of the flame beyond what the lighter originally allowed. On a trip to New York, the lighter exploded, injuring P. P sued D in federal court in Virginia for negligent manufacturing. D argued that under Alabama, California and Virginia law, if P is found to have been contributorily negligent in altering the lighter, he should be denied recovery. P argues that New York law of comparative fault applies, which allows P to recover from D even if his negligence contributed to the accident (although P’s damages would be reduced by his degree of fault). Which law applies and why? </a:t>
            </a:r>
            <a:r>
              <a:rPr lang="en-US" sz="3200" i="1" dirty="0"/>
              <a:t>7 points</a:t>
            </a:r>
            <a:r>
              <a:rPr lang="en-US" sz="3200" dirty="0"/>
              <a:t>.</a:t>
            </a:r>
          </a:p>
        </p:txBody>
      </p:sp>
    </p:spTree>
    <p:extLst>
      <p:ext uri="{BB962C8B-B14F-4D97-AF65-F5344CB8AC3E}">
        <p14:creationId xmlns:p14="http://schemas.microsoft.com/office/powerpoint/2010/main" val="19386089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919" y="365125"/>
            <a:ext cx="11044881" cy="6258097"/>
          </a:xfrm>
        </p:spPr>
        <p:txBody>
          <a:bodyPr>
            <a:normAutofit fontScale="90000"/>
          </a:bodyPr>
          <a:lstStyle/>
          <a:p>
            <a:r>
              <a:rPr lang="en-US" dirty="0"/>
              <a:t>P (a domiciliary of Ontario) and D (a domiciliary of Ontario) are students at the University of Michigan at Ann Arbor. D was driving the two of them back to Ontario for spring break when she ran into a tree near Detroit, Michigan, injuring P. P sued D in Michigan state court for negligence. D argued that Ontario’s guest statute applies. Michigan no longer has a guest statute. How should the Michigan court decide and why? </a:t>
            </a:r>
            <a:r>
              <a:rPr lang="en-US" i="1" dirty="0"/>
              <a:t>11 points</a:t>
            </a:r>
            <a:r>
              <a:rPr lang="en-US" dirty="0"/>
              <a:t/>
            </a:r>
            <a:br>
              <a:rPr lang="en-US" dirty="0"/>
            </a:br>
            <a:endParaRPr lang="en-US" dirty="0"/>
          </a:p>
        </p:txBody>
      </p:sp>
    </p:spTree>
    <p:extLst>
      <p:ext uri="{BB962C8B-B14F-4D97-AF65-F5344CB8AC3E}">
        <p14:creationId xmlns:p14="http://schemas.microsoft.com/office/powerpoint/2010/main" val="1626439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1516498" cy="6258097"/>
          </a:xfrm>
        </p:spPr>
        <p:txBody>
          <a:bodyPr>
            <a:noAutofit/>
          </a:bodyPr>
          <a:lstStyle/>
          <a:p>
            <a:r>
              <a:rPr lang="en-US" sz="2800" dirty="0"/>
              <a:t>In California, the D Corp [hereinafter D] (incorporated in Delaware with its principal place of business in California) entered into a written contract with the P Corp [hereinafter P] (incorporated in Virginia with its principal place of business in Maryland), under which P was to build a new wing of a hospital for D in Michigan. In return, D was to pay P three installments of $1.2 million each, to be deposited in a bank account in Michigan. Although P built the wing, D found it was not able to pay the final installment. Instead it sent to P’s office in Maryland a promissory note, under which D was to pay P $1.5 million in three years time. P did not acknowledge the note. One year after receiving the note, P brought suit against D for breach of contract in Virginia state court. D made a motion to dismiss, claiming that, under the promissory note, D could pay $1.5 million in two years. Under the law of Virginia and Michigan, because P did not repudiate the promissory note in a timely fashion, P is now bound to accept payment in accordance with the promissory note as satisfying D’s obligations under the contract. Under the law of Maryland and California, P is so bound only if it explicitly agrees, which it did not. Should D’s motion succeed and why or why not? </a:t>
            </a:r>
            <a:r>
              <a:rPr lang="en-US" sz="2800" i="1" dirty="0"/>
              <a:t>22 points</a:t>
            </a:r>
            <a:r>
              <a:rPr lang="en-US" sz="2800" dirty="0"/>
              <a:t/>
            </a:r>
            <a:br>
              <a:rPr lang="en-US" sz="2800" dirty="0"/>
            </a:br>
            <a:endParaRPr lang="en-US" sz="2800" dirty="0"/>
          </a:p>
        </p:txBody>
      </p:sp>
    </p:spTree>
    <p:extLst>
      <p:ext uri="{BB962C8B-B14F-4D97-AF65-F5344CB8AC3E}">
        <p14:creationId xmlns:p14="http://schemas.microsoft.com/office/powerpoint/2010/main" val="3228373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6" y="365125"/>
            <a:ext cx="11870724" cy="6221026"/>
          </a:xfrm>
        </p:spPr>
        <p:txBody>
          <a:bodyPr>
            <a:noAutofit/>
          </a:bodyPr>
          <a:lstStyle/>
          <a:p>
            <a:r>
              <a:rPr lang="en-US" sz="3200" dirty="0"/>
              <a:t>D (a domiciliary of New York) left New York in his car for trip to Florida. At a rest stop in Virginia he picked up a hitchhiker, P (a domiciliary of Maryland). While traveling south in Virginia a deer jumped in front of the car. D swerved to get out of the way and hit a tree. In the accident, P, who was not wearing a seatbelt, was ejected from the car and sustained serious injuries. P sued D in state court in New York. D introduced the affirmative defense that P was contributorily negligent by failing to wear a seatbelt. Under the law of New York, Maryland, and Virginia, P was obligated to wear a seatbelt. But under the law of Virginia, in a negligence suit the defendant may not argue that the plaintiff was contributorily negligent by virtue of not wearing a seatbelt. New York and Maryland allow such a defense. Arguing that Virginia law applies, P moved to strike D’s affirmative defense. Should the motion be granted and why or why not? </a:t>
            </a:r>
            <a:r>
              <a:rPr lang="en-US" sz="3200" i="1" dirty="0"/>
              <a:t>14 points</a:t>
            </a:r>
            <a:r>
              <a:rPr lang="en-US" sz="3200" dirty="0"/>
              <a:t/>
            </a:r>
            <a:br>
              <a:rPr lang="en-US" sz="3200" dirty="0"/>
            </a:br>
            <a:endParaRPr lang="en-US" sz="3200" dirty="0"/>
          </a:p>
        </p:txBody>
      </p:sp>
    </p:spTree>
    <p:extLst>
      <p:ext uri="{BB962C8B-B14F-4D97-AF65-F5344CB8AC3E}">
        <p14:creationId xmlns:p14="http://schemas.microsoft.com/office/powerpoint/2010/main" val="1905478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F3813-A022-E94E-9234-95EAC9E06D51}"/>
              </a:ext>
            </a:extLst>
          </p:cNvPr>
          <p:cNvSpPr>
            <a:spLocks noGrp="1"/>
          </p:cNvSpPr>
          <p:nvPr>
            <p:ph type="title"/>
          </p:nvPr>
        </p:nvSpPr>
        <p:spPr>
          <a:xfrm>
            <a:off x="445477" y="365125"/>
            <a:ext cx="10908323" cy="6223244"/>
          </a:xfrm>
        </p:spPr>
        <p:txBody>
          <a:bodyPr/>
          <a:lstStyle/>
          <a:p>
            <a:r>
              <a:rPr lang="en-US" dirty="0"/>
              <a:t>Court appealed to contacts and relevant interests of nations to argue that Danish law applied</a:t>
            </a:r>
            <a:br>
              <a:rPr lang="en-US" dirty="0"/>
            </a:br>
            <a:r>
              <a:rPr lang="en-US" dirty="0"/>
              <a:t/>
            </a:r>
            <a:br>
              <a:rPr lang="en-US" dirty="0"/>
            </a:br>
            <a:endParaRPr lang="en-US" dirty="0"/>
          </a:p>
        </p:txBody>
      </p:sp>
    </p:spTree>
    <p:extLst>
      <p:ext uri="{BB962C8B-B14F-4D97-AF65-F5344CB8AC3E}">
        <p14:creationId xmlns:p14="http://schemas.microsoft.com/office/powerpoint/2010/main" val="4232204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0081F-4889-4649-895D-9EF0012040F1}"/>
              </a:ext>
            </a:extLst>
          </p:cNvPr>
          <p:cNvSpPr>
            <a:spLocks noGrp="1"/>
          </p:cNvSpPr>
          <p:nvPr>
            <p:ph type="title"/>
          </p:nvPr>
        </p:nvSpPr>
        <p:spPr>
          <a:xfrm>
            <a:off x="410308" y="365125"/>
            <a:ext cx="10943492" cy="6106013"/>
          </a:xfrm>
        </p:spPr>
        <p:txBody>
          <a:bodyPr>
            <a:normAutofit fontScale="90000"/>
          </a:bodyPr>
          <a:lstStyle/>
          <a:p>
            <a:r>
              <a:rPr lang="en-US" i="1" dirty="0"/>
              <a:t>Romero v International Terminal Operating Co. </a:t>
            </a:r>
            <a:r>
              <a:rPr lang="en-US" dirty="0"/>
              <a:t>(US 1959)</a:t>
            </a:r>
            <a:r>
              <a:rPr lang="en-US" i="1" dirty="0"/>
              <a:t/>
            </a:r>
            <a:br>
              <a:rPr lang="en-US" i="1" dirty="0"/>
            </a:br>
            <a:r>
              <a:rPr lang="en-US" i="1" dirty="0"/>
              <a:t>- </a:t>
            </a:r>
            <a:r>
              <a:rPr lang="en-US" dirty="0"/>
              <a:t>a Spanish seaman injured on a Spanish ship docked in Hoboken, New Jersey</a:t>
            </a:r>
            <a:br>
              <a:rPr lang="en-US" dirty="0"/>
            </a:br>
            <a:r>
              <a:rPr lang="en-US" dirty="0"/>
              <a:t>- Spanish law applied</a:t>
            </a:r>
            <a:br>
              <a:rPr lang="en-US" dirty="0"/>
            </a:br>
            <a:r>
              <a:rPr lang="en-US" dirty="0"/>
              <a:t>- “The amount and type of recovery which a foreign seaman may receive from his foreign employer while sailing on a foreign ship should not depend on the wholly fortuitous circumstance of the place of injury.” </a:t>
            </a:r>
            <a:br>
              <a:rPr lang="en-US" dirty="0"/>
            </a:br>
            <a:endParaRPr lang="en-US" dirty="0"/>
          </a:p>
        </p:txBody>
      </p:sp>
    </p:spTree>
    <p:extLst>
      <p:ext uri="{BB962C8B-B14F-4D97-AF65-F5344CB8AC3E}">
        <p14:creationId xmlns:p14="http://schemas.microsoft.com/office/powerpoint/2010/main" val="778498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3DBC4-FCA1-1743-8FD9-29BB58CA4C32}"/>
              </a:ext>
            </a:extLst>
          </p:cNvPr>
          <p:cNvSpPr>
            <a:spLocks noGrp="1"/>
          </p:cNvSpPr>
          <p:nvPr>
            <p:ph type="title"/>
          </p:nvPr>
        </p:nvSpPr>
        <p:spPr>
          <a:xfrm>
            <a:off x="597877" y="365125"/>
            <a:ext cx="10755923" cy="6035675"/>
          </a:xfrm>
        </p:spPr>
        <p:txBody>
          <a:bodyPr>
            <a:normAutofit/>
          </a:bodyPr>
          <a:lstStyle/>
          <a:p>
            <a:r>
              <a:rPr lang="en-US" i="1" dirty="0"/>
              <a:t>EEOC v Arabian American Oil Co. </a:t>
            </a:r>
            <a:r>
              <a:rPr lang="en-US" dirty="0"/>
              <a:t>(US 1991)</a:t>
            </a:r>
            <a:r>
              <a:rPr lang="en-US" i="1" dirty="0"/>
              <a:t> </a:t>
            </a:r>
            <a:r>
              <a:rPr lang="en-US" dirty="0"/>
              <a:t/>
            </a:r>
            <a:br>
              <a:rPr lang="en-US" dirty="0"/>
            </a:br>
            <a:r>
              <a:rPr lang="en-US" dirty="0"/>
              <a:t>- American citizen hired in Texas and working in Saudi Arabia sues Del. Corp. in federal court for violating Title VII by firing him on the basis of race, religion, and national origin</a:t>
            </a:r>
            <a:br>
              <a:rPr lang="en-US" dirty="0"/>
            </a:br>
            <a:r>
              <a:rPr lang="en-US" dirty="0"/>
              <a:t>- court applies presumption against extraterritoriality to dismiss for lack of SMJ</a:t>
            </a:r>
            <a:br>
              <a:rPr lang="en-US" dirty="0"/>
            </a:br>
            <a:endParaRPr lang="en-US" dirty="0"/>
          </a:p>
        </p:txBody>
      </p:sp>
    </p:spTree>
    <p:extLst>
      <p:ext uri="{BB962C8B-B14F-4D97-AF65-F5344CB8AC3E}">
        <p14:creationId xmlns:p14="http://schemas.microsoft.com/office/powerpoint/2010/main" val="2560994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1EF66-8E9F-724F-B936-F072E00326FB}"/>
              </a:ext>
            </a:extLst>
          </p:cNvPr>
          <p:cNvSpPr>
            <a:spLocks noGrp="1"/>
          </p:cNvSpPr>
          <p:nvPr>
            <p:ph type="title"/>
          </p:nvPr>
        </p:nvSpPr>
        <p:spPr>
          <a:xfrm>
            <a:off x="457200" y="365125"/>
            <a:ext cx="10896600" cy="5871552"/>
          </a:xfrm>
        </p:spPr>
        <p:txBody>
          <a:bodyPr/>
          <a:lstStyle/>
          <a:p>
            <a:r>
              <a:rPr lang="en-US" dirty="0"/>
              <a:t>Morrison v. National Australia Bank (US 2010)</a:t>
            </a:r>
          </a:p>
        </p:txBody>
      </p:sp>
    </p:spTree>
    <p:extLst>
      <p:ext uri="{BB962C8B-B14F-4D97-AF65-F5344CB8AC3E}">
        <p14:creationId xmlns:p14="http://schemas.microsoft.com/office/powerpoint/2010/main" val="1613131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3F23-344A-8148-8316-67035C502062}"/>
              </a:ext>
            </a:extLst>
          </p:cNvPr>
          <p:cNvSpPr>
            <a:spLocks noGrp="1"/>
          </p:cNvSpPr>
          <p:nvPr>
            <p:ph type="title"/>
          </p:nvPr>
        </p:nvSpPr>
        <p:spPr>
          <a:xfrm>
            <a:off x="433754" y="365125"/>
            <a:ext cx="10920046" cy="6129460"/>
          </a:xfrm>
        </p:spPr>
        <p:txBody>
          <a:bodyPr/>
          <a:lstStyle/>
          <a:p>
            <a:r>
              <a:rPr lang="en-US" dirty="0"/>
              <a:t>Australians suing Australia company for fraud originating in US in connection with shares listed on Australian stock exchange</a:t>
            </a:r>
          </a:p>
        </p:txBody>
      </p:sp>
    </p:spTree>
    <p:extLst>
      <p:ext uri="{BB962C8B-B14F-4D97-AF65-F5344CB8AC3E}">
        <p14:creationId xmlns:p14="http://schemas.microsoft.com/office/powerpoint/2010/main" val="1091190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TotalTime>
  <Words>1405</Words>
  <Application>Microsoft Office PowerPoint</Application>
  <PresentationFormat>Widescreen</PresentationFormat>
  <Paragraphs>45</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Lecture 25 Nov. 26, 2019</vt:lpstr>
      <vt:lpstr>extraterritorial application of federal law</vt:lpstr>
      <vt:lpstr>how to do interest analysis with respect to federal law</vt:lpstr>
      <vt:lpstr>Lauritzen v Larsen (US 1953) - Danish seaman injured on a Danish ship while in port in Cuba - sued in federal court in NY under the Jones Act - basing his claim on the fact that he joined the crew in New York  </vt:lpstr>
      <vt:lpstr>Court appealed to contacts and relevant interests of nations to argue that Danish law applied  </vt:lpstr>
      <vt:lpstr>Romero v International Terminal Operating Co. (US 1959) - a Spanish seaman injured on a Spanish ship docked in Hoboken, New Jersey - Spanish law applied - “The amount and type of recovery which a foreign seaman may receive from his foreign employer while sailing on a foreign ship should not depend on the wholly fortuitous circumstance of the place of injury.”  </vt:lpstr>
      <vt:lpstr>EEOC v Arabian American Oil Co. (US 1991)  - American citizen hired in Texas and working in Saudi Arabia sues Del. Corp. in federal court for violating Title VII by firing him on the basis of race, religion, and national origin - court applies presumption against extraterritoriality to dismiss for lack of SMJ </vt:lpstr>
      <vt:lpstr>Morrison v. National Australia Bank (US 2010)</vt:lpstr>
      <vt:lpstr>Australians suing Australia company for fraud originating in US in connection with shares listed on Australian stock exchange</vt:lpstr>
      <vt:lpstr>subject matter jurisdiction or failure to state a claim?</vt:lpstr>
      <vt:lpstr>how to do this under Lauritzen? </vt:lpstr>
      <vt:lpstr>2nd Circuit standard  - did wrongful conduct have a substantial effect on US - did wrongful conduct occur in US</vt:lpstr>
      <vt:lpstr>The conduct test was held to apply differently depending on whether the harmed investors were Americans or foreigners: When the alleged damages consisted of losses to American investors abroad, it was enough that acts “of material importance” performed in the United States “significantly contributed” to that result; whereas those acts must have “directly caused” the result when losses to foreigners abroad were at issue.</vt:lpstr>
      <vt:lpstr>Thus, “unless there is the affirmative intention of the Congress clearly expressed” to give a statute extraterritorial effect, “we must presume it is primarily concerned with domestic conditions.” The canon or presumption applies regardless of whether there is a risk of conflict between the American statute and a foreign law. When a statute gives no clear indication of an extraterritorial application, it has none.</vt:lpstr>
      <vt:lpstr>The results of judicial-speculation-made-law—divining what Congress would have wanted if it had thought of the situation before the court—demonstrate the wisdom of the presumption against extraterritoriality. Rather than guess anew in each case, we apply the presumption in all cases, preserving a stable background against which Congress can legislate with predictable effects.</vt:lpstr>
      <vt:lpstr>Applying the same mode of analysis here, we think that the focus of the Exchange Act is not upon the place where the deception originated, but upon purchases and sales of securities in the United States. Section 10(b) does not punish deceptive conduct, but only deceptive conduct “in connection with the purchase or sale of any security registered on a national securities exchange or any security not so registered.” Those purchase-and-sale transactions are the objects of the statute’s solicitude. It is those transactions that the statute seeks to “regulate,”; it is parties or prospective parties to those transactions that the statute seeks to “protec[t],”. And it is in our view only transactions in securities listed on domestic exchanges, and domestic transactions in other securities, to which §10(b) applies.</vt:lpstr>
      <vt:lpstr>preventing the United States from becoming a “Barbary Coast” for malefactors perpetrating frauds in foreign markets?</vt:lpstr>
      <vt:lpstr>US has “become the Shangri-La of class-action litigation for lawyers representing those allegedly cheated in foreign securities markets”</vt:lpstr>
      <vt:lpstr>why so worried about federal overlap with another nation’s law when not as worried about state overlap with another state’s  - or state’s overlap with another nation’s?</vt:lpstr>
      <vt:lpstr>if there is a worry about overreaching into Australian matters, what would be a way of solving that problem in the context of standard conflicts theory?</vt:lpstr>
      <vt:lpstr>Stevens concurrence</vt:lpstr>
      <vt:lpstr>Americans defraud Americans in American concerning shares on Australian stock exchange</vt:lpstr>
      <vt:lpstr>could federal securities law constitutionally apply to this case?</vt:lpstr>
      <vt:lpstr>presumption against extraterritoriality   presumption against violation of international law</vt:lpstr>
      <vt:lpstr>§ 403. LIMITATIONS ON JURISDICTION TO PRESCRIBE   (1) Even when one of the bases for jurisdiction under s 402 is present, a state may not exercise jurisdiction to prescribe law with respect to a person or activity having connections with another state when the exercise of such jurisdiction is unreasonable. (2) Whether exercise of jurisdiction over a person or activity is unreasonable is determined by evaluating all relevant factors, including, where appropriate: (a) the link of the activity to the territory of the regulating state, i.e., the extent to which the activity takes place within the territory, or has substantial, direct, and foreseeable effect upon or in the territory; (b) the connections, such as nationality, residence, or economic activity, between the regulating state and the person principally responsible for the activity to be regulated, or between that state and those whom the regulation is designed to protect; (c) the character of the activity to be regulated, the importance of regulation to the regulating state, the extent to which other states regulate such activities, and the degree to which the desirability of such regulation is generally accepted. (d) the existence of justified expectations that might be protected or hurt by the regulation; (e) the importance of the regulation to the international political, legal, or economic system; (f) the extent to which the regulation is consistent with the traditions of the international system; (g) the extent to which another state may have an interest in regulating the activity; and (h) the likelihood of conflict with regulation by another state. (3) When it would not be unreasonable for each of two states to exercise jurisdiction over a person or activity, but the prescriptions by the two states are in conflict, each state has an obligation to evaluate its own as well as the other state's interest in exercising jurisdiction, in light of all the relevant factors, including those set out in Subsection (2); a state should defer to the other state if that state's interest is clearly greater. </vt:lpstr>
      <vt:lpstr>but what if Congress wants extraterritoriality and to violate international law?  why not say violation of 5th Amendment due process?</vt:lpstr>
      <vt:lpstr>compare state overreaching  - violates 14th Amendment due process</vt:lpstr>
      <vt:lpstr>compare excessive federal court assertion of personal jurisdiction  - often said to violate 5th Amendment due process</vt:lpstr>
      <vt:lpstr>recognition of the judgments of foreign nations</vt:lpstr>
      <vt:lpstr>why state law?  indeed, why state law for international choice of law?</vt:lpstr>
      <vt:lpstr>why Klaxon?</vt:lpstr>
      <vt:lpstr>comity v vested rights</vt:lpstr>
      <vt:lpstr>assuming recognition, what res judicata effects?  - use rendering jurisdiction - use recognizing jurisdiction - be flexible</vt:lpstr>
      <vt:lpstr>Hilton v. Guyot (US 1895)</vt:lpstr>
      <vt:lpstr>grounds for refusing recognition (besides reciprocity)</vt:lpstr>
      <vt:lpstr>public policy  lack of jurisdiction  - whose principles do you use?  - do you accept jurisdictional determinations of that court?  notice, opportunity to be heard, due process</vt:lpstr>
      <vt:lpstr>grounds for not demanding reciprocity</vt:lpstr>
      <vt:lpstr>in rem  quasi in rem concerning property attached  both P and D are citizens of rendering country  J was against citizen of rendering country and for citizens of recognizing state  action in rendering country was brought by citizen of recognizing state </vt:lpstr>
      <vt:lpstr>Uniform Foreign Money Judgments Recognition Act</vt:lpstr>
      <vt:lpstr>exam</vt:lpstr>
      <vt:lpstr>1st Restatement choice-of-law questions interest analysis choice-of-law questions choice-of-law clause questions constitutional questions  choice of law &amp; jurisdictional limitations full faith and credit questions  policy questions… </vt:lpstr>
      <vt:lpstr>The D Corp. [hereinafter D] is incorporated in Virginia with its principal place of business in Alabama. At a convenience store in California, P (a domiciliary of California) bought a lighter manufactured by D in a plant in Alabama. Upon buying the lighter, P took it home, where he modified it to make it possible to increase the size of the flame beyond what the lighter originally allowed. On a trip to New York, the lighter exploded, injuring P. P sued D in federal court in Virginia for negligent manufacturing. D argued that under Alabama, California and Virginia law, if P is found to have been contributorily negligent in altering the lighter, he should be denied recovery. P argues that New York law of comparative fault applies, which allows P to recover from D even if his negligence contributed to the accident (although P’s damages would be reduced by his degree of fault). Which law applies and why? 7 points.</vt:lpstr>
      <vt:lpstr>P (a domiciliary of Ontario) and D (a domiciliary of Ontario) are students at the University of Michigan at Ann Arbor. D was driving the two of them back to Ontario for spring break when she ran into a tree near Detroit, Michigan, injuring P. P sued D in Michigan state court for negligence. D argued that Ontario’s guest statute applies. Michigan no longer has a guest statute. How should the Michigan court decide and why? 11 points </vt:lpstr>
      <vt:lpstr>In California, the D Corp [hereinafter D] (incorporated in Delaware with its principal place of business in California) entered into a written contract with the P Corp [hereinafter P] (incorporated in Virginia with its principal place of business in Maryland), under which P was to build a new wing of a hospital for D in Michigan. In return, D was to pay P three installments of $1.2 million each, to be deposited in a bank account in Michigan. Although P built the wing, D found it was not able to pay the final installment. Instead it sent to P’s office in Maryland a promissory note, under which D was to pay P $1.5 million in three years time. P did not acknowledge the note. One year after receiving the note, P brought suit against D for breach of contract in Virginia state court. D made a motion to dismiss, claiming that, under the promissory note, D could pay $1.5 million in two years. Under the law of Virginia and Michigan, because P did not repudiate the promissory note in a timely fashion, P is now bound to accept payment in accordance with the promissory note as satisfying D’s obligations under the contract. Under the law of Maryland and California, P is so bound only if it explicitly agrees, which it did not. Should D’s motion succeed and why or why not? 22 points </vt:lpstr>
      <vt:lpstr>D (a domiciliary of New York) left New York in his car for trip to Florida. At a rest stop in Virginia he picked up a hitchhiker, P (a domiciliary of Maryland). While traveling south in Virginia a deer jumped in front of the car. D swerved to get out of the way and hit a tree. In the accident, P, who was not wearing a seatbelt, was ejected from the car and sustained serious injuries. P sued D in state court in New York. D introduced the affirmative defense that P was contributorily negligent by failing to wear a seatbelt. Under the law of New York, Maryland, and Virginia, P was obligated to wear a seatbelt. But under the law of Virginia, in a negligence suit the defendant may not argue that the plaintiff was contributorily negligent by virtue of not wearing a seatbelt. New York and Maryland allow such a defense. Arguing that Virginia law applies, P moved to strike D’s affirmative defense. Should the motion be granted and why or why not? 14 points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240</cp:revision>
  <cp:lastPrinted>2018-02-07T17:05:49Z</cp:lastPrinted>
  <dcterms:created xsi:type="dcterms:W3CDTF">2016-02-03T23:33:45Z</dcterms:created>
  <dcterms:modified xsi:type="dcterms:W3CDTF">2019-11-26T16:07:33Z</dcterms:modified>
</cp:coreProperties>
</file>