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9"/>
  </p:handoutMasterIdLst>
  <p:sldIdLst>
    <p:sldId id="410" r:id="rId2"/>
    <p:sldId id="535" r:id="rId3"/>
    <p:sldId id="536" r:id="rId4"/>
    <p:sldId id="566" r:id="rId5"/>
    <p:sldId id="537" r:id="rId6"/>
    <p:sldId id="538" r:id="rId7"/>
    <p:sldId id="539" r:id="rId8"/>
    <p:sldId id="568" r:id="rId9"/>
    <p:sldId id="569" r:id="rId10"/>
    <p:sldId id="540" r:id="rId11"/>
    <p:sldId id="570" r:id="rId12"/>
    <p:sldId id="571" r:id="rId13"/>
    <p:sldId id="572" r:id="rId14"/>
    <p:sldId id="573" r:id="rId15"/>
    <p:sldId id="574" r:id="rId16"/>
    <p:sldId id="593" r:id="rId17"/>
    <p:sldId id="575" r:id="rId18"/>
    <p:sldId id="576" r:id="rId19"/>
    <p:sldId id="577" r:id="rId20"/>
    <p:sldId id="578" r:id="rId21"/>
    <p:sldId id="583" r:id="rId22"/>
    <p:sldId id="584" r:id="rId23"/>
    <p:sldId id="585" r:id="rId24"/>
    <p:sldId id="579" r:id="rId25"/>
    <p:sldId id="580" r:id="rId26"/>
    <p:sldId id="586" r:id="rId27"/>
    <p:sldId id="594" r:id="rId28"/>
    <p:sldId id="595" r:id="rId29"/>
    <p:sldId id="587" r:id="rId30"/>
    <p:sldId id="582" r:id="rId31"/>
    <p:sldId id="581" r:id="rId32"/>
    <p:sldId id="589" r:id="rId33"/>
    <p:sldId id="588" r:id="rId34"/>
    <p:sldId id="590" r:id="rId35"/>
    <p:sldId id="591" r:id="rId36"/>
    <p:sldId id="592" r:id="rId37"/>
    <p:sldId id="596" r:id="rId38"/>
    <p:sldId id="598" r:id="rId39"/>
    <p:sldId id="599" r:id="rId40"/>
    <p:sldId id="602" r:id="rId41"/>
    <p:sldId id="603" r:id="rId42"/>
    <p:sldId id="597" r:id="rId43"/>
    <p:sldId id="600" r:id="rId44"/>
    <p:sldId id="601" r:id="rId45"/>
    <p:sldId id="604" r:id="rId46"/>
    <p:sldId id="605" r:id="rId47"/>
    <p:sldId id="606" r:id="rId4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54" autoAdjust="0"/>
    <p:restoredTop sz="94660"/>
  </p:normalViewPr>
  <p:slideViewPr>
    <p:cSldViewPr snapToGrid="0">
      <p:cViewPr varScale="1">
        <p:scale>
          <a:sx n="109" d="100"/>
          <a:sy n="109" d="100"/>
        </p:scale>
        <p:origin x="36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829A2AA-0E21-4F09-B24C-2B2C6F171F86}" type="datetimeFigureOut">
              <a:rPr lang="en-US" smtClean="0"/>
              <a:t>11/20/19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A8BAD37-2440-46C2-ABB9-8FF538F900B2}" type="slidenum">
              <a:rPr lang="en-US" smtClean="0"/>
              <a:t>‹#›</a:t>
            </a:fld>
            <a:endParaRPr lang="en-US"/>
          </a:p>
        </p:txBody>
      </p:sp>
    </p:spTree>
    <p:extLst>
      <p:ext uri="{BB962C8B-B14F-4D97-AF65-F5344CB8AC3E}">
        <p14:creationId xmlns:p14="http://schemas.microsoft.com/office/powerpoint/2010/main" val="41300626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E13D1C9-2608-46E0-A297-D89903FEC983}"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06898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577227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60681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99207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13D1C9-2608-46E0-A297-D89903FEC983}"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42753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13D1C9-2608-46E0-A297-D89903FEC983}"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355572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13D1C9-2608-46E0-A297-D89903FEC983}"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08778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13D1C9-2608-46E0-A297-D89903FEC983}"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94888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3D1C9-2608-46E0-A297-D89903FEC983}"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854024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4098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80307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3D1C9-2608-46E0-A297-D89903FEC983}"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C9F109-39FF-4484-B168-9840A7949CF0}" type="slidenum">
              <a:rPr lang="en-US" smtClean="0"/>
              <a:t>‹#›</a:t>
            </a:fld>
            <a:endParaRPr lang="en-US"/>
          </a:p>
        </p:txBody>
      </p:sp>
    </p:spTree>
    <p:extLst>
      <p:ext uri="{BB962C8B-B14F-4D97-AF65-F5344CB8AC3E}">
        <p14:creationId xmlns:p14="http://schemas.microsoft.com/office/powerpoint/2010/main" val="3365395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584" y="365125"/>
            <a:ext cx="10656216" cy="5724590"/>
          </a:xfrm>
        </p:spPr>
        <p:txBody>
          <a:bodyPr/>
          <a:lstStyle/>
          <a:p>
            <a:pPr algn="ctr"/>
            <a:r>
              <a:rPr lang="en-US" dirty="0"/>
              <a:t>Lecture 24</a:t>
            </a:r>
            <a:br>
              <a:rPr lang="en-US" dirty="0"/>
            </a:br>
            <a:r>
              <a:rPr lang="en-US" dirty="0"/>
              <a:t>Nov. 21, 2019</a:t>
            </a:r>
          </a:p>
        </p:txBody>
      </p:sp>
    </p:spTree>
    <p:extLst>
      <p:ext uri="{BB962C8B-B14F-4D97-AF65-F5344CB8AC3E}">
        <p14:creationId xmlns:p14="http://schemas.microsoft.com/office/powerpoint/2010/main" val="1405322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5924464"/>
          </a:xfrm>
        </p:spPr>
        <p:txBody>
          <a:bodyPr/>
          <a:lstStyle/>
          <a:p>
            <a:r>
              <a:rPr lang="en-US" dirty="0"/>
              <a:t>d</a:t>
            </a:r>
            <a:r>
              <a:rPr lang="en-US"/>
              <a:t>oes </a:t>
            </a:r>
            <a:r>
              <a:rPr lang="en-US" dirty="0"/>
              <a:t>it matter that this was a </a:t>
            </a:r>
            <a:r>
              <a:rPr lang="en-US"/>
              <a:t>class action?</a:t>
            </a:r>
            <a:endParaRPr lang="en-US" dirty="0"/>
          </a:p>
        </p:txBody>
      </p:sp>
      <p:pic>
        <p:nvPicPr>
          <p:cNvPr id="3" name="Picture 2">
            <a:extLst>
              <a:ext uri="{FF2B5EF4-FFF2-40B4-BE49-F238E27FC236}">
                <a16:creationId xmlns:a16="http://schemas.microsoft.com/office/drawing/2014/main" id="{D3AFB874-5DB9-F949-9E16-6E3592E5AA59}"/>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213363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6E4DA-4CAD-C24D-85AD-4D984B04802B}"/>
              </a:ext>
            </a:extLst>
          </p:cNvPr>
          <p:cNvSpPr>
            <a:spLocks noGrp="1"/>
          </p:cNvSpPr>
          <p:nvPr>
            <p:ph type="title"/>
          </p:nvPr>
        </p:nvSpPr>
        <p:spPr>
          <a:xfrm>
            <a:off x="562708" y="365125"/>
            <a:ext cx="10791092" cy="5988783"/>
          </a:xfrm>
        </p:spPr>
        <p:txBody>
          <a:bodyPr/>
          <a:lstStyle/>
          <a:p>
            <a:r>
              <a:rPr lang="en-US" dirty="0"/>
              <a:t>extraterritorial application of federal law</a:t>
            </a:r>
          </a:p>
        </p:txBody>
      </p:sp>
    </p:spTree>
    <p:extLst>
      <p:ext uri="{BB962C8B-B14F-4D97-AF65-F5344CB8AC3E}">
        <p14:creationId xmlns:p14="http://schemas.microsoft.com/office/powerpoint/2010/main" val="1851203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42E64-3D08-CA42-8827-38A374376E3B}"/>
              </a:ext>
            </a:extLst>
          </p:cNvPr>
          <p:cNvSpPr>
            <a:spLocks noGrp="1"/>
          </p:cNvSpPr>
          <p:nvPr>
            <p:ph type="title"/>
          </p:nvPr>
        </p:nvSpPr>
        <p:spPr>
          <a:xfrm>
            <a:off x="539262" y="365125"/>
            <a:ext cx="10814538" cy="6129460"/>
          </a:xfrm>
        </p:spPr>
        <p:txBody>
          <a:bodyPr/>
          <a:lstStyle/>
          <a:p>
            <a:r>
              <a:rPr lang="en-US" dirty="0"/>
              <a:t>how to do interest analysis with respect to federal law</a:t>
            </a:r>
          </a:p>
        </p:txBody>
      </p:sp>
    </p:spTree>
    <p:extLst>
      <p:ext uri="{BB962C8B-B14F-4D97-AF65-F5344CB8AC3E}">
        <p14:creationId xmlns:p14="http://schemas.microsoft.com/office/powerpoint/2010/main" val="40032978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A995A-8FDC-2541-99B0-AFCC68D29BF9}"/>
              </a:ext>
            </a:extLst>
          </p:cNvPr>
          <p:cNvSpPr>
            <a:spLocks noGrp="1"/>
          </p:cNvSpPr>
          <p:nvPr>
            <p:ph type="title"/>
          </p:nvPr>
        </p:nvSpPr>
        <p:spPr>
          <a:xfrm>
            <a:off x="422031" y="446331"/>
            <a:ext cx="10955215" cy="5965337"/>
          </a:xfrm>
        </p:spPr>
        <p:txBody>
          <a:bodyPr/>
          <a:lstStyle/>
          <a:p>
            <a:r>
              <a:rPr lang="en-US" i="1" dirty="0"/>
              <a:t>Lauritzen v Larsen </a:t>
            </a:r>
            <a:r>
              <a:rPr lang="en-US" dirty="0"/>
              <a:t>(US 1953)</a:t>
            </a:r>
            <a:br>
              <a:rPr lang="en-US" dirty="0"/>
            </a:br>
            <a:r>
              <a:rPr lang="en-US" dirty="0"/>
              <a:t>- Danish seaman injured on a Danish ship while in port in Cuba</a:t>
            </a:r>
            <a:br>
              <a:rPr lang="en-US" dirty="0"/>
            </a:br>
            <a:r>
              <a:rPr lang="en-US" dirty="0"/>
              <a:t>- sued in federal court in NY under the Jones Act</a:t>
            </a:r>
            <a:br>
              <a:rPr lang="en-US" dirty="0"/>
            </a:br>
            <a:r>
              <a:rPr lang="en-US" dirty="0"/>
              <a:t>- basing his claim on the fact that he joined the crew in New York</a:t>
            </a:r>
            <a:br>
              <a:rPr lang="en-US" dirty="0"/>
            </a:br>
            <a:br>
              <a:rPr lang="en-US" dirty="0"/>
            </a:br>
            <a:endParaRPr lang="en-US" dirty="0"/>
          </a:p>
        </p:txBody>
      </p:sp>
    </p:spTree>
    <p:extLst>
      <p:ext uri="{BB962C8B-B14F-4D97-AF65-F5344CB8AC3E}">
        <p14:creationId xmlns:p14="http://schemas.microsoft.com/office/powerpoint/2010/main" val="2692462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F3813-A022-E94E-9234-95EAC9E06D51}"/>
              </a:ext>
            </a:extLst>
          </p:cNvPr>
          <p:cNvSpPr>
            <a:spLocks noGrp="1"/>
          </p:cNvSpPr>
          <p:nvPr>
            <p:ph type="title"/>
          </p:nvPr>
        </p:nvSpPr>
        <p:spPr>
          <a:xfrm>
            <a:off x="445477" y="365125"/>
            <a:ext cx="10908323" cy="6223244"/>
          </a:xfrm>
        </p:spPr>
        <p:txBody>
          <a:bodyPr/>
          <a:lstStyle/>
          <a:p>
            <a:r>
              <a:rPr lang="en-US" dirty="0"/>
              <a:t>Court appealed to contacts and relevant interests of nations to argue that Danish law applied</a:t>
            </a:r>
            <a:br>
              <a:rPr lang="en-US" dirty="0"/>
            </a:br>
            <a:br>
              <a:rPr lang="en-US" dirty="0"/>
            </a:br>
            <a:endParaRPr lang="en-US" dirty="0"/>
          </a:p>
        </p:txBody>
      </p:sp>
    </p:spTree>
    <p:extLst>
      <p:ext uri="{BB962C8B-B14F-4D97-AF65-F5344CB8AC3E}">
        <p14:creationId xmlns:p14="http://schemas.microsoft.com/office/powerpoint/2010/main" val="42322045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0081F-4889-4649-895D-9EF0012040F1}"/>
              </a:ext>
            </a:extLst>
          </p:cNvPr>
          <p:cNvSpPr>
            <a:spLocks noGrp="1"/>
          </p:cNvSpPr>
          <p:nvPr>
            <p:ph type="title"/>
          </p:nvPr>
        </p:nvSpPr>
        <p:spPr>
          <a:xfrm>
            <a:off x="410308" y="365125"/>
            <a:ext cx="10943492" cy="6106013"/>
          </a:xfrm>
        </p:spPr>
        <p:txBody>
          <a:bodyPr>
            <a:normAutofit fontScale="90000"/>
          </a:bodyPr>
          <a:lstStyle/>
          <a:p>
            <a:r>
              <a:rPr lang="en-US" i="1" dirty="0"/>
              <a:t>Romero v International Terminal Operating Co. </a:t>
            </a:r>
            <a:r>
              <a:rPr lang="en-US" dirty="0"/>
              <a:t>(US 1959)</a:t>
            </a:r>
            <a:br>
              <a:rPr lang="en-US" i="1" dirty="0"/>
            </a:br>
            <a:r>
              <a:rPr lang="en-US" i="1" dirty="0"/>
              <a:t>- </a:t>
            </a:r>
            <a:r>
              <a:rPr lang="en-US" dirty="0"/>
              <a:t>a Spanish seaman injured on a Spanish ship docked in Hoboken, New Jersey</a:t>
            </a:r>
            <a:br>
              <a:rPr lang="en-US" dirty="0"/>
            </a:br>
            <a:r>
              <a:rPr lang="en-US" dirty="0"/>
              <a:t>- Spanish law applied</a:t>
            </a:r>
            <a:br>
              <a:rPr lang="en-US" dirty="0"/>
            </a:br>
            <a:r>
              <a:rPr lang="en-US" dirty="0"/>
              <a:t>- “The amount and type of recovery which a foreign seaman may receive from his foreign employer while sailing on a foreign ship should not depend on the wholly fortuitous circumstance of the place of injury.” </a:t>
            </a:r>
            <a:br>
              <a:rPr lang="en-US" dirty="0"/>
            </a:br>
            <a:endParaRPr lang="en-US" dirty="0"/>
          </a:p>
        </p:txBody>
      </p:sp>
    </p:spTree>
    <p:extLst>
      <p:ext uri="{BB962C8B-B14F-4D97-AF65-F5344CB8AC3E}">
        <p14:creationId xmlns:p14="http://schemas.microsoft.com/office/powerpoint/2010/main" val="7784988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F1D24-44AD-CC4D-95B5-0E88757AADD8}"/>
              </a:ext>
            </a:extLst>
          </p:cNvPr>
          <p:cNvSpPr>
            <a:spLocks noGrp="1"/>
          </p:cNvSpPr>
          <p:nvPr>
            <p:ph type="title"/>
          </p:nvPr>
        </p:nvSpPr>
        <p:spPr>
          <a:xfrm>
            <a:off x="515815" y="365125"/>
            <a:ext cx="10837985" cy="5977060"/>
          </a:xfrm>
        </p:spPr>
        <p:txBody>
          <a:bodyPr/>
          <a:lstStyle/>
          <a:p>
            <a:r>
              <a:rPr lang="en-US" dirty="0"/>
              <a:t>now…</a:t>
            </a:r>
          </a:p>
        </p:txBody>
      </p:sp>
    </p:spTree>
    <p:extLst>
      <p:ext uri="{BB962C8B-B14F-4D97-AF65-F5344CB8AC3E}">
        <p14:creationId xmlns:p14="http://schemas.microsoft.com/office/powerpoint/2010/main" val="1866622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3DBC4-FCA1-1743-8FD9-29BB58CA4C32}"/>
              </a:ext>
            </a:extLst>
          </p:cNvPr>
          <p:cNvSpPr>
            <a:spLocks noGrp="1"/>
          </p:cNvSpPr>
          <p:nvPr>
            <p:ph type="title"/>
          </p:nvPr>
        </p:nvSpPr>
        <p:spPr>
          <a:xfrm>
            <a:off x="597877" y="365125"/>
            <a:ext cx="10755923" cy="6035675"/>
          </a:xfrm>
        </p:spPr>
        <p:txBody>
          <a:bodyPr>
            <a:normAutofit/>
          </a:bodyPr>
          <a:lstStyle/>
          <a:p>
            <a:r>
              <a:rPr lang="en-US" i="1" dirty="0"/>
              <a:t>EEOC v Arabian American Oil Co. </a:t>
            </a:r>
            <a:r>
              <a:rPr lang="en-US" dirty="0"/>
              <a:t>(US 1991)</a:t>
            </a:r>
            <a:r>
              <a:rPr lang="en-US" i="1" dirty="0"/>
              <a:t> </a:t>
            </a:r>
            <a:br>
              <a:rPr lang="en-US" dirty="0"/>
            </a:br>
            <a:r>
              <a:rPr lang="en-US" dirty="0"/>
              <a:t>- American citizen hired in Texas and working in Saudi Arabia sues Del. Corp. in federal court for violating Title VII by firing him on the basis of race, religion, and national origin</a:t>
            </a:r>
            <a:br>
              <a:rPr lang="en-US" dirty="0"/>
            </a:br>
            <a:r>
              <a:rPr lang="en-US" dirty="0"/>
              <a:t>- court applies presumption against extraterritoriality to dismiss for lack of SMJ</a:t>
            </a:r>
            <a:br>
              <a:rPr lang="en-US" dirty="0"/>
            </a:br>
            <a:endParaRPr lang="en-US" dirty="0"/>
          </a:p>
        </p:txBody>
      </p:sp>
    </p:spTree>
    <p:extLst>
      <p:ext uri="{BB962C8B-B14F-4D97-AF65-F5344CB8AC3E}">
        <p14:creationId xmlns:p14="http://schemas.microsoft.com/office/powerpoint/2010/main" val="25609947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FF4AC-FBF9-D947-94E2-386CA5B4AB64}"/>
              </a:ext>
            </a:extLst>
          </p:cNvPr>
          <p:cNvSpPr>
            <a:spLocks noGrp="1"/>
          </p:cNvSpPr>
          <p:nvPr>
            <p:ph type="title"/>
          </p:nvPr>
        </p:nvSpPr>
        <p:spPr>
          <a:xfrm>
            <a:off x="386862" y="365125"/>
            <a:ext cx="10966938" cy="6129460"/>
          </a:xfrm>
        </p:spPr>
        <p:txBody>
          <a:bodyPr/>
          <a:lstStyle/>
          <a:p>
            <a:r>
              <a:rPr lang="en-US" dirty="0"/>
              <a:t>Why lack of SMJ?</a:t>
            </a:r>
          </a:p>
        </p:txBody>
      </p:sp>
    </p:spTree>
    <p:extLst>
      <p:ext uri="{BB962C8B-B14F-4D97-AF65-F5344CB8AC3E}">
        <p14:creationId xmlns:p14="http://schemas.microsoft.com/office/powerpoint/2010/main" val="31571518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5D3C1-FA88-BB45-8E53-A5A384EE11BB}"/>
              </a:ext>
            </a:extLst>
          </p:cNvPr>
          <p:cNvSpPr>
            <a:spLocks noGrp="1"/>
          </p:cNvSpPr>
          <p:nvPr>
            <p:ph type="title"/>
          </p:nvPr>
        </p:nvSpPr>
        <p:spPr>
          <a:xfrm>
            <a:off x="386862" y="365125"/>
            <a:ext cx="10966938" cy="6152906"/>
          </a:xfrm>
        </p:spPr>
        <p:txBody>
          <a:bodyPr/>
          <a:lstStyle/>
          <a:p>
            <a:r>
              <a:rPr lang="en-US" dirty="0"/>
              <a:t>P (Cal.) sues a municipality in Cal. under 42 USC 1983 in federal court for violating his civil rights</a:t>
            </a:r>
            <a:br>
              <a:rPr lang="en-US" dirty="0"/>
            </a:br>
            <a:br>
              <a:rPr lang="en-US" dirty="0"/>
            </a:br>
            <a:r>
              <a:rPr lang="en-US" dirty="0"/>
              <a:t>the court holds that municipalities cannot be sued under 1983</a:t>
            </a:r>
            <a:br>
              <a:rPr lang="en-US" dirty="0"/>
            </a:br>
            <a:br>
              <a:rPr lang="en-US" dirty="0"/>
            </a:br>
            <a:r>
              <a:rPr lang="en-US" dirty="0"/>
              <a:t>how does it dismiss the case?</a:t>
            </a:r>
            <a:br>
              <a:rPr lang="en-US" dirty="0"/>
            </a:br>
            <a:endParaRPr lang="en-US" dirty="0"/>
          </a:p>
        </p:txBody>
      </p:sp>
    </p:spTree>
    <p:extLst>
      <p:ext uri="{BB962C8B-B14F-4D97-AF65-F5344CB8AC3E}">
        <p14:creationId xmlns:p14="http://schemas.microsoft.com/office/powerpoint/2010/main" val="926361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74638"/>
            <a:ext cx="8305800" cy="1554162"/>
          </a:xfrm>
        </p:spPr>
        <p:txBody>
          <a:bodyPr rtlCol="0">
            <a:normAutofit fontScale="90000"/>
          </a:bodyPr>
          <a:lstStyle/>
          <a:p>
            <a:pPr>
              <a:defRPr/>
            </a:pPr>
            <a:r>
              <a:rPr lang="en-US" dirty="0"/>
              <a:t>Matsushita Elec. Indus. Co. v. Epstein (US 1996)</a:t>
            </a:r>
            <a:br>
              <a:rPr lang="en-US" dirty="0"/>
            </a:br>
            <a:endParaRPr lang="en-US" dirty="0"/>
          </a:p>
        </p:txBody>
      </p:sp>
    </p:spTree>
    <p:extLst>
      <p:ext uri="{BB962C8B-B14F-4D97-AF65-F5344CB8AC3E}">
        <p14:creationId xmlns:p14="http://schemas.microsoft.com/office/powerpoint/2010/main" val="22333894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0BBA5-501C-C34A-BF03-AAC07E17D535}"/>
              </a:ext>
            </a:extLst>
          </p:cNvPr>
          <p:cNvSpPr>
            <a:spLocks noGrp="1"/>
          </p:cNvSpPr>
          <p:nvPr>
            <p:ph type="title"/>
          </p:nvPr>
        </p:nvSpPr>
        <p:spPr>
          <a:xfrm>
            <a:off x="492369" y="365125"/>
            <a:ext cx="10861431" cy="5953613"/>
          </a:xfrm>
        </p:spPr>
        <p:txBody>
          <a:bodyPr/>
          <a:lstStyle/>
          <a:p>
            <a:r>
              <a:rPr lang="en-US" dirty="0"/>
              <a:t>assume that after the dismissal in Aramco the plaintiff sought to sue in the US under Saudi antidiscrimination law</a:t>
            </a:r>
            <a:br>
              <a:rPr lang="en-US" dirty="0"/>
            </a:br>
            <a:br>
              <a:rPr lang="en-US" dirty="0"/>
            </a:br>
            <a:r>
              <a:rPr lang="en-US" dirty="0"/>
              <a:t>what result?</a:t>
            </a:r>
          </a:p>
        </p:txBody>
      </p:sp>
    </p:spTree>
    <p:extLst>
      <p:ext uri="{BB962C8B-B14F-4D97-AF65-F5344CB8AC3E}">
        <p14:creationId xmlns:p14="http://schemas.microsoft.com/office/powerpoint/2010/main" val="37659126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1EF66-8E9F-724F-B936-F072E00326FB}"/>
              </a:ext>
            </a:extLst>
          </p:cNvPr>
          <p:cNvSpPr>
            <a:spLocks noGrp="1"/>
          </p:cNvSpPr>
          <p:nvPr>
            <p:ph type="title"/>
          </p:nvPr>
        </p:nvSpPr>
        <p:spPr>
          <a:xfrm>
            <a:off x="457200" y="365125"/>
            <a:ext cx="10896600" cy="5871552"/>
          </a:xfrm>
        </p:spPr>
        <p:txBody>
          <a:bodyPr/>
          <a:lstStyle/>
          <a:p>
            <a:r>
              <a:rPr lang="en-US" dirty="0"/>
              <a:t>Morrison v. National Australia Bank (US 2010)</a:t>
            </a:r>
          </a:p>
        </p:txBody>
      </p:sp>
    </p:spTree>
    <p:extLst>
      <p:ext uri="{BB962C8B-B14F-4D97-AF65-F5344CB8AC3E}">
        <p14:creationId xmlns:p14="http://schemas.microsoft.com/office/powerpoint/2010/main" val="16131314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B3F23-344A-8148-8316-67035C502062}"/>
              </a:ext>
            </a:extLst>
          </p:cNvPr>
          <p:cNvSpPr>
            <a:spLocks noGrp="1"/>
          </p:cNvSpPr>
          <p:nvPr>
            <p:ph type="title"/>
          </p:nvPr>
        </p:nvSpPr>
        <p:spPr>
          <a:xfrm>
            <a:off x="433754" y="365125"/>
            <a:ext cx="10920046" cy="6129460"/>
          </a:xfrm>
        </p:spPr>
        <p:txBody>
          <a:bodyPr/>
          <a:lstStyle/>
          <a:p>
            <a:r>
              <a:rPr lang="en-US" dirty="0"/>
              <a:t>Australians suing Australia company for fraud originating in US in connection with shares listed on Australian stock exchange</a:t>
            </a:r>
          </a:p>
        </p:txBody>
      </p:sp>
    </p:spTree>
    <p:extLst>
      <p:ext uri="{BB962C8B-B14F-4D97-AF65-F5344CB8AC3E}">
        <p14:creationId xmlns:p14="http://schemas.microsoft.com/office/powerpoint/2010/main" val="10911904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2C2A0-E43D-D748-8F95-276BA4430DCB}"/>
              </a:ext>
            </a:extLst>
          </p:cNvPr>
          <p:cNvSpPr>
            <a:spLocks noGrp="1"/>
          </p:cNvSpPr>
          <p:nvPr>
            <p:ph type="title"/>
          </p:nvPr>
        </p:nvSpPr>
        <p:spPr>
          <a:xfrm>
            <a:off x="562708" y="365125"/>
            <a:ext cx="10791092" cy="5965337"/>
          </a:xfrm>
        </p:spPr>
        <p:txBody>
          <a:bodyPr/>
          <a:lstStyle/>
          <a:p>
            <a:r>
              <a:rPr lang="en-US" dirty="0"/>
              <a:t>presumption against extraterritoriality</a:t>
            </a:r>
            <a:br>
              <a:rPr lang="en-US" dirty="0"/>
            </a:br>
            <a:br>
              <a:rPr lang="en-US" dirty="0"/>
            </a:br>
            <a:r>
              <a:rPr lang="en-US" dirty="0"/>
              <a:t>dismissed for failure to state a claim</a:t>
            </a:r>
          </a:p>
        </p:txBody>
      </p:sp>
    </p:spTree>
    <p:extLst>
      <p:ext uri="{BB962C8B-B14F-4D97-AF65-F5344CB8AC3E}">
        <p14:creationId xmlns:p14="http://schemas.microsoft.com/office/powerpoint/2010/main" val="13412563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011C2-8777-6146-A57D-58D3F30A7713}"/>
              </a:ext>
            </a:extLst>
          </p:cNvPr>
          <p:cNvSpPr>
            <a:spLocks noGrp="1"/>
          </p:cNvSpPr>
          <p:nvPr>
            <p:ph type="title"/>
          </p:nvPr>
        </p:nvSpPr>
        <p:spPr>
          <a:xfrm>
            <a:off x="445477" y="365125"/>
            <a:ext cx="10908323" cy="6094290"/>
          </a:xfrm>
        </p:spPr>
        <p:txBody>
          <a:bodyPr/>
          <a:lstStyle/>
          <a:p>
            <a:r>
              <a:rPr lang="en-US" dirty="0"/>
              <a:t>w</a:t>
            </a:r>
            <a:r>
              <a:rPr lang="en-US"/>
              <a:t>hat </a:t>
            </a:r>
            <a:r>
              <a:rPr lang="en-US" dirty="0"/>
              <a:t>does it mean to say that the plaintiff fails to state </a:t>
            </a:r>
            <a:r>
              <a:rPr lang="en-US"/>
              <a:t>a claim?</a:t>
            </a:r>
            <a:endParaRPr lang="en-US" dirty="0"/>
          </a:p>
        </p:txBody>
      </p:sp>
    </p:spTree>
    <p:extLst>
      <p:ext uri="{BB962C8B-B14F-4D97-AF65-F5344CB8AC3E}">
        <p14:creationId xmlns:p14="http://schemas.microsoft.com/office/powerpoint/2010/main" val="40801647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3CAD0-E43A-B04F-BD9C-FBDF0096F1E1}"/>
              </a:ext>
            </a:extLst>
          </p:cNvPr>
          <p:cNvSpPr>
            <a:spLocks noGrp="1"/>
          </p:cNvSpPr>
          <p:nvPr>
            <p:ph type="title"/>
          </p:nvPr>
        </p:nvSpPr>
        <p:spPr>
          <a:xfrm>
            <a:off x="398585" y="365125"/>
            <a:ext cx="10955215" cy="6199798"/>
          </a:xfrm>
        </p:spPr>
        <p:txBody>
          <a:bodyPr/>
          <a:lstStyle/>
          <a:p>
            <a:r>
              <a:rPr lang="en-US" b="1" i="1" dirty="0"/>
              <a:t>Abogados v. AT&amp;T (9</a:t>
            </a:r>
            <a:r>
              <a:rPr lang="en-US" b="1" i="1" baseline="30000" dirty="0"/>
              <a:t>th</a:t>
            </a:r>
            <a:r>
              <a:rPr lang="en-US" b="1" i="1" dirty="0"/>
              <a:t> Cir. 2000)</a:t>
            </a:r>
            <a:br>
              <a:rPr lang="en-US" b="1" i="1" dirty="0"/>
            </a:br>
            <a:r>
              <a:rPr lang="en-US" dirty="0"/>
              <a:t>NY </a:t>
            </a:r>
            <a:r>
              <a:rPr lang="en-US" dirty="0" err="1"/>
              <a:t>corp</a:t>
            </a:r>
            <a:r>
              <a:rPr lang="en-US" dirty="0"/>
              <a:t> engages in interference of contract in Jalisco concerning Mexican co.</a:t>
            </a:r>
            <a:br>
              <a:rPr lang="en-US" dirty="0"/>
            </a:br>
            <a:r>
              <a:rPr lang="en-US" dirty="0"/>
              <a:t>Mexican co. sues under NY law, which has a cause of action for tortious interference of contact</a:t>
            </a:r>
            <a:br>
              <a:rPr lang="en-US" dirty="0"/>
            </a:br>
            <a:r>
              <a:rPr lang="en-US" dirty="0"/>
              <a:t>	- conduct regulating and loss-allocating</a:t>
            </a:r>
            <a:br>
              <a:rPr lang="en-US" dirty="0"/>
            </a:br>
            <a:r>
              <a:rPr lang="en-US" dirty="0" err="1"/>
              <a:t>Jaliscan</a:t>
            </a:r>
            <a:r>
              <a:rPr lang="en-US" dirty="0"/>
              <a:t> law does not</a:t>
            </a:r>
            <a:br>
              <a:rPr lang="en-US" dirty="0"/>
            </a:br>
            <a:r>
              <a:rPr lang="en-US" dirty="0"/>
              <a:t>	- conduct regulating and loss-allocating</a:t>
            </a:r>
          </a:p>
        </p:txBody>
      </p:sp>
    </p:spTree>
    <p:extLst>
      <p:ext uri="{BB962C8B-B14F-4D97-AF65-F5344CB8AC3E}">
        <p14:creationId xmlns:p14="http://schemas.microsoft.com/office/powerpoint/2010/main" val="36183004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90DFE-C723-104A-B5C9-4E3796EE095E}"/>
              </a:ext>
            </a:extLst>
          </p:cNvPr>
          <p:cNvSpPr>
            <a:spLocks noGrp="1"/>
          </p:cNvSpPr>
          <p:nvPr>
            <p:ph type="title"/>
          </p:nvPr>
        </p:nvSpPr>
        <p:spPr>
          <a:xfrm>
            <a:off x="504092" y="365125"/>
            <a:ext cx="10849708" cy="6117737"/>
          </a:xfrm>
        </p:spPr>
        <p:txBody>
          <a:bodyPr/>
          <a:lstStyle/>
          <a:p>
            <a:r>
              <a:rPr lang="en-US" dirty="0"/>
              <a:t>how to do this under </a:t>
            </a:r>
            <a:r>
              <a:rPr lang="en-US" i="1" dirty="0"/>
              <a:t>Lauritzen</a:t>
            </a:r>
            <a:r>
              <a:rPr lang="en-US" dirty="0"/>
              <a:t>? </a:t>
            </a:r>
          </a:p>
        </p:txBody>
      </p:sp>
    </p:spTree>
    <p:extLst>
      <p:ext uri="{BB962C8B-B14F-4D97-AF65-F5344CB8AC3E}">
        <p14:creationId xmlns:p14="http://schemas.microsoft.com/office/powerpoint/2010/main" val="33864003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A290F-D03E-4C4E-8FBF-977855838E5F}"/>
              </a:ext>
            </a:extLst>
          </p:cNvPr>
          <p:cNvSpPr>
            <a:spLocks noGrp="1"/>
          </p:cNvSpPr>
          <p:nvPr>
            <p:ph type="title"/>
          </p:nvPr>
        </p:nvSpPr>
        <p:spPr>
          <a:xfrm>
            <a:off x="527538" y="365125"/>
            <a:ext cx="10826262" cy="5977060"/>
          </a:xfrm>
        </p:spPr>
        <p:txBody>
          <a:bodyPr/>
          <a:lstStyle/>
          <a:p>
            <a:r>
              <a:rPr lang="en-US" dirty="0"/>
              <a:t>could federal securities law constitutionally apply to this case?</a:t>
            </a:r>
          </a:p>
        </p:txBody>
      </p:sp>
    </p:spTree>
    <p:extLst>
      <p:ext uri="{BB962C8B-B14F-4D97-AF65-F5344CB8AC3E}">
        <p14:creationId xmlns:p14="http://schemas.microsoft.com/office/powerpoint/2010/main" val="30978185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67065-0CD5-EF4F-9A1B-B1BCFA07420F}"/>
              </a:ext>
            </a:extLst>
          </p:cNvPr>
          <p:cNvSpPr>
            <a:spLocks noGrp="1"/>
          </p:cNvSpPr>
          <p:nvPr>
            <p:ph type="title"/>
          </p:nvPr>
        </p:nvSpPr>
        <p:spPr>
          <a:xfrm>
            <a:off x="527538" y="365125"/>
            <a:ext cx="10826262" cy="6094290"/>
          </a:xfrm>
        </p:spPr>
        <p:txBody>
          <a:bodyPr>
            <a:noAutofit/>
          </a:bodyPr>
          <a:lstStyle/>
          <a:p>
            <a:r>
              <a:rPr lang="en-US" sz="1800" b="1" dirty="0"/>
              <a:t>§ 403. LIMITATIONS ON JURISDICTION TO PRESCRIBE</a:t>
            </a:r>
            <a:br>
              <a:rPr lang="en-US" sz="1800" b="1" dirty="0"/>
            </a:br>
            <a:r>
              <a:rPr lang="en-US" sz="1800" dirty="0"/>
              <a:t> </a:t>
            </a:r>
            <a:br>
              <a:rPr lang="en-US" sz="1800" dirty="0"/>
            </a:br>
            <a:r>
              <a:rPr lang="en-US" sz="1800" dirty="0"/>
              <a:t>(1) Even when one of the bases for jurisdiction under s 402 is present, a state may not exercise jurisdiction to prescribe law with respect to a person or activity having connections with another state when the exercise of such jurisdiction is unreasonable.</a:t>
            </a:r>
            <a:br>
              <a:rPr lang="en-US" sz="1800" dirty="0"/>
            </a:br>
            <a:r>
              <a:rPr lang="en-US" sz="1800" dirty="0"/>
              <a:t>(2) Whether exercise of jurisdiction over a person or activity is unreasonable is determined by evaluating all relevant factors, including, where appropriate:</a:t>
            </a:r>
            <a:br>
              <a:rPr lang="en-US" sz="1800" dirty="0"/>
            </a:br>
            <a:r>
              <a:rPr lang="en-US" sz="1800" dirty="0"/>
              <a:t>(a) the link of the activity to the territory of the regulating state, i.e., the extent to which the activity takes place within the territory, or has substantial, direct, and foreseeable effect upon or in the territory;</a:t>
            </a:r>
            <a:br>
              <a:rPr lang="en-US" sz="1800" dirty="0"/>
            </a:br>
            <a:r>
              <a:rPr lang="en-US" sz="1800" dirty="0"/>
              <a:t>(b) the connections, such as nationality, residence, or economic activity, between the regulating state and the person principally responsible for the activity to be regulated, or between that state and those whom the regulation is designed to protect;</a:t>
            </a:r>
            <a:br>
              <a:rPr lang="en-US" sz="1800" dirty="0"/>
            </a:br>
            <a:r>
              <a:rPr lang="en-US" sz="1800" dirty="0"/>
              <a:t>(c) the character of the activity to be regulated, the importance of regulation to the regulating state, the extent to which other states regulate such activities, and the degree to which the desirability of such regulation is generally accepted.</a:t>
            </a:r>
            <a:br>
              <a:rPr lang="en-US" sz="1800" dirty="0"/>
            </a:br>
            <a:r>
              <a:rPr lang="en-US" sz="1800" dirty="0"/>
              <a:t>(d) the existence of justified expectations that might be protected or hurt by the regulation;</a:t>
            </a:r>
            <a:br>
              <a:rPr lang="en-US" sz="1800" dirty="0"/>
            </a:br>
            <a:r>
              <a:rPr lang="en-US" sz="1800" dirty="0"/>
              <a:t>(e) the importance of the regulation to the international political, legal, or economic system;</a:t>
            </a:r>
            <a:br>
              <a:rPr lang="en-US" sz="1800" dirty="0"/>
            </a:br>
            <a:r>
              <a:rPr lang="en-US" sz="1800" dirty="0"/>
              <a:t>(f) the extent to which the regulation is consistent with the traditions of the international system;</a:t>
            </a:r>
            <a:br>
              <a:rPr lang="en-US" sz="1800" dirty="0"/>
            </a:br>
            <a:r>
              <a:rPr lang="en-US" sz="1800" dirty="0"/>
              <a:t>(g) the extent to which another state may have an interest in regulating the activity; and</a:t>
            </a:r>
            <a:br>
              <a:rPr lang="en-US" sz="1800" dirty="0"/>
            </a:br>
            <a:r>
              <a:rPr lang="en-US" sz="1800" dirty="0"/>
              <a:t>(h) the likelihood of conflict with regulation by another state.</a:t>
            </a:r>
            <a:br>
              <a:rPr lang="en-US" sz="1800" dirty="0"/>
            </a:br>
            <a:r>
              <a:rPr lang="en-US" sz="1800" dirty="0"/>
              <a:t>(3) When it would not be unreasonable for each of two states to exercise jurisdiction over a person or activity, but the prescriptions by the two states are in conflict, each state has an obligation to evaluate its own as well as the other state's interest in exercising jurisdiction, in light of all the relevant factors, including those set out in Subsection (2); a state should defer to the other state if that state's interest is clearly greater.</a:t>
            </a:r>
            <a:br>
              <a:rPr lang="en-US" sz="1800" dirty="0"/>
            </a:br>
            <a:endParaRPr lang="en-US" sz="1800" dirty="0"/>
          </a:p>
        </p:txBody>
      </p:sp>
    </p:spTree>
    <p:extLst>
      <p:ext uri="{BB962C8B-B14F-4D97-AF65-F5344CB8AC3E}">
        <p14:creationId xmlns:p14="http://schemas.microsoft.com/office/powerpoint/2010/main" val="34908386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42EE3-AAB1-A145-9145-8A625691D503}"/>
              </a:ext>
            </a:extLst>
          </p:cNvPr>
          <p:cNvSpPr>
            <a:spLocks noGrp="1"/>
          </p:cNvSpPr>
          <p:nvPr>
            <p:ph type="title"/>
          </p:nvPr>
        </p:nvSpPr>
        <p:spPr>
          <a:xfrm>
            <a:off x="550985" y="365125"/>
            <a:ext cx="10802815" cy="5906721"/>
          </a:xfrm>
        </p:spPr>
        <p:txBody>
          <a:bodyPr/>
          <a:lstStyle/>
          <a:p>
            <a:r>
              <a:rPr lang="en-US" dirty="0"/>
              <a:t>could an Australian action be entertained in the federal court?</a:t>
            </a:r>
          </a:p>
        </p:txBody>
      </p:sp>
    </p:spTree>
    <p:extLst>
      <p:ext uri="{BB962C8B-B14F-4D97-AF65-F5344CB8AC3E}">
        <p14:creationId xmlns:p14="http://schemas.microsoft.com/office/powerpoint/2010/main" val="2907484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304800"/>
            <a:ext cx="8534400" cy="6553200"/>
          </a:xfrm>
        </p:spPr>
        <p:txBody>
          <a:bodyPr rtlCol="0">
            <a:normAutofit lnSpcReduction="10000"/>
          </a:bodyPr>
          <a:lstStyle/>
          <a:p>
            <a:pPr>
              <a:defRPr/>
            </a:pPr>
            <a:r>
              <a:rPr lang="en-US" dirty="0"/>
              <a:t>28 U.S.C. § 1738</a:t>
            </a:r>
          </a:p>
          <a:p>
            <a:pPr>
              <a:defRPr/>
            </a:pPr>
            <a:r>
              <a:rPr lang="en-US" dirty="0"/>
              <a:t>The Acts of the legislature of any State, Territory, or Possession of the United States, or copies thereof, shall be authenticated by affixing the seal of such State, Territory or Possession thereto. The records and judicial proceedings of any court of any such State, Territory or Possession, or copies thereof, shall be proved or admitted in other courts within the United States and its Territories and Possessions by the attestation of the clerk and seal of the court annexed, if a seal exists, together with a certificate of a judge of the court that the said attestation is in proper form. Such Acts, records and judicial proceedings or copies thereof, so authenticated, shall have the same full faith and credit in every court within the United States and its Territories and Possessions as they have by law or usage in the courts of such State, Territory or Possession from which they are taken.</a:t>
            </a:r>
          </a:p>
          <a:p>
            <a:pPr>
              <a:defRPr/>
            </a:pPr>
            <a:endParaRPr lang="en-US" dirty="0"/>
          </a:p>
        </p:txBody>
      </p:sp>
    </p:spTree>
    <p:extLst>
      <p:ext uri="{BB962C8B-B14F-4D97-AF65-F5344CB8AC3E}">
        <p14:creationId xmlns:p14="http://schemas.microsoft.com/office/powerpoint/2010/main" val="42780432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38FB303-52FC-074A-BE80-1B616C6AC769}"/>
              </a:ext>
            </a:extLst>
          </p:cNvPr>
          <p:cNvSpPr>
            <a:spLocks noGrp="1"/>
          </p:cNvSpPr>
          <p:nvPr>
            <p:ph type="title"/>
          </p:nvPr>
        </p:nvSpPr>
        <p:spPr>
          <a:xfrm>
            <a:off x="433754" y="365125"/>
            <a:ext cx="10920046" cy="6094290"/>
          </a:xfrm>
        </p:spPr>
        <p:txBody>
          <a:bodyPr/>
          <a:lstStyle/>
          <a:p>
            <a:r>
              <a:rPr lang="en-US" dirty="0"/>
              <a:t>2</a:t>
            </a:r>
            <a:r>
              <a:rPr lang="en-US" baseline="30000" dirty="0"/>
              <a:t>nd</a:t>
            </a:r>
            <a:r>
              <a:rPr lang="en-US" dirty="0"/>
              <a:t> Circuit standard</a:t>
            </a:r>
            <a:br>
              <a:rPr lang="en-US" dirty="0"/>
            </a:br>
            <a:br>
              <a:rPr lang="en-US" dirty="0"/>
            </a:br>
            <a:r>
              <a:rPr lang="en-US" dirty="0"/>
              <a:t>- did wrongful conduct have a substantial effect on US</a:t>
            </a:r>
            <a:br>
              <a:rPr lang="en-US" dirty="0"/>
            </a:br>
            <a:r>
              <a:rPr lang="en-US" dirty="0"/>
              <a:t>- did wrongful conduct occur in US</a:t>
            </a:r>
          </a:p>
        </p:txBody>
      </p:sp>
    </p:spTree>
    <p:extLst>
      <p:ext uri="{BB962C8B-B14F-4D97-AF65-F5344CB8AC3E}">
        <p14:creationId xmlns:p14="http://schemas.microsoft.com/office/powerpoint/2010/main" val="38946837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EF1AA-5F16-8E40-A8E3-8704D5D72298}"/>
              </a:ext>
            </a:extLst>
          </p:cNvPr>
          <p:cNvSpPr>
            <a:spLocks noGrp="1"/>
          </p:cNvSpPr>
          <p:nvPr>
            <p:ph type="title"/>
          </p:nvPr>
        </p:nvSpPr>
        <p:spPr>
          <a:xfrm>
            <a:off x="468923" y="365125"/>
            <a:ext cx="10884877" cy="6258413"/>
          </a:xfrm>
        </p:spPr>
        <p:txBody>
          <a:bodyPr/>
          <a:lstStyle/>
          <a:p>
            <a:r>
              <a:rPr lang="en-US" dirty="0"/>
              <a:t>why so worried about federal overlap with another nation’s law when not as worried about state overlap with another state’s</a:t>
            </a:r>
            <a:br>
              <a:rPr lang="en-US" dirty="0"/>
            </a:br>
            <a:br>
              <a:rPr lang="en-US" dirty="0"/>
            </a:br>
            <a:r>
              <a:rPr lang="en-US" dirty="0"/>
              <a:t>- or state’s overlap with another nation’s?</a:t>
            </a:r>
          </a:p>
        </p:txBody>
      </p:sp>
    </p:spTree>
    <p:extLst>
      <p:ext uri="{BB962C8B-B14F-4D97-AF65-F5344CB8AC3E}">
        <p14:creationId xmlns:p14="http://schemas.microsoft.com/office/powerpoint/2010/main" val="16593663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95B53-6DFF-6847-BBCD-9F98FD323E24}"/>
              </a:ext>
            </a:extLst>
          </p:cNvPr>
          <p:cNvSpPr>
            <a:spLocks noGrp="1"/>
          </p:cNvSpPr>
          <p:nvPr>
            <p:ph type="title"/>
          </p:nvPr>
        </p:nvSpPr>
        <p:spPr>
          <a:xfrm>
            <a:off x="527538" y="365125"/>
            <a:ext cx="10826262" cy="6094290"/>
          </a:xfrm>
        </p:spPr>
        <p:txBody>
          <a:bodyPr/>
          <a:lstStyle/>
          <a:p>
            <a:r>
              <a:rPr lang="en-US" dirty="0"/>
              <a:t>is this just the 1</a:t>
            </a:r>
            <a:r>
              <a:rPr lang="en-US" baseline="30000" dirty="0"/>
              <a:t>st</a:t>
            </a:r>
            <a:r>
              <a:rPr lang="en-US" dirty="0"/>
              <a:t> Restatement?</a:t>
            </a:r>
          </a:p>
        </p:txBody>
      </p:sp>
    </p:spTree>
    <p:extLst>
      <p:ext uri="{BB962C8B-B14F-4D97-AF65-F5344CB8AC3E}">
        <p14:creationId xmlns:p14="http://schemas.microsoft.com/office/powerpoint/2010/main" val="11046725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D83BD-7222-1E48-BE8E-1498748393E4}"/>
              </a:ext>
            </a:extLst>
          </p:cNvPr>
          <p:cNvSpPr>
            <a:spLocks noGrp="1"/>
          </p:cNvSpPr>
          <p:nvPr>
            <p:ph type="title"/>
          </p:nvPr>
        </p:nvSpPr>
        <p:spPr>
          <a:xfrm>
            <a:off x="445477" y="365125"/>
            <a:ext cx="10908323" cy="6012229"/>
          </a:xfrm>
        </p:spPr>
        <p:txBody>
          <a:bodyPr/>
          <a:lstStyle/>
          <a:p>
            <a:r>
              <a:rPr lang="en-US" dirty="0"/>
              <a:t>how to apply the presumption in this case?</a:t>
            </a:r>
          </a:p>
        </p:txBody>
      </p:sp>
    </p:spTree>
    <p:extLst>
      <p:ext uri="{BB962C8B-B14F-4D97-AF65-F5344CB8AC3E}">
        <p14:creationId xmlns:p14="http://schemas.microsoft.com/office/powerpoint/2010/main" val="2250145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02B3B-7C6E-A34A-BE4B-AD50760D168D}"/>
              </a:ext>
            </a:extLst>
          </p:cNvPr>
          <p:cNvSpPr>
            <a:spLocks noGrp="1"/>
          </p:cNvSpPr>
          <p:nvPr>
            <p:ph type="title"/>
          </p:nvPr>
        </p:nvSpPr>
        <p:spPr>
          <a:xfrm>
            <a:off x="457200" y="365125"/>
            <a:ext cx="10896600" cy="6176352"/>
          </a:xfrm>
        </p:spPr>
        <p:txBody>
          <a:bodyPr/>
          <a:lstStyle/>
          <a:p>
            <a:r>
              <a:rPr lang="en-US" dirty="0"/>
              <a:t>focus on purchase and sale of securities in US</a:t>
            </a:r>
          </a:p>
        </p:txBody>
      </p:sp>
    </p:spTree>
    <p:extLst>
      <p:ext uri="{BB962C8B-B14F-4D97-AF65-F5344CB8AC3E}">
        <p14:creationId xmlns:p14="http://schemas.microsoft.com/office/powerpoint/2010/main" val="8265415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ED1A3-EB54-7B47-9648-ABEF647E5203}"/>
              </a:ext>
            </a:extLst>
          </p:cNvPr>
          <p:cNvSpPr>
            <a:spLocks noGrp="1"/>
          </p:cNvSpPr>
          <p:nvPr>
            <p:ph type="title"/>
          </p:nvPr>
        </p:nvSpPr>
        <p:spPr>
          <a:xfrm>
            <a:off x="492369" y="365125"/>
            <a:ext cx="10861431" cy="6117737"/>
          </a:xfrm>
        </p:spPr>
        <p:txBody>
          <a:bodyPr/>
          <a:lstStyle/>
          <a:p>
            <a:r>
              <a:rPr lang="en-US" dirty="0"/>
              <a:t>Stevens concurrence</a:t>
            </a:r>
          </a:p>
        </p:txBody>
      </p:sp>
    </p:spTree>
    <p:extLst>
      <p:ext uri="{BB962C8B-B14F-4D97-AF65-F5344CB8AC3E}">
        <p14:creationId xmlns:p14="http://schemas.microsoft.com/office/powerpoint/2010/main" val="34835050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D8DD7-FFE3-9746-BE38-4CCB4B1F0B08}"/>
              </a:ext>
            </a:extLst>
          </p:cNvPr>
          <p:cNvSpPr>
            <a:spLocks noGrp="1"/>
          </p:cNvSpPr>
          <p:nvPr>
            <p:ph type="title"/>
          </p:nvPr>
        </p:nvSpPr>
        <p:spPr>
          <a:xfrm>
            <a:off x="398585" y="365125"/>
            <a:ext cx="10955215" cy="6141183"/>
          </a:xfrm>
        </p:spPr>
        <p:txBody>
          <a:bodyPr/>
          <a:lstStyle/>
          <a:p>
            <a:r>
              <a:rPr lang="en-US" dirty="0"/>
              <a:t>Americans defraud Americans in American concerning shares on Australian stock exchange</a:t>
            </a:r>
          </a:p>
        </p:txBody>
      </p:sp>
    </p:spTree>
    <p:extLst>
      <p:ext uri="{BB962C8B-B14F-4D97-AF65-F5344CB8AC3E}">
        <p14:creationId xmlns:p14="http://schemas.microsoft.com/office/powerpoint/2010/main" val="17431304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26217-0D1F-CB47-A282-6EC782CE67D5}"/>
              </a:ext>
            </a:extLst>
          </p:cNvPr>
          <p:cNvSpPr>
            <a:spLocks noGrp="1"/>
          </p:cNvSpPr>
          <p:nvPr>
            <p:ph type="title"/>
          </p:nvPr>
        </p:nvSpPr>
        <p:spPr>
          <a:xfrm>
            <a:off x="515815" y="365125"/>
            <a:ext cx="10837985" cy="6094290"/>
          </a:xfrm>
        </p:spPr>
        <p:txBody>
          <a:bodyPr/>
          <a:lstStyle/>
          <a:p>
            <a:r>
              <a:rPr lang="en-US" dirty="0"/>
              <a:t>recognition of the judgments of foreign nations</a:t>
            </a:r>
          </a:p>
        </p:txBody>
      </p:sp>
    </p:spTree>
    <p:extLst>
      <p:ext uri="{BB962C8B-B14F-4D97-AF65-F5344CB8AC3E}">
        <p14:creationId xmlns:p14="http://schemas.microsoft.com/office/powerpoint/2010/main" val="33191736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A7733-2E57-8C40-9419-1572F94EFF6C}"/>
              </a:ext>
            </a:extLst>
          </p:cNvPr>
          <p:cNvSpPr>
            <a:spLocks noGrp="1"/>
          </p:cNvSpPr>
          <p:nvPr>
            <p:ph type="title"/>
          </p:nvPr>
        </p:nvSpPr>
        <p:spPr>
          <a:xfrm>
            <a:off x="410308" y="365125"/>
            <a:ext cx="10943492" cy="6223244"/>
          </a:xfrm>
        </p:spPr>
        <p:txBody>
          <a:bodyPr/>
          <a:lstStyle/>
          <a:p>
            <a:r>
              <a:rPr lang="en-US" dirty="0"/>
              <a:t>why state law?</a:t>
            </a:r>
            <a:br>
              <a:rPr lang="en-US" dirty="0"/>
            </a:br>
            <a:br>
              <a:rPr lang="en-US" dirty="0"/>
            </a:br>
            <a:r>
              <a:rPr lang="en-US" dirty="0"/>
              <a:t>indeed, why state law for international choice of law?</a:t>
            </a:r>
          </a:p>
        </p:txBody>
      </p:sp>
    </p:spTree>
    <p:extLst>
      <p:ext uri="{BB962C8B-B14F-4D97-AF65-F5344CB8AC3E}">
        <p14:creationId xmlns:p14="http://schemas.microsoft.com/office/powerpoint/2010/main" val="14867931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715DC-55C3-D040-8F5A-913429B35EB8}"/>
              </a:ext>
            </a:extLst>
          </p:cNvPr>
          <p:cNvSpPr>
            <a:spLocks noGrp="1"/>
          </p:cNvSpPr>
          <p:nvPr>
            <p:ph type="title"/>
          </p:nvPr>
        </p:nvSpPr>
        <p:spPr>
          <a:xfrm>
            <a:off x="480646" y="365125"/>
            <a:ext cx="10873154" cy="5883275"/>
          </a:xfrm>
        </p:spPr>
        <p:txBody>
          <a:bodyPr/>
          <a:lstStyle/>
          <a:p>
            <a:r>
              <a:rPr lang="en-US" dirty="0"/>
              <a:t>why Klaxon?</a:t>
            </a:r>
          </a:p>
        </p:txBody>
      </p:sp>
    </p:spTree>
    <p:extLst>
      <p:ext uri="{BB962C8B-B14F-4D97-AF65-F5344CB8AC3E}">
        <p14:creationId xmlns:p14="http://schemas.microsoft.com/office/powerpoint/2010/main" val="3750170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5850324"/>
          </a:xfrm>
        </p:spPr>
        <p:txBody>
          <a:bodyPr/>
          <a:lstStyle/>
          <a:p>
            <a:r>
              <a:rPr lang="en-US" dirty="0"/>
              <a:t>assume no settlement and no class action</a:t>
            </a:r>
          </a:p>
        </p:txBody>
      </p:sp>
    </p:spTree>
    <p:extLst>
      <p:ext uri="{BB962C8B-B14F-4D97-AF65-F5344CB8AC3E}">
        <p14:creationId xmlns:p14="http://schemas.microsoft.com/office/powerpoint/2010/main" val="20154910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59BC0-B57E-BB48-946A-BA599F51C45E}"/>
              </a:ext>
            </a:extLst>
          </p:cNvPr>
          <p:cNvSpPr>
            <a:spLocks noGrp="1"/>
          </p:cNvSpPr>
          <p:nvPr>
            <p:ph type="title"/>
          </p:nvPr>
        </p:nvSpPr>
        <p:spPr>
          <a:xfrm>
            <a:off x="339969" y="365125"/>
            <a:ext cx="11013831" cy="5273675"/>
          </a:xfrm>
        </p:spPr>
        <p:txBody>
          <a:bodyPr/>
          <a:lstStyle/>
          <a:p>
            <a:r>
              <a:rPr lang="en-US" dirty="0"/>
              <a:t>comity v vested rights</a:t>
            </a:r>
          </a:p>
        </p:txBody>
      </p:sp>
    </p:spTree>
    <p:extLst>
      <p:ext uri="{BB962C8B-B14F-4D97-AF65-F5344CB8AC3E}">
        <p14:creationId xmlns:p14="http://schemas.microsoft.com/office/powerpoint/2010/main" val="1072784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C71B3-235B-C94D-AEFA-F7D69D63131D}"/>
              </a:ext>
            </a:extLst>
          </p:cNvPr>
          <p:cNvSpPr>
            <a:spLocks noGrp="1"/>
          </p:cNvSpPr>
          <p:nvPr>
            <p:ph type="title"/>
          </p:nvPr>
        </p:nvSpPr>
        <p:spPr>
          <a:xfrm>
            <a:off x="550985" y="365125"/>
            <a:ext cx="10802815" cy="5941890"/>
          </a:xfrm>
        </p:spPr>
        <p:txBody>
          <a:bodyPr/>
          <a:lstStyle/>
          <a:p>
            <a:r>
              <a:rPr lang="en-US" dirty="0"/>
              <a:t>assuming recognition, what res judicata effects?</a:t>
            </a:r>
            <a:br>
              <a:rPr lang="en-US" dirty="0"/>
            </a:br>
            <a:br>
              <a:rPr lang="en-US" dirty="0"/>
            </a:br>
            <a:r>
              <a:rPr lang="en-US" dirty="0"/>
              <a:t>- use rendering jurisdiction</a:t>
            </a:r>
            <a:br>
              <a:rPr lang="en-US" dirty="0"/>
            </a:br>
            <a:r>
              <a:rPr lang="en-US" dirty="0"/>
              <a:t>- use recognizing jurisdiction</a:t>
            </a:r>
            <a:br>
              <a:rPr lang="en-US" dirty="0"/>
            </a:br>
            <a:r>
              <a:rPr lang="en-US" dirty="0"/>
              <a:t>- be flexible</a:t>
            </a:r>
          </a:p>
        </p:txBody>
      </p:sp>
    </p:spTree>
    <p:extLst>
      <p:ext uri="{BB962C8B-B14F-4D97-AF65-F5344CB8AC3E}">
        <p14:creationId xmlns:p14="http://schemas.microsoft.com/office/powerpoint/2010/main" val="25738890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A081C-1C53-9B4A-A80A-DB9703855946}"/>
              </a:ext>
            </a:extLst>
          </p:cNvPr>
          <p:cNvSpPr>
            <a:spLocks noGrp="1"/>
          </p:cNvSpPr>
          <p:nvPr>
            <p:ph type="title"/>
          </p:nvPr>
        </p:nvSpPr>
        <p:spPr>
          <a:xfrm>
            <a:off x="445477" y="365125"/>
            <a:ext cx="10908323" cy="6047398"/>
          </a:xfrm>
        </p:spPr>
        <p:txBody>
          <a:bodyPr/>
          <a:lstStyle/>
          <a:p>
            <a:r>
              <a:rPr lang="en-US" dirty="0"/>
              <a:t>Hilton v. Guyot (US 1895)</a:t>
            </a:r>
          </a:p>
        </p:txBody>
      </p:sp>
    </p:spTree>
    <p:extLst>
      <p:ext uri="{BB962C8B-B14F-4D97-AF65-F5344CB8AC3E}">
        <p14:creationId xmlns:p14="http://schemas.microsoft.com/office/powerpoint/2010/main" val="24302576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24865-AE7B-BC49-959A-D45694636530}"/>
              </a:ext>
            </a:extLst>
          </p:cNvPr>
          <p:cNvSpPr>
            <a:spLocks noGrp="1"/>
          </p:cNvSpPr>
          <p:nvPr>
            <p:ph type="title"/>
          </p:nvPr>
        </p:nvSpPr>
        <p:spPr>
          <a:xfrm>
            <a:off x="480646" y="365125"/>
            <a:ext cx="10873154" cy="6281860"/>
          </a:xfrm>
        </p:spPr>
        <p:txBody>
          <a:bodyPr/>
          <a:lstStyle/>
          <a:p>
            <a:r>
              <a:rPr lang="en-US" dirty="0"/>
              <a:t>grounds for refusing recognition (besides reciprocity)</a:t>
            </a:r>
          </a:p>
        </p:txBody>
      </p:sp>
    </p:spTree>
    <p:extLst>
      <p:ext uri="{BB962C8B-B14F-4D97-AF65-F5344CB8AC3E}">
        <p14:creationId xmlns:p14="http://schemas.microsoft.com/office/powerpoint/2010/main" val="6643524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18695-539F-144C-9783-CA00D8827B9A}"/>
              </a:ext>
            </a:extLst>
          </p:cNvPr>
          <p:cNvSpPr>
            <a:spLocks noGrp="1"/>
          </p:cNvSpPr>
          <p:nvPr>
            <p:ph type="title"/>
          </p:nvPr>
        </p:nvSpPr>
        <p:spPr>
          <a:xfrm>
            <a:off x="422031" y="365125"/>
            <a:ext cx="10931769" cy="5988783"/>
          </a:xfrm>
        </p:spPr>
        <p:txBody>
          <a:bodyPr/>
          <a:lstStyle/>
          <a:p>
            <a:r>
              <a:rPr lang="en-US" dirty="0"/>
              <a:t>public policy</a:t>
            </a:r>
            <a:br>
              <a:rPr lang="en-US" dirty="0"/>
            </a:br>
            <a:br>
              <a:rPr lang="en-US" dirty="0"/>
            </a:br>
            <a:r>
              <a:rPr lang="en-US" dirty="0"/>
              <a:t>lack of jurisdiction</a:t>
            </a:r>
            <a:br>
              <a:rPr lang="en-US" dirty="0"/>
            </a:br>
            <a:r>
              <a:rPr lang="en-US" dirty="0"/>
              <a:t>	- whose principles do you use?</a:t>
            </a:r>
            <a:br>
              <a:rPr lang="en-US" dirty="0"/>
            </a:br>
            <a:r>
              <a:rPr lang="en-US" dirty="0"/>
              <a:t>	- do you accept jurisdictional determinations of that court?</a:t>
            </a:r>
            <a:br>
              <a:rPr lang="en-US" dirty="0"/>
            </a:br>
            <a:br>
              <a:rPr lang="en-US" dirty="0"/>
            </a:br>
            <a:r>
              <a:rPr lang="en-US" dirty="0"/>
              <a:t>notice, opportunity to be heard, due process</a:t>
            </a:r>
          </a:p>
        </p:txBody>
      </p:sp>
    </p:spTree>
    <p:extLst>
      <p:ext uri="{BB962C8B-B14F-4D97-AF65-F5344CB8AC3E}">
        <p14:creationId xmlns:p14="http://schemas.microsoft.com/office/powerpoint/2010/main" val="32895700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BCF77-76B6-614E-B142-3A8EE516521F}"/>
              </a:ext>
            </a:extLst>
          </p:cNvPr>
          <p:cNvSpPr>
            <a:spLocks noGrp="1"/>
          </p:cNvSpPr>
          <p:nvPr>
            <p:ph type="title"/>
          </p:nvPr>
        </p:nvSpPr>
        <p:spPr>
          <a:xfrm>
            <a:off x="480646" y="365125"/>
            <a:ext cx="10873154" cy="6035675"/>
          </a:xfrm>
        </p:spPr>
        <p:txBody>
          <a:bodyPr/>
          <a:lstStyle/>
          <a:p>
            <a:r>
              <a:rPr lang="en-US" dirty="0"/>
              <a:t>grounds for not demanding reciprocity</a:t>
            </a:r>
          </a:p>
        </p:txBody>
      </p:sp>
    </p:spTree>
    <p:extLst>
      <p:ext uri="{BB962C8B-B14F-4D97-AF65-F5344CB8AC3E}">
        <p14:creationId xmlns:p14="http://schemas.microsoft.com/office/powerpoint/2010/main" val="30304877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FD073-0899-D94D-B508-0992373EF5EE}"/>
              </a:ext>
            </a:extLst>
          </p:cNvPr>
          <p:cNvSpPr>
            <a:spLocks noGrp="1"/>
          </p:cNvSpPr>
          <p:nvPr>
            <p:ph type="title"/>
          </p:nvPr>
        </p:nvSpPr>
        <p:spPr>
          <a:xfrm>
            <a:off x="410308" y="365125"/>
            <a:ext cx="10943492" cy="6152906"/>
          </a:xfrm>
        </p:spPr>
        <p:txBody>
          <a:bodyPr>
            <a:normAutofit fontScale="90000"/>
          </a:bodyPr>
          <a:lstStyle/>
          <a:p>
            <a:r>
              <a:rPr lang="en-US" dirty="0"/>
              <a:t>in rem</a:t>
            </a:r>
            <a:br>
              <a:rPr lang="en-US" dirty="0"/>
            </a:br>
            <a:br>
              <a:rPr lang="en-US" dirty="0"/>
            </a:br>
            <a:r>
              <a:rPr lang="en-US" dirty="0"/>
              <a:t>quasi in rem concerning property attached</a:t>
            </a:r>
            <a:br>
              <a:rPr lang="en-US" dirty="0"/>
            </a:br>
            <a:br>
              <a:rPr lang="en-US" dirty="0"/>
            </a:br>
            <a:r>
              <a:rPr lang="en-US" dirty="0"/>
              <a:t>both P and D are citizens of rendering country</a:t>
            </a:r>
            <a:br>
              <a:rPr lang="en-US" dirty="0"/>
            </a:br>
            <a:br>
              <a:rPr lang="en-US" dirty="0"/>
            </a:br>
            <a:r>
              <a:rPr lang="en-US" dirty="0"/>
              <a:t>J was against citizen of rendering country and for citizens of recognizing state</a:t>
            </a:r>
            <a:br>
              <a:rPr lang="en-US" dirty="0"/>
            </a:br>
            <a:br>
              <a:rPr lang="en-US" dirty="0"/>
            </a:br>
            <a:r>
              <a:rPr lang="en-US" dirty="0"/>
              <a:t>action in rendering country was brought by citizen of recognizing state</a:t>
            </a:r>
            <a:br>
              <a:rPr lang="en-US" dirty="0"/>
            </a:br>
            <a:endParaRPr lang="en-US" dirty="0"/>
          </a:p>
        </p:txBody>
      </p:sp>
    </p:spTree>
    <p:extLst>
      <p:ext uri="{BB962C8B-B14F-4D97-AF65-F5344CB8AC3E}">
        <p14:creationId xmlns:p14="http://schemas.microsoft.com/office/powerpoint/2010/main" val="35787305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1F787-1356-9E41-A756-CE4958D07B17}"/>
              </a:ext>
            </a:extLst>
          </p:cNvPr>
          <p:cNvSpPr>
            <a:spLocks noGrp="1"/>
          </p:cNvSpPr>
          <p:nvPr>
            <p:ph type="title"/>
          </p:nvPr>
        </p:nvSpPr>
        <p:spPr>
          <a:xfrm>
            <a:off x="375138" y="365125"/>
            <a:ext cx="10978662" cy="5988783"/>
          </a:xfrm>
        </p:spPr>
        <p:txBody>
          <a:bodyPr/>
          <a:lstStyle/>
          <a:p>
            <a:r>
              <a:rPr lang="en-US" dirty="0"/>
              <a:t>Uniform Foreign </a:t>
            </a:r>
            <a:r>
              <a:rPr lang="en-US"/>
              <a:t>Money Judgments Recognition Act</a:t>
            </a:r>
            <a:endParaRPr lang="en-US" dirty="0"/>
          </a:p>
        </p:txBody>
      </p:sp>
    </p:spTree>
    <p:extLst>
      <p:ext uri="{BB962C8B-B14F-4D97-AF65-F5344CB8AC3E}">
        <p14:creationId xmlns:p14="http://schemas.microsoft.com/office/powerpoint/2010/main" val="1254707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790832" y="228601"/>
            <a:ext cx="9419968" cy="6444048"/>
          </a:xfrm>
        </p:spPr>
        <p:txBody>
          <a:bodyPr>
            <a:normAutofit/>
          </a:bodyPr>
          <a:lstStyle/>
          <a:p>
            <a:pPr eaLnBrk="1" hangingPunct="1"/>
            <a:r>
              <a:rPr lang="en-US" altLang="en-US" sz="3200" dirty="0"/>
              <a:t>P sues D in state </a:t>
            </a:r>
            <a:r>
              <a:rPr lang="en-US" altLang="en-US" sz="3200" dirty="0" err="1"/>
              <a:t>ct</a:t>
            </a:r>
            <a:r>
              <a:rPr lang="en-US" altLang="en-US" sz="3200" dirty="0"/>
              <a:t> for state law fraud concerning securities</a:t>
            </a:r>
          </a:p>
          <a:p>
            <a:pPr eaLnBrk="1" hangingPunct="1"/>
            <a:r>
              <a:rPr lang="en-US" altLang="en-US" sz="3200" dirty="0"/>
              <a:t>J for P (not settlement)</a:t>
            </a:r>
          </a:p>
          <a:p>
            <a:pPr eaLnBrk="1" hangingPunct="1"/>
            <a:r>
              <a:rPr lang="en-US" altLang="en-US" sz="3200" dirty="0"/>
              <a:t>P then sues D in fed </a:t>
            </a:r>
            <a:r>
              <a:rPr lang="en-US" altLang="en-US" sz="3200" dirty="0" err="1"/>
              <a:t>ct</a:t>
            </a:r>
            <a:r>
              <a:rPr lang="en-US" altLang="en-US" sz="3200" dirty="0"/>
              <a:t> for fed securities law violations</a:t>
            </a:r>
          </a:p>
          <a:p>
            <a:pPr eaLnBrk="1" hangingPunct="1"/>
            <a:r>
              <a:rPr lang="en-US" altLang="en-US" sz="3200" dirty="0"/>
              <a:t>what are arguments for preclusion?</a:t>
            </a:r>
          </a:p>
          <a:p>
            <a:pPr eaLnBrk="1" hangingPunct="1"/>
            <a:r>
              <a:rPr lang="en-US" altLang="en-US" sz="3200" dirty="0"/>
              <a:t>what are arguments against preclusion?</a:t>
            </a:r>
          </a:p>
          <a:p>
            <a:pPr eaLnBrk="1" hangingPunct="1"/>
            <a:endParaRPr lang="en-US" altLang="en-US" dirty="0"/>
          </a:p>
          <a:p>
            <a:pPr eaLnBrk="1" hangingPunct="1"/>
            <a:endParaRPr lang="en-US" altLang="en-US" dirty="0"/>
          </a:p>
          <a:p>
            <a:pPr eaLnBrk="1" hangingPunct="1"/>
            <a:endParaRPr lang="en-US" altLang="en-US" dirty="0"/>
          </a:p>
        </p:txBody>
      </p:sp>
    </p:spTree>
    <p:extLst>
      <p:ext uri="{BB962C8B-B14F-4D97-AF65-F5344CB8AC3E}">
        <p14:creationId xmlns:p14="http://schemas.microsoft.com/office/powerpoint/2010/main" val="604340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1828800" y="228600"/>
            <a:ext cx="8382000" cy="6400800"/>
          </a:xfrm>
        </p:spPr>
        <p:txBody>
          <a:bodyPr/>
          <a:lstStyle/>
          <a:p>
            <a:pPr eaLnBrk="1" hangingPunct="1"/>
            <a:r>
              <a:rPr lang="en-US" altLang="en-US" dirty="0" err="1"/>
              <a:t>Marrese</a:t>
            </a:r>
            <a:endParaRPr lang="en-US" altLang="en-US" dirty="0"/>
          </a:p>
          <a:p>
            <a:pPr eaLnBrk="1" hangingPunct="1"/>
            <a:r>
              <a:rPr lang="en-US" altLang="en-US" dirty="0"/>
              <a:t>If, under </a:t>
            </a:r>
            <a:r>
              <a:rPr lang="en-US" altLang="en-US" i="1" dirty="0"/>
              <a:t>state law</a:t>
            </a:r>
            <a:r>
              <a:rPr lang="en-US" altLang="en-US" dirty="0"/>
              <a:t>, federal action would not be precluded by state judgment</a:t>
            </a:r>
          </a:p>
          <a:p>
            <a:pPr lvl="1" eaLnBrk="1" hangingPunct="1"/>
            <a:r>
              <a:rPr lang="en-US" altLang="en-US" dirty="0"/>
              <a:t>then the federal court may not preclude the action</a:t>
            </a:r>
          </a:p>
          <a:p>
            <a:pPr eaLnBrk="1" hangingPunct="1"/>
            <a:r>
              <a:rPr lang="en-US" altLang="en-US" dirty="0"/>
              <a:t>If, under </a:t>
            </a:r>
            <a:r>
              <a:rPr lang="en-US" altLang="en-US" i="1" dirty="0"/>
              <a:t>state law</a:t>
            </a:r>
            <a:r>
              <a:rPr lang="en-US" altLang="en-US" dirty="0"/>
              <a:t>, federal action would be precluded</a:t>
            </a:r>
          </a:p>
          <a:p>
            <a:pPr lvl="1" eaLnBrk="1" hangingPunct="1"/>
            <a:r>
              <a:rPr lang="en-US" altLang="en-US" dirty="0"/>
              <a:t>then the federal court must preclude the action </a:t>
            </a:r>
          </a:p>
          <a:p>
            <a:pPr lvl="1" eaLnBrk="1" hangingPunct="1"/>
            <a:r>
              <a:rPr lang="en-US" altLang="en-US" dirty="0"/>
              <a:t>unless the federal statute giving the federal courts exclusive federal subject matter jurisdiction for the federal action impliedly repealed federal courts' obligations under section 1738 to give full faith and credit to state court judgments.</a:t>
            </a:r>
          </a:p>
          <a:p>
            <a:pPr lvl="1" eaLnBrk="1" hangingPunct="1"/>
            <a:endParaRPr lang="en-US" altLang="en-US" b="1" dirty="0"/>
          </a:p>
          <a:p>
            <a:pPr eaLnBrk="1" hangingPunct="1"/>
            <a:endParaRPr lang="en-US" altLang="en-US" dirty="0"/>
          </a:p>
          <a:p>
            <a:pPr eaLnBrk="1" hangingPunct="1"/>
            <a:endParaRPr lang="en-US" altLang="en-US" dirty="0"/>
          </a:p>
        </p:txBody>
      </p:sp>
    </p:spTree>
    <p:extLst>
      <p:ext uri="{BB962C8B-B14F-4D97-AF65-F5344CB8AC3E}">
        <p14:creationId xmlns:p14="http://schemas.microsoft.com/office/powerpoint/2010/main" val="1254297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6109816"/>
          </a:xfrm>
        </p:spPr>
        <p:txBody>
          <a:bodyPr/>
          <a:lstStyle/>
          <a:p>
            <a:r>
              <a:rPr lang="en-US" dirty="0"/>
              <a:t>does it matter that this was a settlement?</a:t>
            </a:r>
          </a:p>
        </p:txBody>
      </p:sp>
    </p:spTree>
    <p:extLst>
      <p:ext uri="{BB962C8B-B14F-4D97-AF65-F5344CB8AC3E}">
        <p14:creationId xmlns:p14="http://schemas.microsoft.com/office/powerpoint/2010/main" val="862592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270" y="365125"/>
            <a:ext cx="10859530" cy="6097459"/>
          </a:xfrm>
        </p:spPr>
        <p:txBody>
          <a:bodyPr/>
          <a:lstStyle/>
          <a:p>
            <a:r>
              <a:rPr lang="en-US" dirty="0"/>
              <a:t>P sues D in state court under state securities fraud</a:t>
            </a:r>
            <a:br>
              <a:rPr lang="en-US" dirty="0"/>
            </a:br>
            <a:br>
              <a:rPr lang="en-US" dirty="0"/>
            </a:br>
            <a:r>
              <a:rPr lang="en-US" dirty="0"/>
              <a:t>there is a settlement agreement in which federal securities actions are included</a:t>
            </a:r>
            <a:br>
              <a:rPr lang="en-US" dirty="0"/>
            </a:br>
            <a:br>
              <a:rPr lang="en-US" dirty="0"/>
            </a:br>
            <a:r>
              <a:rPr lang="en-US" dirty="0"/>
              <a:t>any problem?</a:t>
            </a:r>
          </a:p>
        </p:txBody>
      </p:sp>
    </p:spTree>
    <p:extLst>
      <p:ext uri="{BB962C8B-B14F-4D97-AF65-F5344CB8AC3E}">
        <p14:creationId xmlns:p14="http://schemas.microsoft.com/office/powerpoint/2010/main" val="917916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5986248"/>
          </a:xfrm>
        </p:spPr>
        <p:txBody>
          <a:bodyPr/>
          <a:lstStyle/>
          <a:p>
            <a:r>
              <a:rPr lang="en-US" dirty="0"/>
              <a:t>does it matter that this is a judgment pursuant to a settlement agreement?</a:t>
            </a:r>
          </a:p>
        </p:txBody>
      </p:sp>
    </p:spTree>
    <p:extLst>
      <p:ext uri="{BB962C8B-B14F-4D97-AF65-F5344CB8AC3E}">
        <p14:creationId xmlns:p14="http://schemas.microsoft.com/office/powerpoint/2010/main" val="24798459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564</TotalTime>
  <Words>1506</Words>
  <Application>Microsoft Macintosh PowerPoint</Application>
  <PresentationFormat>Widescreen</PresentationFormat>
  <Paragraphs>59</Paragraphs>
  <Slides>47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47</vt:i4>
      </vt:variant>
    </vt:vector>
  </HeadingPairs>
  <TitlesOfParts>
    <vt:vector size="51" baseType="lpstr">
      <vt:lpstr>Arial</vt:lpstr>
      <vt:lpstr>Calibri</vt:lpstr>
      <vt:lpstr>Calibri Light</vt:lpstr>
      <vt:lpstr>Office Theme</vt:lpstr>
      <vt:lpstr>Lecture 24 Nov. 21, 2019</vt:lpstr>
      <vt:lpstr>Matsushita Elec. Indus. Co. v. Epstein (US 1996) </vt:lpstr>
      <vt:lpstr>PowerPoint Presentation</vt:lpstr>
      <vt:lpstr>assume no settlement and no class action</vt:lpstr>
      <vt:lpstr>PowerPoint Presentation</vt:lpstr>
      <vt:lpstr>PowerPoint Presentation</vt:lpstr>
      <vt:lpstr>does it matter that this was a settlement?</vt:lpstr>
      <vt:lpstr>P sues D in state court under state securities fraud  there is a settlement agreement in which federal securities actions are included  any problem?</vt:lpstr>
      <vt:lpstr>does it matter that this is a judgment pursuant to a settlement agreement?</vt:lpstr>
      <vt:lpstr>does it matter that this was a class action?</vt:lpstr>
      <vt:lpstr>extraterritorial application of federal law</vt:lpstr>
      <vt:lpstr>how to do interest analysis with respect to federal law</vt:lpstr>
      <vt:lpstr>Lauritzen v Larsen (US 1953) - Danish seaman injured on a Danish ship while in port in Cuba - sued in federal court in NY under the Jones Act - basing his claim on the fact that he joined the crew in New York  </vt:lpstr>
      <vt:lpstr>Court appealed to contacts and relevant interests of nations to argue that Danish law applied  </vt:lpstr>
      <vt:lpstr>Romero v International Terminal Operating Co. (US 1959) - a Spanish seaman injured on a Spanish ship docked in Hoboken, New Jersey - Spanish law applied - “The amount and type of recovery which a foreign seaman may receive from his foreign employer while sailing on a foreign ship should not depend on the wholly fortuitous circumstance of the place of injury.”  </vt:lpstr>
      <vt:lpstr>now…</vt:lpstr>
      <vt:lpstr>EEOC v Arabian American Oil Co. (US 1991)  - American citizen hired in Texas and working in Saudi Arabia sues Del. Corp. in federal court for violating Title VII by firing him on the basis of race, religion, and national origin - court applies presumption against extraterritoriality to dismiss for lack of SMJ </vt:lpstr>
      <vt:lpstr>Why lack of SMJ?</vt:lpstr>
      <vt:lpstr>P (Cal.) sues a municipality in Cal. under 42 USC 1983 in federal court for violating his civil rights  the court holds that municipalities cannot be sued under 1983  how does it dismiss the case? </vt:lpstr>
      <vt:lpstr>assume that after the dismissal in Aramco the plaintiff sought to sue in the US under Saudi antidiscrimination law  what result?</vt:lpstr>
      <vt:lpstr>Morrison v. National Australia Bank (US 2010)</vt:lpstr>
      <vt:lpstr>Australians suing Australia company for fraud originating in US in connection with shares listed on Australian stock exchange</vt:lpstr>
      <vt:lpstr>presumption against extraterritoriality  dismissed for failure to state a claim</vt:lpstr>
      <vt:lpstr>what does it mean to say that the plaintiff fails to state a claim?</vt:lpstr>
      <vt:lpstr>Abogados v. AT&amp;T (9th Cir. 2000) NY corp engages in interference of contract in Jalisco concerning Mexican co. Mexican co. sues under NY law, which has a cause of action for tortious interference of contact  - conduct regulating and loss-allocating Jaliscan law does not  - conduct regulating and loss-allocating</vt:lpstr>
      <vt:lpstr>how to do this under Lauritzen? </vt:lpstr>
      <vt:lpstr>could federal securities law constitutionally apply to this case?</vt:lpstr>
      <vt:lpstr>§ 403. LIMITATIONS ON JURISDICTION TO PRESCRIBE   (1) Even when one of the bases for jurisdiction under s 402 is present, a state may not exercise jurisdiction to prescribe law with respect to a person or activity having connections with another state when the exercise of such jurisdiction is unreasonable. (2) Whether exercise of jurisdiction over a person or activity is unreasonable is determined by evaluating all relevant factors, including, where appropriate: (a) the link of the activity to the territory of the regulating state, i.e., the extent to which the activity takes place within the territory, or has substantial, direct, and foreseeable effect upon or in the territory; (b) the connections, such as nationality, residence, or economic activity, between the regulating state and the person principally responsible for the activity to be regulated, or between that state and those whom the regulation is designed to protect; (c) the character of the activity to be regulated, the importance of regulation to the regulating state, the extent to which other states regulate such activities, and the degree to which the desirability of such regulation is generally accepted. (d) the existence of justified expectations that might be protected or hurt by the regulation; (e) the importance of the regulation to the international political, legal, or economic system; (f) the extent to which the regulation is consistent with the traditions of the international system; (g) the extent to which another state may have an interest in regulating the activity; and (h) the likelihood of conflict with regulation by another state. (3) When it would not be unreasonable for each of two states to exercise jurisdiction over a person or activity, but the prescriptions by the two states are in conflict, each state has an obligation to evaluate its own as well as the other state's interest in exercising jurisdiction, in light of all the relevant factors, including those set out in Subsection (2); a state should defer to the other state if that state's interest is clearly greater. </vt:lpstr>
      <vt:lpstr>could an Australian action be entertained in the federal court?</vt:lpstr>
      <vt:lpstr>2nd Circuit standard  - did wrongful conduct have a substantial effect on US - did wrongful conduct occur in US</vt:lpstr>
      <vt:lpstr>why so worried about federal overlap with another nation’s law when not as worried about state overlap with another state’s  - or state’s overlap with another nation’s?</vt:lpstr>
      <vt:lpstr>is this just the 1st Restatement?</vt:lpstr>
      <vt:lpstr>how to apply the presumption in this case?</vt:lpstr>
      <vt:lpstr>focus on purchase and sale of securities in US</vt:lpstr>
      <vt:lpstr>Stevens concurrence</vt:lpstr>
      <vt:lpstr>Americans defraud Americans in American concerning shares on Australian stock exchange</vt:lpstr>
      <vt:lpstr>recognition of the judgments of foreign nations</vt:lpstr>
      <vt:lpstr>why state law?  indeed, why state law for international choice of law?</vt:lpstr>
      <vt:lpstr>why Klaxon?</vt:lpstr>
      <vt:lpstr>comity v vested rights</vt:lpstr>
      <vt:lpstr>assuming recognition, what res judicata effects?  - use rendering jurisdiction - use recognizing jurisdiction - be flexible</vt:lpstr>
      <vt:lpstr>Hilton v. Guyot (US 1895)</vt:lpstr>
      <vt:lpstr>grounds for refusing recognition (besides reciprocity)</vt:lpstr>
      <vt:lpstr>public policy  lack of jurisdiction  - whose principles do you use?  - do you accept jurisdictional determinations of that court?  notice, opportunity to be heard, due process</vt:lpstr>
      <vt:lpstr>grounds for not demanding reciprocity</vt:lpstr>
      <vt:lpstr>in rem  quasi in rem concerning property attached  both P and D are citizens of rendering country  J was against citizen of rendering country and for citizens of recognizing state  action in rendering country was brought by citizen of recognizing state </vt:lpstr>
      <vt:lpstr>Uniform Foreign Money Judgments Recognition 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Feb. 4</dc:title>
  <dc:creator>Owner</dc:creator>
  <cp:lastModifiedBy>Green, Michael S</cp:lastModifiedBy>
  <cp:revision>224</cp:revision>
  <cp:lastPrinted>2018-02-07T17:05:49Z</cp:lastPrinted>
  <dcterms:created xsi:type="dcterms:W3CDTF">2016-02-03T23:33:45Z</dcterms:created>
  <dcterms:modified xsi:type="dcterms:W3CDTF">2019-11-20T23:58:35Z</dcterms:modified>
</cp:coreProperties>
</file>