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323" r:id="rId3"/>
    <p:sldId id="333" r:id="rId4"/>
    <p:sldId id="324" r:id="rId5"/>
    <p:sldId id="327" r:id="rId6"/>
    <p:sldId id="258" r:id="rId7"/>
    <p:sldId id="259" r:id="rId8"/>
    <p:sldId id="260" r:id="rId9"/>
    <p:sldId id="330" r:id="rId10"/>
    <p:sldId id="261" r:id="rId11"/>
    <p:sldId id="322" r:id="rId12"/>
    <p:sldId id="331" r:id="rId13"/>
    <p:sldId id="328" r:id="rId14"/>
    <p:sldId id="268" r:id="rId15"/>
    <p:sldId id="309" r:id="rId16"/>
    <p:sldId id="269" r:id="rId17"/>
    <p:sldId id="270" r:id="rId18"/>
    <p:sldId id="311" r:id="rId19"/>
    <p:sldId id="312" r:id="rId20"/>
    <p:sldId id="273" r:id="rId21"/>
    <p:sldId id="334" r:id="rId22"/>
    <p:sldId id="313" r:id="rId23"/>
    <p:sldId id="306" r:id="rId24"/>
    <p:sldId id="295" r:id="rId25"/>
    <p:sldId id="304" r:id="rId26"/>
    <p:sldId id="303" r:id="rId27"/>
    <p:sldId id="316" r:id="rId28"/>
    <p:sldId id="314" r:id="rId29"/>
    <p:sldId id="332" r:id="rId30"/>
    <p:sldId id="307" r:id="rId31"/>
    <p:sldId id="308" r:id="rId32"/>
    <p:sldId id="317" r:id="rId33"/>
    <p:sldId id="335" r:id="rId34"/>
    <p:sldId id="321" r:id="rId35"/>
    <p:sldId id="278" r:id="rId36"/>
    <p:sldId id="277" r:id="rId37"/>
    <p:sldId id="319" r:id="rId3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3" autoAdjust="0"/>
    <p:restoredTop sz="94660"/>
  </p:normalViewPr>
  <p:slideViewPr>
    <p:cSldViewPr snapToGrid="0">
      <p:cViewPr varScale="1">
        <p:scale>
          <a:sx n="77" d="100"/>
          <a:sy n="77" d="100"/>
        </p:scale>
        <p:origin x="5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8/24/2021</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6725"/>
          </a:xfrm>
          <a:prstGeom prst="rect">
            <a:avLst/>
          </a:prstGeom>
        </p:spPr>
        <p:txBody>
          <a:bodyPr vert="horz" lIns="91440" tIns="45720" rIns="91440" bIns="45720" rtlCol="0"/>
          <a:lstStyle>
            <a:lvl1pPr algn="r">
              <a:defRPr sz="1200"/>
            </a:lvl1pPr>
          </a:lstStyle>
          <a:p>
            <a:fld id="{4B54ED5F-7270-4A4E-B76D-8942A4C50C7C}" type="datetimeFigureOut">
              <a:rPr lang="en-US" smtClean="0"/>
              <a:t>8/24/2021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3576"/>
            <a:ext cx="5485158"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676"/>
            <a:ext cx="2972421" cy="466725"/>
          </a:xfrm>
          <a:prstGeom prst="rect">
            <a:avLst/>
          </a:prstGeom>
        </p:spPr>
        <p:txBody>
          <a:bodyPr vert="horz" lIns="91440" tIns="45720" rIns="91440" bIns="45720" rtlCol="0" anchor="b"/>
          <a:lstStyle>
            <a:lvl1pPr algn="r">
              <a:defRPr sz="1200"/>
            </a:lvl1pPr>
          </a:lstStyle>
          <a:p>
            <a:fld id="{3D73E6DE-E971-6A4B-8538-45ACD281587A}" type="slidenum">
              <a:rPr lang="en-US" smtClean="0"/>
              <a:t>‹#›</a:t>
            </a:fld>
            <a:endParaRPr lang="en-US"/>
          </a:p>
        </p:txBody>
      </p:sp>
    </p:spTree>
    <p:extLst>
      <p:ext uri="{BB962C8B-B14F-4D97-AF65-F5344CB8AC3E}">
        <p14:creationId xmlns:p14="http://schemas.microsoft.com/office/powerpoint/2010/main" val="12378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8/24/2021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231" y="304800"/>
            <a:ext cx="11774078" cy="6324600"/>
          </a:xfrm>
        </p:spPr>
        <p:txBody>
          <a:bodyPr rtlCol="0">
            <a:normAutofit fontScale="90000"/>
          </a:bodyPr>
          <a:lstStyle/>
          <a:p>
            <a:pPr>
              <a:defRPr/>
            </a:pPr>
            <a:r>
              <a:rPr lang="en-US" dirty="0"/>
              <a:t>Conflict of Laws</a:t>
            </a:r>
            <a:br>
              <a:rPr lang="en-US" dirty="0"/>
            </a:br>
            <a:r>
              <a:rPr lang="en-US" dirty="0"/>
              <a:t>Michael Green</a:t>
            </a:r>
            <a:br>
              <a:rPr lang="en-US" dirty="0"/>
            </a:br>
            <a:r>
              <a:rPr lang="en-US" dirty="0"/>
              <a:t>221-7746</a:t>
            </a:r>
            <a:br>
              <a:rPr lang="en-US" dirty="0"/>
            </a:br>
            <a:r>
              <a:rPr lang="en-US" dirty="0"/>
              <a:t>office </a:t>
            </a:r>
            <a:r>
              <a:rPr lang="en-US" dirty="0" err="1"/>
              <a:t>hrs</a:t>
            </a:r>
            <a:r>
              <a:rPr lang="en-US" dirty="0"/>
              <a:t>:</a:t>
            </a:r>
            <a:br>
              <a:rPr lang="en-US" dirty="0"/>
            </a:br>
            <a:r>
              <a:rPr lang="en-US" dirty="0"/>
              <a:t>M/T/Th 11:30-12:45 </a:t>
            </a:r>
            <a:br>
              <a:rPr lang="en-US" dirty="0"/>
            </a:br>
            <a:r>
              <a:rPr lang="en-US" dirty="0"/>
              <a:t>or by appt</a:t>
            </a:r>
            <a:br>
              <a:rPr lang="en-US" dirty="0"/>
            </a:br>
            <a:r>
              <a:rPr lang="en-US" dirty="0"/>
              <a:t/>
            </a:r>
            <a:br>
              <a:rPr lang="en-US" dirty="0"/>
            </a:br>
            <a:r>
              <a:rPr lang="en-US" dirty="0"/>
              <a:t>cell – 757-812-9768</a:t>
            </a:r>
          </a:p>
        </p:txBody>
      </p:sp>
    </p:spTree>
    <p:extLst>
      <p:ext uri="{BB962C8B-B14F-4D97-AF65-F5344CB8AC3E}">
        <p14:creationId xmlns:p14="http://schemas.microsoft.com/office/powerpoint/2010/main" val="322077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8382000" cy="6324600"/>
          </a:xfrm>
        </p:spPr>
        <p:txBody>
          <a:bodyPr rtlCol="0">
            <a:normAutofit/>
          </a:bodyPr>
          <a:lstStyle/>
          <a:p>
            <a:pPr>
              <a:defRPr/>
            </a:pPr>
            <a:r>
              <a:rPr lang="en-US" dirty="0"/>
              <a:t>Prosser: “The realm of the conflict of laws is a dismal swamp, filled with quaking quagmires, and inhabited by learned but eccentric professors who theorize about mysterious matters in a strange and incomprehensible jargon. The ordinary court, or lawyer, is quite lost when engulfed and entangled in it.”</a:t>
            </a:r>
          </a:p>
          <a:p>
            <a:pPr>
              <a:defRPr/>
            </a:pPr>
            <a:r>
              <a:rPr lang="en-US" dirty="0"/>
              <a:t>Kim Roosevelt: “Choice of law is a mess.”</a:t>
            </a:r>
          </a:p>
          <a:p>
            <a:pPr>
              <a:defRPr/>
            </a:pPr>
            <a:r>
              <a:rPr lang="en-US" dirty="0"/>
              <a:t>William Reynolds: “Choice of law today, both the theory and practice of it, is universally said to be a disaster. The agreement on that proposition, among all branches of the profession, is nearly universal. “</a:t>
            </a:r>
          </a:p>
          <a:p>
            <a:pPr>
              <a:defRPr/>
            </a:pPr>
            <a:r>
              <a:rPr lang="en-US" dirty="0"/>
              <a:t>Joseph William Singer: a “confusing morass”</a:t>
            </a:r>
          </a:p>
          <a:p>
            <a:pPr>
              <a:defRPr/>
            </a:pPr>
            <a:endParaRPr lang="en-US" dirty="0"/>
          </a:p>
        </p:txBody>
      </p:sp>
    </p:spTree>
    <p:extLst>
      <p:ext uri="{BB962C8B-B14F-4D97-AF65-F5344CB8AC3E}">
        <p14:creationId xmlns:p14="http://schemas.microsoft.com/office/powerpoint/2010/main" val="126633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B0C3-EFD4-EB47-A0D2-D5F9A41E9DE1}"/>
              </a:ext>
            </a:extLst>
          </p:cNvPr>
          <p:cNvSpPr>
            <a:spLocks noGrp="1"/>
          </p:cNvSpPr>
          <p:nvPr>
            <p:ph type="title"/>
          </p:nvPr>
        </p:nvSpPr>
        <p:spPr>
          <a:xfrm>
            <a:off x="395111" y="365125"/>
            <a:ext cx="10958689" cy="5990519"/>
          </a:xfrm>
        </p:spPr>
        <p:txBody>
          <a:bodyPr/>
          <a:lstStyle/>
          <a:p>
            <a:r>
              <a:rPr lang="en-US" dirty="0"/>
              <a:t>- wide variety of doctrines used in states</a:t>
            </a:r>
            <a:br>
              <a:rPr lang="en-US" dirty="0"/>
            </a:br>
            <a:r>
              <a:rPr lang="en-US" dirty="0"/>
              <a:t>- law has an unusually theoretical basis</a:t>
            </a:r>
            <a:br>
              <a:rPr lang="en-US" dirty="0"/>
            </a:br>
            <a:r>
              <a:rPr lang="en-US" dirty="0"/>
              <a:t>- sometimes not even clear it is law (just </a:t>
            </a:r>
            <a:r>
              <a:rPr lang="en-US"/>
              <a:t>a set </a:t>
            </a:r>
            <a:r>
              <a:rPr lang="en-US" dirty="0"/>
              <a:t>of arguments)</a:t>
            </a:r>
          </a:p>
        </p:txBody>
      </p:sp>
    </p:spTree>
    <p:extLst>
      <p:ext uri="{BB962C8B-B14F-4D97-AF65-F5344CB8AC3E}">
        <p14:creationId xmlns:p14="http://schemas.microsoft.com/office/powerpoint/2010/main" val="179501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26C1-E416-A946-A08D-12E2A900631E}"/>
              </a:ext>
            </a:extLst>
          </p:cNvPr>
          <p:cNvSpPr>
            <a:spLocks noGrp="1"/>
          </p:cNvSpPr>
          <p:nvPr>
            <p:ph type="title"/>
          </p:nvPr>
        </p:nvSpPr>
        <p:spPr>
          <a:xfrm>
            <a:off x="651510" y="365125"/>
            <a:ext cx="10702290" cy="6047105"/>
          </a:xfrm>
        </p:spPr>
        <p:txBody>
          <a:bodyPr/>
          <a:lstStyle/>
          <a:p>
            <a:r>
              <a:rPr lang="en-US" dirty="0"/>
              <a:t>my current views</a:t>
            </a:r>
          </a:p>
        </p:txBody>
      </p:sp>
    </p:spTree>
    <p:extLst>
      <p:ext uri="{BB962C8B-B14F-4D97-AF65-F5344CB8AC3E}">
        <p14:creationId xmlns:p14="http://schemas.microsoft.com/office/powerpoint/2010/main" val="219453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44" y="365125"/>
            <a:ext cx="10672156" cy="6110490"/>
          </a:xfrm>
        </p:spPr>
        <p:txBody>
          <a:bodyPr/>
          <a:lstStyle/>
          <a:p>
            <a:r>
              <a:rPr lang="en-US" dirty="0"/>
              <a:t>its importance</a:t>
            </a:r>
          </a:p>
        </p:txBody>
      </p:sp>
    </p:spTree>
    <p:extLst>
      <p:ext uri="{BB962C8B-B14F-4D97-AF65-F5344CB8AC3E}">
        <p14:creationId xmlns:p14="http://schemas.microsoft.com/office/powerpoint/2010/main" val="130914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57400" y="274638"/>
            <a:ext cx="8153400" cy="6278562"/>
          </a:xfrm>
        </p:spPr>
        <p:txBody>
          <a:bodyPr/>
          <a:lstStyle/>
          <a:p>
            <a:pPr eaLnBrk="1" hangingPunct="1"/>
            <a:r>
              <a:rPr lang="en-US" altLang="en-US" dirty="0"/>
              <a:t>the traditional approach</a:t>
            </a:r>
          </a:p>
        </p:txBody>
      </p:sp>
    </p:spTree>
    <p:extLst>
      <p:ext uri="{BB962C8B-B14F-4D97-AF65-F5344CB8AC3E}">
        <p14:creationId xmlns:p14="http://schemas.microsoft.com/office/powerpoint/2010/main" val="3336682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C9F3-6D3D-C745-A9EA-25C2A6AE3F13}"/>
              </a:ext>
            </a:extLst>
          </p:cNvPr>
          <p:cNvSpPr>
            <a:spLocks noGrp="1"/>
          </p:cNvSpPr>
          <p:nvPr>
            <p:ph type="title"/>
          </p:nvPr>
        </p:nvSpPr>
        <p:spPr>
          <a:xfrm>
            <a:off x="575733" y="365125"/>
            <a:ext cx="10778067" cy="5900208"/>
          </a:xfrm>
        </p:spPr>
        <p:txBody>
          <a:bodyPr>
            <a:normAutofit/>
          </a:bodyPr>
          <a:lstStyle/>
          <a:p>
            <a:r>
              <a:rPr lang="en-US" dirty="0"/>
              <a:t>Alabama</a:t>
            </a:r>
            <a:br>
              <a:rPr lang="en-US" dirty="0"/>
            </a:br>
            <a:r>
              <a:rPr lang="en-US" dirty="0"/>
              <a:t>Georgia</a:t>
            </a:r>
            <a:br>
              <a:rPr lang="en-US" dirty="0"/>
            </a:br>
            <a:r>
              <a:rPr lang="en-US" dirty="0"/>
              <a:t>Kansas</a:t>
            </a:r>
            <a:br>
              <a:rPr lang="en-US" dirty="0"/>
            </a:br>
            <a:r>
              <a:rPr lang="en-US" dirty="0"/>
              <a:t>Maryland</a:t>
            </a:r>
            <a:br>
              <a:rPr lang="en-US" dirty="0"/>
            </a:br>
            <a:r>
              <a:rPr lang="en-US" dirty="0"/>
              <a:t>New Mexico</a:t>
            </a:r>
            <a:br>
              <a:rPr lang="en-US" dirty="0"/>
            </a:br>
            <a:r>
              <a:rPr lang="en-US" dirty="0"/>
              <a:t>North Carolina</a:t>
            </a:r>
            <a:br>
              <a:rPr lang="en-US" dirty="0"/>
            </a:br>
            <a:r>
              <a:rPr lang="en-US" dirty="0"/>
              <a:t>South Carolina</a:t>
            </a:r>
            <a:br>
              <a:rPr lang="en-US" dirty="0"/>
            </a:br>
            <a:r>
              <a:rPr lang="en-US" dirty="0"/>
              <a:t>Virginia</a:t>
            </a:r>
            <a:br>
              <a:rPr lang="en-US" dirty="0"/>
            </a:br>
            <a:r>
              <a:rPr lang="en-US" dirty="0"/>
              <a:t>West Virginia</a:t>
            </a:r>
          </a:p>
        </p:txBody>
      </p:sp>
    </p:spTree>
    <p:extLst>
      <p:ext uri="{BB962C8B-B14F-4D97-AF65-F5344CB8AC3E}">
        <p14:creationId xmlns:p14="http://schemas.microsoft.com/office/powerpoint/2010/main" val="330132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202362"/>
          </a:xfrm>
        </p:spPr>
        <p:txBody>
          <a:bodyPr/>
          <a:lstStyle/>
          <a:p>
            <a:r>
              <a:rPr lang="en-US" altLang="en-US"/>
              <a:t>Alabama Great Southern RR Co v Carroll </a:t>
            </a:r>
            <a:br>
              <a:rPr lang="en-US" altLang="en-US"/>
            </a:br>
            <a:r>
              <a:rPr lang="en-US" altLang="en-US"/>
              <a:t>(Ala. 1892)</a:t>
            </a:r>
            <a:br>
              <a:rPr lang="en-US" altLang="en-US"/>
            </a:br>
            <a:endParaRPr lang="en-US" altLang="en-US"/>
          </a:p>
        </p:txBody>
      </p:sp>
    </p:spTree>
    <p:extLst>
      <p:ext uri="{BB962C8B-B14F-4D97-AF65-F5344CB8AC3E}">
        <p14:creationId xmlns:p14="http://schemas.microsoft.com/office/powerpoint/2010/main" val="1950235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304801"/>
            <a:ext cx="8305800" cy="5821363"/>
          </a:xfrm>
        </p:spPr>
        <p:txBody>
          <a:bodyPr/>
          <a:lstStyle/>
          <a:p>
            <a:r>
              <a:rPr lang="en-US" altLang="en-US" dirty="0"/>
              <a:t>§ 386. Liability To Servant For Tort Of Fellow Servant</a:t>
            </a:r>
          </a:p>
          <a:p>
            <a:r>
              <a:rPr lang="en-US" altLang="en-US" dirty="0"/>
              <a:t>The law of the place of wrong determines whether a master is liable in tort to a servant for a wrong caused by a fellow servant.</a:t>
            </a:r>
          </a:p>
          <a:p>
            <a:endParaRPr lang="en-US" altLang="en-US" dirty="0"/>
          </a:p>
          <a:p>
            <a:r>
              <a:rPr lang="en-US" altLang="en-US" dirty="0"/>
              <a:t>§ 377. The Place Of Wrong</a:t>
            </a:r>
          </a:p>
          <a:p>
            <a:r>
              <a:rPr lang="en-US" altLang="en-US" dirty="0"/>
              <a:t>The place of wrong is in the state where the last event necessary to make an actor liable for an alleged tort takes place.</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256140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D78E-3725-C54A-A504-3F08A4C07329}"/>
              </a:ext>
            </a:extLst>
          </p:cNvPr>
          <p:cNvSpPr>
            <a:spLocks noGrp="1"/>
          </p:cNvSpPr>
          <p:nvPr>
            <p:ph type="title"/>
          </p:nvPr>
        </p:nvSpPr>
        <p:spPr>
          <a:xfrm>
            <a:off x="451556" y="365125"/>
            <a:ext cx="10902244" cy="6148564"/>
          </a:xfrm>
        </p:spPr>
        <p:txBody>
          <a:bodyPr/>
          <a:lstStyle/>
          <a:p>
            <a:r>
              <a:rPr lang="en-US" dirty="0"/>
              <a:t>“Section 2590 of the Code of Alabama had no efficiency beyond the lines of Alabama. It cannot be allowed to operate upon facts occurring in another State so as to evolve out of them rights and liabilities which do not exist under the law of that State.”</a:t>
            </a:r>
          </a:p>
        </p:txBody>
      </p:sp>
    </p:spTree>
    <p:extLst>
      <p:ext uri="{BB962C8B-B14F-4D97-AF65-F5344CB8AC3E}">
        <p14:creationId xmlns:p14="http://schemas.microsoft.com/office/powerpoint/2010/main" val="199004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06E0-4946-4D4C-A3A4-16DAE5BA1147}"/>
              </a:ext>
            </a:extLst>
          </p:cNvPr>
          <p:cNvSpPr>
            <a:spLocks noGrp="1"/>
          </p:cNvSpPr>
          <p:nvPr>
            <p:ph type="title"/>
          </p:nvPr>
        </p:nvSpPr>
        <p:spPr>
          <a:xfrm>
            <a:off x="496711" y="365125"/>
            <a:ext cx="10857089" cy="6092119"/>
          </a:xfrm>
        </p:spPr>
        <p:txBody>
          <a:bodyPr/>
          <a:lstStyle/>
          <a:p>
            <a:r>
              <a:rPr lang="en-US" dirty="0"/>
              <a:t>exclusive territorial spheres of lawmaking power</a:t>
            </a:r>
          </a:p>
        </p:txBody>
      </p:sp>
    </p:spTree>
    <p:extLst>
      <p:ext uri="{BB962C8B-B14F-4D97-AF65-F5344CB8AC3E}">
        <p14:creationId xmlns:p14="http://schemas.microsoft.com/office/powerpoint/2010/main" val="35795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5" y="365125"/>
            <a:ext cx="10730345" cy="5977486"/>
          </a:xfrm>
        </p:spPr>
        <p:txBody>
          <a:bodyPr/>
          <a:lstStyle/>
          <a:p>
            <a:r>
              <a:rPr lang="en-US" dirty="0"/>
              <a:t>Kay, Kramer &amp; Roosevelt 9</a:t>
            </a:r>
            <a:r>
              <a:rPr lang="en-US" baseline="30000" dirty="0"/>
              <a:t>th </a:t>
            </a:r>
            <a:r>
              <a:rPr lang="en-US" dirty="0"/>
              <a:t>or</a:t>
            </a:r>
            <a:r>
              <a:rPr lang="en-US" baseline="30000" dirty="0"/>
              <a:t> </a:t>
            </a:r>
            <a:r>
              <a:rPr lang="en-US" dirty="0"/>
              <a:t>8</a:t>
            </a:r>
            <a:r>
              <a:rPr lang="en-US" baseline="30000" dirty="0"/>
              <a:t>th </a:t>
            </a:r>
            <a:r>
              <a:rPr lang="en-US" dirty="0"/>
              <a:t>editions</a:t>
            </a:r>
          </a:p>
        </p:txBody>
      </p:sp>
    </p:spTree>
    <p:extLst>
      <p:ext uri="{BB962C8B-B14F-4D97-AF65-F5344CB8AC3E}">
        <p14:creationId xmlns:p14="http://schemas.microsoft.com/office/powerpoint/2010/main" val="351973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278562"/>
          </a:xfrm>
        </p:spPr>
        <p:txBody>
          <a:bodyPr/>
          <a:lstStyle/>
          <a:p>
            <a:pPr algn="l"/>
            <a:r>
              <a:rPr lang="en-US" altLang="en-US" sz="2800"/>
              <a:t>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a:t>
            </a:r>
            <a:br>
              <a:rPr lang="en-US" altLang="en-US" sz="2800"/>
            </a:br>
            <a:r>
              <a:rPr lang="en-US" altLang="en-US" sz="2800"/>
              <a:t>Another maxim…is that no state or nation can, by its laws, directly affect, or bind property out of its own territory, or bind persons not resident therein, whether they are natural born subjects, or others.</a:t>
            </a:r>
            <a:br>
              <a:rPr lang="en-US" altLang="en-US" sz="2800"/>
            </a:br>
            <a:r>
              <a:rPr lang="en-US" altLang="en-US" sz="2800"/>
              <a:t/>
            </a:r>
            <a:br>
              <a:rPr lang="en-US" altLang="en-US" sz="2800"/>
            </a:br>
            <a:endParaRPr lang="en-US" altLang="en-US" sz="2800"/>
          </a:p>
        </p:txBody>
      </p:sp>
    </p:spTree>
    <p:extLst>
      <p:ext uri="{BB962C8B-B14F-4D97-AF65-F5344CB8AC3E}">
        <p14:creationId xmlns:p14="http://schemas.microsoft.com/office/powerpoint/2010/main" val="169315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8845-9F22-5F46-BCC5-CF70D56EAE7C}"/>
              </a:ext>
            </a:extLst>
          </p:cNvPr>
          <p:cNvSpPr>
            <a:spLocks noGrp="1"/>
          </p:cNvSpPr>
          <p:nvPr>
            <p:ph type="title"/>
          </p:nvPr>
        </p:nvSpPr>
        <p:spPr>
          <a:xfrm>
            <a:off x="524256" y="365125"/>
            <a:ext cx="10829544" cy="5767451"/>
          </a:xfrm>
        </p:spPr>
        <p:txBody>
          <a:bodyPr/>
          <a:lstStyle/>
          <a:p>
            <a:r>
              <a:rPr lang="en-US" dirty="0"/>
              <a:t>what law is this?</a:t>
            </a:r>
          </a:p>
        </p:txBody>
      </p:sp>
    </p:spTree>
    <p:extLst>
      <p:ext uri="{BB962C8B-B14F-4D97-AF65-F5344CB8AC3E}">
        <p14:creationId xmlns:p14="http://schemas.microsoft.com/office/powerpoint/2010/main" val="588171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7BE0F-1BFD-7240-B754-90D386E0F828}"/>
              </a:ext>
            </a:extLst>
          </p:cNvPr>
          <p:cNvSpPr>
            <a:spLocks noGrp="1"/>
          </p:cNvSpPr>
          <p:nvPr>
            <p:ph type="title"/>
          </p:nvPr>
        </p:nvSpPr>
        <p:spPr>
          <a:xfrm>
            <a:off x="598311" y="365125"/>
            <a:ext cx="10755489" cy="6080831"/>
          </a:xfrm>
        </p:spPr>
        <p:txBody>
          <a:bodyPr/>
          <a:lstStyle/>
          <a:p>
            <a:r>
              <a:rPr lang="en-US" dirty="0"/>
              <a:t>this is a theory of legislative jurisdiction</a:t>
            </a:r>
            <a:br>
              <a:rPr lang="en-US" dirty="0"/>
            </a:br>
            <a:r>
              <a:rPr lang="en-US" dirty="0"/>
              <a:t/>
            </a:r>
            <a:br>
              <a:rPr lang="en-US" dirty="0"/>
            </a:br>
            <a:r>
              <a:rPr lang="en-US" dirty="0"/>
              <a:t>is there an analogous theory of personal jurisdiction?</a:t>
            </a:r>
          </a:p>
        </p:txBody>
      </p:sp>
    </p:spTree>
    <p:extLst>
      <p:ext uri="{BB962C8B-B14F-4D97-AF65-F5344CB8AC3E}">
        <p14:creationId xmlns:p14="http://schemas.microsoft.com/office/powerpoint/2010/main" val="3298339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85102"/>
          </a:xfrm>
        </p:spPr>
        <p:txBody>
          <a:bodyPr/>
          <a:lstStyle/>
          <a:p>
            <a:r>
              <a:rPr lang="en-US" dirty="0"/>
              <a:t>but here the wrongful act was in Alabama – why does Mississippi law apply? </a:t>
            </a:r>
          </a:p>
        </p:txBody>
      </p:sp>
    </p:spTree>
    <p:extLst>
      <p:ext uri="{BB962C8B-B14F-4D97-AF65-F5344CB8AC3E}">
        <p14:creationId xmlns:p14="http://schemas.microsoft.com/office/powerpoint/2010/main" val="2060324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1" y="222422"/>
            <a:ext cx="11479427" cy="6635578"/>
          </a:xfrm>
        </p:spPr>
        <p:txBody>
          <a:bodyPr rtlCol="0">
            <a:normAutofit/>
          </a:bodyPr>
          <a:lstStyle/>
          <a:p>
            <a:pPr>
              <a:defRPr/>
            </a:pPr>
            <a:r>
              <a:rPr lang="en-US" sz="3600" dirty="0"/>
              <a:t>“Up to the time this train passed out of Alabama no injury had resulted. For all that occurred in Alabama, therefore, no cause of action whatever arose. The fact which created the right to sue, the injury, without which confessedly no action would lie anywhere, transpired in the state of Mississippi. It was in that state, therefore, necessarily that the cause of action, if any, arose; and whether a cause of action arose and existed at all, or not, must in all reason be determined by the law which obtained at the time and place when and where the fact which is relied on to justify a recovery transpired.”</a:t>
            </a:r>
          </a:p>
        </p:txBody>
      </p:sp>
    </p:spTree>
    <p:extLst>
      <p:ext uri="{BB962C8B-B14F-4D97-AF65-F5344CB8AC3E}">
        <p14:creationId xmlns:p14="http://schemas.microsoft.com/office/powerpoint/2010/main" val="609030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71599"/>
          </a:xfrm>
        </p:spPr>
        <p:txBody>
          <a:bodyPr/>
          <a:lstStyle/>
          <a:p>
            <a:r>
              <a:rPr lang="en-US" dirty="0"/>
              <a:t>what jurisdiction’s law determines the existence and content of contractual duties?</a:t>
            </a:r>
          </a:p>
        </p:txBody>
      </p:sp>
    </p:spTree>
    <p:extLst>
      <p:ext uri="{BB962C8B-B14F-4D97-AF65-F5344CB8AC3E}">
        <p14:creationId xmlns:p14="http://schemas.microsoft.com/office/powerpoint/2010/main" val="2327207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65" y="278627"/>
            <a:ext cx="11823439" cy="6012445"/>
          </a:xfrm>
        </p:spPr>
        <p:txBody>
          <a:bodyPr>
            <a:noAutofit/>
          </a:bodyPr>
          <a:lstStyle/>
          <a:p>
            <a:pPr lvl="0"/>
            <a:r>
              <a:rPr lang="en-US" sz="3200" dirty="0"/>
              <a:t>[The plaintiff’s] theory is that the employers' liability act became a part of this contract, that the duties and liabilities which it prescribes became contractual duties and liabilities, or duties and liabilities springing out of the contract, and that these duties attended upon the execution whenever its performance was required, in Mississippi as well as in Alabama, and that the liability prescribed for a failure to perform any of such duties attached upon such failure and consequent injury wherever it occurred, and was enforceable here, because imposed by an Alabama contract… </a:t>
            </a:r>
          </a:p>
        </p:txBody>
      </p:sp>
    </p:spTree>
    <p:extLst>
      <p:ext uri="{BB962C8B-B14F-4D97-AF65-F5344CB8AC3E}">
        <p14:creationId xmlns:p14="http://schemas.microsoft.com/office/powerpoint/2010/main" val="87571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F9E8-6625-B942-BC4B-3A6B137F79C5}"/>
              </a:ext>
            </a:extLst>
          </p:cNvPr>
          <p:cNvSpPr>
            <a:spLocks noGrp="1"/>
          </p:cNvSpPr>
          <p:nvPr>
            <p:ph type="title"/>
          </p:nvPr>
        </p:nvSpPr>
        <p:spPr>
          <a:xfrm>
            <a:off x="485422" y="365125"/>
            <a:ext cx="10868378" cy="6069542"/>
          </a:xfrm>
        </p:spPr>
        <p:txBody>
          <a:bodyPr/>
          <a:lstStyle/>
          <a:p>
            <a:r>
              <a:rPr lang="en-US" dirty="0"/>
              <a:t>The law is not concerned with the contractual stipulations, except in so far as to determine from them that the relation upon which it is to operate exists. Finding this relation the statute imposes certain duties and liabilities on the parties to it wholly regardless of the stipulations of the contract as to the rights of the parties under it, and, it may be, in the teeth of such stipulations.</a:t>
            </a:r>
          </a:p>
        </p:txBody>
      </p:sp>
    </p:spTree>
    <p:extLst>
      <p:ext uri="{BB962C8B-B14F-4D97-AF65-F5344CB8AC3E}">
        <p14:creationId xmlns:p14="http://schemas.microsoft.com/office/powerpoint/2010/main" val="162862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F302-C76C-3942-8EA2-6A66C41DA605}"/>
              </a:ext>
            </a:extLst>
          </p:cNvPr>
          <p:cNvSpPr>
            <a:spLocks noGrp="1"/>
          </p:cNvSpPr>
          <p:nvPr>
            <p:ph type="title"/>
          </p:nvPr>
        </p:nvSpPr>
        <p:spPr>
          <a:xfrm>
            <a:off x="541867" y="365125"/>
            <a:ext cx="10811933" cy="6035675"/>
          </a:xfrm>
        </p:spPr>
        <p:txBody>
          <a:bodyPr/>
          <a:lstStyle/>
          <a:p>
            <a:r>
              <a:rPr lang="en-US" dirty="0"/>
              <a:t>In 1928, the Alabama legislature amended the statute to specify that it applied to out-of-state injuries as long as the employment contract was formed in Alabama.</a:t>
            </a:r>
            <a:br>
              <a:rPr lang="en-US" dirty="0"/>
            </a:br>
            <a:r>
              <a:rPr lang="en-US" dirty="0"/>
              <a:t/>
            </a:r>
            <a:br>
              <a:rPr lang="en-US" dirty="0"/>
            </a:br>
            <a:r>
              <a:rPr lang="en-US" dirty="0"/>
              <a:t>Isn’t the statute void?</a:t>
            </a:r>
          </a:p>
        </p:txBody>
      </p:sp>
    </p:spTree>
    <p:extLst>
      <p:ext uri="{BB962C8B-B14F-4D97-AF65-F5344CB8AC3E}">
        <p14:creationId xmlns:p14="http://schemas.microsoft.com/office/powerpoint/2010/main" val="185286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6D68-05CB-6D40-AA2D-B0E2A4924EB4}"/>
              </a:ext>
            </a:extLst>
          </p:cNvPr>
          <p:cNvSpPr>
            <a:spLocks noGrp="1"/>
          </p:cNvSpPr>
          <p:nvPr>
            <p:ph type="title"/>
          </p:nvPr>
        </p:nvSpPr>
        <p:spPr>
          <a:xfrm>
            <a:off x="560070" y="365125"/>
            <a:ext cx="10793730" cy="5887085"/>
          </a:xfrm>
        </p:spPr>
        <p:txBody>
          <a:bodyPr/>
          <a:lstStyle/>
          <a:p>
            <a:r>
              <a:rPr lang="en-US" dirty="0"/>
              <a:t>t</a:t>
            </a:r>
            <a:r>
              <a:rPr lang="en-US"/>
              <a:t>he great paradox…</a:t>
            </a:r>
            <a:endParaRPr lang="en-US" dirty="0"/>
          </a:p>
        </p:txBody>
      </p:sp>
    </p:spTree>
    <p:extLst>
      <p:ext uri="{BB962C8B-B14F-4D97-AF65-F5344CB8AC3E}">
        <p14:creationId xmlns:p14="http://schemas.microsoft.com/office/powerpoint/2010/main" val="287815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97E3-DE35-974D-9C66-91FA15D15AFA}"/>
              </a:ext>
            </a:extLst>
          </p:cNvPr>
          <p:cNvSpPr>
            <a:spLocks noGrp="1"/>
          </p:cNvSpPr>
          <p:nvPr>
            <p:ph type="title"/>
          </p:nvPr>
        </p:nvSpPr>
        <p:spPr>
          <a:xfrm>
            <a:off x="609600" y="365125"/>
            <a:ext cx="10744200" cy="5889371"/>
          </a:xfrm>
        </p:spPr>
        <p:txBody>
          <a:bodyPr/>
          <a:lstStyle/>
          <a:p>
            <a:r>
              <a:rPr lang="en-US" dirty="0"/>
              <a:t>no laptops</a:t>
            </a:r>
          </a:p>
        </p:txBody>
      </p:sp>
    </p:spTree>
    <p:extLst>
      <p:ext uri="{BB962C8B-B14F-4D97-AF65-F5344CB8AC3E}">
        <p14:creationId xmlns:p14="http://schemas.microsoft.com/office/powerpoint/2010/main" val="3631904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22172"/>
          </a:xfrm>
        </p:spPr>
        <p:txBody>
          <a:bodyPr>
            <a:normAutofit/>
          </a:bodyPr>
          <a:lstStyle/>
          <a:p>
            <a:r>
              <a:rPr lang="en-US" dirty="0"/>
              <a:t>P(Ala) hits D(Ala) in Alabama</a:t>
            </a:r>
            <a:br>
              <a:rPr lang="en-US" dirty="0"/>
            </a:br>
            <a:r>
              <a:rPr lang="en-US" dirty="0"/>
              <a:t/>
            </a:r>
            <a:br>
              <a:rPr lang="en-US" dirty="0"/>
            </a:br>
            <a:r>
              <a:rPr lang="en-US" dirty="0"/>
              <a:t>P sues D for battery in Mississippi state court</a:t>
            </a:r>
            <a:br>
              <a:rPr lang="en-US" dirty="0"/>
            </a:br>
            <a:r>
              <a:rPr lang="en-US" dirty="0"/>
              <a:t>(source of PJ is D’s property there)</a:t>
            </a:r>
            <a:br>
              <a:rPr lang="en-US" dirty="0"/>
            </a:br>
            <a:r>
              <a:rPr lang="en-US" dirty="0"/>
              <a:t/>
            </a:r>
            <a:br>
              <a:rPr lang="en-US" dirty="0"/>
            </a:br>
            <a:r>
              <a:rPr lang="en-US" dirty="0"/>
              <a:t>does the Mississippi state court have the power to apply Mississippi law?</a:t>
            </a:r>
          </a:p>
        </p:txBody>
      </p:sp>
    </p:spTree>
    <p:extLst>
      <p:ext uri="{BB962C8B-B14F-4D97-AF65-F5344CB8AC3E}">
        <p14:creationId xmlns:p14="http://schemas.microsoft.com/office/powerpoint/2010/main" val="1844751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305800" cy="6202362"/>
          </a:xfrm>
        </p:spPr>
        <p:txBody>
          <a:bodyPr/>
          <a:lstStyle/>
          <a:p>
            <a:pPr algn="l"/>
            <a:r>
              <a:rPr lang="en-US" altLang="en-US" dirty="0"/>
              <a:t>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a:t>
            </a:r>
          </a:p>
        </p:txBody>
      </p:sp>
    </p:spTree>
    <p:extLst>
      <p:ext uri="{BB962C8B-B14F-4D97-AF65-F5344CB8AC3E}">
        <p14:creationId xmlns:p14="http://schemas.microsoft.com/office/powerpoint/2010/main" val="2311989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F23C-F289-9548-9E5D-7D1CB41280D7}"/>
              </a:ext>
            </a:extLst>
          </p:cNvPr>
          <p:cNvSpPr>
            <a:spLocks noGrp="1"/>
          </p:cNvSpPr>
          <p:nvPr>
            <p:ph type="title"/>
          </p:nvPr>
        </p:nvSpPr>
        <p:spPr>
          <a:xfrm>
            <a:off x="530578" y="365125"/>
            <a:ext cx="10823222" cy="6216297"/>
          </a:xfrm>
        </p:spPr>
        <p:txBody>
          <a:bodyPr/>
          <a:lstStyle/>
          <a:p>
            <a:r>
              <a:rPr lang="en-US" dirty="0"/>
              <a:t>comity</a:t>
            </a:r>
          </a:p>
        </p:txBody>
      </p:sp>
    </p:spTree>
    <p:extLst>
      <p:ext uri="{BB962C8B-B14F-4D97-AF65-F5344CB8AC3E}">
        <p14:creationId xmlns:p14="http://schemas.microsoft.com/office/powerpoint/2010/main" val="2628571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6CAFB-4AA2-0F46-A89F-AF14892E111F}"/>
              </a:ext>
            </a:extLst>
          </p:cNvPr>
          <p:cNvSpPr>
            <a:spLocks noGrp="1"/>
          </p:cNvSpPr>
          <p:nvPr>
            <p:ph type="title"/>
          </p:nvPr>
        </p:nvSpPr>
        <p:spPr>
          <a:xfrm>
            <a:off x="560832" y="365125"/>
            <a:ext cx="10792968" cy="6060059"/>
          </a:xfrm>
        </p:spPr>
        <p:txBody>
          <a:bodyPr/>
          <a:lstStyle/>
          <a:p>
            <a:r>
              <a:rPr lang="en-US" dirty="0"/>
              <a:t>distinction between…</a:t>
            </a:r>
            <a:br>
              <a:rPr lang="en-US" dirty="0"/>
            </a:br>
            <a:r>
              <a:rPr lang="en-US" dirty="0"/>
              <a:t/>
            </a:r>
            <a:br>
              <a:rPr lang="en-US" dirty="0"/>
            </a:br>
            <a:r>
              <a:rPr lang="en-US" dirty="0"/>
              <a:t>laws and judgments</a:t>
            </a:r>
            <a:br>
              <a:rPr lang="en-US" dirty="0"/>
            </a:br>
            <a:r>
              <a:rPr lang="en-US" dirty="0"/>
              <a:t/>
            </a:r>
            <a:br>
              <a:rPr lang="en-US" dirty="0"/>
            </a:br>
            <a:r>
              <a:rPr lang="en-US" dirty="0"/>
              <a:t>Alabama law exclusively applies to P and D’s battery</a:t>
            </a:r>
            <a:br>
              <a:rPr lang="en-US" dirty="0"/>
            </a:br>
            <a:r>
              <a:rPr lang="en-US" dirty="0"/>
              <a:t/>
            </a:r>
            <a:br>
              <a:rPr lang="en-US" dirty="0"/>
            </a:br>
            <a:r>
              <a:rPr lang="en-US" dirty="0"/>
              <a:t>BUT Mississippi (having PJ) can use any standard it wants in issuing a judgment</a:t>
            </a:r>
          </a:p>
        </p:txBody>
      </p:sp>
    </p:spTree>
    <p:extLst>
      <p:ext uri="{BB962C8B-B14F-4D97-AF65-F5344CB8AC3E}">
        <p14:creationId xmlns:p14="http://schemas.microsoft.com/office/powerpoint/2010/main" val="2747521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2494"/>
            <a:ext cx="11887199" cy="6122172"/>
          </a:xfrm>
        </p:spPr>
        <p:txBody>
          <a:bodyPr>
            <a:noAutofit/>
          </a:bodyPr>
          <a:lstStyle/>
          <a:p>
            <a:r>
              <a:rPr lang="en-US" sz="2800" dirty="0"/>
              <a:t>P(Ala) hits D(Ala) in Alabama</a:t>
            </a:r>
            <a:br>
              <a:rPr lang="en-US" sz="2800" dirty="0"/>
            </a:br>
            <a:r>
              <a:rPr lang="en-US" sz="2800" dirty="0"/>
              <a:t/>
            </a:r>
            <a:br>
              <a:rPr lang="en-US" sz="2800" dirty="0"/>
            </a:br>
            <a:r>
              <a:rPr lang="en-US" sz="2800" dirty="0"/>
              <a:t>P sues D for battery in Mississippi state court</a:t>
            </a:r>
            <a:br>
              <a:rPr lang="en-US" sz="2800" dirty="0"/>
            </a:br>
            <a:r>
              <a:rPr lang="en-US" sz="2800" dirty="0"/>
              <a:t>(source of PJ is D’s property there)</a:t>
            </a:r>
            <a:br>
              <a:rPr lang="en-US" sz="2800" dirty="0"/>
            </a:br>
            <a:r>
              <a:rPr lang="en-US" sz="2800" dirty="0"/>
              <a:t/>
            </a:r>
            <a:br>
              <a:rPr lang="en-US" sz="2800" dirty="0"/>
            </a:br>
            <a:r>
              <a:rPr lang="en-US" sz="2800" dirty="0"/>
              <a:t>the Mississippi state court uses Mississippi’s legal standard and gives a judgment to D</a:t>
            </a:r>
            <a:br>
              <a:rPr lang="en-US" sz="2800" dirty="0"/>
            </a:br>
            <a:r>
              <a:rPr lang="en-US" sz="2800" dirty="0"/>
              <a:t/>
            </a:r>
            <a:br>
              <a:rPr lang="en-US" sz="2800" dirty="0"/>
            </a:br>
            <a:r>
              <a:rPr lang="en-US" sz="2800" dirty="0"/>
              <a:t>P sues D again, now in Alabama state court </a:t>
            </a:r>
            <a:br>
              <a:rPr lang="en-US" sz="2800" dirty="0"/>
            </a:br>
            <a:r>
              <a:rPr lang="en-US" sz="2800" dirty="0"/>
              <a:t/>
            </a:r>
            <a:br>
              <a:rPr lang="en-US" sz="2800" dirty="0"/>
            </a:br>
            <a:r>
              <a:rPr lang="en-US" sz="2800" dirty="0"/>
              <a:t>PJ is due to the D’s property in Alabama</a:t>
            </a:r>
            <a:br>
              <a:rPr lang="en-US" sz="2800" dirty="0"/>
            </a:br>
            <a:r>
              <a:rPr lang="en-US" sz="2800" dirty="0"/>
              <a:t/>
            </a:r>
            <a:br>
              <a:rPr lang="en-US" sz="2800" dirty="0"/>
            </a:br>
            <a:r>
              <a:rPr lang="en-US" sz="2800" dirty="0"/>
              <a:t>does the Alabama state court have the power to ignore the judgment and retry the case?</a:t>
            </a:r>
          </a:p>
        </p:txBody>
      </p:sp>
    </p:spTree>
    <p:extLst>
      <p:ext uri="{BB962C8B-B14F-4D97-AF65-F5344CB8AC3E}">
        <p14:creationId xmlns:p14="http://schemas.microsoft.com/office/powerpoint/2010/main" val="3479789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126162"/>
          </a:xfrm>
        </p:spPr>
        <p:txBody>
          <a:bodyPr/>
          <a:lstStyle/>
          <a:p>
            <a:r>
              <a:rPr lang="en-US" altLang="en-US" dirty="0"/>
              <a:t>vested rights theory</a:t>
            </a:r>
          </a:p>
        </p:txBody>
      </p:sp>
    </p:spTree>
    <p:extLst>
      <p:ext uri="{BB962C8B-B14F-4D97-AF65-F5344CB8AC3E}">
        <p14:creationId xmlns:p14="http://schemas.microsoft.com/office/powerpoint/2010/main" val="510313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430962"/>
          </a:xfrm>
        </p:spPr>
        <p:txBody>
          <a:bodyPr/>
          <a:lstStyle/>
          <a:p>
            <a:pPr algn="l"/>
            <a:r>
              <a:rPr lang="en-US" altLang="en-US" sz="3200" dirty="0"/>
              <a:t>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a:t>
            </a:r>
            <a:br>
              <a:rPr lang="en-US" altLang="en-US" sz="3200" dirty="0"/>
            </a:br>
            <a:endParaRPr lang="en-US" altLang="en-US" sz="3200" dirty="0"/>
          </a:p>
        </p:txBody>
      </p:sp>
    </p:spTree>
    <p:extLst>
      <p:ext uri="{BB962C8B-B14F-4D97-AF65-F5344CB8AC3E}">
        <p14:creationId xmlns:p14="http://schemas.microsoft.com/office/powerpoint/2010/main" val="4111388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22172"/>
          </a:xfrm>
        </p:spPr>
        <p:txBody>
          <a:bodyPr>
            <a:normAutofit/>
          </a:bodyPr>
          <a:lstStyle/>
          <a:p>
            <a:r>
              <a:rPr lang="en-US"/>
              <a:t>P(Ala) hits D(Ala) </a:t>
            </a:r>
            <a:r>
              <a:rPr lang="en-US" dirty="0"/>
              <a:t>in Alabama</a:t>
            </a:r>
            <a:br>
              <a:rPr lang="en-US" dirty="0"/>
            </a:br>
            <a:r>
              <a:rPr lang="en-US" dirty="0"/>
              <a:t/>
            </a:r>
            <a:br>
              <a:rPr lang="en-US" dirty="0"/>
            </a:br>
            <a:r>
              <a:rPr lang="en-US" dirty="0"/>
              <a:t>P sues D for battery in Mississippi state court</a:t>
            </a:r>
            <a:br>
              <a:rPr lang="en-US" dirty="0"/>
            </a:br>
            <a:r>
              <a:rPr lang="en-US" dirty="0"/>
              <a:t>(source of PJ is D’s property there)</a:t>
            </a:r>
            <a:br>
              <a:rPr lang="en-US" dirty="0"/>
            </a:br>
            <a:r>
              <a:rPr lang="en-US" dirty="0"/>
              <a:t/>
            </a:r>
            <a:br>
              <a:rPr lang="en-US" dirty="0"/>
            </a:br>
            <a:r>
              <a:rPr lang="en-US" dirty="0"/>
              <a:t>does the Mississippi state court have the power to apply Mississippi law?</a:t>
            </a:r>
            <a:br>
              <a:rPr lang="en-US" dirty="0"/>
            </a:br>
            <a:r>
              <a:rPr lang="en-US" dirty="0"/>
              <a:t/>
            </a:r>
            <a:br>
              <a:rPr lang="en-US" dirty="0"/>
            </a:br>
            <a:r>
              <a:rPr lang="en-US" dirty="0"/>
              <a:t>what would Beale say?</a:t>
            </a:r>
          </a:p>
        </p:txBody>
      </p:sp>
    </p:spTree>
    <p:extLst>
      <p:ext uri="{BB962C8B-B14F-4D97-AF65-F5344CB8AC3E}">
        <p14:creationId xmlns:p14="http://schemas.microsoft.com/office/powerpoint/2010/main" val="43702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365125"/>
            <a:ext cx="10838411" cy="6168679"/>
          </a:xfrm>
        </p:spPr>
        <p:txBody>
          <a:bodyPr/>
          <a:lstStyle/>
          <a:p>
            <a:r>
              <a:rPr lang="en-US" dirty="0"/>
              <a:t/>
            </a:r>
            <a:br>
              <a:rPr lang="en-US" dirty="0"/>
            </a:br>
            <a:r>
              <a:rPr lang="en-US" dirty="0"/>
              <a:t/>
            </a:r>
            <a:br>
              <a:rPr lang="en-US" dirty="0"/>
            </a:br>
            <a:r>
              <a:rPr lang="en-US" dirty="0" err="1"/>
              <a:t>powerpoint</a:t>
            </a:r>
            <a:r>
              <a:rPr lang="en-US" dirty="0"/>
              <a:t> slides</a:t>
            </a:r>
            <a:br>
              <a:rPr lang="en-US" dirty="0"/>
            </a:br>
            <a:r>
              <a:rPr lang="en-US"/>
              <a:t>class recorded</a:t>
            </a:r>
            <a:endParaRPr lang="en-US" dirty="0"/>
          </a:p>
        </p:txBody>
      </p:sp>
    </p:spTree>
    <p:extLst>
      <p:ext uri="{BB962C8B-B14F-4D97-AF65-F5344CB8AC3E}">
        <p14:creationId xmlns:p14="http://schemas.microsoft.com/office/powerpoint/2010/main" val="1854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5977486"/>
          </a:xfrm>
        </p:spPr>
        <p:txBody>
          <a:bodyPr/>
          <a:lstStyle/>
          <a:p>
            <a:r>
              <a:rPr lang="en-US" dirty="0"/>
              <a:t>what is the conflict of laws?</a:t>
            </a:r>
          </a:p>
        </p:txBody>
      </p:sp>
    </p:spTree>
    <p:extLst>
      <p:ext uri="{BB962C8B-B14F-4D97-AF65-F5344CB8AC3E}">
        <p14:creationId xmlns:p14="http://schemas.microsoft.com/office/powerpoint/2010/main" val="124704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905000" y="533401"/>
            <a:ext cx="8305800" cy="5592763"/>
          </a:xfrm>
        </p:spPr>
        <p:txBody>
          <a:bodyPr/>
          <a:lstStyle/>
          <a:p>
            <a:pPr eaLnBrk="1" hangingPunct="1">
              <a:buFont typeface="Arial" charset="0"/>
              <a:buChar char="•"/>
              <a:defRPr/>
            </a:pPr>
            <a:r>
              <a:rPr lang="en-US" altLang="en-US" sz="4000" dirty="0"/>
              <a:t>Personal jurisdiction</a:t>
            </a:r>
          </a:p>
          <a:p>
            <a:pPr eaLnBrk="1" hangingPunct="1">
              <a:buFont typeface="Arial" charset="0"/>
              <a:buChar char="•"/>
              <a:defRPr/>
            </a:pPr>
            <a:r>
              <a:rPr lang="en-US" altLang="en-US" sz="4000" dirty="0"/>
              <a:t>Choice of law</a:t>
            </a:r>
          </a:p>
          <a:p>
            <a:pPr eaLnBrk="1" hangingPunct="1">
              <a:buFont typeface="Arial" charset="0"/>
              <a:buChar char="•"/>
              <a:defRPr/>
            </a:pPr>
            <a:r>
              <a:rPr lang="en-US" altLang="en-US" sz="4000" dirty="0"/>
              <a:t>Recognition of foreign judgments</a:t>
            </a:r>
          </a:p>
          <a:p>
            <a:pPr marL="0" indent="0">
              <a:buNone/>
              <a:defRPr/>
            </a:pPr>
            <a:endParaRPr lang="en-US" altLang="en-US" sz="4000" dirty="0"/>
          </a:p>
        </p:txBody>
      </p:sp>
    </p:spTree>
    <p:extLst>
      <p:ext uri="{BB962C8B-B14F-4D97-AF65-F5344CB8AC3E}">
        <p14:creationId xmlns:p14="http://schemas.microsoft.com/office/powerpoint/2010/main" val="354804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274638"/>
            <a:ext cx="8610600" cy="6126162"/>
          </a:xfrm>
        </p:spPr>
        <p:txBody>
          <a:bodyPr>
            <a:normAutofit fontScale="90000"/>
          </a:bodyPr>
          <a:lstStyle/>
          <a:p>
            <a:pPr algn="l"/>
            <a:r>
              <a:rPr lang="en-US" altLang="en-US" sz="4000" dirty="0"/>
              <a:t>An Oregonian goes to California, where a Californian punches him. He returns to Oregon and sues the Californian in Oregon state court.</a:t>
            </a:r>
            <a:br>
              <a:rPr lang="en-US" altLang="en-US" sz="4000" dirty="0"/>
            </a:br>
            <a:r>
              <a:rPr lang="en-US" altLang="en-US" sz="4000" dirty="0"/>
              <a:t/>
            </a:r>
            <a:br>
              <a:rPr lang="en-US" altLang="en-US" sz="4000" dirty="0"/>
            </a:br>
            <a:r>
              <a:rPr lang="en-US" altLang="en-US" sz="4000" dirty="0"/>
              <a:t>1) Does the Oregon court have power over the Californian?</a:t>
            </a:r>
            <a:br>
              <a:rPr lang="en-US" altLang="en-US" sz="4000" dirty="0"/>
            </a:br>
            <a:r>
              <a:rPr lang="en-US" altLang="en-US" sz="4000" dirty="0"/>
              <a:t>2) What law should the court use?</a:t>
            </a:r>
            <a:br>
              <a:rPr lang="en-US" altLang="en-US" sz="4000" dirty="0"/>
            </a:br>
            <a:r>
              <a:rPr lang="en-US" altLang="en-US" sz="4000" dirty="0"/>
              <a:t>3) If it issues a judgment for the Oregonian, must a California court recognize it?</a:t>
            </a:r>
          </a:p>
        </p:txBody>
      </p:sp>
    </p:spTree>
    <p:extLst>
      <p:ext uri="{BB962C8B-B14F-4D97-AF65-F5344CB8AC3E}">
        <p14:creationId xmlns:p14="http://schemas.microsoft.com/office/powerpoint/2010/main" val="231153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274638"/>
            <a:ext cx="8077200" cy="6126162"/>
          </a:xfrm>
        </p:spPr>
        <p:txBody>
          <a:bodyPr/>
          <a:lstStyle/>
          <a:p>
            <a:pPr algn="l" eaLnBrk="1" hangingPunct="1"/>
            <a:r>
              <a:rPr lang="en-US" altLang="en-US"/>
              <a:t>Personal jurisdiction</a:t>
            </a:r>
            <a:br>
              <a:rPr lang="en-US" altLang="en-US"/>
            </a:br>
            <a:r>
              <a:rPr lang="en-US" altLang="en-US"/>
              <a:t>Choice of law</a:t>
            </a:r>
            <a:br>
              <a:rPr lang="en-US" altLang="en-US"/>
            </a:br>
            <a:r>
              <a:rPr lang="en-US" altLang="en-US"/>
              <a:t>Recognition of foreign judgments</a:t>
            </a:r>
            <a:br>
              <a:rPr lang="en-US" altLang="en-US"/>
            </a:br>
            <a:r>
              <a:rPr lang="en-US" altLang="en-US"/>
              <a:t/>
            </a:r>
            <a:br>
              <a:rPr lang="en-US" altLang="en-US"/>
            </a:br>
            <a:r>
              <a:rPr lang="en-US" altLang="en-US"/>
              <a:t>Constitutional</a:t>
            </a:r>
            <a:br>
              <a:rPr lang="en-US" altLang="en-US"/>
            </a:br>
            <a:r>
              <a:rPr lang="en-US" altLang="en-US"/>
              <a:t>Sub-constitutional</a:t>
            </a:r>
            <a:br>
              <a:rPr lang="en-US" altLang="en-US"/>
            </a:br>
            <a:endParaRPr lang="en-US" altLang="en-US"/>
          </a:p>
        </p:txBody>
      </p:sp>
    </p:spTree>
    <p:extLst>
      <p:ext uri="{BB962C8B-B14F-4D97-AF65-F5344CB8AC3E}">
        <p14:creationId xmlns:p14="http://schemas.microsoft.com/office/powerpoint/2010/main" val="128086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790E-11E8-994D-99EB-77017ECEB41F}"/>
              </a:ext>
            </a:extLst>
          </p:cNvPr>
          <p:cNvSpPr>
            <a:spLocks noGrp="1"/>
          </p:cNvSpPr>
          <p:nvPr>
            <p:ph type="title"/>
          </p:nvPr>
        </p:nvSpPr>
        <p:spPr>
          <a:xfrm>
            <a:off x="1577340" y="342901"/>
            <a:ext cx="9776460" cy="6012180"/>
          </a:xfrm>
        </p:spPr>
        <p:txBody>
          <a:bodyPr/>
          <a:lstStyle/>
          <a:p>
            <a:r>
              <a:rPr lang="en-US" dirty="0"/>
              <a:t>choice of law</a:t>
            </a:r>
          </a:p>
        </p:txBody>
      </p:sp>
    </p:spTree>
    <p:extLst>
      <p:ext uri="{BB962C8B-B14F-4D97-AF65-F5344CB8AC3E}">
        <p14:creationId xmlns:p14="http://schemas.microsoft.com/office/powerpoint/2010/main" val="3208698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1361</Words>
  <Application>Microsoft Office PowerPoint</Application>
  <PresentationFormat>Widescreen</PresentationFormat>
  <Paragraphs>47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Conflict of Laws Michael Green 221-7746 office hrs: M/T/Th 11:30-12:45  or by appt  cell – 757-812-9768</vt:lpstr>
      <vt:lpstr>Kay, Kramer &amp; Roosevelt 9th or 8th editions</vt:lpstr>
      <vt:lpstr>no laptops</vt:lpstr>
      <vt:lpstr>  powerpoint slides class recorded</vt:lpstr>
      <vt:lpstr>what is the conflict of laws?</vt:lpstr>
      <vt:lpstr>PowerPoint Presentation</vt:lpstr>
      <vt:lpstr>An Oregonian goes to California, where a Californian punches him. He returns to Oregon and sues the Californian in Oregon state court.  1) Does the Oregon court have power over the Californian? 2) What law should the court use? 3) If it issues a judgment for the Oregonian, must a California court recognize it?</vt:lpstr>
      <vt:lpstr>Personal jurisdiction Choice of law Recognition of foreign judgments  Constitutional Sub-constitutional </vt:lpstr>
      <vt:lpstr>choice of law</vt:lpstr>
      <vt:lpstr>PowerPoint Presentation</vt:lpstr>
      <vt:lpstr>- wide variety of doctrines used in states - law has an unusually theoretical basis - sometimes not even clear it is law (just a set of arguments)</vt:lpstr>
      <vt:lpstr>my current views</vt:lpstr>
      <vt:lpstr>its importance</vt:lpstr>
      <vt:lpstr>the traditional approach</vt:lpstr>
      <vt:lpstr>Alabama Georgia Kansas Maryland New Mexico North Carolina South Carolina Virginia West Virginia</vt:lpstr>
      <vt:lpstr>Alabama Great Southern RR Co v Carroll  (Ala. 1892) </vt:lpstr>
      <vt:lpstr>PowerPoint Presentation</vt:lpstr>
      <vt:lpstr>“Section 2590 of the Code of Alabama had no efficiency beyond the lines of Alabama. It cannot be allowed to operate upon facts occurring in another State so as to evolve out of them rights and liabilities which do not exist under the law of that State.”</vt:lpstr>
      <vt:lpstr>exclusive territorial spheres of lawmaking power</vt:lpstr>
      <vt:lpstr>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 Another maxim…is that no state or nation can, by its laws, directly affect, or bind property out of its own territory, or bind persons not resident therein, whether they are natural born subjects, or others.  </vt:lpstr>
      <vt:lpstr>what law is this?</vt:lpstr>
      <vt:lpstr>this is a theory of legislative jurisdiction  is there an analogous theory of personal jurisdiction?</vt:lpstr>
      <vt:lpstr>but here the wrongful act was in Alabama – why does Mississippi law apply? </vt:lpstr>
      <vt:lpstr>PowerPoint Presentation</vt:lpstr>
      <vt:lpstr>what jurisdiction’s law determines the existence and content of contractual duties?</vt:lpstr>
      <vt:lpstr>[The plaintiff’s] theory is that the employers' liability act became a part of this contract, that the duties and liabilities which it prescribes became contractual duties and liabilities, or duties and liabilities springing out of the contract, and that these duties attended upon the execution whenever its performance was required, in Mississippi as well as in Alabama, and that the liability prescribed for a failure to perform any of such duties attached upon such failure and consequent injury wherever it occurred, and was enforceable here, because imposed by an Alabama contract… </vt:lpstr>
      <vt:lpstr>The law is not concerned with the contractual stipulations, except in so far as to determine from them that the relation upon which it is to operate exists. Finding this relation the statute imposes certain duties and liabilities on the parties to it wholly regardless of the stipulations of the contract as to the rights of the parties under it, and, it may be, in the teeth of such stipulations.</vt:lpstr>
      <vt:lpstr>In 1928, the Alabama legislature amended the statute to specify that it applied to out-of-state injuries as long as the employment contract was formed in Alabama.  Isn’t the statute void?</vt:lpstr>
      <vt:lpstr>the great paradox…</vt:lpstr>
      <vt:lpstr>P(Ala) hits D(Ala) in Alabama  P sues D for battery in Mississippi state court (source of PJ is D’s property there)  does the Mississippi state court have the power to apply Mississippi law?</vt:lpstr>
      <vt:lpstr>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vt:lpstr>
      <vt:lpstr>comity</vt:lpstr>
      <vt:lpstr>distinction between…  laws and judgments  Alabama law exclusively applies to P and D’s battery  BUT Mississippi (having PJ) can use any standard it wants in issuing a judgment</vt:lpstr>
      <vt:lpstr>P(Ala) hits D(Ala) in Alabama  P sues D for battery in Mississippi state court (source of PJ is D’s property there)  the Mississippi state court uses Mississippi’s legal standard and gives a judgment to D  P sues D again, now in Alabama state court   PJ is due to the D’s property in Alabama  does the Alabama state court have the power to ignore the judgment and retry the case?</vt:lpstr>
      <vt:lpstr>vested rights theory</vt:lpstr>
      <vt:lpstr>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 </vt:lpstr>
      <vt:lpstr>P(Ala) hits D(Ala) in Alabama  P sues D for battery in Mississippi state court (source of PJ is D’s property there)  does the Mississippi state court have the power to apply Mississippi law?  what would Beale 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cp:revision>
  <cp:lastPrinted>2018-01-08T18:23:36Z</cp:lastPrinted>
  <dcterms:created xsi:type="dcterms:W3CDTF">2017-01-08T14:53:49Z</dcterms:created>
  <dcterms:modified xsi:type="dcterms:W3CDTF">2021-08-24T17:54:09Z</dcterms:modified>
</cp:coreProperties>
</file>