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410" r:id="rId2"/>
    <p:sldId id="416" r:id="rId3"/>
    <p:sldId id="417" r:id="rId4"/>
    <p:sldId id="418" r:id="rId5"/>
    <p:sldId id="419" r:id="rId6"/>
    <p:sldId id="420" r:id="rId7"/>
    <p:sldId id="350" r:id="rId8"/>
    <p:sldId id="461" r:id="rId9"/>
    <p:sldId id="351" r:id="rId10"/>
    <p:sldId id="355" r:id="rId11"/>
    <p:sldId id="463" r:id="rId12"/>
    <p:sldId id="358" r:id="rId13"/>
    <p:sldId id="359" r:id="rId14"/>
    <p:sldId id="360" r:id="rId15"/>
    <p:sldId id="377" r:id="rId16"/>
    <p:sldId id="361" r:id="rId17"/>
    <p:sldId id="362" r:id="rId18"/>
    <p:sldId id="363" r:id="rId19"/>
    <p:sldId id="364" r:id="rId20"/>
    <p:sldId id="365" r:id="rId21"/>
    <p:sldId id="366" r:id="rId22"/>
    <p:sldId id="467" r:id="rId23"/>
    <p:sldId id="275" r:id="rId24"/>
    <p:sldId id="472" r:id="rId25"/>
    <p:sldId id="468" r:id="rId26"/>
    <p:sldId id="277" r:id="rId27"/>
    <p:sldId id="471" r:id="rId28"/>
    <p:sldId id="278" r:id="rId29"/>
    <p:sldId id="470" r:id="rId30"/>
    <p:sldId id="469" r:id="rId31"/>
    <p:sldId id="473" r:id="rId32"/>
    <p:sldId id="474" r:id="rId33"/>
    <p:sldId id="475" r:id="rId34"/>
    <p:sldId id="476" r:id="rId35"/>
    <p:sldId id="279" r:id="rId36"/>
    <p:sldId id="367" r:id="rId37"/>
    <p:sldId id="466" r:id="rId38"/>
    <p:sldId id="378" r:id="rId39"/>
    <p:sldId id="379" r:id="rId40"/>
    <p:sldId id="380" r:id="rId41"/>
    <p:sldId id="368" r:id="rId42"/>
    <p:sldId id="381"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77" d="100"/>
          <a:sy n="77" d="100"/>
        </p:scale>
        <p:origin x="64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11/12/2019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s://supreme.justia.com/cases/federal/us/294/532/case.html"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21</a:t>
            </a:r>
            <a:br>
              <a:rPr lang="en-US" dirty="0"/>
            </a:br>
            <a:r>
              <a:rPr lang="en-US" dirty="0"/>
              <a:t>Nov. 12,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6060842"/>
          </a:xfrm>
        </p:spPr>
        <p:txBody>
          <a:bodyPr/>
          <a:lstStyle/>
          <a:p>
            <a:r>
              <a:rPr lang="en-US" dirty="0"/>
              <a:t>Anglo-Am Provision v Davis </a:t>
            </a:r>
            <a:br>
              <a:rPr lang="en-US" dirty="0"/>
            </a:br>
            <a:r>
              <a:rPr lang="en-US" dirty="0"/>
              <a:t/>
            </a:r>
            <a:br>
              <a:rPr lang="en-US" dirty="0"/>
            </a:br>
            <a:r>
              <a:rPr lang="en-US" dirty="0"/>
              <a:t>NY could refuse </a:t>
            </a:r>
            <a:r>
              <a:rPr lang="en-US" dirty="0" err="1"/>
              <a:t>jurid</a:t>
            </a:r>
            <a:r>
              <a:rPr lang="en-US" dirty="0"/>
              <a:t>. to out of state corporate Ps for suits on judgments rendered out of state between out of state </a:t>
            </a:r>
            <a:r>
              <a:rPr lang="en-US" dirty="0" err="1"/>
              <a:t>corp’s</a:t>
            </a:r>
            <a:r>
              <a:rPr lang="en-US" dirty="0"/>
              <a:t> where the original cause of action arose out of state</a:t>
            </a:r>
            <a:br>
              <a:rPr lang="en-US" dirty="0"/>
            </a:br>
            <a:endParaRPr lang="en-US" dirty="0"/>
          </a:p>
        </p:txBody>
      </p:sp>
    </p:spTree>
    <p:extLst>
      <p:ext uri="{BB962C8B-B14F-4D97-AF65-F5344CB8AC3E}">
        <p14:creationId xmlns:p14="http://schemas.microsoft.com/office/powerpoint/2010/main" val="83965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236091"/>
          </a:xfrm>
        </p:spPr>
        <p:txBody>
          <a:bodyPr/>
          <a:lstStyle/>
          <a:p>
            <a:r>
              <a:rPr lang="en-US" dirty="0"/>
              <a:t>upshot of Fauntleroy:</a:t>
            </a:r>
            <a:br>
              <a:rPr lang="en-US" dirty="0"/>
            </a:br>
            <a:r>
              <a:rPr lang="en-US" dirty="0"/>
              <a:t/>
            </a:r>
            <a:br>
              <a:rPr lang="en-US" dirty="0"/>
            </a:br>
            <a:r>
              <a:rPr lang="en-US" dirty="0"/>
              <a:t>so no PPE against respecting suits on sister state judgments (setting aside refusal of jurisdiction)</a:t>
            </a:r>
          </a:p>
        </p:txBody>
      </p:sp>
    </p:spTree>
    <p:extLst>
      <p:ext uri="{BB962C8B-B14F-4D97-AF65-F5344CB8AC3E}">
        <p14:creationId xmlns:p14="http://schemas.microsoft.com/office/powerpoint/2010/main" val="81465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Yarborough v Yarborough</a:t>
            </a:r>
            <a:br>
              <a:rPr lang="en-US" altLang="en-US" dirty="0"/>
            </a:br>
            <a:r>
              <a:rPr lang="en-US" altLang="en-US" dirty="0"/>
              <a:t>(US 1933)</a:t>
            </a:r>
          </a:p>
        </p:txBody>
      </p:sp>
    </p:spTree>
    <p:extLst>
      <p:ext uri="{BB962C8B-B14F-4D97-AF65-F5344CB8AC3E}">
        <p14:creationId xmlns:p14="http://schemas.microsoft.com/office/powerpoint/2010/main" val="290933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007" y="365125"/>
            <a:ext cx="10749793" cy="6027286"/>
          </a:xfrm>
        </p:spPr>
        <p:txBody>
          <a:bodyPr>
            <a:normAutofit fontScale="90000"/>
          </a:bodyPr>
          <a:lstStyle/>
          <a:p>
            <a:r>
              <a:rPr lang="en-US" i="1" dirty="0"/>
              <a:t>First.</a:t>
            </a:r>
            <a:r>
              <a:rPr lang="en-US" dirty="0"/>
              <a: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a:t>
            </a:r>
            <a:br>
              <a:rPr lang="en-US" dirty="0"/>
            </a:br>
            <a:endParaRPr lang="en-US" dirty="0"/>
          </a:p>
        </p:txBody>
      </p:sp>
    </p:spTree>
    <p:extLst>
      <p:ext uri="{BB962C8B-B14F-4D97-AF65-F5344CB8AC3E}">
        <p14:creationId xmlns:p14="http://schemas.microsoft.com/office/powerpoint/2010/main" val="231485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840" y="365125"/>
            <a:ext cx="10774960" cy="5817561"/>
          </a:xfrm>
        </p:spPr>
        <p:txBody>
          <a:bodyPr/>
          <a:lstStyle/>
          <a:p>
            <a:r>
              <a:rPr lang="en-US" i="1" dirty="0"/>
              <a:t>Third.</a:t>
            </a:r>
            <a:r>
              <a:rPr lang="en-US" dirty="0"/>
              <a:t> It is contended that the Georgia decree is not binding upon Sadie, because she was not a formal party to the suit, was not served with process, and no guardian </a:t>
            </a:r>
            <a:r>
              <a:rPr lang="en-US" i="1" dirty="0"/>
              <a:t>ad litem</a:t>
            </a:r>
            <a:r>
              <a:rPr lang="en-US" dirty="0"/>
              <a:t> was appointed for her therein. In Georgia, as elsewhere, a property right of a minor can ordinarily be affected by legal proceedings only if these requirements are complied with.</a:t>
            </a:r>
          </a:p>
        </p:txBody>
      </p:sp>
    </p:spTree>
    <p:extLst>
      <p:ext uri="{BB962C8B-B14F-4D97-AF65-F5344CB8AC3E}">
        <p14:creationId xmlns:p14="http://schemas.microsoft.com/office/powerpoint/2010/main" val="2827339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72745"/>
          </a:xfrm>
        </p:spPr>
        <p:txBody>
          <a:bodyPr/>
          <a:lstStyle/>
          <a:p>
            <a:r>
              <a:rPr lang="en-US" dirty="0"/>
              <a:t>can a child support judgment ever really be final?</a:t>
            </a:r>
          </a:p>
        </p:txBody>
      </p:sp>
    </p:spTree>
    <p:extLst>
      <p:ext uri="{BB962C8B-B14F-4D97-AF65-F5344CB8AC3E}">
        <p14:creationId xmlns:p14="http://schemas.microsoft.com/office/powerpoint/2010/main" val="536824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052453"/>
          </a:xfrm>
        </p:spPr>
        <p:txBody>
          <a:bodyPr/>
          <a:lstStyle/>
          <a:p>
            <a:r>
              <a:rPr lang="en-US" dirty="0"/>
              <a:t>is SC treating the Ga judgment any worse than its own judgments?</a:t>
            </a:r>
          </a:p>
        </p:txBody>
      </p:sp>
    </p:spTree>
    <p:extLst>
      <p:ext uri="{BB962C8B-B14F-4D97-AF65-F5344CB8AC3E}">
        <p14:creationId xmlns:p14="http://schemas.microsoft.com/office/powerpoint/2010/main" val="3870268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304800"/>
            <a:ext cx="8686800" cy="6553200"/>
          </a:xfrm>
        </p:spPr>
        <p:txBody>
          <a:bodyPr/>
          <a:lstStyle/>
          <a:p>
            <a:r>
              <a:rPr lang="en-US" altLang="en-US"/>
              <a:t>Stone, J., dissenting</a:t>
            </a:r>
          </a:p>
          <a:p>
            <a:r>
              <a:rPr lang="en-US" altLang="en-US"/>
              <a:t>“For present purposes, we may take it that the Georgia decree, as the statutes and decisions of the state declare, is unalterable, and, as pronounced, is effective to govern the rights of the parties in Georgia. But there is nothing the decree itself or in the history of the proceedings which led to it to suggest that it was rendered with any purpose or intent to regulate or control the relationship of parent and child, or the duties which flow from it, in places outside the State of Georgia where they might later come to reside.”</a:t>
            </a:r>
          </a:p>
        </p:txBody>
      </p:sp>
    </p:spTree>
    <p:extLst>
      <p:ext uri="{BB962C8B-B14F-4D97-AF65-F5344CB8AC3E}">
        <p14:creationId xmlns:p14="http://schemas.microsoft.com/office/powerpoint/2010/main" val="1488654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05000" y="228600"/>
            <a:ext cx="8305800" cy="5897563"/>
          </a:xfrm>
        </p:spPr>
        <p:txBody>
          <a:bodyPr/>
          <a:lstStyle/>
          <a:p>
            <a:r>
              <a:rPr lang="en-US" altLang="en-US"/>
              <a:t>“It would be going further than this Court has been willing to go in any decision to say that the power of a state to pass judgment upon the sanity of its own citizen could be foreclosed by an earlier judgment of the court of some other state dealing with the same subject matter.”</a:t>
            </a:r>
          </a:p>
        </p:txBody>
      </p:sp>
    </p:spTree>
    <p:extLst>
      <p:ext uri="{BB962C8B-B14F-4D97-AF65-F5344CB8AC3E}">
        <p14:creationId xmlns:p14="http://schemas.microsoft.com/office/powerpoint/2010/main" val="3124561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676400" y="152400"/>
            <a:ext cx="8534400" cy="6553200"/>
          </a:xfrm>
        </p:spPr>
        <p:txBody>
          <a:bodyPr/>
          <a:lstStyle/>
          <a:p>
            <a:pPr marL="342900" lvl="2" indent="-342900"/>
            <a:r>
              <a:rPr lang="en-US" altLang="en-US" sz="2800"/>
              <a:t>“Parties who have in one state litigated the proper construction of a will disposing of realty are not, by the judgment there, concluded in another state where the testator's realty is located. Nor will a divorce decree seeking to apportion the rights of the parties to realty be conclusive with respect to land outside the state. The interest of a state in controlling all the legal incidents of real property located within its boundaries is deemed so complete and so vital to the exercise of its sovereign powers of government within its own territory as to exclude any control over them by the statutes or judgments of other states.”</a:t>
            </a:r>
          </a:p>
          <a:p>
            <a:endParaRPr lang="en-US" altLang="en-US"/>
          </a:p>
        </p:txBody>
      </p:sp>
    </p:spTree>
    <p:extLst>
      <p:ext uri="{BB962C8B-B14F-4D97-AF65-F5344CB8AC3E}">
        <p14:creationId xmlns:p14="http://schemas.microsoft.com/office/powerpoint/2010/main" val="63656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Privileges &amp; Immunities Clause</a:t>
            </a:r>
            <a:br>
              <a:rPr lang="en-US" dirty="0"/>
            </a:br>
            <a:endParaRPr lang="en-US" dirty="0"/>
          </a:p>
        </p:txBody>
      </p:sp>
    </p:spTree>
    <p:extLst>
      <p:ext uri="{BB962C8B-B14F-4D97-AF65-F5344CB8AC3E}">
        <p14:creationId xmlns:p14="http://schemas.microsoft.com/office/powerpoint/2010/main" val="3666771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057400" y="457200"/>
            <a:ext cx="8153400" cy="5668963"/>
          </a:xfrm>
        </p:spPr>
        <p:txBody>
          <a:bodyPr/>
          <a:lstStyle/>
          <a:p>
            <a:r>
              <a:rPr lang="en-US" altLang="en-US"/>
              <a:t>“More than once, this Court has approved the doctrine that a state need give no effect to judgments for conviction of crime or for penalties procured in a sister state.” </a:t>
            </a:r>
          </a:p>
        </p:txBody>
      </p:sp>
    </p:spTree>
    <p:extLst>
      <p:ext uri="{BB962C8B-B14F-4D97-AF65-F5344CB8AC3E}">
        <p14:creationId xmlns:p14="http://schemas.microsoft.com/office/powerpoint/2010/main" val="46695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981200" y="304800"/>
            <a:ext cx="8229600" cy="5821363"/>
          </a:xfrm>
        </p:spPr>
        <p:txBody>
          <a:bodyPr/>
          <a:lstStyle/>
          <a:p>
            <a:r>
              <a:rPr lang="en-US" altLang="en-US" dirty="0"/>
              <a:t>Georgia has mutuality requirement for issue preclusion</a:t>
            </a:r>
          </a:p>
          <a:p>
            <a:r>
              <a:rPr lang="en-US" altLang="en-US" dirty="0"/>
              <a:t>Alabama does not</a:t>
            </a:r>
          </a:p>
          <a:p>
            <a:r>
              <a:rPr lang="en-US" altLang="en-US" dirty="0"/>
              <a:t>P sues D in Georgia state court</a:t>
            </a:r>
          </a:p>
          <a:p>
            <a:r>
              <a:rPr lang="en-US" altLang="en-US" dirty="0"/>
              <a:t>D is found negligent</a:t>
            </a:r>
          </a:p>
          <a:p>
            <a:r>
              <a:rPr lang="en-US" altLang="en-US" dirty="0"/>
              <a:t>P2 sues D in Alabama state court concerning same accident</a:t>
            </a:r>
          </a:p>
          <a:p>
            <a:r>
              <a:rPr lang="en-US" altLang="en-US" dirty="0"/>
              <a:t>may P2 issue preclude D from </a:t>
            </a:r>
            <a:r>
              <a:rPr lang="en-US" altLang="en-US" dirty="0" err="1"/>
              <a:t>relitigating</a:t>
            </a:r>
            <a:r>
              <a:rPr lang="en-US" altLang="en-US" dirty="0"/>
              <a:t> his negligence?</a:t>
            </a:r>
          </a:p>
          <a:p>
            <a:endParaRPr lang="en-US" altLang="en-US" dirty="0"/>
          </a:p>
        </p:txBody>
      </p:sp>
    </p:spTree>
    <p:extLst>
      <p:ext uri="{BB962C8B-B14F-4D97-AF65-F5344CB8AC3E}">
        <p14:creationId xmlns:p14="http://schemas.microsoft.com/office/powerpoint/2010/main" val="1120422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010623"/>
          </a:xfrm>
        </p:spPr>
        <p:txBody>
          <a:bodyPr/>
          <a:lstStyle/>
          <a:p>
            <a:r>
              <a:rPr lang="en-US" dirty="0" smtClean="0"/>
              <a:t>fraud</a:t>
            </a:r>
            <a:endParaRPr lang="en-US" dirty="0"/>
          </a:p>
        </p:txBody>
      </p:sp>
    </p:spTree>
    <p:extLst>
      <p:ext uri="{BB962C8B-B14F-4D97-AF65-F5344CB8AC3E}">
        <p14:creationId xmlns:p14="http://schemas.microsoft.com/office/powerpoint/2010/main" val="2846349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35E31-4174-1745-802E-D8E441EF0198}"/>
              </a:ext>
            </a:extLst>
          </p:cNvPr>
          <p:cNvSpPr>
            <a:spLocks noGrp="1"/>
          </p:cNvSpPr>
          <p:nvPr>
            <p:ph type="title"/>
          </p:nvPr>
        </p:nvSpPr>
        <p:spPr>
          <a:xfrm>
            <a:off x="1981200" y="274638"/>
            <a:ext cx="8229600" cy="2011362"/>
          </a:xfrm>
        </p:spPr>
        <p:txBody>
          <a:bodyPr rtlCol="0">
            <a:normAutofit/>
          </a:bodyPr>
          <a:lstStyle/>
          <a:p>
            <a:pPr>
              <a:defRPr/>
            </a:pPr>
            <a:r>
              <a:rPr lang="en-US" dirty="0"/>
              <a:t>Thomas v Washington Gas Light Co. </a:t>
            </a:r>
            <a:br>
              <a:rPr lang="en-US" dirty="0"/>
            </a:br>
            <a:r>
              <a:rPr lang="en-US" dirty="0"/>
              <a:t>(US 1980)</a:t>
            </a:r>
            <a:br>
              <a:rPr lang="en-US" dirty="0"/>
            </a:br>
            <a:endParaRPr lang="en-US" dirty="0"/>
          </a:p>
        </p:txBody>
      </p:sp>
    </p:spTree>
    <p:extLst>
      <p:ext uri="{BB962C8B-B14F-4D97-AF65-F5344CB8AC3E}">
        <p14:creationId xmlns:p14="http://schemas.microsoft.com/office/powerpoint/2010/main" val="622684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073253"/>
          </a:xfrm>
        </p:spPr>
        <p:txBody>
          <a:bodyPr/>
          <a:lstStyle/>
          <a:p>
            <a:r>
              <a:rPr lang="en-US" dirty="0" smtClean="0"/>
              <a:t>P(NY) sues D(NY) for wrongful death that occurred in MA in MA state </a:t>
            </a:r>
            <a:r>
              <a:rPr lang="en-US" dirty="0" err="1" smtClean="0"/>
              <a:t>ct</a:t>
            </a:r>
            <a:r>
              <a:rPr lang="en-US" dirty="0" smtClean="0"/>
              <a:t> under MA law</a:t>
            </a:r>
            <a:br>
              <a:rPr lang="en-US" dirty="0" smtClean="0"/>
            </a:br>
            <a:r>
              <a:rPr lang="en-US" dirty="0" smtClean="0"/>
              <a:t>- gets the maximum allowed - $100K</a:t>
            </a:r>
            <a:br>
              <a:rPr lang="en-US" dirty="0" smtClean="0"/>
            </a:br>
            <a:r>
              <a:rPr lang="en-US" dirty="0"/>
              <a:t/>
            </a:r>
            <a:br>
              <a:rPr lang="en-US" dirty="0"/>
            </a:br>
            <a:r>
              <a:rPr lang="en-US" dirty="0" smtClean="0"/>
              <a:t>P then sues in NY state </a:t>
            </a:r>
            <a:r>
              <a:rPr lang="en-US" dirty="0" err="1" smtClean="0"/>
              <a:t>ct</a:t>
            </a:r>
            <a:r>
              <a:rPr lang="en-US" dirty="0" smtClean="0"/>
              <a:t> under NY law to get the extra amount allowed under NY law</a:t>
            </a:r>
            <a:endParaRPr lang="en-US" dirty="0"/>
          </a:p>
        </p:txBody>
      </p:sp>
    </p:spTree>
    <p:extLst>
      <p:ext uri="{BB962C8B-B14F-4D97-AF65-F5344CB8AC3E}">
        <p14:creationId xmlns:p14="http://schemas.microsoft.com/office/powerpoint/2010/main" val="1640263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93" y="365125"/>
            <a:ext cx="10827707" cy="6110831"/>
          </a:xfrm>
        </p:spPr>
        <p:txBody>
          <a:bodyPr/>
          <a:lstStyle/>
          <a:p>
            <a:r>
              <a:rPr lang="en-US" dirty="0" smtClean="0"/>
              <a:t>Magnolia</a:t>
            </a:r>
            <a:br>
              <a:rPr lang="en-US" dirty="0" smtClean="0"/>
            </a:br>
            <a:r>
              <a:rPr lang="en-US" dirty="0"/>
              <a:t/>
            </a:r>
            <a:br>
              <a:rPr lang="en-US" dirty="0"/>
            </a:br>
            <a:r>
              <a:rPr lang="en-US" dirty="0" smtClean="0"/>
              <a:t>TX employer hired LA employee in LA</a:t>
            </a:r>
            <a:br>
              <a:rPr lang="en-US" dirty="0" smtClean="0"/>
            </a:br>
            <a:r>
              <a:rPr lang="en-US" dirty="0" smtClean="0"/>
              <a:t>employee harmed in TX</a:t>
            </a:r>
            <a:br>
              <a:rPr lang="en-US" dirty="0" smtClean="0"/>
            </a:br>
            <a:r>
              <a:rPr lang="en-US" dirty="0" smtClean="0"/>
              <a:t>got TX workers comp from TX </a:t>
            </a:r>
            <a:r>
              <a:rPr lang="en-US" dirty="0" err="1" smtClean="0"/>
              <a:t>accid</a:t>
            </a:r>
            <a:r>
              <a:rPr lang="en-US" dirty="0" smtClean="0"/>
              <a:t>. </a:t>
            </a:r>
            <a:r>
              <a:rPr lang="en-US" dirty="0"/>
              <a:t>b</a:t>
            </a:r>
            <a:r>
              <a:rPr lang="en-US" dirty="0" smtClean="0"/>
              <a:t>oard</a:t>
            </a:r>
            <a:br>
              <a:rPr lang="en-US" dirty="0" smtClean="0"/>
            </a:br>
            <a:r>
              <a:rPr lang="en-US" dirty="0" smtClean="0"/>
              <a:t>precluded more recovery in LA und LA law</a:t>
            </a:r>
            <a:endParaRPr lang="en-US" dirty="0"/>
          </a:p>
        </p:txBody>
      </p:sp>
    </p:spTree>
    <p:extLst>
      <p:ext uri="{BB962C8B-B14F-4D97-AF65-F5344CB8AC3E}">
        <p14:creationId xmlns:p14="http://schemas.microsoft.com/office/powerpoint/2010/main" val="118171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B875A-9192-274E-93B3-1A39037326A9}"/>
              </a:ext>
            </a:extLst>
          </p:cNvPr>
          <p:cNvSpPr>
            <a:spLocks noGrp="1"/>
          </p:cNvSpPr>
          <p:nvPr>
            <p:ph type="title"/>
          </p:nvPr>
        </p:nvSpPr>
        <p:spPr/>
        <p:txBody>
          <a:bodyPr rtlCol="0">
            <a:normAutofit/>
          </a:bodyPr>
          <a:lstStyle/>
          <a:p>
            <a:pPr>
              <a:defRPr/>
            </a:pPr>
            <a:r>
              <a:rPr lang="en-US" dirty="0"/>
              <a:t>Indus. </a:t>
            </a:r>
            <a:r>
              <a:rPr lang="en-US" dirty="0" err="1"/>
              <a:t>Comm’n</a:t>
            </a:r>
            <a:r>
              <a:rPr lang="en-US" dirty="0"/>
              <a:t> of </a:t>
            </a:r>
            <a:r>
              <a:rPr lang="en-US" dirty="0" err="1"/>
              <a:t>Wisc</a:t>
            </a:r>
            <a:r>
              <a:rPr lang="en-US" dirty="0"/>
              <a:t>. V. </a:t>
            </a:r>
            <a:r>
              <a:rPr lang="en-US" dirty="0" err="1"/>
              <a:t>McCartin</a:t>
            </a:r>
            <a:r>
              <a:rPr lang="en-US" dirty="0"/>
              <a:t> (US 1947)</a:t>
            </a:r>
          </a:p>
        </p:txBody>
      </p:sp>
      <p:sp>
        <p:nvSpPr>
          <p:cNvPr id="3" name="Content Placeholder 2">
            <a:extLst>
              <a:ext uri="{FF2B5EF4-FFF2-40B4-BE49-F238E27FC236}">
                <a16:creationId xmlns:a16="http://schemas.microsoft.com/office/drawing/2014/main" id="{C21326F2-8064-2249-B3D0-50D381F1CC31}"/>
              </a:ext>
            </a:extLst>
          </p:cNvPr>
          <p:cNvSpPr>
            <a:spLocks noGrp="1"/>
          </p:cNvSpPr>
          <p:nvPr>
            <p:ph idx="1"/>
          </p:nvPr>
        </p:nvSpPr>
        <p:spPr>
          <a:xfrm>
            <a:off x="1524000" y="1600200"/>
            <a:ext cx="8686800" cy="5257800"/>
          </a:xfrm>
        </p:spPr>
        <p:txBody>
          <a:bodyPr rtlCol="0">
            <a:normAutofit/>
          </a:bodyPr>
          <a:lstStyle/>
          <a:p>
            <a:pPr>
              <a:defRPr/>
            </a:pPr>
            <a:r>
              <a:rPr lang="en-US" dirty="0"/>
              <a:t>settlement in Ill ct for accident in </a:t>
            </a:r>
            <a:r>
              <a:rPr lang="en-US" dirty="0" err="1"/>
              <a:t>Wisc</a:t>
            </a:r>
            <a:endParaRPr lang="en-US" dirty="0"/>
          </a:p>
          <a:p>
            <a:pPr>
              <a:defRPr/>
            </a:pPr>
            <a:r>
              <a:rPr lang="en-US" dirty="0"/>
              <a:t>settlement said did not preclude workers comp under </a:t>
            </a:r>
            <a:r>
              <a:rPr lang="en-US" dirty="0" err="1"/>
              <a:t>Wisc</a:t>
            </a:r>
            <a:r>
              <a:rPr lang="en-US" dirty="0"/>
              <a:t> law</a:t>
            </a:r>
          </a:p>
          <a:p>
            <a:pPr>
              <a:defRPr/>
            </a:pPr>
            <a:r>
              <a:rPr lang="en-US" dirty="0"/>
              <a:t>In subsequent suit brought in </a:t>
            </a:r>
            <a:r>
              <a:rPr lang="en-US" dirty="0" err="1"/>
              <a:t>Wisc</a:t>
            </a:r>
            <a:r>
              <a:rPr lang="en-US" dirty="0"/>
              <a:t> ct did not allow more benefits anyway </a:t>
            </a:r>
            <a:r>
              <a:rPr lang="en-US" dirty="0" err="1"/>
              <a:t>bc</a:t>
            </a:r>
            <a:r>
              <a:rPr lang="en-US" dirty="0"/>
              <a:t> of worries about FF&amp;C</a:t>
            </a:r>
          </a:p>
          <a:p>
            <a:pPr>
              <a:defRPr/>
            </a:pPr>
            <a:r>
              <a:rPr lang="en-US" dirty="0" err="1"/>
              <a:t>SCt</a:t>
            </a:r>
            <a:r>
              <a:rPr lang="en-US" dirty="0"/>
              <a:t> held </a:t>
            </a:r>
            <a:r>
              <a:rPr lang="en-US" dirty="0" err="1"/>
              <a:t>Wisc</a:t>
            </a:r>
            <a:r>
              <a:rPr lang="en-US" dirty="0"/>
              <a:t> ct must refuse to give extra benefits only if “unmistakable language” by court or legislation in Ill that recovery in other state ct is precluded</a:t>
            </a:r>
          </a:p>
          <a:p>
            <a:pPr>
              <a:defRPr/>
            </a:pPr>
            <a:endParaRPr lang="en-US" dirty="0"/>
          </a:p>
        </p:txBody>
      </p:sp>
    </p:spTree>
    <p:extLst>
      <p:ext uri="{BB962C8B-B14F-4D97-AF65-F5344CB8AC3E}">
        <p14:creationId xmlns:p14="http://schemas.microsoft.com/office/powerpoint/2010/main" val="849048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6323774"/>
          </a:xfrm>
        </p:spPr>
        <p:txBody>
          <a:bodyPr/>
          <a:lstStyle/>
          <a:p>
            <a:r>
              <a:rPr lang="en-US" dirty="0"/>
              <a:t>b</a:t>
            </a:r>
            <a:r>
              <a:rPr lang="en-US" dirty="0" smtClean="0"/>
              <a:t>ut </a:t>
            </a:r>
            <a:r>
              <a:rPr lang="en-US" dirty="0" err="1" smtClean="0"/>
              <a:t>McCartin</a:t>
            </a:r>
            <a:r>
              <a:rPr lang="en-US" dirty="0" smtClean="0"/>
              <a:t> was about a settlement</a:t>
            </a:r>
            <a:br>
              <a:rPr lang="en-US" dirty="0" smtClean="0"/>
            </a:br>
            <a:r>
              <a:rPr lang="en-US" dirty="0"/>
              <a:t/>
            </a:r>
            <a:br>
              <a:rPr lang="en-US" dirty="0"/>
            </a:br>
            <a:r>
              <a:rPr lang="en-US" dirty="0" smtClean="0"/>
              <a:t>doesn’t that matter?</a:t>
            </a:r>
            <a:endParaRPr lang="en-US" dirty="0"/>
          </a:p>
        </p:txBody>
      </p:sp>
    </p:spTree>
    <p:extLst>
      <p:ext uri="{BB962C8B-B14F-4D97-AF65-F5344CB8AC3E}">
        <p14:creationId xmlns:p14="http://schemas.microsoft.com/office/powerpoint/2010/main" val="711152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0F727F-7613-7142-AD90-AF44CA8594EC}"/>
              </a:ext>
            </a:extLst>
          </p:cNvPr>
          <p:cNvSpPr>
            <a:spLocks noGrp="1"/>
          </p:cNvSpPr>
          <p:nvPr>
            <p:ph idx="1"/>
          </p:nvPr>
        </p:nvSpPr>
        <p:spPr>
          <a:xfrm>
            <a:off x="1524000" y="0"/>
            <a:ext cx="9144000" cy="6858000"/>
          </a:xfrm>
        </p:spPr>
        <p:txBody>
          <a:bodyPr rtlCol="0">
            <a:normAutofit fontScale="92500" lnSpcReduction="10000"/>
          </a:bodyPr>
          <a:lstStyle/>
          <a:p>
            <a:pPr>
              <a:defRPr/>
            </a:pPr>
            <a:r>
              <a:rPr lang="en-US" dirty="0"/>
              <a:t>Thus, in effect, by virtue of the full faith and credit obligations of the several States, a State is permitted to determine the extraterritorial effect of its judgments; but it may only do so indirectly, by prescribing the effect of its judgments within the State. The </a:t>
            </a:r>
            <a:r>
              <a:rPr lang="en-US" dirty="0" err="1"/>
              <a:t>McCartin</a:t>
            </a:r>
            <a:r>
              <a:rPr lang="en-US" dirty="0"/>
              <a:t> rule, however, focusing as it does on the extraterritorial intent of the rendering State, is fundamentally different. It authorizes a State, by drafting or construing its legislation in "unmistakable language," directly to determine the extraterritorial effect of its workmen's compensation awards…. It follows inescapably that the </a:t>
            </a:r>
            <a:r>
              <a:rPr lang="en-US" dirty="0" err="1"/>
              <a:t>McCartin</a:t>
            </a:r>
            <a:r>
              <a:rPr lang="en-US" dirty="0"/>
              <a:t> "unmistakable language" rule represents an unwarranted delegation to the States of this Court's responsibility for the final arbitration of full faith and credit questions. The Full Faith and "is one of the provisions incorporated into the Constitution by its framers for the purpose of transforming an aggregation of independent, sovereign States into a nation.“ To vest the power of determining the extraterritorial effect of a State's own laws and judgments in the State itself risks the very kind of parochial entrenchment on the interests of other States that it was the purpose of the Full Faith and Credit Clause and other provisions of Art. IV of the Constitution to prevent. </a:t>
            </a:r>
          </a:p>
          <a:p>
            <a:pPr>
              <a:defRPr/>
            </a:pPr>
            <a:endParaRPr lang="en-US" dirty="0"/>
          </a:p>
        </p:txBody>
      </p:sp>
    </p:spTree>
    <p:extLst>
      <p:ext uri="{BB962C8B-B14F-4D97-AF65-F5344CB8AC3E}">
        <p14:creationId xmlns:p14="http://schemas.microsoft.com/office/powerpoint/2010/main" val="2807954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6035675"/>
          </a:xfrm>
        </p:spPr>
        <p:txBody>
          <a:bodyPr/>
          <a:lstStyle/>
          <a:p>
            <a:r>
              <a:rPr lang="en-US" dirty="0"/>
              <a:t>t</a:t>
            </a:r>
            <a:r>
              <a:rPr lang="en-US" dirty="0" smtClean="0"/>
              <a:t>he full faith and credit that a sister state must give a state court’s judgment is not up to the state</a:t>
            </a:r>
            <a:br>
              <a:rPr lang="en-US" dirty="0" smtClean="0"/>
            </a:br>
            <a:r>
              <a:rPr lang="en-US" dirty="0"/>
              <a:t/>
            </a:r>
            <a:br>
              <a:rPr lang="en-US" dirty="0"/>
            </a:br>
            <a:r>
              <a:rPr lang="en-US" dirty="0" smtClean="0"/>
              <a:t>it can change the sister state’s obligations only indirectly by changing the obligations of its own courts</a:t>
            </a:r>
            <a:endParaRPr lang="en-US" dirty="0"/>
          </a:p>
        </p:txBody>
      </p:sp>
    </p:spTree>
    <p:extLst>
      <p:ext uri="{BB962C8B-B14F-4D97-AF65-F5344CB8AC3E}">
        <p14:creationId xmlns:p14="http://schemas.microsoft.com/office/powerpoint/2010/main" val="277769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dirty="0"/>
              <a:t>State cannot withhold from non-residents something important (something bearing on the vitality of the nation as a single entity) </a:t>
            </a:r>
          </a:p>
          <a:p>
            <a:pPr lvl="1"/>
            <a:r>
              <a:rPr lang="en-US" altLang="en-US" dirty="0"/>
              <a:t>not a right to an elk hunting license…</a:t>
            </a:r>
          </a:p>
          <a:p>
            <a:pPr eaLnBrk="1" hangingPunct="1"/>
            <a:r>
              <a:rPr lang="en-US" altLang="en-US" dirty="0"/>
              <a:t>Unless there is a substantial reason for discrimination</a:t>
            </a:r>
          </a:p>
          <a:p>
            <a:pPr eaLnBrk="1" hangingPunct="1"/>
            <a:r>
              <a:rPr lang="en-US" altLang="en-US" dirty="0"/>
              <a:t>and the means chosen (namely state citizenship) bears a substantial relationship to achieving the end</a:t>
            </a:r>
          </a:p>
          <a:p>
            <a:pPr eaLnBrk="1" hangingPunct="1"/>
            <a:endParaRPr lang="en-US" altLang="en-US" dirty="0"/>
          </a:p>
        </p:txBody>
      </p:sp>
    </p:spTree>
    <p:extLst>
      <p:ext uri="{BB962C8B-B14F-4D97-AF65-F5344CB8AC3E}">
        <p14:creationId xmlns:p14="http://schemas.microsoft.com/office/powerpoint/2010/main" val="3598255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135883"/>
          </a:xfrm>
        </p:spPr>
        <p:txBody>
          <a:bodyPr/>
          <a:lstStyle/>
          <a:p>
            <a:r>
              <a:rPr lang="en-US" dirty="0" smtClean="0"/>
              <a:t>P (Ga.) gets into an accident with D (Ga.) in Ga.</a:t>
            </a:r>
            <a:br>
              <a:rPr lang="en-US" dirty="0" smtClean="0"/>
            </a:br>
            <a:r>
              <a:rPr lang="en-US" dirty="0" smtClean="0"/>
              <a:t>P sues D is state court in TN</a:t>
            </a:r>
            <a:br>
              <a:rPr lang="en-US" dirty="0" smtClean="0"/>
            </a:br>
            <a:r>
              <a:rPr lang="en-US" dirty="0"/>
              <a:t/>
            </a:r>
            <a:br>
              <a:rPr lang="en-US" dirty="0"/>
            </a:br>
            <a:r>
              <a:rPr lang="en-US" dirty="0" smtClean="0"/>
              <a:t>Can Ga release the TN </a:t>
            </a:r>
            <a:r>
              <a:rPr lang="en-US" dirty="0" err="1" smtClean="0"/>
              <a:t>ct</a:t>
            </a:r>
            <a:r>
              <a:rPr lang="en-US" dirty="0" smtClean="0"/>
              <a:t> of its obligation to use GA law?</a:t>
            </a:r>
            <a:br>
              <a:rPr lang="en-US" dirty="0" smtClean="0"/>
            </a:br>
            <a:r>
              <a:rPr lang="en-US" dirty="0"/>
              <a:t/>
            </a:r>
            <a:br>
              <a:rPr lang="en-US" dirty="0"/>
            </a:br>
            <a:r>
              <a:rPr lang="en-US" dirty="0" smtClean="0"/>
              <a:t>If not Ga release the TN </a:t>
            </a:r>
            <a:r>
              <a:rPr lang="en-US" dirty="0" err="1" smtClean="0"/>
              <a:t>ct</a:t>
            </a:r>
            <a:r>
              <a:rPr lang="en-US" dirty="0" smtClean="0"/>
              <a:t> of its obligations to respect the GA </a:t>
            </a:r>
            <a:r>
              <a:rPr lang="en-US" dirty="0" err="1" smtClean="0"/>
              <a:t>SCt’s</a:t>
            </a:r>
            <a:r>
              <a:rPr lang="en-US" dirty="0" smtClean="0"/>
              <a:t> interpretation of Ga law?</a:t>
            </a:r>
            <a:endParaRPr lang="en-US" dirty="0"/>
          </a:p>
        </p:txBody>
      </p:sp>
    </p:spTree>
    <p:extLst>
      <p:ext uri="{BB962C8B-B14F-4D97-AF65-F5344CB8AC3E}">
        <p14:creationId xmlns:p14="http://schemas.microsoft.com/office/powerpoint/2010/main" val="1363541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173461"/>
          </a:xfrm>
        </p:spPr>
        <p:txBody>
          <a:bodyPr>
            <a:normAutofit fontScale="90000"/>
          </a:bodyPr>
          <a:lstStyle/>
          <a:p>
            <a:r>
              <a:rPr lang="en-US" sz="3200" dirty="0"/>
              <a:t>Three different state interests are affected by the potential conflict between Virginia and the District of Columbia. Virginia has a valid interest in placing a limit on the potential liability of companies that transact business within its borders. Both jurisdictions have a valid interest in the welfare of the injured employee -- Virginia because the injury occurred within that State, and the District because the injured party was employed and resided there. And finally, Virginia has an interest in having the integrity of its formal determinations of contested issues respected by other sovereigns.</a:t>
            </a:r>
            <a:br>
              <a:rPr lang="en-US" sz="3200" dirty="0"/>
            </a:br>
            <a:r>
              <a:rPr lang="en-US" sz="3200" dirty="0" smtClean="0"/>
              <a:t/>
            </a:r>
            <a:br>
              <a:rPr lang="en-US" sz="3200" dirty="0" smtClean="0"/>
            </a:br>
            <a:r>
              <a:rPr lang="en-US" sz="3100" dirty="0"/>
              <a:t>The conflict between the first two interests was resolved in </a:t>
            </a:r>
            <a:r>
              <a:rPr lang="en-US" sz="3100" i="1" dirty="0"/>
              <a:t>Alaska Packers Assn. v. Industrial Accident </a:t>
            </a:r>
            <a:r>
              <a:rPr lang="en-US" sz="3100" i="1" dirty="0" err="1"/>
              <a:t>Comm'n</a:t>
            </a:r>
            <a:r>
              <a:rPr lang="en-US" sz="3100" i="1" dirty="0"/>
              <a:t>,</a:t>
            </a:r>
            <a:r>
              <a:rPr lang="en-US" sz="3100" dirty="0"/>
              <a:t> </a:t>
            </a:r>
            <a:r>
              <a:rPr lang="en-US" sz="3100" dirty="0">
                <a:hlinkClick r:id="rId2"/>
              </a:rPr>
              <a:t>294 U. S. 532</a:t>
            </a:r>
            <a:r>
              <a:rPr lang="en-US" sz="3100" dirty="0"/>
              <a:t>, and a series of later cases.</a:t>
            </a:r>
            <a:endParaRPr lang="en-US" sz="3100" dirty="0"/>
          </a:p>
        </p:txBody>
      </p:sp>
    </p:spTree>
    <p:extLst>
      <p:ext uri="{BB962C8B-B14F-4D97-AF65-F5344CB8AC3E}">
        <p14:creationId xmlns:p14="http://schemas.microsoft.com/office/powerpoint/2010/main" val="1685462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6148409"/>
          </a:xfrm>
        </p:spPr>
        <p:txBody>
          <a:bodyPr>
            <a:normAutofit fontScale="90000"/>
          </a:bodyPr>
          <a:lstStyle/>
          <a:p>
            <a:r>
              <a:rPr lang="en-US" dirty="0"/>
              <a:t>It is also manifest that the interest in providing adequate compensation to the injured worker would be fully served by the allowance of successive awards. In this respect, the two jurisdictions share a common interest, and there is no danger of significant conflict.</a:t>
            </a:r>
            <a:br>
              <a:rPr lang="en-US" dirty="0"/>
            </a:br>
            <a:r>
              <a:rPr lang="en-US" dirty="0"/>
              <a:t>The ultimate issue, therefore, is whether Virginia's interest in the integrity of its tribunal's determinations forecloses a second proceeding to obtain a supplemental award in the District of Columbia.</a:t>
            </a:r>
            <a:endParaRPr lang="en-US" dirty="0"/>
          </a:p>
        </p:txBody>
      </p:sp>
    </p:spTree>
    <p:extLst>
      <p:ext uri="{BB962C8B-B14F-4D97-AF65-F5344CB8AC3E}">
        <p14:creationId xmlns:p14="http://schemas.microsoft.com/office/powerpoint/2010/main" val="51220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6236091"/>
          </a:xfrm>
        </p:spPr>
        <p:txBody>
          <a:bodyPr/>
          <a:lstStyle/>
          <a:p>
            <a:r>
              <a:rPr lang="en-US" dirty="0"/>
              <a:t>Since it was not requested, and had no authority, to pass on petitioner's rights under District of Columbia law, there can be no constitutional objection to a fresh adjudication of those rights.</a:t>
            </a:r>
            <a:endParaRPr lang="en-US" dirty="0"/>
          </a:p>
        </p:txBody>
      </p:sp>
    </p:spTree>
    <p:extLst>
      <p:ext uri="{BB962C8B-B14F-4D97-AF65-F5344CB8AC3E}">
        <p14:creationId xmlns:p14="http://schemas.microsoft.com/office/powerpoint/2010/main" val="3922231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6248617"/>
          </a:xfrm>
        </p:spPr>
        <p:txBody>
          <a:bodyPr>
            <a:noAutofit/>
          </a:bodyPr>
          <a:lstStyle/>
          <a:p>
            <a:r>
              <a:rPr lang="en-US" sz="3200" dirty="0"/>
              <a:t>Thus, whether or not the worker has sought an award from the less generous jurisdiction in the first instance, the vindication of that State's interest in placing a ceiling on employers' liability would inevitably impinge upon the substantial interests of the second jurisdiction in the welfare and subsistence of disabled workers -- interests that a court of general jurisdiction might consider, but which must be ignored by the Virginia Industrial Commission. The reasons why the statutory policy of exclusivity of the other jurisdictions involved in </a:t>
            </a:r>
            <a:r>
              <a:rPr lang="en-US" sz="3200" i="1" dirty="0"/>
              <a:t>Alaska Packers</a:t>
            </a:r>
            <a:r>
              <a:rPr lang="en-US" sz="3200" dirty="0"/>
              <a:t> and </a:t>
            </a:r>
            <a:r>
              <a:rPr lang="en-US" sz="3200" i="1" dirty="0"/>
              <a:t>Pacific Employers,</a:t>
            </a:r>
            <a:r>
              <a:rPr lang="en-US" sz="3200" dirty="0"/>
              <a:t> could not defeat California's implementation of its own compensation policies therefore continue to apply even after the entry of a workmen's compensation award.</a:t>
            </a:r>
            <a:br>
              <a:rPr lang="en-US" sz="3200" dirty="0"/>
            </a:br>
            <a:endParaRPr lang="en-US" sz="3200" dirty="0"/>
          </a:p>
        </p:txBody>
      </p:sp>
    </p:spTree>
    <p:extLst>
      <p:ext uri="{BB962C8B-B14F-4D97-AF65-F5344CB8AC3E}">
        <p14:creationId xmlns:p14="http://schemas.microsoft.com/office/powerpoint/2010/main" val="825887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3678A0-54B3-4C40-B051-F4F668347D00}"/>
              </a:ext>
            </a:extLst>
          </p:cNvPr>
          <p:cNvSpPr>
            <a:spLocks noGrp="1"/>
          </p:cNvSpPr>
          <p:nvPr>
            <p:ph idx="1"/>
          </p:nvPr>
        </p:nvSpPr>
        <p:spPr>
          <a:xfrm>
            <a:off x="1524000" y="0"/>
            <a:ext cx="9144000" cy="6858000"/>
          </a:xfrm>
        </p:spPr>
        <p:txBody>
          <a:bodyPr rtlCol="0">
            <a:normAutofit fontScale="92500" lnSpcReduction="10000"/>
          </a:bodyPr>
          <a:lstStyle/>
          <a:p>
            <a:pPr>
              <a:defRPr/>
            </a:pPr>
            <a:r>
              <a:rPr lang="en-US" dirty="0"/>
              <a:t>White, J., concurring</a:t>
            </a:r>
          </a:p>
          <a:p>
            <a:pPr>
              <a:defRPr/>
            </a:pPr>
            <a:r>
              <a:rPr lang="en-US" dirty="0"/>
              <a:t>“As a matter of logic, the plurality's analysis would seemingly apply to many everyday tort actions. I see no difference, for full faith and credit purposes, between a statute which lays down a forum-favoring choice of law rule and a common law doctrine stating the same principle. Hence, when a court, having power in the abstract to apply the law of another State, determines by application of the forum's choice of law rules to apply the substantive law of the forum, I would think that, under the plurality's analysis, the judgment would not determine rights arising under the law of some other State. Suppose, for example, that, in a wrongful death action, the court enters judgment on liability against the defendant, and determines to apply the law of the forum, which sets a limit on the recovery allowed. The plurality's analysis would seem to permit the plaintiff to obtain a subsequent judgment in a second forum for damages exceeding the first forum's liability limit….One purpose of the Full Faith and Credit Clause is to bring an end to litigation….The plurality's opinion is at odds with this principle of finality.”</a:t>
            </a:r>
          </a:p>
          <a:p>
            <a:pPr>
              <a:defRPr/>
            </a:pPr>
            <a:endParaRPr lang="en-US" dirty="0"/>
          </a:p>
        </p:txBody>
      </p:sp>
    </p:spTree>
    <p:extLst>
      <p:ext uri="{BB962C8B-B14F-4D97-AF65-F5344CB8AC3E}">
        <p14:creationId xmlns:p14="http://schemas.microsoft.com/office/powerpoint/2010/main" val="1086460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Durfee v Duke</a:t>
            </a:r>
            <a:br>
              <a:rPr lang="en-US" altLang="en-US"/>
            </a:br>
            <a:r>
              <a:rPr lang="en-US" altLang="en-US"/>
              <a:t>(US 1963)</a:t>
            </a:r>
          </a:p>
        </p:txBody>
      </p:sp>
    </p:spTree>
    <p:extLst>
      <p:ext uri="{BB962C8B-B14F-4D97-AF65-F5344CB8AC3E}">
        <p14:creationId xmlns:p14="http://schemas.microsoft.com/office/powerpoint/2010/main" val="1730822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23357"/>
          </a:xfrm>
        </p:spPr>
        <p:txBody>
          <a:bodyPr/>
          <a:lstStyle/>
          <a:p>
            <a:r>
              <a:rPr lang="en-US" dirty="0"/>
              <a:t>but assume that the property was really in MO</a:t>
            </a:r>
            <a:br>
              <a:rPr lang="en-US" dirty="0"/>
            </a:br>
            <a:r>
              <a:rPr lang="en-US" dirty="0"/>
              <a:t/>
            </a:r>
            <a:br>
              <a:rPr lang="en-US" dirty="0"/>
            </a:br>
            <a:r>
              <a:rPr lang="en-US" dirty="0"/>
              <a:t>that means the Neb </a:t>
            </a:r>
            <a:r>
              <a:rPr lang="en-US" dirty="0" err="1"/>
              <a:t>ct</a:t>
            </a:r>
            <a:r>
              <a:rPr lang="en-US" dirty="0"/>
              <a:t> had not jurisdiction</a:t>
            </a:r>
            <a:br>
              <a:rPr lang="en-US" dirty="0"/>
            </a:br>
            <a:r>
              <a:rPr lang="en-US" dirty="0"/>
              <a:t/>
            </a:r>
            <a:br>
              <a:rPr lang="en-US" dirty="0"/>
            </a:br>
            <a:r>
              <a:rPr lang="en-US" dirty="0"/>
              <a:t>how can its decision that it has jurisdiction be binding?</a:t>
            </a:r>
          </a:p>
        </p:txBody>
      </p:sp>
    </p:spTree>
    <p:extLst>
      <p:ext uri="{BB962C8B-B14F-4D97-AF65-F5344CB8AC3E}">
        <p14:creationId xmlns:p14="http://schemas.microsoft.com/office/powerpoint/2010/main" val="23046638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75037"/>
          </a:xfrm>
        </p:spPr>
        <p:txBody>
          <a:bodyPr/>
          <a:lstStyle/>
          <a:p>
            <a:r>
              <a:rPr lang="en-US" dirty="0"/>
              <a:t>personal jurisdiction</a:t>
            </a:r>
          </a:p>
        </p:txBody>
      </p:sp>
    </p:spTree>
    <p:extLst>
      <p:ext uri="{BB962C8B-B14F-4D97-AF65-F5344CB8AC3E}">
        <p14:creationId xmlns:p14="http://schemas.microsoft.com/office/powerpoint/2010/main" val="46814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subject matter jurisdiction</a:t>
            </a:r>
          </a:p>
        </p:txBody>
      </p:sp>
    </p:spTree>
    <p:extLst>
      <p:ext uri="{BB962C8B-B14F-4D97-AF65-F5344CB8AC3E}">
        <p14:creationId xmlns:p14="http://schemas.microsoft.com/office/powerpoint/2010/main" val="53988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a:p>
        </p:txBody>
      </p:sp>
    </p:spTree>
    <p:extLst>
      <p:ext uri="{BB962C8B-B14F-4D97-AF65-F5344CB8AC3E}">
        <p14:creationId xmlns:p14="http://schemas.microsoft.com/office/powerpoint/2010/main" val="8455528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86248"/>
          </a:xfrm>
        </p:spPr>
        <p:txBody>
          <a:bodyPr/>
          <a:lstStyle/>
          <a:p>
            <a:r>
              <a:rPr lang="en-US" dirty="0"/>
              <a:t>- P sues D in federal court</a:t>
            </a:r>
            <a:br>
              <a:rPr lang="en-US" dirty="0"/>
            </a:br>
            <a:r>
              <a:rPr lang="en-US" dirty="0"/>
              <a:t>- there is no federal SMJ but no one notices</a:t>
            </a:r>
            <a:br>
              <a:rPr lang="en-US" dirty="0"/>
            </a:br>
            <a:r>
              <a:rPr lang="en-US" dirty="0"/>
              <a:t>- the time for appeal is over</a:t>
            </a:r>
            <a:br>
              <a:rPr lang="en-US" dirty="0"/>
            </a:br>
            <a:r>
              <a:rPr lang="en-US" dirty="0"/>
              <a:t>- P then sues D in state court on the federal judgment</a:t>
            </a:r>
            <a:br>
              <a:rPr lang="en-US" dirty="0"/>
            </a:br>
            <a:r>
              <a:rPr lang="en-US" dirty="0"/>
              <a:t>- can D collaterally attack the judgment for lack of SMJ?</a:t>
            </a:r>
            <a:br>
              <a:rPr lang="en-US" dirty="0"/>
            </a:br>
            <a:endParaRPr lang="en-US" dirty="0"/>
          </a:p>
        </p:txBody>
      </p:sp>
    </p:spTree>
    <p:extLst>
      <p:ext uri="{BB962C8B-B14F-4D97-AF65-F5344CB8AC3E}">
        <p14:creationId xmlns:p14="http://schemas.microsoft.com/office/powerpoint/2010/main" val="4015936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Kalb v Feuerstein (US 1940)</a:t>
            </a:r>
          </a:p>
        </p:txBody>
      </p:sp>
      <p:sp>
        <p:nvSpPr>
          <p:cNvPr id="24579" name="Content Placeholder 2"/>
          <p:cNvSpPr>
            <a:spLocks noGrp="1"/>
          </p:cNvSpPr>
          <p:nvPr>
            <p:ph idx="1"/>
          </p:nvPr>
        </p:nvSpPr>
        <p:spPr>
          <a:xfrm>
            <a:off x="1905000" y="1600200"/>
            <a:ext cx="8305800" cy="5029200"/>
          </a:xfrm>
        </p:spPr>
        <p:txBody>
          <a:bodyPr/>
          <a:lstStyle/>
          <a:p>
            <a:r>
              <a:rPr lang="en-US" altLang="en-US"/>
              <a:t>State ct took jurisd over a foreclosure proceeding – as a result farmer lost farm</a:t>
            </a:r>
          </a:p>
          <a:p>
            <a:r>
              <a:rPr lang="en-US" altLang="en-US"/>
              <a:t>State judgment not given FF&amp;C because at the time a bankruptcy action was pending, which deprived state ct of jurisd</a:t>
            </a:r>
          </a:p>
          <a:p>
            <a:r>
              <a:rPr lang="en-US" altLang="en-US"/>
              <a:t>State court was unaware of bankruptcy action</a:t>
            </a:r>
          </a:p>
          <a:p>
            <a:r>
              <a:rPr lang="en-US" altLang="en-US"/>
              <a:t>as dictum SCt said that even if state ct found that it had jurisd over an action despite bankruptcy, the judgment could be ignored</a:t>
            </a:r>
          </a:p>
          <a:p>
            <a:endParaRPr lang="en-US" altLang="en-US"/>
          </a:p>
        </p:txBody>
      </p:sp>
    </p:spTree>
    <p:extLst>
      <p:ext uri="{BB962C8B-B14F-4D97-AF65-F5344CB8AC3E}">
        <p14:creationId xmlns:p14="http://schemas.microsoft.com/office/powerpoint/2010/main" val="1099246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4" y="506627"/>
            <a:ext cx="10587681" cy="5931243"/>
          </a:xfrm>
        </p:spPr>
        <p:txBody>
          <a:bodyPr/>
          <a:lstStyle/>
          <a:p>
            <a:r>
              <a:rPr lang="en-US" dirty="0"/>
              <a:t>judgment in Calif. state </a:t>
            </a:r>
            <a:r>
              <a:rPr lang="en-US" dirty="0" err="1"/>
              <a:t>ct</a:t>
            </a:r>
            <a:r>
              <a:rPr lang="en-US" dirty="0"/>
              <a:t/>
            </a:r>
            <a:br>
              <a:rPr lang="en-US" dirty="0"/>
            </a:br>
            <a:r>
              <a:rPr lang="en-US" dirty="0"/>
              <a:t>FF&amp;C ignored, resulting in an incompatible judgment in Nevada state </a:t>
            </a:r>
            <a:r>
              <a:rPr lang="en-US" dirty="0" err="1"/>
              <a:t>ct</a:t>
            </a:r>
            <a:r>
              <a:rPr lang="en-US" dirty="0"/>
              <a:t/>
            </a:r>
            <a:br>
              <a:rPr lang="en-US" dirty="0"/>
            </a:br>
            <a:r>
              <a:rPr lang="en-US" dirty="0"/>
              <a:t/>
            </a:r>
            <a:br>
              <a:rPr lang="en-US" dirty="0"/>
            </a:br>
            <a:r>
              <a:rPr lang="en-US" dirty="0"/>
              <a:t>Which judgment should an Oregon state </a:t>
            </a:r>
            <a:r>
              <a:rPr lang="en-US" dirty="0" err="1"/>
              <a:t>ct</a:t>
            </a:r>
            <a:r>
              <a:rPr lang="en-US" dirty="0"/>
              <a:t> respect?</a:t>
            </a:r>
          </a:p>
        </p:txBody>
      </p:sp>
    </p:spTree>
    <p:extLst>
      <p:ext uri="{BB962C8B-B14F-4D97-AF65-F5344CB8AC3E}">
        <p14:creationId xmlns:p14="http://schemas.microsoft.com/office/powerpoint/2010/main" val="401591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686800" cy="6583362"/>
          </a:xfrm>
        </p:spPr>
        <p:txBody>
          <a:bodyPr/>
          <a:lstStyle/>
          <a:p>
            <a:pPr algn="l" eaLnBrk="1" hangingPunct="1"/>
            <a:r>
              <a:rPr lang="en-US" altLang="en-US" sz="3600" dirty="0"/>
              <a:t>- What if NY guest sues CT host in CT state </a:t>
            </a:r>
            <a:r>
              <a:rPr lang="en-US" altLang="en-US" sz="3600" dirty="0" err="1"/>
              <a:t>ct</a:t>
            </a:r>
            <a:r>
              <a:rPr lang="en-US" altLang="en-US" sz="3600" dirty="0"/>
              <a:t> for accident in CT</a:t>
            </a:r>
            <a:br>
              <a:rPr lang="en-US" altLang="en-US" sz="3600" dirty="0"/>
            </a:br>
            <a:r>
              <a:rPr lang="en-US" altLang="en-US" sz="3600" dirty="0"/>
              <a:t>- </a:t>
            </a:r>
            <a:r>
              <a:rPr lang="en-US" altLang="en-US" sz="3600" dirty="0" err="1"/>
              <a:t>ct</a:t>
            </a:r>
            <a:r>
              <a:rPr lang="en-US" altLang="en-US" sz="3600" dirty="0"/>
              <a:t> resolves true conflict by applying NY law</a:t>
            </a:r>
            <a:br>
              <a:rPr lang="en-US" altLang="en-US" sz="3600" dirty="0"/>
            </a:br>
            <a:r>
              <a:rPr lang="en-US" altLang="en-US" sz="3600" dirty="0"/>
              <a:t>- any P&amp;I violation?</a:t>
            </a:r>
            <a:br>
              <a:rPr lang="en-US" altLang="en-US" sz="3600" dirty="0"/>
            </a:br>
            <a:r>
              <a:rPr lang="en-US" altLang="en-US" sz="3600" dirty="0"/>
              <a:t/>
            </a:r>
            <a:br>
              <a:rPr lang="en-US" altLang="en-US" sz="3600" dirty="0"/>
            </a:br>
            <a:r>
              <a:rPr lang="en-US" altLang="en-US" sz="3600" dirty="0"/>
              <a:t>- </a:t>
            </a:r>
            <a:r>
              <a:rPr lang="en-US" altLang="en-US" sz="3600" dirty="0" err="1"/>
              <a:t>ct</a:t>
            </a:r>
            <a:r>
              <a:rPr lang="en-US" altLang="en-US" sz="3600" dirty="0"/>
              <a:t> resolves true conflict by applying CT guest statute</a:t>
            </a:r>
            <a:br>
              <a:rPr lang="en-US" altLang="en-US" sz="3600" dirty="0"/>
            </a:br>
            <a:r>
              <a:rPr lang="en-US" altLang="en-US" sz="3600" dirty="0"/>
              <a:t>- any P&amp;I violation?</a:t>
            </a:r>
            <a:br>
              <a:rPr lang="en-US" altLang="en-US" sz="3600" dirty="0"/>
            </a:br>
            <a:r>
              <a:rPr lang="en-US" altLang="en-US" sz="3600" dirty="0"/>
              <a:t/>
            </a:r>
            <a:br>
              <a:rPr lang="en-US" altLang="en-US" sz="3600" dirty="0"/>
            </a:b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343418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lstStyle/>
          <a:p>
            <a:pPr eaLnBrk="1" hangingPunct="1"/>
            <a:r>
              <a:rPr lang="en-US" altLang="en-US"/>
              <a:t>What if CT guest sues NY host for accident in CT state ct</a:t>
            </a:r>
          </a:p>
          <a:p>
            <a:pPr eaLnBrk="1" hangingPunct="1"/>
            <a:r>
              <a:rPr lang="en-US" altLang="en-US"/>
              <a:t>CT court, using interest analysis, does not apply guest statute (because no worry about effect of fraud in CT)</a:t>
            </a:r>
          </a:p>
          <a:p>
            <a:pPr eaLnBrk="1" hangingPunct="1"/>
            <a:r>
              <a:rPr lang="en-US" altLang="en-US"/>
              <a:t>Is the P&amp;I Clause violated, because CT provides a protection to CT defendants but not NY defendants?</a:t>
            </a:r>
          </a:p>
        </p:txBody>
      </p:sp>
    </p:spTree>
    <p:extLst>
      <p:ext uri="{BB962C8B-B14F-4D97-AF65-F5344CB8AC3E}">
        <p14:creationId xmlns:p14="http://schemas.microsoft.com/office/powerpoint/2010/main" val="395240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Preclusion</a:t>
            </a:r>
            <a:br>
              <a:rPr lang="en-US" altLang="en-US"/>
            </a:br>
            <a:r>
              <a:rPr lang="en-US" altLang="en-US"/>
              <a:t>Res Judicata</a:t>
            </a:r>
          </a:p>
        </p:txBody>
      </p:sp>
    </p:spTree>
    <p:extLst>
      <p:ext uri="{BB962C8B-B14F-4D97-AF65-F5344CB8AC3E}">
        <p14:creationId xmlns:p14="http://schemas.microsoft.com/office/powerpoint/2010/main" val="235416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35883"/>
          </a:xfrm>
        </p:spPr>
        <p:txBody>
          <a:bodyPr/>
          <a:lstStyle/>
          <a:p>
            <a:r>
              <a:rPr lang="en-US" dirty="0" err="1"/>
              <a:t>interjurisdictional</a:t>
            </a:r>
            <a:r>
              <a:rPr lang="en-US" dirty="0"/>
              <a:t> preclusion</a:t>
            </a:r>
            <a:br>
              <a:rPr lang="en-US" dirty="0"/>
            </a:br>
            <a:r>
              <a:rPr lang="en-US" dirty="0"/>
              <a:t/>
            </a:r>
            <a:br>
              <a:rPr lang="en-US" dirty="0"/>
            </a:br>
            <a:r>
              <a:rPr lang="en-US" dirty="0"/>
              <a:t>full faith and credit</a:t>
            </a:r>
          </a:p>
        </p:txBody>
      </p:sp>
    </p:spTree>
    <p:extLst>
      <p:ext uri="{BB962C8B-B14F-4D97-AF65-F5344CB8AC3E}">
        <p14:creationId xmlns:p14="http://schemas.microsoft.com/office/powerpoint/2010/main" val="196637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Fauntleroy v Lum</a:t>
            </a:r>
            <a:br>
              <a:rPr lang="en-US" altLang="en-US"/>
            </a:br>
            <a:r>
              <a:rPr lang="en-US" altLang="en-US"/>
              <a:t>(US 1908)</a:t>
            </a:r>
          </a:p>
        </p:txBody>
      </p:sp>
    </p:spTree>
    <p:extLst>
      <p:ext uri="{BB962C8B-B14F-4D97-AF65-F5344CB8AC3E}">
        <p14:creationId xmlns:p14="http://schemas.microsoft.com/office/powerpoint/2010/main" val="1014017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1753</Words>
  <Application>Microsoft Office PowerPoint</Application>
  <PresentationFormat>Widescreen</PresentationFormat>
  <Paragraphs>65</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Lecture 21 Nov. 12, 2019</vt:lpstr>
      <vt:lpstr>Privileges &amp; Immunities Clause </vt:lpstr>
      <vt:lpstr>PowerPoint Presentation</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lpstr>Preclusion Res Judicata</vt:lpstr>
      <vt:lpstr>interjurisdictional preclusion  full faith and credit</vt:lpstr>
      <vt:lpstr>Fauntleroy v Lum (US 1908)</vt:lpstr>
      <vt:lpstr>Anglo-Am Provision v Davis   NY could refuse jurid. to out of state corporate Ps for suits on judgments rendered out of state between out of state corp’s where the original cause of action arose out of state </vt:lpstr>
      <vt:lpstr>upshot of Fauntleroy:  so no PPE against respecting suits on sister state judgments (setting aside refusal of jurisdiction)</vt:lpstr>
      <vt:lpstr>Yarborough v Yarborough (US 1933)</vt:lpstr>
      <vt:lpstr>First.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vt:lpstr>
      <vt:lpstr>Third. It is contended that the Georgia decree is not binding upon Sadie, because she was not a formal party to the suit, was not served with process, and no guardian ad litem was appointed for her therein. In Georgia, as elsewhere, a property right of a minor can ordinarily be affected by legal proceedings only if these requirements are complied with.</vt:lpstr>
      <vt:lpstr>can a child support judgment ever really be final?</vt:lpstr>
      <vt:lpstr>is SC treating the Ga judgment any worse than its own judgments?</vt:lpstr>
      <vt:lpstr>PowerPoint Presentation</vt:lpstr>
      <vt:lpstr>PowerPoint Presentation</vt:lpstr>
      <vt:lpstr>PowerPoint Presentation</vt:lpstr>
      <vt:lpstr>PowerPoint Presentation</vt:lpstr>
      <vt:lpstr>PowerPoint Presentation</vt:lpstr>
      <vt:lpstr>fraud</vt:lpstr>
      <vt:lpstr>Thomas v Washington Gas Light Co.  (US 1980) </vt:lpstr>
      <vt:lpstr>P(NY) sues D(NY) for wrongful death that occurred in MA in MA state ct under MA law - gets the maximum allowed - $100K  P then sues in NY state ct under NY law to get the extra amount allowed under NY law</vt:lpstr>
      <vt:lpstr>Magnolia  TX employer hired LA employee in LA employee harmed in TX got TX workers comp from TX accid. board precluded more recovery in LA und LA law</vt:lpstr>
      <vt:lpstr>Indus. Comm’n of Wisc. V. McCartin (US 1947)</vt:lpstr>
      <vt:lpstr>but McCartin was about a settlement  doesn’t that matter?</vt:lpstr>
      <vt:lpstr>PowerPoint Presentation</vt:lpstr>
      <vt:lpstr>the full faith and credit that a sister state must give a state court’s judgment is not up to the state  it can change the sister state’s obligations only indirectly by changing the obligations of its own courts</vt:lpstr>
      <vt:lpstr>P (Ga.) gets into an accident with D (Ga.) in Ga. P sues D is state court in TN  Can Ga release the TN ct of its obligation to use GA law?  If not Ga release the TN ct of its obligations to respect the GA SCt’s interpretation of Ga law?</vt:lpstr>
      <vt:lpstr>Three different state interests are affected by the potential conflict between Virginia and the District of Columbia. Virginia has a valid interest in placing a limit on the potential liability of companies that transact business within its borders. Both jurisdictions have a valid interest in the welfare of the injured employee -- Virginia because the injury occurred within that State, and the District because the injured party was employed and resided there. And finally, Virginia has an interest in having the integrity of its formal determinations of contested issues respected by other sovereigns.  The conflict between the first two interests was resolved in Alaska Packers Assn. v. Industrial Accident Comm'n, 294 U. S. 532, and a series of later cases.</vt:lpstr>
      <vt:lpstr>It is also manifest that the interest in providing adequate compensation to the injured worker would be fully served by the allowance of successive awards. In this respect, the two jurisdictions share a common interest, and there is no danger of significant conflict. The ultimate issue, therefore, is whether Virginia's interest in the integrity of its tribunal's determinations forecloses a second proceeding to obtain a supplemental award in the District of Columbia.</vt:lpstr>
      <vt:lpstr>Since it was not requested, and had no authority, to pass on petitioner's rights under District of Columbia law, there can be no constitutional objection to a fresh adjudication of those rights.</vt:lpstr>
      <vt:lpstr>Thus, whether or not the worker has sought an award from the less generous jurisdiction in the first instance, the vindication of that State's interest in placing a ceiling on employers' liability would inevitably impinge upon the substantial interests of the second jurisdiction in the welfare and subsistence of disabled workers -- interests that a court of general jurisdiction might consider, but which must be ignored by the Virginia Industrial Commission. The reasons why the statutory policy of exclusivity of the other jurisdictions involved in Alaska Packers and Pacific Employers, could not defeat California's implementation of its own compensation policies therefore continue to apply even after the entry of a workmen's compensation award. </vt:lpstr>
      <vt:lpstr>PowerPoint Presentation</vt:lpstr>
      <vt:lpstr>Durfee v Duke (US 1963)</vt:lpstr>
      <vt:lpstr>but assume that the property was really in MO  that means the Neb ct had not jurisdiction  how can its decision that it has jurisdiction be binding?</vt:lpstr>
      <vt:lpstr>personal jurisdiction</vt:lpstr>
      <vt:lpstr>subject matter jurisdiction</vt:lpstr>
      <vt:lpstr>- P sues D in federal court - there is no federal SMJ but no one notices - the time for appeal is over - P then sues D in state court on the federal judgment - can D collaterally attack the judgment for lack of SMJ? </vt:lpstr>
      <vt:lpstr>Kalb v Feuerstein (US 1940)</vt:lpstr>
      <vt:lpstr>judgment in Calif. state ct FF&amp;C ignored, resulting in an incompatible judgment in Nevada state ct  Which judgment should an Oregon state ct respect?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180</cp:revision>
  <cp:lastPrinted>2018-02-07T17:05:49Z</cp:lastPrinted>
  <dcterms:created xsi:type="dcterms:W3CDTF">2016-02-03T23:33:45Z</dcterms:created>
  <dcterms:modified xsi:type="dcterms:W3CDTF">2019-11-12T15:33:54Z</dcterms:modified>
</cp:coreProperties>
</file>