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6"/>
  </p:handoutMasterIdLst>
  <p:sldIdLst>
    <p:sldId id="331" r:id="rId2"/>
    <p:sldId id="260" r:id="rId3"/>
    <p:sldId id="262" r:id="rId4"/>
    <p:sldId id="268" r:id="rId5"/>
    <p:sldId id="372" r:id="rId6"/>
    <p:sldId id="352" r:id="rId7"/>
    <p:sldId id="382" r:id="rId8"/>
    <p:sldId id="373" r:id="rId9"/>
    <p:sldId id="365" r:id="rId10"/>
    <p:sldId id="374" r:id="rId11"/>
    <p:sldId id="363" r:id="rId12"/>
    <p:sldId id="375" r:id="rId13"/>
    <p:sldId id="376" r:id="rId14"/>
    <p:sldId id="356" r:id="rId15"/>
    <p:sldId id="364" r:id="rId16"/>
    <p:sldId id="367" r:id="rId17"/>
    <p:sldId id="377" r:id="rId18"/>
    <p:sldId id="378" r:id="rId19"/>
    <p:sldId id="381" r:id="rId20"/>
    <p:sldId id="323" r:id="rId21"/>
    <p:sldId id="320" r:id="rId22"/>
    <p:sldId id="328" r:id="rId23"/>
    <p:sldId id="287" r:id="rId24"/>
    <p:sldId id="288" r:id="rId25"/>
    <p:sldId id="289" r:id="rId26"/>
    <p:sldId id="290" r:id="rId27"/>
    <p:sldId id="291" r:id="rId28"/>
    <p:sldId id="292" r:id="rId29"/>
    <p:sldId id="383" r:id="rId30"/>
    <p:sldId id="293" r:id="rId31"/>
    <p:sldId id="294" r:id="rId32"/>
    <p:sldId id="295" r:id="rId33"/>
    <p:sldId id="296" r:id="rId34"/>
    <p:sldId id="297" r:id="rId35"/>
    <p:sldId id="298" r:id="rId36"/>
    <p:sldId id="299" r:id="rId37"/>
    <p:sldId id="300" r:id="rId38"/>
    <p:sldId id="301" r:id="rId39"/>
    <p:sldId id="379" r:id="rId40"/>
    <p:sldId id="302" r:id="rId41"/>
    <p:sldId id="303" r:id="rId42"/>
    <p:sldId id="324" r:id="rId43"/>
    <p:sldId id="304" r:id="rId44"/>
    <p:sldId id="321" r:id="rId45"/>
    <p:sldId id="305" r:id="rId46"/>
    <p:sldId id="326" r:id="rId47"/>
    <p:sldId id="307" r:id="rId48"/>
    <p:sldId id="380" r:id="rId49"/>
    <p:sldId id="308" r:id="rId50"/>
    <p:sldId id="309" r:id="rId51"/>
    <p:sldId id="370" r:id="rId52"/>
    <p:sldId id="371" r:id="rId53"/>
    <p:sldId id="329" r:id="rId54"/>
    <p:sldId id="330" r:id="rId55"/>
    <p:sldId id="327" r:id="rId56"/>
    <p:sldId id="310" r:id="rId57"/>
    <p:sldId id="311" r:id="rId58"/>
    <p:sldId id="312" r:id="rId59"/>
    <p:sldId id="313" r:id="rId60"/>
    <p:sldId id="314" r:id="rId61"/>
    <p:sldId id="315" r:id="rId62"/>
    <p:sldId id="316" r:id="rId63"/>
    <p:sldId id="317" r:id="rId64"/>
    <p:sldId id="318" r:id="rId6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43" autoAdjust="0"/>
    <p:restoredTop sz="94660"/>
  </p:normalViewPr>
  <p:slideViewPr>
    <p:cSldViewPr snapToGrid="0">
      <p:cViewPr varScale="1">
        <p:scale>
          <a:sx n="112" d="100"/>
          <a:sy n="112" d="100"/>
        </p:scale>
        <p:origin x="3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8/29/19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8/29/19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8/29/19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8/29/19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8/29/19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8/29/19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8/29/19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8/29/19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8/29/19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8/29/19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8/29/19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2</a:t>
            </a:r>
            <a:br>
              <a:rPr lang="en-US" dirty="0"/>
            </a:br>
            <a:r>
              <a:rPr lang="en-US" dirty="0"/>
              <a:t>Aug. 29, 2018</a:t>
            </a:r>
          </a:p>
        </p:txBody>
      </p:sp>
    </p:spTree>
    <p:extLst>
      <p:ext uri="{BB962C8B-B14F-4D97-AF65-F5344CB8AC3E}">
        <p14:creationId xmlns:p14="http://schemas.microsoft.com/office/powerpoint/2010/main" val="112100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DF88-C692-B745-AA1A-2F61E1C5D3FF}"/>
              </a:ext>
            </a:extLst>
          </p:cNvPr>
          <p:cNvSpPr>
            <a:spLocks noGrp="1"/>
          </p:cNvSpPr>
          <p:nvPr>
            <p:ph type="title"/>
          </p:nvPr>
        </p:nvSpPr>
        <p:spPr>
          <a:xfrm>
            <a:off x="688622" y="365125"/>
            <a:ext cx="10665178" cy="5922786"/>
          </a:xfrm>
        </p:spPr>
        <p:txBody>
          <a:bodyPr/>
          <a:lstStyle/>
          <a:p>
            <a:r>
              <a:rPr lang="en-US" dirty="0"/>
              <a:t>but no legal obligation to use another jurisdiction’s law</a:t>
            </a:r>
          </a:p>
        </p:txBody>
      </p:sp>
    </p:spTree>
    <p:extLst>
      <p:ext uri="{BB962C8B-B14F-4D97-AF65-F5344CB8AC3E}">
        <p14:creationId xmlns:p14="http://schemas.microsoft.com/office/powerpoint/2010/main" val="3294906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5000" y="274638"/>
            <a:ext cx="8305800" cy="6202362"/>
          </a:xfrm>
        </p:spPr>
        <p:txBody>
          <a:bodyPr/>
          <a:lstStyle/>
          <a:p>
            <a:pPr algn="l"/>
            <a:r>
              <a:rPr lang="en-US" altLang="en-US" dirty="0"/>
              <a:t>Story: From these two maxims or propositions there flows a third . . . that whatever force and obligation the laws of one country have in another depend solely upon the laws and municipal regulations of the latter, that is to say, upon its own proper jurisprudence and polity, and upon its own express or tacit consent.</a:t>
            </a:r>
          </a:p>
        </p:txBody>
      </p:sp>
    </p:spTree>
    <p:extLst>
      <p:ext uri="{BB962C8B-B14F-4D97-AF65-F5344CB8AC3E}">
        <p14:creationId xmlns:p14="http://schemas.microsoft.com/office/powerpoint/2010/main" val="2829252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FDDD2-EAA1-E245-B4E1-5E3CE806E7B6}"/>
              </a:ext>
            </a:extLst>
          </p:cNvPr>
          <p:cNvSpPr>
            <a:spLocks noGrp="1"/>
          </p:cNvSpPr>
          <p:nvPr>
            <p:ph type="title"/>
          </p:nvPr>
        </p:nvSpPr>
        <p:spPr>
          <a:xfrm>
            <a:off x="711200" y="365125"/>
            <a:ext cx="10642600" cy="5697008"/>
          </a:xfrm>
        </p:spPr>
        <p:txBody>
          <a:bodyPr/>
          <a:lstStyle/>
          <a:p>
            <a:r>
              <a:rPr lang="en-US" dirty="0"/>
              <a:t>comity</a:t>
            </a:r>
          </a:p>
        </p:txBody>
      </p:sp>
    </p:spTree>
    <p:extLst>
      <p:ext uri="{BB962C8B-B14F-4D97-AF65-F5344CB8AC3E}">
        <p14:creationId xmlns:p14="http://schemas.microsoft.com/office/powerpoint/2010/main" val="31571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A1068-CAB3-324E-B916-ABB9552659C0}"/>
              </a:ext>
            </a:extLst>
          </p:cNvPr>
          <p:cNvSpPr>
            <a:spLocks noGrp="1"/>
          </p:cNvSpPr>
          <p:nvPr>
            <p:ph type="title"/>
          </p:nvPr>
        </p:nvSpPr>
        <p:spPr>
          <a:xfrm>
            <a:off x="485422" y="365125"/>
            <a:ext cx="10868378" cy="6013097"/>
          </a:xfrm>
        </p:spPr>
        <p:txBody>
          <a:bodyPr/>
          <a:lstStyle/>
          <a:p>
            <a:r>
              <a:rPr lang="en-US" dirty="0"/>
              <a:t>vested rights theory</a:t>
            </a:r>
          </a:p>
        </p:txBody>
      </p:sp>
    </p:spTree>
    <p:extLst>
      <p:ext uri="{BB962C8B-B14F-4D97-AF65-F5344CB8AC3E}">
        <p14:creationId xmlns:p14="http://schemas.microsoft.com/office/powerpoint/2010/main" val="3900788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430962"/>
          </a:xfrm>
        </p:spPr>
        <p:txBody>
          <a:bodyPr/>
          <a:lstStyle/>
          <a:p>
            <a:pPr algn="l"/>
            <a:r>
              <a:rPr lang="en-US" altLang="en-US" sz="3200" dirty="0"/>
              <a:t>Beale: Law being a general rule to govern future transactions, its method of creating rights is to provide that upon the happening of a certain event a right shall accrue. The creation of a right is therefore conditioned upon the happening of an event.... When a right has been created by law, this right itself becomes a fact.... A right having been created by the appropriate law, the recognition of its existence should follow everywhere. Thus, an act valid where done cannot be called into question anywhere.</a:t>
            </a:r>
            <a:br>
              <a:rPr lang="en-US" altLang="en-US" sz="3200" dirty="0"/>
            </a:br>
            <a:endParaRPr lang="en-US" altLang="en-US" sz="3200" dirty="0"/>
          </a:p>
        </p:txBody>
      </p:sp>
    </p:spTree>
    <p:extLst>
      <p:ext uri="{BB962C8B-B14F-4D97-AF65-F5344CB8AC3E}">
        <p14:creationId xmlns:p14="http://schemas.microsoft.com/office/powerpoint/2010/main" val="2559416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05000" y="274638"/>
            <a:ext cx="8305800" cy="6202362"/>
          </a:xfrm>
        </p:spPr>
        <p:txBody>
          <a:bodyPr/>
          <a:lstStyle/>
          <a:p>
            <a:pPr algn="l"/>
            <a:r>
              <a:rPr lang="en-US" altLang="en-US"/>
              <a:t>Beale: </a:t>
            </a:r>
            <a:br>
              <a:rPr lang="en-US" altLang="en-US"/>
            </a:br>
            <a:r>
              <a:rPr lang="en-US" altLang="en-US"/>
              <a:t>[T]he territorial law has the right to make such rules as it pleases for the solution of the conflict of laws. . . .</a:t>
            </a:r>
          </a:p>
        </p:txBody>
      </p:sp>
    </p:spTree>
    <p:extLst>
      <p:ext uri="{BB962C8B-B14F-4D97-AF65-F5344CB8AC3E}">
        <p14:creationId xmlns:p14="http://schemas.microsoft.com/office/powerpoint/2010/main" val="1549334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633" y="365125"/>
            <a:ext cx="10920167" cy="6035675"/>
          </a:xfrm>
        </p:spPr>
        <p:txBody>
          <a:bodyPr/>
          <a:lstStyle/>
          <a:p>
            <a:r>
              <a:rPr lang="en-US" dirty="0"/>
              <a:t>characterization</a:t>
            </a:r>
          </a:p>
        </p:txBody>
      </p:sp>
    </p:spTree>
    <p:extLst>
      <p:ext uri="{BB962C8B-B14F-4D97-AF65-F5344CB8AC3E}">
        <p14:creationId xmlns:p14="http://schemas.microsoft.com/office/powerpoint/2010/main" val="2431418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397E0-8693-1444-B353-DFF52ED48DFD}"/>
              </a:ext>
            </a:extLst>
          </p:cNvPr>
          <p:cNvSpPr>
            <a:spLocks noGrp="1"/>
          </p:cNvSpPr>
          <p:nvPr>
            <p:ph type="title"/>
          </p:nvPr>
        </p:nvSpPr>
        <p:spPr>
          <a:xfrm>
            <a:off x="541867" y="365125"/>
            <a:ext cx="10811933" cy="6092119"/>
          </a:xfrm>
        </p:spPr>
        <p:txBody>
          <a:bodyPr/>
          <a:lstStyle/>
          <a:p>
            <a:r>
              <a:rPr lang="en-US" dirty="0"/>
              <a:t>what happens if a lawmaker with exclusive power fails to exercise it?</a:t>
            </a:r>
          </a:p>
        </p:txBody>
      </p:sp>
    </p:spTree>
    <p:extLst>
      <p:ext uri="{BB962C8B-B14F-4D97-AF65-F5344CB8AC3E}">
        <p14:creationId xmlns:p14="http://schemas.microsoft.com/office/powerpoint/2010/main" val="761889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6F91-974E-404B-AE44-166E35600EDC}"/>
              </a:ext>
            </a:extLst>
          </p:cNvPr>
          <p:cNvSpPr>
            <a:spLocks noGrp="1"/>
          </p:cNvSpPr>
          <p:nvPr>
            <p:ph type="title"/>
          </p:nvPr>
        </p:nvSpPr>
        <p:spPr>
          <a:xfrm>
            <a:off x="485422" y="365125"/>
            <a:ext cx="10868378" cy="6182431"/>
          </a:xfrm>
        </p:spPr>
        <p:txBody>
          <a:bodyPr/>
          <a:lstStyle/>
          <a:p>
            <a:r>
              <a:rPr lang="en-US" dirty="0"/>
              <a:t>now assume that lawmakers have concurrent lawmaking power…</a:t>
            </a:r>
            <a:br>
              <a:rPr lang="en-US" dirty="0"/>
            </a:br>
            <a:br>
              <a:rPr lang="en-US" dirty="0"/>
            </a:br>
            <a:r>
              <a:rPr lang="en-US" dirty="0"/>
              <a:t>how do you do choice of law then?</a:t>
            </a:r>
          </a:p>
        </p:txBody>
      </p:sp>
    </p:spTree>
    <p:extLst>
      <p:ext uri="{BB962C8B-B14F-4D97-AF65-F5344CB8AC3E}">
        <p14:creationId xmlns:p14="http://schemas.microsoft.com/office/powerpoint/2010/main" val="4066341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89FF-313E-DE4C-AE20-8B8657003B70}"/>
              </a:ext>
            </a:extLst>
          </p:cNvPr>
          <p:cNvSpPr>
            <a:spLocks noGrp="1"/>
          </p:cNvSpPr>
          <p:nvPr>
            <p:ph type="title"/>
          </p:nvPr>
        </p:nvSpPr>
        <p:spPr>
          <a:xfrm>
            <a:off x="508000" y="365125"/>
            <a:ext cx="10845800" cy="6238875"/>
          </a:xfrm>
        </p:spPr>
        <p:txBody>
          <a:bodyPr/>
          <a:lstStyle/>
          <a:p>
            <a:r>
              <a:rPr lang="en-US" dirty="0"/>
              <a:t>what is a concurrent theory of personal jurisdiction?</a:t>
            </a:r>
          </a:p>
        </p:txBody>
      </p:sp>
    </p:spTree>
    <p:extLst>
      <p:ext uri="{BB962C8B-B14F-4D97-AF65-F5344CB8AC3E}">
        <p14:creationId xmlns:p14="http://schemas.microsoft.com/office/powerpoint/2010/main" val="385457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33600" y="274638"/>
            <a:ext cx="8077200" cy="6126162"/>
          </a:xfrm>
        </p:spPr>
        <p:txBody>
          <a:bodyPr/>
          <a:lstStyle/>
          <a:p>
            <a:pPr algn="l" eaLnBrk="1" hangingPunct="1"/>
            <a:r>
              <a:rPr lang="en-US" altLang="en-US"/>
              <a:t>Personal jurisdiction</a:t>
            </a:r>
            <a:br>
              <a:rPr lang="en-US" altLang="en-US"/>
            </a:br>
            <a:r>
              <a:rPr lang="en-US" altLang="en-US"/>
              <a:t>Choice of law</a:t>
            </a:r>
            <a:br>
              <a:rPr lang="en-US" altLang="en-US"/>
            </a:br>
            <a:r>
              <a:rPr lang="en-US" altLang="en-US"/>
              <a:t>Recognition of foreign judgments</a:t>
            </a:r>
            <a:br>
              <a:rPr lang="en-US" altLang="en-US"/>
            </a:br>
            <a:br>
              <a:rPr lang="en-US" altLang="en-US"/>
            </a:br>
            <a:r>
              <a:rPr lang="en-US" altLang="en-US"/>
              <a:t>Constitutional</a:t>
            </a:r>
            <a:br>
              <a:rPr lang="en-US" altLang="en-US"/>
            </a:br>
            <a:r>
              <a:rPr lang="en-US" altLang="en-US"/>
              <a:t>Sub-constitutional</a:t>
            </a:r>
            <a:br>
              <a:rPr lang="en-US" altLang="en-US"/>
            </a:br>
            <a:endParaRPr lang="en-US" altLang="en-US"/>
          </a:p>
        </p:txBody>
      </p:sp>
    </p:spTree>
    <p:extLst>
      <p:ext uri="{BB962C8B-B14F-4D97-AF65-F5344CB8AC3E}">
        <p14:creationId xmlns:p14="http://schemas.microsoft.com/office/powerpoint/2010/main" val="1280866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playing with the </a:t>
            </a:r>
            <a:r>
              <a:rPr lang="en-US" dirty="0" err="1"/>
              <a:t>lex</a:t>
            </a:r>
            <a:r>
              <a:rPr lang="en-US" dirty="0"/>
              <a:t> loci </a:t>
            </a:r>
            <a:r>
              <a:rPr lang="en-US" dirty="0" err="1"/>
              <a:t>delicti</a:t>
            </a:r>
            <a:r>
              <a:rPr lang="en-US" dirty="0"/>
              <a:t> rule</a:t>
            </a:r>
            <a:r>
              <a:rPr lang="mr-IN" dirty="0"/>
              <a:t>…</a:t>
            </a:r>
            <a:endParaRPr lang="en-US" dirty="0"/>
          </a:p>
        </p:txBody>
      </p:sp>
    </p:spTree>
    <p:extLst>
      <p:ext uri="{BB962C8B-B14F-4D97-AF65-F5344CB8AC3E}">
        <p14:creationId xmlns:p14="http://schemas.microsoft.com/office/powerpoint/2010/main" val="2099771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5433509"/>
          </a:xfrm>
        </p:spPr>
        <p:txBody>
          <a:bodyPr/>
          <a:lstStyle/>
          <a:p>
            <a:pPr lvl="0"/>
            <a:r>
              <a:rPr lang="en-US" dirty="0"/>
              <a:t>what if Carroll had fallen in Miss, felt OK, walked to La and there had his harm manifest itself?</a:t>
            </a:r>
            <a:br>
              <a:rPr lang="en-US" dirty="0"/>
            </a:br>
            <a:endParaRPr lang="en-US" dirty="0"/>
          </a:p>
        </p:txBody>
      </p:sp>
    </p:spTree>
    <p:extLst>
      <p:ext uri="{BB962C8B-B14F-4D97-AF65-F5344CB8AC3E}">
        <p14:creationId xmlns:p14="http://schemas.microsoft.com/office/powerpoint/2010/main" val="1122030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825610"/>
          </a:xfrm>
        </p:spPr>
        <p:txBody>
          <a:bodyPr/>
          <a:lstStyle/>
          <a:p>
            <a:r>
              <a:rPr lang="en-US" dirty="0"/>
              <a:t>§ 377. The Place Of Wrong</a:t>
            </a:r>
            <a:br>
              <a:rPr lang="en-US" dirty="0"/>
            </a:br>
            <a:r>
              <a:rPr lang="en-US" dirty="0"/>
              <a:t> </a:t>
            </a:r>
            <a:br>
              <a:rPr lang="en-US" dirty="0"/>
            </a:br>
            <a:r>
              <a:rPr lang="en-US" dirty="0"/>
              <a:t>Rule 1. [W]hen a person sustains bodily harm, the place of wrong is the place where the harmful force takes effect upon the body.</a:t>
            </a:r>
            <a:br>
              <a:rPr lang="en-US" dirty="0"/>
            </a:br>
            <a:endParaRPr lang="en-US" dirty="0"/>
          </a:p>
        </p:txBody>
      </p:sp>
    </p:spTree>
    <p:extLst>
      <p:ext uri="{BB962C8B-B14F-4D97-AF65-F5344CB8AC3E}">
        <p14:creationId xmlns:p14="http://schemas.microsoft.com/office/powerpoint/2010/main" val="422794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69333" y="214489"/>
            <a:ext cx="11184467" cy="5962474"/>
          </a:xfrm>
        </p:spPr>
        <p:txBody>
          <a:bodyPr>
            <a:normAutofit/>
          </a:bodyPr>
          <a:lstStyle/>
          <a:p>
            <a:pPr marL="0" indent="0">
              <a:buNone/>
            </a:pPr>
            <a:r>
              <a:rPr lang="en-US" altLang="en-US" sz="4000" dirty="0"/>
              <a:t>assume the plaintiff is poisoned by the defendant in Alabama, gets sick in Mississippi, and dies in Louisiana</a:t>
            </a:r>
          </a:p>
          <a:p>
            <a:pPr marL="0" indent="0">
              <a:buNone/>
            </a:pPr>
            <a:endParaRPr lang="en-US" altLang="en-US" sz="4000" dirty="0"/>
          </a:p>
          <a:p>
            <a:pPr marL="0" indent="0">
              <a:buNone/>
            </a:pPr>
            <a:r>
              <a:rPr lang="en-US" altLang="en-US" sz="4000" dirty="0"/>
              <a:t>what state's law applies for a tort action against the defendant? </a:t>
            </a:r>
          </a:p>
          <a:p>
            <a:pPr marL="0" indent="0">
              <a:buNone/>
            </a:pPr>
            <a:endParaRPr lang="en-US" altLang="en-US" sz="4000" dirty="0"/>
          </a:p>
          <a:p>
            <a:pPr marL="0" indent="0">
              <a:buNone/>
            </a:pPr>
            <a:r>
              <a:rPr lang="en-US" altLang="en-US" sz="4000" dirty="0"/>
              <a:t>why?</a:t>
            </a:r>
          </a:p>
        </p:txBody>
      </p:sp>
    </p:spTree>
    <p:extLst>
      <p:ext uri="{BB962C8B-B14F-4D97-AF65-F5344CB8AC3E}">
        <p14:creationId xmlns:p14="http://schemas.microsoft.com/office/powerpoint/2010/main" val="281202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lstStyle/>
          <a:p>
            <a:r>
              <a:rPr lang="en-US" altLang="en-US"/>
              <a:t>§ 377. The Place Of Wrong</a:t>
            </a:r>
          </a:p>
          <a:p>
            <a:r>
              <a:rPr lang="en-US" altLang="en-US"/>
              <a:t>Rule 2. When a person causes another voluntarily to take a deleterious substance which takes effect within the body, the place of wrong is where the deleterious substance takes effect and not where it is administered.</a:t>
            </a:r>
            <a:br>
              <a:rPr lang="en-US" altLang="en-US"/>
            </a:br>
            <a:endParaRPr lang="en-US" altLang="en-US"/>
          </a:p>
        </p:txBody>
      </p:sp>
    </p:spTree>
    <p:extLst>
      <p:ext uri="{BB962C8B-B14F-4D97-AF65-F5344CB8AC3E}">
        <p14:creationId xmlns:p14="http://schemas.microsoft.com/office/powerpoint/2010/main" val="4194450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normAutofit/>
          </a:bodyPr>
          <a:lstStyle/>
          <a:p>
            <a:r>
              <a:rPr lang="en-US" altLang="en-US" sz="4000" dirty="0"/>
              <a:t>what if Carroll's wife, who lives with Carroll in Alabama, had sued for loss of consortium</a:t>
            </a:r>
          </a:p>
          <a:p>
            <a:r>
              <a:rPr lang="en-US" altLang="en-US" sz="4000" dirty="0"/>
              <a:t>what law would apply?</a:t>
            </a:r>
            <a:br>
              <a:rPr lang="en-US" altLang="en-US" sz="4000" dirty="0"/>
            </a:br>
            <a:endParaRPr lang="en-US" altLang="en-US" sz="4000" dirty="0"/>
          </a:p>
        </p:txBody>
      </p:sp>
    </p:spTree>
    <p:extLst>
      <p:ext uri="{BB962C8B-B14F-4D97-AF65-F5344CB8AC3E}">
        <p14:creationId xmlns:p14="http://schemas.microsoft.com/office/powerpoint/2010/main" val="870079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897" y="365125"/>
            <a:ext cx="10665903" cy="6077620"/>
          </a:xfrm>
        </p:spPr>
        <p:txBody>
          <a:bodyPr/>
          <a:lstStyle/>
          <a:p>
            <a:r>
              <a:rPr lang="en-US" dirty="0"/>
              <a:t>assume Carroll had died in the Miss accident and his wife sued for wrongful death</a:t>
            </a:r>
            <a:br>
              <a:rPr lang="en-US" dirty="0"/>
            </a:br>
            <a:br>
              <a:rPr lang="en-US" dirty="0"/>
            </a:br>
            <a:r>
              <a:rPr lang="en-US" dirty="0"/>
              <a:t>what law applies?</a:t>
            </a:r>
          </a:p>
        </p:txBody>
      </p:sp>
    </p:spTree>
    <p:extLst>
      <p:ext uri="{BB962C8B-B14F-4D97-AF65-F5344CB8AC3E}">
        <p14:creationId xmlns:p14="http://schemas.microsoft.com/office/powerpoint/2010/main" val="2859148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p:txBody>
          <a:bodyPr/>
          <a:lstStyle/>
          <a:p>
            <a:r>
              <a:rPr lang="en-US" altLang="en-US"/>
              <a:t>§ 391. Right Of Action For Death</a:t>
            </a:r>
          </a:p>
          <a:p>
            <a:r>
              <a:rPr lang="en-US" altLang="en-US"/>
              <a:t>The law of the place of wrong governs the right of action for death.</a:t>
            </a:r>
          </a:p>
        </p:txBody>
      </p:sp>
    </p:spTree>
    <p:extLst>
      <p:ext uri="{BB962C8B-B14F-4D97-AF65-F5344CB8AC3E}">
        <p14:creationId xmlns:p14="http://schemas.microsoft.com/office/powerpoint/2010/main" val="1757464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p:txBody>
          <a:bodyPr>
            <a:normAutofit/>
          </a:bodyPr>
          <a:lstStyle/>
          <a:p>
            <a:r>
              <a:rPr lang="en-US" altLang="en-US" sz="3600" dirty="0"/>
              <a:t>D, in Mississippi, makes material misrepresentations by phone to P in Alabama</a:t>
            </a:r>
          </a:p>
          <a:p>
            <a:r>
              <a:rPr lang="en-US" altLang="en-US" sz="3600" dirty="0"/>
              <a:t>in reliance upon these representations, P sends goods from Alabama to D, in Mississippi</a:t>
            </a:r>
          </a:p>
          <a:p>
            <a:r>
              <a:rPr lang="en-US" altLang="en-US" sz="3600" dirty="0"/>
              <a:t>D keeps the goods</a:t>
            </a:r>
          </a:p>
          <a:p>
            <a:r>
              <a:rPr lang="en-US" altLang="en-US" sz="3600" dirty="0"/>
              <a:t>P sues D for fraud (a tort)</a:t>
            </a:r>
          </a:p>
          <a:p>
            <a:r>
              <a:rPr lang="en-US" altLang="en-US" sz="3600" dirty="0"/>
              <a:t>which law applies?</a:t>
            </a:r>
          </a:p>
        </p:txBody>
      </p:sp>
    </p:spTree>
    <p:extLst>
      <p:ext uri="{BB962C8B-B14F-4D97-AF65-F5344CB8AC3E}">
        <p14:creationId xmlns:p14="http://schemas.microsoft.com/office/powerpoint/2010/main" val="1901759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723" y="365125"/>
            <a:ext cx="10765077" cy="5897889"/>
          </a:xfrm>
        </p:spPr>
        <p:txBody>
          <a:bodyPr/>
          <a:lstStyle/>
          <a:p>
            <a:r>
              <a:rPr lang="en-US" dirty="0"/>
              <a:t>what if the material misrepresentation leads P to not sell his stock?</a:t>
            </a:r>
          </a:p>
        </p:txBody>
      </p:sp>
    </p:spTree>
    <p:extLst>
      <p:ext uri="{BB962C8B-B14F-4D97-AF65-F5344CB8AC3E}">
        <p14:creationId xmlns:p14="http://schemas.microsoft.com/office/powerpoint/2010/main" val="15960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133600" y="274638"/>
            <a:ext cx="8077200" cy="6126162"/>
          </a:xfrm>
        </p:spPr>
        <p:txBody>
          <a:bodyPr/>
          <a:lstStyle/>
          <a:p>
            <a:r>
              <a:rPr lang="en-US" altLang="en-US"/>
              <a:t>choice of law</a:t>
            </a:r>
          </a:p>
        </p:txBody>
      </p:sp>
    </p:spTree>
    <p:extLst>
      <p:ext uri="{BB962C8B-B14F-4D97-AF65-F5344CB8AC3E}">
        <p14:creationId xmlns:p14="http://schemas.microsoft.com/office/powerpoint/2010/main" val="21934619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normAutofit/>
          </a:bodyPr>
          <a:lstStyle/>
          <a:p>
            <a:r>
              <a:rPr lang="en-US" altLang="en-US" sz="4000" dirty="0"/>
              <a:t>D, broadcasting in Alabama, slanders P</a:t>
            </a:r>
          </a:p>
          <a:p>
            <a:r>
              <a:rPr lang="en-US" altLang="en-US" sz="4000" dirty="0"/>
              <a:t>the broadcast is heard in Mississippi and Louisiana</a:t>
            </a:r>
          </a:p>
          <a:p>
            <a:r>
              <a:rPr lang="en-US" altLang="en-US" sz="4000" dirty="0"/>
              <a:t>P has a good reputation in both states, which is affected</a:t>
            </a:r>
          </a:p>
          <a:p>
            <a:r>
              <a:rPr lang="en-US" altLang="en-US" sz="4000" dirty="0"/>
              <a:t>which law applies? </a:t>
            </a:r>
          </a:p>
        </p:txBody>
      </p:sp>
    </p:spTree>
    <p:extLst>
      <p:ext uri="{BB962C8B-B14F-4D97-AF65-F5344CB8AC3E}">
        <p14:creationId xmlns:p14="http://schemas.microsoft.com/office/powerpoint/2010/main" val="2891346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r>
              <a:rPr lang="en-US" altLang="en-US"/>
              <a:t>§ 377. The Place Of Wrong</a:t>
            </a:r>
          </a:p>
          <a:p>
            <a:r>
              <a:rPr lang="en-US" altLang="en-US"/>
              <a:t>Rule 5. Where harm is done to the reputation of a person, the place of wrong is where the defamatory statement is communicated.</a:t>
            </a:r>
          </a:p>
        </p:txBody>
      </p:sp>
    </p:spTree>
    <p:extLst>
      <p:ext uri="{BB962C8B-B14F-4D97-AF65-F5344CB8AC3E}">
        <p14:creationId xmlns:p14="http://schemas.microsoft.com/office/powerpoint/2010/main" val="2904784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en-US" dirty="0"/>
              <a:t>D lives in Mass.</a:t>
            </a:r>
          </a:p>
          <a:p>
            <a:r>
              <a:rPr lang="en-US" altLang="en-US" dirty="0"/>
              <a:t>his dog strays from Mass to NH, bites P there</a:t>
            </a:r>
          </a:p>
          <a:p>
            <a:r>
              <a:rPr lang="en-US" altLang="en-US" dirty="0"/>
              <a:t>Mass follows the dangerous propensity (one free bite) approach – that is, a negligence approach</a:t>
            </a:r>
          </a:p>
          <a:p>
            <a:r>
              <a:rPr lang="en-US" altLang="en-US" dirty="0"/>
              <a:t>NH, has strict liability</a:t>
            </a:r>
          </a:p>
          <a:p>
            <a:r>
              <a:rPr lang="en-US" altLang="en-US" dirty="0"/>
              <a:t>which law applies?</a:t>
            </a:r>
          </a:p>
          <a:p>
            <a:r>
              <a:rPr lang="en-US" dirty="0" err="1"/>
              <a:t>LeForest</a:t>
            </a:r>
            <a:r>
              <a:rPr lang="en-US" dirty="0"/>
              <a:t> v. </a:t>
            </a:r>
            <a:r>
              <a:rPr lang="en-US" dirty="0" err="1"/>
              <a:t>Tolman</a:t>
            </a:r>
            <a:endParaRPr lang="en-US" altLang="en-US" dirty="0"/>
          </a:p>
        </p:txBody>
      </p:sp>
    </p:spTree>
    <p:extLst>
      <p:ext uri="{BB962C8B-B14F-4D97-AF65-F5344CB8AC3E}">
        <p14:creationId xmlns:p14="http://schemas.microsoft.com/office/powerpoint/2010/main" val="3206502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828800" y="304800"/>
            <a:ext cx="8382000" cy="6172200"/>
          </a:xfrm>
        </p:spPr>
        <p:txBody>
          <a:bodyPr/>
          <a:lstStyle/>
          <a:p>
            <a:r>
              <a:rPr lang="en-US" altLang="en-US" dirty="0"/>
              <a:t>place of the wrong determines:</a:t>
            </a:r>
          </a:p>
          <a:p>
            <a:r>
              <a:rPr lang="en-US" altLang="en-US" dirty="0"/>
              <a:t>whether damages are recognized (</a:t>
            </a:r>
            <a:r>
              <a:rPr lang="en-US" altLang="en-US" dirty="0" err="1"/>
              <a:t>eg</a:t>
            </a:r>
            <a:r>
              <a:rPr lang="en-US" altLang="en-US" dirty="0"/>
              <a:t> psychological harm, loss of consortium, wrongful death)</a:t>
            </a:r>
          </a:p>
          <a:p>
            <a:r>
              <a:rPr lang="en-US" altLang="en-US" dirty="0"/>
              <a:t>limitations on damages, exemplary (</a:t>
            </a:r>
            <a:r>
              <a:rPr lang="en-US" altLang="en-US" dirty="0" err="1"/>
              <a:t>eg</a:t>
            </a:r>
            <a:r>
              <a:rPr lang="en-US" altLang="en-US" dirty="0"/>
              <a:t> punitive) damages</a:t>
            </a:r>
          </a:p>
          <a:p>
            <a:r>
              <a:rPr lang="en-US" altLang="en-US" dirty="0"/>
              <a:t>standard of care (negligence, strict liability)</a:t>
            </a:r>
          </a:p>
          <a:p>
            <a:r>
              <a:rPr lang="en-US" altLang="en-US" dirty="0"/>
              <a:t>whether contributory negligence or comparative fault applies</a:t>
            </a:r>
          </a:p>
          <a:p>
            <a:pPr lvl="1"/>
            <a:r>
              <a:rPr lang="en-US" altLang="en-US" dirty="0"/>
              <a:t>even when act of P’s negligence occurs in another state</a:t>
            </a:r>
          </a:p>
          <a:p>
            <a:endParaRPr lang="en-US" altLang="en-US" dirty="0"/>
          </a:p>
        </p:txBody>
      </p:sp>
    </p:spTree>
    <p:extLst>
      <p:ext uri="{BB962C8B-B14F-4D97-AF65-F5344CB8AC3E}">
        <p14:creationId xmlns:p14="http://schemas.microsoft.com/office/powerpoint/2010/main" val="2609622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676" y="365125"/>
            <a:ext cx="10498123" cy="5926618"/>
          </a:xfrm>
        </p:spPr>
        <p:txBody>
          <a:bodyPr/>
          <a:lstStyle/>
          <a:p>
            <a:r>
              <a:rPr lang="en-US" dirty="0"/>
              <a:t>some fudging to accommodate the expectations of the parties</a:t>
            </a:r>
            <a:r>
              <a:rPr lang="mr-IN" dirty="0"/>
              <a:t>…</a:t>
            </a:r>
            <a:endParaRPr lang="en-US" dirty="0"/>
          </a:p>
        </p:txBody>
      </p:sp>
    </p:spTree>
    <p:extLst>
      <p:ext uri="{BB962C8B-B14F-4D97-AF65-F5344CB8AC3E}">
        <p14:creationId xmlns:p14="http://schemas.microsoft.com/office/powerpoint/2010/main" val="556265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557" y="304800"/>
            <a:ext cx="11207578" cy="6248400"/>
          </a:xfrm>
        </p:spPr>
        <p:txBody>
          <a:bodyPr rtlCol="0">
            <a:noAutofit/>
          </a:bodyPr>
          <a:lstStyle/>
          <a:p>
            <a:pPr>
              <a:defRPr/>
            </a:pPr>
            <a:r>
              <a:rPr lang="en-US" sz="3200" dirty="0"/>
              <a:t>by the law of Alabama, due care requires that every locomotive be double checked for defective links</a:t>
            </a:r>
          </a:p>
          <a:p>
            <a:pPr lvl="1">
              <a:defRPr/>
            </a:pPr>
            <a:r>
              <a:rPr lang="en-US" sz="3200" dirty="0"/>
              <a:t>because there is a Alabama safety regulation saying this</a:t>
            </a:r>
          </a:p>
          <a:p>
            <a:pPr>
              <a:defRPr/>
            </a:pPr>
            <a:r>
              <a:rPr lang="en-US" sz="3200" dirty="0"/>
              <a:t>by the law of Mississippi, there is no such requirement.</a:t>
            </a:r>
          </a:p>
          <a:p>
            <a:pPr>
              <a:defRPr/>
            </a:pPr>
            <a:r>
              <a:rPr lang="en-US" sz="3200" dirty="0"/>
              <a:t>the inspector for Alabama Great Southern RR checked for defects in Alabama once</a:t>
            </a:r>
          </a:p>
          <a:p>
            <a:pPr>
              <a:defRPr/>
            </a:pPr>
            <a:r>
              <a:rPr lang="en-US" sz="3200" dirty="0"/>
              <a:t>the link broke in Mississippi and Carroll was injured there</a:t>
            </a:r>
          </a:p>
          <a:p>
            <a:pPr>
              <a:defRPr/>
            </a:pPr>
            <a:r>
              <a:rPr lang="en-US" sz="3200" dirty="0"/>
              <a:t>Carroll sues the inspector in Alabama for negligent inspection</a:t>
            </a:r>
          </a:p>
          <a:p>
            <a:pPr>
              <a:defRPr/>
            </a:pPr>
            <a:r>
              <a:rPr lang="en-US" sz="3200" dirty="0"/>
              <a:t>under the First Restatement, does Alabama or Mississippi law apply concerning the question of whether due care requires a double check for defective links? </a:t>
            </a:r>
          </a:p>
        </p:txBody>
      </p:sp>
    </p:spTree>
    <p:extLst>
      <p:ext uri="{BB962C8B-B14F-4D97-AF65-F5344CB8AC3E}">
        <p14:creationId xmlns:p14="http://schemas.microsoft.com/office/powerpoint/2010/main" val="289947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981200" y="381001"/>
            <a:ext cx="8229600" cy="5745163"/>
          </a:xfrm>
        </p:spPr>
        <p:txBody>
          <a:bodyPr/>
          <a:lstStyle/>
          <a:p>
            <a:r>
              <a:rPr lang="en-US" altLang="en-US" dirty="0"/>
              <a:t>§ 380(2)</a:t>
            </a:r>
          </a:p>
          <a:p>
            <a:r>
              <a:rPr lang="en-US" altLang="en-US" dirty="0"/>
              <a:t>Where by the law of the place of wrong, the liability-creating character of the actor's conduct depends upon the application of a standard of care, and such standard has been defined in particular situations by statute or judicial decision of the law of the place of the actor's conduct, such application of the standard will be made by the forum.</a:t>
            </a:r>
          </a:p>
          <a:p>
            <a:endParaRPr lang="en-US" altLang="en-US" dirty="0"/>
          </a:p>
        </p:txBody>
      </p:sp>
    </p:spTree>
    <p:extLst>
      <p:ext uri="{BB962C8B-B14F-4D97-AF65-F5344CB8AC3E}">
        <p14:creationId xmlns:p14="http://schemas.microsoft.com/office/powerpoint/2010/main" val="825892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383059" y="148281"/>
            <a:ext cx="11430000" cy="6709719"/>
          </a:xfrm>
        </p:spPr>
        <p:txBody>
          <a:bodyPr/>
          <a:lstStyle/>
          <a:p>
            <a:endParaRPr lang="en-US" altLang="en-US" dirty="0"/>
          </a:p>
          <a:p>
            <a:r>
              <a:rPr lang="en-US" altLang="en-US" sz="3600" dirty="0"/>
              <a:t>by the law of Alabama, a police officer has qualified immunity – liable for damages in course of duty only if reckless</a:t>
            </a:r>
          </a:p>
          <a:p>
            <a:r>
              <a:rPr lang="en-US" altLang="en-US" sz="3600" dirty="0"/>
              <a:t>no such immunity in Mississippi</a:t>
            </a:r>
          </a:p>
          <a:p>
            <a:r>
              <a:rPr lang="en-US" altLang="en-US" sz="3600" dirty="0"/>
              <a:t>officer D, acting in AL, negligently but not recklessly shoots P in the course of an arrest of X</a:t>
            </a:r>
          </a:p>
          <a:p>
            <a:r>
              <a:rPr lang="en-US" altLang="en-US" sz="3600" dirty="0"/>
              <a:t>P harmed in MS</a:t>
            </a:r>
          </a:p>
          <a:p>
            <a:r>
              <a:rPr lang="en-US" altLang="en-US" sz="3600" dirty="0"/>
              <a:t>is D liable to P?</a:t>
            </a:r>
          </a:p>
        </p:txBody>
      </p:sp>
    </p:spTree>
    <p:extLst>
      <p:ext uri="{BB962C8B-B14F-4D97-AF65-F5344CB8AC3E}">
        <p14:creationId xmlns:p14="http://schemas.microsoft.com/office/powerpoint/2010/main" val="1551709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endParaRPr lang="en-US" altLang="en-US" dirty="0"/>
          </a:p>
          <a:p>
            <a:r>
              <a:rPr lang="en-US" altLang="en-US" dirty="0"/>
              <a:t>§ 382 A person who acts pursuant to a privilege conferred by the law of the place of acting will not be held liable for the results of his act in another state.</a:t>
            </a:r>
          </a:p>
        </p:txBody>
      </p:sp>
    </p:spTree>
    <p:extLst>
      <p:ext uri="{BB962C8B-B14F-4D97-AF65-F5344CB8AC3E}">
        <p14:creationId xmlns:p14="http://schemas.microsoft.com/office/powerpoint/2010/main" val="3918594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85D5-524A-D048-8B74-CB7C026EDDF5}"/>
              </a:ext>
            </a:extLst>
          </p:cNvPr>
          <p:cNvSpPr>
            <a:spLocks noGrp="1"/>
          </p:cNvSpPr>
          <p:nvPr>
            <p:ph type="title"/>
          </p:nvPr>
        </p:nvSpPr>
        <p:spPr>
          <a:xfrm>
            <a:off x="496711" y="365125"/>
            <a:ext cx="10857089" cy="5934075"/>
          </a:xfrm>
        </p:spPr>
        <p:txBody>
          <a:bodyPr/>
          <a:lstStyle/>
          <a:p>
            <a:r>
              <a:rPr lang="en-US" dirty="0"/>
              <a:t>in </a:t>
            </a:r>
            <a:r>
              <a:rPr lang="en-US" dirty="0" err="1"/>
              <a:t>LeForest</a:t>
            </a:r>
            <a:r>
              <a:rPr lang="en-US" dirty="0"/>
              <a:t>, doesn’t the defendant have a privilege to let his dog bite once under Massachusetts law?</a:t>
            </a:r>
            <a:br>
              <a:rPr lang="en-US" dirty="0"/>
            </a:br>
            <a:br>
              <a:rPr lang="en-US" dirty="0"/>
            </a:br>
            <a:r>
              <a:rPr lang="en-US" dirty="0"/>
              <a:t>what is a privilege?</a:t>
            </a:r>
          </a:p>
        </p:txBody>
      </p:sp>
    </p:spTree>
    <p:extLst>
      <p:ext uri="{BB962C8B-B14F-4D97-AF65-F5344CB8AC3E}">
        <p14:creationId xmlns:p14="http://schemas.microsoft.com/office/powerpoint/2010/main" val="311032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057400" y="274638"/>
            <a:ext cx="8153400" cy="6278562"/>
          </a:xfrm>
        </p:spPr>
        <p:txBody>
          <a:bodyPr/>
          <a:lstStyle/>
          <a:p>
            <a:pPr eaLnBrk="1" hangingPunct="1"/>
            <a:r>
              <a:rPr lang="en-US" altLang="en-US" dirty="0"/>
              <a:t>the traditional approach</a:t>
            </a:r>
          </a:p>
        </p:txBody>
      </p:sp>
    </p:spTree>
    <p:extLst>
      <p:ext uri="{BB962C8B-B14F-4D97-AF65-F5344CB8AC3E}">
        <p14:creationId xmlns:p14="http://schemas.microsoft.com/office/powerpoint/2010/main" val="3336682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381001"/>
            <a:ext cx="8229600" cy="5745163"/>
          </a:xfrm>
        </p:spPr>
        <p:txBody>
          <a:bodyPr>
            <a:normAutofit/>
          </a:bodyPr>
          <a:lstStyle/>
          <a:p>
            <a:r>
              <a:rPr lang="en-US" altLang="en-US" sz="3600" dirty="0" err="1"/>
              <a:t>Scheer</a:t>
            </a:r>
            <a:r>
              <a:rPr lang="en-US" altLang="en-US" sz="3600" dirty="0"/>
              <a:t> v Rockne Motors Corp. </a:t>
            </a:r>
          </a:p>
          <a:p>
            <a:r>
              <a:rPr lang="en-US" altLang="en-US" sz="3600" dirty="0"/>
              <a:t>D in NY gave X car but did not authorize him to go to Ontario,</a:t>
            </a:r>
          </a:p>
          <a:p>
            <a:r>
              <a:rPr lang="en-US" altLang="en-US" sz="3600" dirty="0"/>
              <a:t>X goes to Ontario </a:t>
            </a:r>
            <a:r>
              <a:rPr lang="en-US" altLang="en-US" sz="3600"/>
              <a:t>- accident</a:t>
            </a:r>
            <a:endParaRPr lang="en-US" altLang="en-US" sz="3600" dirty="0"/>
          </a:p>
          <a:p>
            <a:r>
              <a:rPr lang="en-US" altLang="en-US" sz="3600" dirty="0"/>
              <a:t>law of Ontario created liability on D for X’s torts</a:t>
            </a:r>
          </a:p>
          <a:p>
            <a:r>
              <a:rPr lang="en-US" altLang="en-US" sz="3600" dirty="0"/>
              <a:t>law of NY did not</a:t>
            </a:r>
          </a:p>
          <a:p>
            <a:r>
              <a:rPr lang="en-US" altLang="en-US" sz="3600" dirty="0"/>
              <a:t>does NY or Ontario law apply?</a:t>
            </a:r>
          </a:p>
          <a:p>
            <a:endParaRPr lang="en-US" altLang="en-US" sz="3600" dirty="0"/>
          </a:p>
        </p:txBody>
      </p:sp>
    </p:spTree>
    <p:extLst>
      <p:ext uri="{BB962C8B-B14F-4D97-AF65-F5344CB8AC3E}">
        <p14:creationId xmlns:p14="http://schemas.microsoft.com/office/powerpoint/2010/main" val="3764411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p:txBody>
          <a:bodyPr/>
          <a:lstStyle/>
          <a:p>
            <a:r>
              <a:rPr lang="en-US" altLang="en-US" dirty="0"/>
              <a:t>§ 387 When a person authorizes another to act for him in any state and the other does so act, whether he is liable for the tort of the other is determined by the law of the place of wrong</a:t>
            </a:r>
          </a:p>
        </p:txBody>
      </p:sp>
    </p:spTree>
    <p:extLst>
      <p:ext uri="{BB962C8B-B14F-4D97-AF65-F5344CB8AC3E}">
        <p14:creationId xmlns:p14="http://schemas.microsoft.com/office/powerpoint/2010/main" val="15816986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434" y="365125"/>
            <a:ext cx="10584366" cy="4965158"/>
          </a:xfrm>
        </p:spPr>
        <p:txBody>
          <a:bodyPr/>
          <a:lstStyle/>
          <a:p>
            <a:r>
              <a:rPr lang="en-US" dirty="0"/>
              <a:t>substance (tort) or procedure</a:t>
            </a:r>
            <a:r>
              <a:rPr lang="mr-IN" dirty="0"/>
              <a:t>…</a:t>
            </a:r>
            <a:r>
              <a:rPr lang="en-US" dirty="0"/>
              <a:t>?</a:t>
            </a:r>
          </a:p>
        </p:txBody>
      </p:sp>
    </p:spTree>
    <p:extLst>
      <p:ext uri="{BB962C8B-B14F-4D97-AF65-F5344CB8AC3E}">
        <p14:creationId xmlns:p14="http://schemas.microsoft.com/office/powerpoint/2010/main" val="1906120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023" y="267629"/>
            <a:ext cx="11530361" cy="5858535"/>
          </a:xfrm>
        </p:spPr>
        <p:txBody>
          <a:bodyPr rtlCol="0">
            <a:normAutofit lnSpcReduction="10000"/>
          </a:bodyPr>
          <a:lstStyle/>
          <a:p>
            <a:pPr>
              <a:defRPr/>
            </a:pPr>
            <a:r>
              <a:rPr lang="en-US" dirty="0"/>
              <a:t>§ 412. Measure Of Damages For Tort </a:t>
            </a:r>
          </a:p>
          <a:p>
            <a:pPr>
              <a:defRPr/>
            </a:pPr>
            <a:r>
              <a:rPr lang="en-US" dirty="0"/>
              <a:t>The measure of damages for a tort is determined by the law of the place of wrong</a:t>
            </a:r>
          </a:p>
          <a:p>
            <a:pPr>
              <a:defRPr/>
            </a:pPr>
            <a:endParaRPr lang="en-US" dirty="0"/>
          </a:p>
          <a:p>
            <a:pPr>
              <a:defRPr/>
            </a:pPr>
            <a:r>
              <a:rPr lang="en-US" dirty="0"/>
              <a:t>Comment:</a:t>
            </a:r>
          </a:p>
          <a:p>
            <a:pPr>
              <a:defRPr/>
            </a:pPr>
            <a:r>
              <a:rPr lang="en-US" dirty="0"/>
              <a:t>Rationale. The right to damages in compensation or punishment for a tort is to be distinguished from the right of access to the courts and from the procedure provided to obtain the damages. The creation of a right to have damages necessarily involves the measurement of that right in so far as the law can measure it. While the actual finding of the amount of damages is a function of the jury or other fact-finding body at the forum, the law that creates the right determines what items of loss are to be included in the damages. Since the right is created by the law of the place of wrong, it is measured by that law.</a:t>
            </a:r>
          </a:p>
          <a:p>
            <a:pPr>
              <a:defRPr/>
            </a:pPr>
            <a:endParaRPr lang="en-US" dirty="0"/>
          </a:p>
          <a:p>
            <a:pPr>
              <a:buNone/>
              <a:defRPr/>
            </a:pPr>
            <a:endParaRPr lang="en-US" dirty="0"/>
          </a:p>
        </p:txBody>
      </p:sp>
    </p:spTree>
    <p:extLst>
      <p:ext uri="{BB962C8B-B14F-4D97-AF65-F5344CB8AC3E}">
        <p14:creationId xmlns:p14="http://schemas.microsoft.com/office/powerpoint/2010/main" val="19218453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3247870"/>
          </a:xfrm>
        </p:spPr>
        <p:txBody>
          <a:bodyPr/>
          <a:lstStyle/>
          <a:p>
            <a:r>
              <a:rPr lang="en-US" dirty="0"/>
              <a:t>contract</a:t>
            </a:r>
          </a:p>
        </p:txBody>
      </p:sp>
    </p:spTree>
    <p:extLst>
      <p:ext uri="{BB962C8B-B14F-4D97-AF65-F5344CB8AC3E}">
        <p14:creationId xmlns:p14="http://schemas.microsoft.com/office/powerpoint/2010/main" val="18411833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4638"/>
            <a:ext cx="8229600" cy="5897562"/>
          </a:xfrm>
        </p:spPr>
        <p:txBody>
          <a:bodyPr/>
          <a:lstStyle/>
          <a:p>
            <a:pPr eaLnBrk="1" hangingPunct="1"/>
            <a:r>
              <a:rPr lang="en-US" altLang="en-US"/>
              <a:t>Milliken v Pratt</a:t>
            </a:r>
            <a:br>
              <a:rPr lang="en-US" altLang="en-US"/>
            </a:br>
            <a:br>
              <a:rPr lang="en-US" altLang="en-US"/>
            </a:br>
            <a:r>
              <a:rPr lang="en-US" altLang="en-US"/>
              <a:t>(Mass. 1878)</a:t>
            </a:r>
          </a:p>
        </p:txBody>
      </p:sp>
    </p:spTree>
    <p:extLst>
      <p:ext uri="{BB962C8B-B14F-4D97-AF65-F5344CB8AC3E}">
        <p14:creationId xmlns:p14="http://schemas.microsoft.com/office/powerpoint/2010/main" val="17369779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620" y="365125"/>
            <a:ext cx="10718180" cy="5177031"/>
          </a:xfrm>
        </p:spPr>
        <p:txBody>
          <a:bodyPr/>
          <a:lstStyle/>
          <a:p>
            <a:r>
              <a:rPr lang="en-US" dirty="0"/>
              <a:t>where is the place of contracting</a:t>
            </a:r>
            <a:r>
              <a:rPr lang="mr-IN" dirty="0"/>
              <a:t>…</a:t>
            </a:r>
            <a:r>
              <a:rPr lang="en-US" dirty="0"/>
              <a:t>?</a:t>
            </a:r>
          </a:p>
        </p:txBody>
      </p:sp>
    </p:spTree>
    <p:extLst>
      <p:ext uri="{BB962C8B-B14F-4D97-AF65-F5344CB8AC3E}">
        <p14:creationId xmlns:p14="http://schemas.microsoft.com/office/powerpoint/2010/main" val="8429004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412595" y="457201"/>
            <a:ext cx="9798205" cy="5668963"/>
          </a:xfrm>
        </p:spPr>
        <p:txBody>
          <a:bodyPr/>
          <a:lstStyle/>
          <a:p>
            <a:pPr eaLnBrk="1" hangingPunct="1"/>
            <a:r>
              <a:rPr lang="en-US" altLang="en-US" sz="4000" dirty="0"/>
              <a:t>offer is sent from Maine to Massachusetts</a:t>
            </a:r>
          </a:p>
          <a:p>
            <a:pPr eaLnBrk="1" hangingPunct="1"/>
            <a:r>
              <a:rPr lang="en-US" altLang="en-US" sz="4000" dirty="0"/>
              <a:t>acceptance is written up in Massachusetts and put into a mailbox there</a:t>
            </a:r>
          </a:p>
          <a:p>
            <a:pPr eaLnBrk="1" hangingPunct="1"/>
            <a:r>
              <a:rPr lang="en-US" altLang="en-US" sz="4000" dirty="0"/>
              <a:t>after mailing, the offeror telephones the offeree to withdraw</a:t>
            </a:r>
          </a:p>
          <a:p>
            <a:pPr eaLnBrk="1" hangingPunct="1"/>
            <a:r>
              <a:rPr lang="en-US" altLang="en-US" sz="4000" dirty="0"/>
              <a:t>under the common law, is the withdrawal effective?</a:t>
            </a:r>
          </a:p>
          <a:p>
            <a:pPr eaLnBrk="1" hangingPunct="1"/>
            <a:endParaRPr lang="en-US" altLang="en-US" dirty="0"/>
          </a:p>
        </p:txBody>
      </p:sp>
    </p:spTree>
    <p:extLst>
      <p:ext uri="{BB962C8B-B14F-4D97-AF65-F5344CB8AC3E}">
        <p14:creationId xmlns:p14="http://schemas.microsoft.com/office/powerpoint/2010/main" val="13868028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C6FAB-1FFF-484A-A4E7-1A4FC3F51D26}"/>
              </a:ext>
            </a:extLst>
          </p:cNvPr>
          <p:cNvSpPr>
            <a:spLocks noGrp="1"/>
          </p:cNvSpPr>
          <p:nvPr>
            <p:ph type="title"/>
          </p:nvPr>
        </p:nvSpPr>
        <p:spPr>
          <a:xfrm>
            <a:off x="564444" y="365125"/>
            <a:ext cx="10789356" cy="5888919"/>
          </a:xfrm>
        </p:spPr>
        <p:txBody>
          <a:bodyPr/>
          <a:lstStyle/>
          <a:p>
            <a:r>
              <a:rPr lang="en-US" dirty="0"/>
              <a:t>why doesn’t the mailbox rule apply here?</a:t>
            </a:r>
          </a:p>
        </p:txBody>
      </p:sp>
    </p:spTree>
    <p:extLst>
      <p:ext uri="{BB962C8B-B14F-4D97-AF65-F5344CB8AC3E}">
        <p14:creationId xmlns:p14="http://schemas.microsoft.com/office/powerpoint/2010/main" val="21214512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45688" y="228601"/>
            <a:ext cx="9865112" cy="5897563"/>
          </a:xfrm>
        </p:spPr>
        <p:txBody>
          <a:bodyPr/>
          <a:lstStyle/>
          <a:p>
            <a:pPr eaLnBrk="1" hangingPunct="1"/>
            <a:r>
              <a:rPr lang="en-US" altLang="en-US" sz="4000" dirty="0"/>
              <a:t>assume that under Mass law, the contract was consummated when acted upon by the Ps in Maine</a:t>
            </a:r>
          </a:p>
          <a:p>
            <a:pPr eaLnBrk="1" hangingPunct="1"/>
            <a:r>
              <a:rPr lang="en-US" altLang="en-US" sz="4000" dirty="0"/>
              <a:t>but under Maine law the contact was consummated in Mass when guarantee was sent</a:t>
            </a:r>
          </a:p>
          <a:p>
            <a:pPr eaLnBrk="1" hangingPunct="1"/>
            <a:endParaRPr lang="en-US" altLang="en-US" sz="4000" dirty="0"/>
          </a:p>
          <a:p>
            <a:pPr eaLnBrk="1" hangingPunct="1"/>
            <a:r>
              <a:rPr lang="en-US" altLang="en-US" sz="4000" dirty="0"/>
              <a:t>what law applies?</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95267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BED62-2F99-A741-A16A-67DDAAB1B64D}"/>
              </a:ext>
            </a:extLst>
          </p:cNvPr>
          <p:cNvSpPr>
            <a:spLocks noGrp="1"/>
          </p:cNvSpPr>
          <p:nvPr>
            <p:ph type="title"/>
          </p:nvPr>
        </p:nvSpPr>
        <p:spPr>
          <a:xfrm>
            <a:off x="462844" y="365125"/>
            <a:ext cx="10890956" cy="6092119"/>
          </a:xfrm>
        </p:spPr>
        <p:txBody>
          <a:bodyPr/>
          <a:lstStyle/>
          <a:p>
            <a:r>
              <a:rPr lang="en-US" dirty="0"/>
              <a:t>territorial spheres of exclusive lawmaking and adjudicative power</a:t>
            </a:r>
          </a:p>
        </p:txBody>
      </p:sp>
    </p:spTree>
    <p:extLst>
      <p:ext uri="{BB962C8B-B14F-4D97-AF65-F5344CB8AC3E}">
        <p14:creationId xmlns:p14="http://schemas.microsoft.com/office/powerpoint/2010/main" val="14356757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pPr eaLnBrk="1" hangingPunct="1">
              <a:buFont typeface="Arial" panose="020B0604020202020204" pitchFamily="34" charset="0"/>
              <a:buNone/>
            </a:pPr>
            <a:r>
              <a:rPr lang="en-US" altLang="en-US"/>
              <a:t>§ 311. Place Of Contracting</a:t>
            </a:r>
          </a:p>
          <a:p>
            <a:pPr eaLnBrk="1" hangingPunct="1"/>
            <a:r>
              <a:rPr lang="en-US" altLang="en-US"/>
              <a:t>The law of the forum decides as a preliminary question by the law of which state questions arising concerning the formation of a contract are to be determined, and this state is, in the Restatement of this Subject, called the "place of contracting."</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0383190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45688" y="228601"/>
            <a:ext cx="9865112" cy="5897563"/>
          </a:xfrm>
        </p:spPr>
        <p:txBody>
          <a:bodyPr/>
          <a:lstStyle/>
          <a:p>
            <a:pPr eaLnBrk="1" hangingPunct="1"/>
            <a:r>
              <a:rPr lang="en-US" altLang="en-US" sz="4000" dirty="0"/>
              <a:t>assume that Milliken is litigated in Wisconsin  court</a:t>
            </a:r>
          </a:p>
          <a:p>
            <a:pPr eaLnBrk="1" hangingPunct="1"/>
            <a:r>
              <a:rPr lang="en-US" altLang="en-US" sz="4000" dirty="0"/>
              <a:t> under Mass law and Maine law, the contract was consummated when acted upon by the Ps in Maine</a:t>
            </a:r>
          </a:p>
          <a:p>
            <a:pPr eaLnBrk="1" hangingPunct="1"/>
            <a:r>
              <a:rPr lang="en-US" altLang="en-US" sz="4000" dirty="0"/>
              <a:t>but under Wisconsin law the contact was consummated in Mass when guarantee was sent</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7123114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565924" cy="6208670"/>
          </a:xfrm>
        </p:spPr>
        <p:txBody>
          <a:bodyPr>
            <a:noAutofit/>
          </a:bodyPr>
          <a:lstStyle/>
          <a:p>
            <a:r>
              <a:rPr lang="en-US" sz="3200" i="1" dirty="0"/>
              <a:t>Comment d. Determination of "place of contracting."</a:t>
            </a:r>
            <a:r>
              <a:rPr lang="en-US" sz="3200" dirty="0"/>
              <a:t>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a:t>
            </a:r>
            <a:br>
              <a:rPr lang="en-US" sz="3200" dirty="0"/>
            </a:br>
            <a:endParaRPr lang="en-US" sz="3200" dirty="0"/>
          </a:p>
        </p:txBody>
      </p:sp>
    </p:spTree>
    <p:extLst>
      <p:ext uri="{BB962C8B-B14F-4D97-AF65-F5344CB8AC3E}">
        <p14:creationId xmlns:p14="http://schemas.microsoft.com/office/powerpoint/2010/main" val="36941866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59243"/>
          </a:xfrm>
        </p:spPr>
        <p:txBody>
          <a:bodyPr/>
          <a:lstStyle/>
          <a:p>
            <a:r>
              <a:rPr lang="en-US" dirty="0"/>
              <a:t>anything analogous with torts?</a:t>
            </a:r>
            <a:br>
              <a:rPr lang="en-US" dirty="0"/>
            </a:br>
            <a:endParaRPr lang="en-US" dirty="0"/>
          </a:p>
        </p:txBody>
      </p:sp>
    </p:spTree>
    <p:extLst>
      <p:ext uri="{BB962C8B-B14F-4D97-AF65-F5344CB8AC3E}">
        <p14:creationId xmlns:p14="http://schemas.microsoft.com/office/powerpoint/2010/main" val="42738236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10961"/>
          </a:xfrm>
        </p:spPr>
        <p:txBody>
          <a:bodyPr>
            <a:normAutofit fontScale="90000"/>
          </a:bodyPr>
          <a:lstStyle/>
          <a:p>
            <a:r>
              <a:rPr lang="en-US" dirty="0"/>
              <a:t>- P is exposed to a harmful chemical in Alabama</a:t>
            </a:r>
            <a:br>
              <a:rPr lang="en-US" dirty="0"/>
            </a:br>
            <a:r>
              <a:rPr lang="en-US" dirty="0"/>
              <a:t>- P learns about it in Mississippi where he worries excessively</a:t>
            </a:r>
            <a:br>
              <a:rPr lang="en-US" dirty="0"/>
            </a:br>
            <a:r>
              <a:rPr lang="en-US" dirty="0"/>
              <a:t>- the physical harm manifests itself in Louisiana</a:t>
            </a:r>
            <a:br>
              <a:rPr lang="en-US" dirty="0"/>
            </a:br>
            <a:r>
              <a:rPr lang="en-US" dirty="0"/>
              <a:t>- under law of Mississippi, fear of exposure is a legally cognizable harm</a:t>
            </a:r>
            <a:br>
              <a:rPr lang="en-US" dirty="0"/>
            </a:br>
            <a:r>
              <a:rPr lang="en-US" dirty="0"/>
              <a:t>- under law of Louisiana it is not</a:t>
            </a:r>
            <a:br>
              <a:rPr lang="en-US" dirty="0"/>
            </a:br>
            <a:r>
              <a:rPr lang="en-US" dirty="0"/>
              <a:t>- which state’s law applies?</a:t>
            </a:r>
            <a:br>
              <a:rPr lang="en-US" dirty="0"/>
            </a:br>
            <a:endParaRPr lang="en-US" dirty="0"/>
          </a:p>
        </p:txBody>
      </p:sp>
    </p:spTree>
    <p:extLst>
      <p:ext uri="{BB962C8B-B14F-4D97-AF65-F5344CB8AC3E}">
        <p14:creationId xmlns:p14="http://schemas.microsoft.com/office/powerpoint/2010/main" val="4790423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5366602"/>
          </a:xfrm>
        </p:spPr>
        <p:txBody>
          <a:bodyPr/>
          <a:lstStyle/>
          <a:p>
            <a:r>
              <a:rPr lang="en-US" dirty="0"/>
              <a:t>playing with the </a:t>
            </a:r>
            <a:r>
              <a:rPr lang="en-US" dirty="0" err="1"/>
              <a:t>lex</a:t>
            </a:r>
            <a:r>
              <a:rPr lang="en-US" dirty="0"/>
              <a:t> loci </a:t>
            </a:r>
            <a:r>
              <a:rPr lang="en-US" dirty="0" err="1"/>
              <a:t>contractus</a:t>
            </a:r>
            <a:r>
              <a:rPr lang="en-US" dirty="0"/>
              <a:t> rule</a:t>
            </a:r>
            <a:r>
              <a:rPr lang="mr-IN" dirty="0"/>
              <a:t>…</a:t>
            </a:r>
            <a:endParaRPr lang="en-US" dirty="0"/>
          </a:p>
        </p:txBody>
      </p:sp>
    </p:spTree>
    <p:extLst>
      <p:ext uri="{BB962C8B-B14F-4D97-AF65-F5344CB8AC3E}">
        <p14:creationId xmlns:p14="http://schemas.microsoft.com/office/powerpoint/2010/main" val="13185249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323385" y="312235"/>
            <a:ext cx="9887415" cy="5813930"/>
          </a:xfrm>
        </p:spPr>
        <p:txBody>
          <a:bodyPr>
            <a:normAutofit fontScale="92500"/>
          </a:bodyPr>
          <a:lstStyle/>
          <a:p>
            <a:pPr eaLnBrk="1" hangingPunct="1"/>
            <a:r>
              <a:rPr lang="en-US" altLang="en-US" sz="4000" dirty="0"/>
              <a:t>P and D contracted in Maine</a:t>
            </a:r>
          </a:p>
          <a:p>
            <a:pPr eaLnBrk="1" hangingPunct="1"/>
            <a:r>
              <a:rPr lang="en-US" altLang="en-US" sz="4000" dirty="0"/>
              <a:t>P sues D for breach, but D argues that the contract is invalid because of a misrepresentation by P made in Massachusetts</a:t>
            </a:r>
          </a:p>
          <a:p>
            <a:pPr eaLnBrk="1" hangingPunct="1"/>
            <a:r>
              <a:rPr lang="en-US" altLang="en-US" sz="4000" dirty="0"/>
              <a:t>under Maine law the misrepresentation does not invalidate the K</a:t>
            </a:r>
          </a:p>
          <a:p>
            <a:pPr eaLnBrk="1" hangingPunct="1"/>
            <a:r>
              <a:rPr lang="en-US" altLang="en-US" sz="4000" dirty="0"/>
              <a:t>under Mass law it does</a:t>
            </a:r>
          </a:p>
          <a:p>
            <a:pPr eaLnBrk="1" hangingPunct="1"/>
            <a:r>
              <a:rPr lang="en-US" altLang="en-US" sz="4000" dirty="0"/>
              <a:t>is the K invalid?</a:t>
            </a:r>
          </a:p>
          <a:p>
            <a:pPr eaLnBrk="1" hangingPunct="1"/>
            <a:r>
              <a:rPr lang="en-US" altLang="en-US" sz="4000" dirty="0"/>
              <a:t>a</a:t>
            </a:r>
            <a:r>
              <a:rPr lang="en-US" altLang="en-US" sz="4000"/>
              <a:t>ssume </a:t>
            </a:r>
            <a:r>
              <a:rPr lang="en-US" altLang="en-US" sz="4000" dirty="0"/>
              <a:t>D also sues for damages from P’s misrepresentation – what </a:t>
            </a:r>
            <a:r>
              <a:rPr lang="en-US" altLang="en-US" sz="4000"/>
              <a:t>law applies?</a:t>
            </a:r>
            <a:endParaRPr lang="en-US" altLang="en-US" sz="4000" dirty="0"/>
          </a:p>
        </p:txBody>
      </p:sp>
    </p:spTree>
    <p:extLst>
      <p:ext uri="{BB962C8B-B14F-4D97-AF65-F5344CB8AC3E}">
        <p14:creationId xmlns:p14="http://schemas.microsoft.com/office/powerpoint/2010/main" val="3016063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p:txBody>
          <a:bodyPr/>
          <a:lstStyle/>
          <a:p>
            <a:pPr eaLnBrk="1" hangingPunct="1"/>
            <a:r>
              <a:rPr lang="en-US" altLang="en-US"/>
              <a:t>§ 347 </a:t>
            </a:r>
            <a:br>
              <a:rPr lang="en-US" altLang="en-US"/>
            </a:br>
            <a:r>
              <a:rPr lang="en-US" altLang="en-US"/>
              <a:t>The law of the place of contracting determines whether a promise is void, or voidable for fraud, duress, illegality or mistake or other legal or equitable defense.</a:t>
            </a:r>
          </a:p>
        </p:txBody>
      </p:sp>
    </p:spTree>
    <p:extLst>
      <p:ext uri="{BB962C8B-B14F-4D97-AF65-F5344CB8AC3E}">
        <p14:creationId xmlns:p14="http://schemas.microsoft.com/office/powerpoint/2010/main" val="29563386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546410" y="702527"/>
            <a:ext cx="10807390" cy="5474436"/>
          </a:xfrm>
        </p:spPr>
        <p:txBody>
          <a:bodyPr>
            <a:noAutofit/>
          </a:bodyPr>
          <a:lstStyle/>
          <a:p>
            <a:pPr eaLnBrk="1" hangingPunct="1"/>
            <a:r>
              <a:rPr lang="en-US" altLang="en-US" sz="4000" dirty="0"/>
              <a:t>X and D enter into an employment contract in Maine. </a:t>
            </a:r>
          </a:p>
          <a:p>
            <a:pPr eaLnBrk="1" hangingPunct="1"/>
            <a:r>
              <a:rPr lang="en-US" altLang="en-US" sz="4000" dirty="0"/>
              <a:t>under the law of Maine, X cannot assign his interest in future wages</a:t>
            </a:r>
          </a:p>
          <a:p>
            <a:pPr eaLnBrk="1" hangingPunct="1"/>
            <a:r>
              <a:rPr lang="en-US" altLang="en-US" sz="4000" dirty="0"/>
              <a:t>under the law of Massachusetts, he may. </a:t>
            </a:r>
          </a:p>
          <a:p>
            <a:pPr eaLnBrk="1" hangingPunct="1"/>
            <a:r>
              <a:rPr lang="en-US" altLang="en-US" sz="4000" dirty="0"/>
              <a:t>in Massachusetts, X assigns his interest in future wages to P. </a:t>
            </a:r>
          </a:p>
          <a:p>
            <a:pPr eaLnBrk="1" hangingPunct="1"/>
            <a:r>
              <a:rPr lang="en-US" altLang="en-US" sz="4000" dirty="0"/>
              <a:t>is the assignment valid?</a:t>
            </a:r>
          </a:p>
        </p:txBody>
      </p:sp>
    </p:spTree>
    <p:extLst>
      <p:ext uri="{BB962C8B-B14F-4D97-AF65-F5344CB8AC3E}">
        <p14:creationId xmlns:p14="http://schemas.microsoft.com/office/powerpoint/2010/main" val="4465328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a:t>§ 348</a:t>
            </a:r>
          </a:p>
          <a:p>
            <a:pPr eaLnBrk="1" hangingPunct="1"/>
            <a:r>
              <a:rPr lang="en-US" altLang="en-US"/>
              <a:t>Whether a right under a contract is capable of being transferred by the owner, is determined by the law of the place of contracting.</a:t>
            </a:r>
          </a:p>
          <a:p>
            <a:pPr eaLnBrk="1" hangingPunct="1"/>
            <a:endParaRPr lang="en-US" altLang="en-US"/>
          </a:p>
        </p:txBody>
      </p:sp>
    </p:spTree>
    <p:extLst>
      <p:ext uri="{BB962C8B-B14F-4D97-AF65-F5344CB8AC3E}">
        <p14:creationId xmlns:p14="http://schemas.microsoft.com/office/powerpoint/2010/main" val="22694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305800" cy="6278562"/>
          </a:xfrm>
        </p:spPr>
        <p:txBody>
          <a:bodyPr/>
          <a:lstStyle/>
          <a:p>
            <a:pPr algn="l"/>
            <a:r>
              <a:rPr lang="en-US" altLang="en-US" sz="2800"/>
              <a:t>Story: [E]very nation possesses an exclusive sovereignty and jurisdiction within its own territory. The direct consequence of this rule is, that the laws of every state affect, and bind directly all property, whether real or personal, within its territory; and all persons, who are residents within it, whether natural born subjects, or aliens; and also all contracts made, and acts done within it….</a:t>
            </a:r>
            <a:br>
              <a:rPr lang="en-US" altLang="en-US" sz="2800"/>
            </a:br>
            <a:r>
              <a:rPr lang="en-US" altLang="en-US" sz="2800"/>
              <a:t>Another maxim…is that no state or nation can, by its laws, directly affect, or bind property out of its own territory, or bind persons not resident therein, whether they are natural born subjects, or others.</a:t>
            </a:r>
            <a:br>
              <a:rPr lang="en-US" altLang="en-US" sz="2800"/>
            </a:br>
            <a:br>
              <a:rPr lang="en-US" altLang="en-US" sz="2800"/>
            </a:br>
            <a:endParaRPr lang="en-US" altLang="en-US" sz="2800"/>
          </a:p>
        </p:txBody>
      </p:sp>
    </p:spTree>
    <p:extLst>
      <p:ext uri="{BB962C8B-B14F-4D97-AF65-F5344CB8AC3E}">
        <p14:creationId xmlns:p14="http://schemas.microsoft.com/office/powerpoint/2010/main" val="35245445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691376" y="312235"/>
            <a:ext cx="9519424" cy="5813930"/>
          </a:xfrm>
        </p:spPr>
        <p:txBody>
          <a:bodyPr>
            <a:noAutofit/>
          </a:bodyPr>
          <a:lstStyle/>
          <a:p>
            <a:pPr eaLnBrk="1" hangingPunct="1"/>
            <a:r>
              <a:rPr lang="en-US" altLang="en-US" sz="4000" dirty="0"/>
              <a:t>X and D enter into an employment contract in Maine. </a:t>
            </a:r>
          </a:p>
          <a:p>
            <a:pPr eaLnBrk="1" hangingPunct="1"/>
            <a:r>
              <a:rPr lang="en-US" altLang="en-US" sz="4000" dirty="0"/>
              <a:t>under the law of Maine, D may assign his interest in future wages</a:t>
            </a:r>
          </a:p>
          <a:p>
            <a:pPr eaLnBrk="1" hangingPunct="1"/>
            <a:r>
              <a:rPr lang="en-US" altLang="en-US" sz="4000" dirty="0"/>
              <a:t>but in Maine the assignment must be in writing, whereas in Massachusetts, assignment may be done orally</a:t>
            </a:r>
          </a:p>
          <a:p>
            <a:pPr eaLnBrk="1" hangingPunct="1"/>
            <a:r>
              <a:rPr lang="en-US" altLang="en-US" sz="4000" dirty="0"/>
              <a:t>in Massachusetts, X assigns his interests in future wages to P orally</a:t>
            </a:r>
          </a:p>
          <a:p>
            <a:pPr eaLnBrk="1" hangingPunct="1"/>
            <a:r>
              <a:rPr lang="en-US" altLang="en-US" sz="4000" dirty="0"/>
              <a:t>is the assignment valid? </a:t>
            </a:r>
          </a:p>
        </p:txBody>
      </p:sp>
    </p:spTree>
    <p:extLst>
      <p:ext uri="{BB962C8B-B14F-4D97-AF65-F5344CB8AC3E}">
        <p14:creationId xmlns:p14="http://schemas.microsoft.com/office/powerpoint/2010/main" val="11576259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pPr eaLnBrk="1" hangingPunct="1"/>
            <a:r>
              <a:rPr lang="en-US" altLang="en-US"/>
              <a:t>§ 352 </a:t>
            </a:r>
          </a:p>
          <a:p>
            <a:pPr eaLnBrk="1" hangingPunct="1"/>
            <a:r>
              <a:rPr lang="en-US" altLang="en-US"/>
              <a:t>The formalities necessary to make an effective assignment of a right under an informal contract are determined by the law of the place of assignment.</a:t>
            </a:r>
          </a:p>
        </p:txBody>
      </p:sp>
    </p:spTree>
    <p:extLst>
      <p:ext uri="{BB962C8B-B14F-4D97-AF65-F5344CB8AC3E}">
        <p14:creationId xmlns:p14="http://schemas.microsoft.com/office/powerpoint/2010/main" val="15702707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773" y="556054"/>
            <a:ext cx="10946027" cy="5620909"/>
          </a:xfrm>
        </p:spPr>
        <p:txBody>
          <a:bodyPr rtlCol="0">
            <a:normAutofit/>
          </a:bodyPr>
          <a:lstStyle/>
          <a:p>
            <a:pPr>
              <a:defRPr/>
            </a:pPr>
            <a:r>
              <a:rPr lang="en-US" sz="3600" dirty="0"/>
              <a:t>in Maine A agrees to sell and B to buy goods to be packed in Massachusetts in the presence of two adults </a:t>
            </a:r>
          </a:p>
          <a:p>
            <a:pPr>
              <a:defRPr/>
            </a:pPr>
            <a:r>
              <a:rPr lang="en-US" sz="3600" dirty="0"/>
              <a:t>under Maine law someone is an adult if 18 or over</a:t>
            </a:r>
          </a:p>
          <a:p>
            <a:pPr>
              <a:defRPr/>
            </a:pPr>
            <a:r>
              <a:rPr lang="en-US" sz="3600" dirty="0"/>
              <a:t>under Massachusetts law the relevant age is 17</a:t>
            </a:r>
          </a:p>
          <a:p>
            <a:pPr>
              <a:defRPr/>
            </a:pPr>
            <a:r>
              <a:rPr lang="en-US" sz="3600" dirty="0"/>
              <a:t>17 year olds </a:t>
            </a:r>
            <a:r>
              <a:rPr lang="en-US" sz="3600"/>
              <a:t>are used</a:t>
            </a:r>
            <a:endParaRPr lang="en-US" sz="3600" dirty="0"/>
          </a:p>
          <a:p>
            <a:pPr>
              <a:defRPr/>
            </a:pPr>
            <a:r>
              <a:rPr lang="en-US" sz="3600" dirty="0"/>
              <a:t>has the provision been satisfied?</a:t>
            </a:r>
          </a:p>
        </p:txBody>
      </p:sp>
    </p:spTree>
    <p:extLst>
      <p:ext uri="{BB962C8B-B14F-4D97-AF65-F5344CB8AC3E}">
        <p14:creationId xmlns:p14="http://schemas.microsoft.com/office/powerpoint/2010/main" val="19289162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p:txBody>
          <a:bodyPr/>
          <a:lstStyle/>
          <a:p>
            <a:pPr eaLnBrk="1" hangingPunct="1"/>
            <a:r>
              <a:rPr lang="en-US" altLang="en-US"/>
              <a:t>§ 361 </a:t>
            </a:r>
          </a:p>
          <a:p>
            <a:pPr eaLnBrk="1" hangingPunct="1"/>
            <a:r>
              <a:rPr lang="en-US" altLang="en-US"/>
              <a:t>The law of the place of performance determines the details of the manner of performing the duty imposed by the contract.</a:t>
            </a:r>
          </a:p>
        </p:txBody>
      </p:sp>
    </p:spTree>
    <p:extLst>
      <p:ext uri="{BB962C8B-B14F-4D97-AF65-F5344CB8AC3E}">
        <p14:creationId xmlns:p14="http://schemas.microsoft.com/office/powerpoint/2010/main" val="12366095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981200" y="381001"/>
            <a:ext cx="8229600" cy="5745163"/>
          </a:xfrm>
        </p:spPr>
        <p:txBody>
          <a:bodyPr/>
          <a:lstStyle/>
          <a:p>
            <a:pPr eaLnBrk="1" hangingPunct="1"/>
            <a:r>
              <a:rPr lang="en-US" altLang="en-US" dirty="0"/>
              <a:t>Place of Performance</a:t>
            </a:r>
          </a:p>
          <a:p>
            <a:pPr lvl="1" eaLnBrk="1" hangingPunct="1"/>
            <a:r>
              <a:rPr lang="en-US" altLang="en-US" sz="3200" dirty="0"/>
              <a:t>Manner of performance</a:t>
            </a:r>
          </a:p>
          <a:p>
            <a:pPr lvl="1" eaLnBrk="1" hangingPunct="1"/>
            <a:r>
              <a:rPr lang="en-US" altLang="en-US" sz="3200" dirty="0"/>
              <a:t>Time and locality of performance</a:t>
            </a:r>
          </a:p>
          <a:p>
            <a:pPr lvl="1" eaLnBrk="1" hangingPunct="1"/>
            <a:r>
              <a:rPr lang="en-US" altLang="en-US" sz="3200" dirty="0"/>
              <a:t>Excuse for non-performance</a:t>
            </a:r>
          </a:p>
          <a:p>
            <a:pPr lvl="1" eaLnBrk="1" hangingPunct="1"/>
            <a:r>
              <a:rPr lang="en-US" altLang="en-US" sz="3200" dirty="0"/>
              <a:t>Also right to damages and measure of damages</a:t>
            </a:r>
          </a:p>
          <a:p>
            <a:pPr eaLnBrk="1" hangingPunct="1"/>
            <a:endParaRPr lang="en-US" altLang="en-US" dirty="0"/>
          </a:p>
        </p:txBody>
      </p:sp>
    </p:spTree>
    <p:extLst>
      <p:ext uri="{BB962C8B-B14F-4D97-AF65-F5344CB8AC3E}">
        <p14:creationId xmlns:p14="http://schemas.microsoft.com/office/powerpoint/2010/main" val="263433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E2C9F-CB26-BA4D-BB6F-308F9216160E}"/>
              </a:ext>
            </a:extLst>
          </p:cNvPr>
          <p:cNvSpPr>
            <a:spLocks noGrp="1"/>
          </p:cNvSpPr>
          <p:nvPr>
            <p:ph type="title"/>
          </p:nvPr>
        </p:nvSpPr>
        <p:spPr>
          <a:xfrm>
            <a:off x="575733" y="365125"/>
            <a:ext cx="10778067" cy="6046964"/>
          </a:xfrm>
        </p:spPr>
        <p:txBody>
          <a:bodyPr/>
          <a:lstStyle/>
          <a:p>
            <a:r>
              <a:rPr lang="en-US" dirty="0"/>
              <a:t>t</a:t>
            </a:r>
            <a:r>
              <a:rPr lang="en-US"/>
              <a:t>he Westphalian system</a:t>
            </a:r>
            <a:endParaRPr lang="en-US" dirty="0"/>
          </a:p>
        </p:txBody>
      </p:sp>
    </p:spTree>
    <p:extLst>
      <p:ext uri="{BB962C8B-B14F-4D97-AF65-F5344CB8AC3E}">
        <p14:creationId xmlns:p14="http://schemas.microsoft.com/office/powerpoint/2010/main" val="89695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D8EE9-0E47-A746-857E-E056EB2C966A}"/>
              </a:ext>
            </a:extLst>
          </p:cNvPr>
          <p:cNvSpPr>
            <a:spLocks noGrp="1"/>
          </p:cNvSpPr>
          <p:nvPr>
            <p:ph type="title"/>
          </p:nvPr>
        </p:nvSpPr>
        <p:spPr>
          <a:xfrm>
            <a:off x="643467" y="365125"/>
            <a:ext cx="10710333" cy="5911497"/>
          </a:xfrm>
        </p:spPr>
        <p:txBody>
          <a:bodyPr/>
          <a:lstStyle/>
          <a:p>
            <a:r>
              <a:rPr lang="en-US" dirty="0"/>
              <a:t>a triggering event in one jurisdiction</a:t>
            </a:r>
          </a:p>
        </p:txBody>
      </p:sp>
    </p:spTree>
    <p:extLst>
      <p:ext uri="{BB962C8B-B14F-4D97-AF65-F5344CB8AC3E}">
        <p14:creationId xmlns:p14="http://schemas.microsoft.com/office/powerpoint/2010/main" val="95659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631" y="222422"/>
            <a:ext cx="11479427" cy="6635578"/>
          </a:xfrm>
        </p:spPr>
        <p:txBody>
          <a:bodyPr rtlCol="0">
            <a:normAutofit/>
          </a:bodyPr>
          <a:lstStyle/>
          <a:p>
            <a:pPr>
              <a:defRPr/>
            </a:pPr>
            <a:r>
              <a:rPr lang="en-US" sz="3600" dirty="0"/>
              <a:t>“Up to the time this train passed out of Alabama no injury had resulted. For all that occurred in Alabama, therefore, no cause of action whatever arose. The fact which created the right to sue, the injury, without which confessedly no action would lie anywhere, transpired in the state of Mississippi. It was in that state, therefore, necessarily that the cause of action, if any, arose; and whether a cause of action arose and existed at all, or not, must in all reason be determined by the law which obtained at the time and place when and where the fact which is relied on to justify a recovery transpired.”</a:t>
            </a:r>
          </a:p>
        </p:txBody>
      </p:sp>
    </p:spTree>
    <p:extLst>
      <p:ext uri="{BB962C8B-B14F-4D97-AF65-F5344CB8AC3E}">
        <p14:creationId xmlns:p14="http://schemas.microsoft.com/office/powerpoint/2010/main" val="3233469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2105</Words>
  <Application>Microsoft Macintosh PowerPoint</Application>
  <PresentationFormat>Widescreen</PresentationFormat>
  <Paragraphs>144</Paragraphs>
  <Slides>64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Calibri</vt:lpstr>
      <vt:lpstr>Calibri Light</vt:lpstr>
      <vt:lpstr>Office Theme</vt:lpstr>
      <vt:lpstr>Lecture 2 Aug. 29, 2018</vt:lpstr>
      <vt:lpstr>Personal jurisdiction Choice of law Recognition of foreign judgments  Constitutional Sub-constitutional </vt:lpstr>
      <vt:lpstr>choice of law</vt:lpstr>
      <vt:lpstr>the traditional approach</vt:lpstr>
      <vt:lpstr>territorial spheres of exclusive lawmaking and adjudicative power</vt:lpstr>
      <vt:lpstr>Story: [E]very nation possesses an exclusive sovereignty and jurisdiction within its own territory. The direct consequence of this rule is, that the laws of every state affect, and bind directly all property, whether real or personal, within its territory; and all persons, who are residents within it, whether natural born subjects, or aliens; and also all contracts made, and acts done within it…. Another maxim…is that no state or nation can, by its laws, directly affect, or bind property out of its own territory, or bind persons not resident therein, whether they are natural born subjects, or others.  </vt:lpstr>
      <vt:lpstr>the Westphalian system</vt:lpstr>
      <vt:lpstr>a triggering event in one jurisdiction</vt:lpstr>
      <vt:lpstr>PowerPoint Presentation</vt:lpstr>
      <vt:lpstr>but no legal obligation to use another jurisdiction’s law</vt:lpstr>
      <vt:lpstr>Story: From these two maxims or propositions there flows a third . . . that whatever force and obligation the laws of one country have in another depend solely upon the laws and municipal regulations of the latter, that is to say, upon its own proper jurisprudence and polity, and upon its own express or tacit consent.</vt:lpstr>
      <vt:lpstr>comity</vt:lpstr>
      <vt:lpstr>vested rights theory</vt:lpstr>
      <vt:lpstr>Beale: Law being a general rule to govern future transactions, its method of creating rights is to provide that upon the happening of a certain event a right shall accrue. The creation of a right is therefore conditioned upon the happening of an event.... When a right has been created by law, this right itself becomes a fact.... A right having been created by the appropriate law, the recognition of its existence should follow everywhere. Thus, an act valid where done cannot be called into question anywhere. </vt:lpstr>
      <vt:lpstr>Beale:  [T]he territorial law has the right to make such rules as it pleases for the solution of the conflict of laws. . . .</vt:lpstr>
      <vt:lpstr>characterization</vt:lpstr>
      <vt:lpstr>what happens if a lawmaker with exclusive power fails to exercise it?</vt:lpstr>
      <vt:lpstr>now assume that lawmakers have concurrent lawmaking power…  how do you do choice of law then?</vt:lpstr>
      <vt:lpstr>what is a concurrent theory of personal jurisdiction?</vt:lpstr>
      <vt:lpstr>playing with the lex loci delicti rule…</vt:lpstr>
      <vt:lpstr>what if Carroll had fallen in Miss, felt OK, walked to La and there had his harm manifest itself? </vt:lpstr>
      <vt:lpstr>§ 377. The Place Of Wrong   Rule 1. [W]hen a person sustains bodily harm, the place of wrong is the place where the harmful force takes effect upon the body. </vt:lpstr>
      <vt:lpstr>PowerPoint Presentation</vt:lpstr>
      <vt:lpstr>PowerPoint Presentation</vt:lpstr>
      <vt:lpstr>PowerPoint Presentation</vt:lpstr>
      <vt:lpstr>assume Carroll had died in the Miss accident and his wife sued for wrongful death  what law applies?</vt:lpstr>
      <vt:lpstr>PowerPoint Presentation</vt:lpstr>
      <vt:lpstr>PowerPoint Presentation</vt:lpstr>
      <vt:lpstr>what if the material misrepresentation leads P to not sell his stock?</vt:lpstr>
      <vt:lpstr>PowerPoint Presentation</vt:lpstr>
      <vt:lpstr>PowerPoint Presentation</vt:lpstr>
      <vt:lpstr>PowerPoint Presentation</vt:lpstr>
      <vt:lpstr>PowerPoint Presentation</vt:lpstr>
      <vt:lpstr>some fudging to accommodate the expectations of the parties…</vt:lpstr>
      <vt:lpstr>PowerPoint Presentation</vt:lpstr>
      <vt:lpstr>PowerPoint Presentation</vt:lpstr>
      <vt:lpstr>PowerPoint Presentation</vt:lpstr>
      <vt:lpstr>PowerPoint Presentation</vt:lpstr>
      <vt:lpstr>in LeForest, doesn’t the defendant have a privilege to let his dog bite once under Massachusetts law?  what is a privilege?</vt:lpstr>
      <vt:lpstr>PowerPoint Presentation</vt:lpstr>
      <vt:lpstr>PowerPoint Presentation</vt:lpstr>
      <vt:lpstr>substance (tort) or procedure…?</vt:lpstr>
      <vt:lpstr>PowerPoint Presentation</vt:lpstr>
      <vt:lpstr>contract</vt:lpstr>
      <vt:lpstr>Milliken v Pratt  (Mass. 1878)</vt:lpstr>
      <vt:lpstr>where is the place of contracting…?</vt:lpstr>
      <vt:lpstr>PowerPoint Presentation</vt:lpstr>
      <vt:lpstr>why doesn’t the mailbox rule apply here?</vt:lpstr>
      <vt:lpstr>PowerPoint Presentation</vt:lpstr>
      <vt:lpstr>PowerPoint Presentation</vt:lpstr>
      <vt:lpstr>PowerPoint Presentation</vt:lpstr>
      <vt:lpstr>Comment d. Determination of "place of contracting." Under its Conflict of Laws rules, in determining the place of contracting, the forum ascertains the place in which, under the general law of Contracts, the principal event necessary to make a contract occurs. The forum at this stage of the investigation does not seek to ascertain whether there is a contract. It examines the facts of the transaction in question only so far as is necessary to determine the place of the principal event, if any, which, under the general law of Contracts, would result in a contract. Then, and not until then, does the forum refer to the law of such state to ascertain if, under that law, there is a contract, although of course there normally will be a contract unless the local law of Contracts of the state to which reference is thus made differs from the general law of Contracts as understood at the forum. </vt:lpstr>
      <vt:lpstr>anything analogous with torts? </vt:lpstr>
      <vt:lpstr>- P is exposed to a harmful chemical in Alabama - P learns about it in Mississippi where he worries excessively - the physical harm manifests itself in Louisiana - under law of Mississippi, fear of exposure is a legally cognizable harm - under law of Louisiana it is not - which state’s law applies? </vt:lpstr>
      <vt:lpstr>playing with the lex loci contractus rule…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60</cp:revision>
  <cp:lastPrinted>2018-01-10T18:37:06Z</cp:lastPrinted>
  <dcterms:created xsi:type="dcterms:W3CDTF">2017-01-08T14:53:49Z</dcterms:created>
  <dcterms:modified xsi:type="dcterms:W3CDTF">2019-08-29T12:26:00Z</dcterms:modified>
</cp:coreProperties>
</file>