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2"/>
  </p:handoutMasterIdLst>
  <p:sldIdLst>
    <p:sldId id="410" r:id="rId2"/>
    <p:sldId id="443" r:id="rId3"/>
    <p:sldId id="353" r:id="rId4"/>
    <p:sldId id="355" r:id="rId5"/>
    <p:sldId id="360" r:id="rId6"/>
    <p:sldId id="364" r:id="rId7"/>
    <p:sldId id="446" r:id="rId8"/>
    <p:sldId id="447" r:id="rId9"/>
    <p:sldId id="449" r:id="rId10"/>
    <p:sldId id="450" r:id="rId11"/>
    <p:sldId id="451" r:id="rId12"/>
    <p:sldId id="452" r:id="rId13"/>
    <p:sldId id="453" r:id="rId14"/>
    <p:sldId id="426" r:id="rId15"/>
    <p:sldId id="427" r:id="rId16"/>
    <p:sldId id="421" r:id="rId17"/>
    <p:sldId id="422" r:id="rId18"/>
    <p:sldId id="454" r:id="rId19"/>
    <p:sldId id="455" r:id="rId20"/>
    <p:sldId id="456" r:id="rId21"/>
    <p:sldId id="396" r:id="rId22"/>
    <p:sldId id="397" r:id="rId23"/>
    <p:sldId id="398" r:id="rId24"/>
    <p:sldId id="399" r:id="rId25"/>
    <p:sldId id="400" r:id="rId26"/>
    <p:sldId id="401" r:id="rId27"/>
    <p:sldId id="402" r:id="rId28"/>
    <p:sldId id="403" r:id="rId29"/>
    <p:sldId id="404" r:id="rId30"/>
    <p:sldId id="405" r:id="rId31"/>
    <p:sldId id="406" r:id="rId32"/>
    <p:sldId id="407" r:id="rId33"/>
    <p:sldId id="408" r:id="rId34"/>
    <p:sldId id="409" r:id="rId35"/>
    <p:sldId id="457" r:id="rId36"/>
    <p:sldId id="411" r:id="rId37"/>
    <p:sldId id="458" r:id="rId38"/>
    <p:sldId id="412" r:id="rId39"/>
    <p:sldId id="413" r:id="rId40"/>
    <p:sldId id="414" r:id="rId41"/>
    <p:sldId id="415" r:id="rId42"/>
    <p:sldId id="430" r:id="rId43"/>
    <p:sldId id="445" r:id="rId44"/>
    <p:sldId id="459" r:id="rId45"/>
    <p:sldId id="416" r:id="rId46"/>
    <p:sldId id="417" r:id="rId47"/>
    <p:sldId id="460" r:id="rId48"/>
    <p:sldId id="418" r:id="rId49"/>
    <p:sldId id="419" r:id="rId50"/>
    <p:sldId id="420" r:id="rId5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112" d="100"/>
          <a:sy n="112" d="100"/>
        </p:scale>
        <p:origin x="5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11/4/19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11/4/19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19</a:t>
            </a:r>
            <a:br>
              <a:rPr lang="en-US" dirty="0"/>
            </a:br>
            <a:r>
              <a:rPr lang="en-US" dirty="0"/>
              <a:t>Nov. 5,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51" y="365125"/>
            <a:ext cx="10783349" cy="5993730"/>
          </a:xfrm>
        </p:spPr>
        <p:txBody>
          <a:bodyPr/>
          <a:lstStyle/>
          <a:p>
            <a:r>
              <a:rPr lang="en-US" dirty="0"/>
              <a:t>to certify class action the KS </a:t>
            </a:r>
            <a:r>
              <a:rPr lang="en-US" dirty="0" err="1"/>
              <a:t>ct</a:t>
            </a:r>
            <a:r>
              <a:rPr lang="en-US" dirty="0"/>
              <a:t> presumed that all other jurisdictions’ laws are the same as KS</a:t>
            </a:r>
            <a:br>
              <a:rPr lang="en-US" dirty="0"/>
            </a:br>
            <a:br>
              <a:rPr lang="en-US" dirty="0"/>
            </a:br>
            <a:r>
              <a:rPr lang="en-US" dirty="0"/>
              <a:t>constitutional?</a:t>
            </a:r>
          </a:p>
        </p:txBody>
      </p:sp>
    </p:spTree>
    <p:extLst>
      <p:ext uri="{BB962C8B-B14F-4D97-AF65-F5344CB8AC3E}">
        <p14:creationId xmlns:p14="http://schemas.microsoft.com/office/powerpoint/2010/main" val="2889045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049962"/>
          </a:xfrm>
        </p:spPr>
        <p:txBody>
          <a:bodyPr rtlCol="0">
            <a:normAutofit/>
          </a:bodyPr>
          <a:lstStyle/>
          <a:p>
            <a:pPr>
              <a:defRPr/>
            </a:pPr>
            <a:r>
              <a:rPr lang="en-US" altLang="en-US" sz="4000"/>
              <a:t>“To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a:t>
            </a:r>
            <a:br>
              <a:rPr lang="en-US" altLang="en-US" sz="4000"/>
            </a:br>
            <a:endParaRPr lang="en-US" altLang="en-US" sz="4000"/>
          </a:p>
        </p:txBody>
      </p:sp>
    </p:spTree>
    <p:extLst>
      <p:ext uri="{BB962C8B-B14F-4D97-AF65-F5344CB8AC3E}">
        <p14:creationId xmlns:p14="http://schemas.microsoft.com/office/powerpoint/2010/main" val="44505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229" y="365125"/>
            <a:ext cx="10766571" cy="6027286"/>
          </a:xfrm>
        </p:spPr>
        <p:txBody>
          <a:bodyPr/>
          <a:lstStyle/>
          <a:p>
            <a:r>
              <a:rPr lang="en-US" dirty="0"/>
              <a:t>assume a federal court in New York has misconstrued NY law?</a:t>
            </a:r>
            <a:br>
              <a:rPr lang="en-US" dirty="0"/>
            </a:br>
            <a:br>
              <a:rPr lang="en-US" dirty="0"/>
            </a:br>
            <a:r>
              <a:rPr lang="en-US" dirty="0"/>
              <a:t>when would the US </a:t>
            </a:r>
            <a:r>
              <a:rPr lang="en-US" dirty="0" err="1"/>
              <a:t>SCt</a:t>
            </a:r>
            <a:r>
              <a:rPr lang="en-US" dirty="0"/>
              <a:t> take such a case to decide whether federal court’s </a:t>
            </a:r>
            <a:r>
              <a:rPr lang="en-US" i="1" dirty="0"/>
              <a:t>Erie</a:t>
            </a:r>
            <a:r>
              <a:rPr lang="en-US" dirty="0"/>
              <a:t> obligation has been violated?</a:t>
            </a:r>
            <a:br>
              <a:rPr lang="en-US" dirty="0"/>
            </a:br>
            <a:endParaRPr lang="en-US" dirty="0"/>
          </a:p>
        </p:txBody>
      </p:sp>
    </p:spTree>
    <p:extLst>
      <p:ext uri="{BB962C8B-B14F-4D97-AF65-F5344CB8AC3E}">
        <p14:creationId xmlns:p14="http://schemas.microsoft.com/office/powerpoint/2010/main" val="404553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5973762"/>
          </a:xfrm>
        </p:spPr>
        <p:txBody>
          <a:bodyPr/>
          <a:lstStyle/>
          <a:p>
            <a:pPr algn="l" eaLnBrk="1" hangingPunct="1"/>
            <a:r>
              <a:rPr lang="en-US" altLang="en-US" dirty="0"/>
              <a:t>P sues D under Pa law in a NY state court</a:t>
            </a:r>
            <a:br>
              <a:rPr lang="en-US" altLang="en-US" dirty="0"/>
            </a:br>
            <a:br>
              <a:rPr lang="en-US" altLang="en-US" dirty="0"/>
            </a:br>
            <a:r>
              <a:rPr lang="en-US" altLang="en-US" dirty="0"/>
              <a:t>P sues D under Pa law in federal court in Pa</a:t>
            </a:r>
            <a:br>
              <a:rPr lang="en-US" altLang="en-US" dirty="0"/>
            </a:br>
            <a:br>
              <a:rPr lang="en-US" altLang="en-US" dirty="0"/>
            </a:br>
            <a:r>
              <a:rPr lang="en-US" altLang="en-US" dirty="0"/>
              <a:t>P sues D under Pa law in a federal court in NY</a:t>
            </a:r>
          </a:p>
        </p:txBody>
      </p:sp>
    </p:spTree>
    <p:extLst>
      <p:ext uri="{BB962C8B-B14F-4D97-AF65-F5344CB8AC3E}">
        <p14:creationId xmlns:p14="http://schemas.microsoft.com/office/powerpoint/2010/main" val="346149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5850324"/>
          </a:xfrm>
        </p:spPr>
        <p:txBody>
          <a:bodyPr/>
          <a:lstStyle/>
          <a:p>
            <a:r>
              <a:rPr lang="en-US" dirty="0"/>
              <a:t>P(NY) enters into a contract with D(Ca) in Ca with performance in Ca</a:t>
            </a:r>
            <a:br>
              <a:rPr lang="en-US" dirty="0"/>
            </a:br>
            <a:br>
              <a:rPr lang="en-US" dirty="0"/>
            </a:br>
            <a:r>
              <a:rPr lang="en-US" dirty="0"/>
              <a:t>the contract is litigated in NY state court</a:t>
            </a:r>
            <a:br>
              <a:rPr lang="en-US" dirty="0"/>
            </a:br>
            <a:r>
              <a:rPr lang="en-US" dirty="0"/>
              <a:t>under NY choice of law rules Ca law applies</a:t>
            </a:r>
            <a:br>
              <a:rPr lang="en-US" dirty="0"/>
            </a:br>
            <a:br>
              <a:rPr lang="en-US" dirty="0"/>
            </a:br>
            <a:r>
              <a:rPr lang="en-US" dirty="0"/>
              <a:t>what are the NY court’s obligations when interpreting Ca law?</a:t>
            </a:r>
          </a:p>
        </p:txBody>
      </p:sp>
    </p:spTree>
    <p:extLst>
      <p:ext uri="{BB962C8B-B14F-4D97-AF65-F5344CB8AC3E}">
        <p14:creationId xmlns:p14="http://schemas.microsoft.com/office/powerpoint/2010/main" val="3088501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98475" y="365125"/>
            <a:ext cx="10855325" cy="6067425"/>
          </a:xfrm>
        </p:spPr>
        <p:txBody>
          <a:bodyPr/>
          <a:lstStyle/>
          <a:p>
            <a:pPr eaLnBrk="1" hangingPunct="1"/>
            <a:r>
              <a:rPr lang="en-US" altLang="en-US" i="1"/>
              <a:t>Louknitsky v. Louknitsky</a:t>
            </a:r>
            <a:br>
              <a:rPr lang="en-US" altLang="en-US"/>
            </a:br>
            <a:br>
              <a:rPr lang="en-US" altLang="en-US"/>
            </a:br>
            <a:r>
              <a:rPr lang="en-US" altLang="en-US"/>
              <a:t>- California state court determining spousal rights in marital property of couple, now domiciled in Ca., while they were in China</a:t>
            </a:r>
            <a:br>
              <a:rPr lang="en-US" altLang="en-US"/>
            </a:br>
            <a:r>
              <a:rPr lang="en-US" altLang="en-US"/>
              <a:t>- presumed Chinese law was the same as California’s community property system</a:t>
            </a:r>
          </a:p>
        </p:txBody>
      </p:sp>
    </p:spTree>
    <p:extLst>
      <p:ext uri="{BB962C8B-B14F-4D97-AF65-F5344CB8AC3E}">
        <p14:creationId xmlns:p14="http://schemas.microsoft.com/office/powerpoint/2010/main" val="3261695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24464"/>
          </a:xfrm>
        </p:spPr>
        <p:txBody>
          <a:bodyPr/>
          <a:lstStyle/>
          <a:p>
            <a:r>
              <a:rPr lang="en-US" dirty="0"/>
              <a:t>obligation to provide a forum</a:t>
            </a:r>
          </a:p>
        </p:txBody>
      </p:sp>
    </p:spTree>
    <p:extLst>
      <p:ext uri="{BB962C8B-B14F-4D97-AF65-F5344CB8AC3E}">
        <p14:creationId xmlns:p14="http://schemas.microsoft.com/office/powerpoint/2010/main" val="1741301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72745"/>
          </a:xfrm>
        </p:spPr>
        <p:txBody>
          <a:bodyPr/>
          <a:lstStyle/>
          <a:p>
            <a:r>
              <a:rPr lang="en-US" dirty="0"/>
              <a:t>who cares about full faith and credit if you can simply refuse to take jurisdiction of a case under sister state law?</a:t>
            </a:r>
          </a:p>
        </p:txBody>
      </p:sp>
    </p:spTree>
    <p:extLst>
      <p:ext uri="{BB962C8B-B14F-4D97-AF65-F5344CB8AC3E}">
        <p14:creationId xmlns:p14="http://schemas.microsoft.com/office/powerpoint/2010/main" val="2994122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8229600" cy="2163762"/>
          </a:xfrm>
        </p:spPr>
        <p:txBody>
          <a:bodyPr/>
          <a:lstStyle/>
          <a:p>
            <a:pPr eaLnBrk="1" hangingPunct="1"/>
            <a:r>
              <a:rPr lang="en-US" altLang="en-US"/>
              <a:t>Hughes v Fetter</a:t>
            </a:r>
            <a:br>
              <a:rPr lang="en-US" altLang="en-US"/>
            </a:br>
            <a:r>
              <a:rPr lang="en-US" altLang="en-US"/>
              <a:t>(US 1951)</a:t>
            </a:r>
            <a:br>
              <a:rPr lang="en-US" altLang="en-US"/>
            </a:br>
            <a:endParaRPr lang="en-US" altLang="en-US"/>
          </a:p>
        </p:txBody>
      </p:sp>
    </p:spTree>
    <p:extLst>
      <p:ext uri="{BB962C8B-B14F-4D97-AF65-F5344CB8AC3E}">
        <p14:creationId xmlns:p14="http://schemas.microsoft.com/office/powerpoint/2010/main" val="4197285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828800" y="533400"/>
            <a:ext cx="8382000" cy="6096000"/>
          </a:xfrm>
        </p:spPr>
        <p:txBody>
          <a:bodyPr/>
          <a:lstStyle/>
          <a:p>
            <a:pPr marL="342900" lvl="1" indent="-342900"/>
            <a:r>
              <a:rPr lang="en-US" altLang="en-US" dirty="0"/>
              <a:t>“We are called upon to decide the narrow question whether Wisconsin, over the objection raised, can close the doors of its courts to the cause of action created by the Illinois wrongful death act. Prior decisions have established that the Illinois statute is a ‘public act’ within the provision of Art. IV, § 1 that ‘Full Faith and Credit shall be given in each State to the public Acts . . . of every other State.’ It is also settled that Wisconsin cannot escape this constitutional obligation to enforce the rights and duties validly created under the laws of other states by the simple device of removing jurisdiction from courts otherwise competent. “</a:t>
            </a:r>
          </a:p>
        </p:txBody>
      </p:sp>
    </p:spTree>
    <p:extLst>
      <p:ext uri="{BB962C8B-B14F-4D97-AF65-F5344CB8AC3E}">
        <p14:creationId xmlns:p14="http://schemas.microsoft.com/office/powerpoint/2010/main" val="3166511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t>Constitutional Restrictions on Choice of Law</a:t>
            </a:r>
          </a:p>
        </p:txBody>
      </p:sp>
    </p:spTree>
    <p:extLst>
      <p:ext uri="{BB962C8B-B14F-4D97-AF65-F5344CB8AC3E}">
        <p14:creationId xmlns:p14="http://schemas.microsoft.com/office/powerpoint/2010/main" val="2001190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05000" y="274638"/>
            <a:ext cx="8305800" cy="5973762"/>
          </a:xfrm>
        </p:spPr>
        <p:txBody>
          <a:bodyPr/>
          <a:lstStyle/>
          <a:p>
            <a:pPr eaLnBrk="1" hangingPunct="1"/>
            <a:r>
              <a:rPr lang="en-US" altLang="en-US"/>
              <a:t>Public Policy Exception?</a:t>
            </a:r>
          </a:p>
        </p:txBody>
      </p:sp>
    </p:spTree>
    <p:extLst>
      <p:ext uri="{BB962C8B-B14F-4D97-AF65-F5344CB8AC3E}">
        <p14:creationId xmlns:p14="http://schemas.microsoft.com/office/powerpoint/2010/main" val="3030622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457201"/>
            <a:ext cx="8229600" cy="5668963"/>
          </a:xfrm>
        </p:spPr>
        <p:txBody>
          <a:bodyPr/>
          <a:lstStyle/>
          <a:p>
            <a:pPr marL="342900" lvl="1" indent="-342900"/>
            <a:r>
              <a:rPr lang="en-US" altLang="en-US"/>
              <a:t>“We hold that Wisconsin's policy must give way. That state has no real feeling of antagonism against wrongful death suits in general. To the contrary, a forum is regularly provided for cases of this nature, the exclusionary rule extending only so far as to bar actions for death not caused locally. “</a:t>
            </a:r>
          </a:p>
          <a:p>
            <a:pPr eaLnBrk="1" hangingPunct="1"/>
            <a:endParaRPr lang="en-US" altLang="en-US"/>
          </a:p>
        </p:txBody>
      </p:sp>
    </p:spTree>
    <p:extLst>
      <p:ext uri="{BB962C8B-B14F-4D97-AF65-F5344CB8AC3E}">
        <p14:creationId xmlns:p14="http://schemas.microsoft.com/office/powerpoint/2010/main" val="1044052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126162"/>
          </a:xfrm>
        </p:spPr>
        <p:txBody>
          <a:bodyPr/>
          <a:lstStyle/>
          <a:p>
            <a:pPr eaLnBrk="1" hangingPunct="1"/>
            <a:r>
              <a:rPr lang="en-US" altLang="en-US"/>
              <a:t>Forum’s Shorter Statute of Limitations?</a:t>
            </a:r>
          </a:p>
        </p:txBody>
      </p:sp>
    </p:spTree>
    <p:extLst>
      <p:ext uri="{BB962C8B-B14F-4D97-AF65-F5344CB8AC3E}">
        <p14:creationId xmlns:p14="http://schemas.microsoft.com/office/powerpoint/2010/main" val="858623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274638"/>
            <a:ext cx="8305800" cy="6126162"/>
          </a:xfrm>
        </p:spPr>
        <p:txBody>
          <a:bodyPr/>
          <a:lstStyle/>
          <a:p>
            <a:pPr eaLnBrk="1" hangingPunct="1"/>
            <a:r>
              <a:rPr lang="en-US" altLang="en-US" dirty="0"/>
              <a:t>Wells v. Simonds Abrasive</a:t>
            </a:r>
            <a:br>
              <a:rPr lang="en-US" altLang="en-US" dirty="0"/>
            </a:br>
            <a:r>
              <a:rPr lang="en-US" altLang="en-US" dirty="0"/>
              <a:t>(US 1953)</a:t>
            </a:r>
            <a:br>
              <a:rPr lang="en-US" altLang="en-US" dirty="0"/>
            </a:br>
            <a:br>
              <a:rPr lang="en-US" altLang="en-US" dirty="0"/>
            </a:br>
            <a:r>
              <a:rPr lang="en-US" altLang="en-US" dirty="0"/>
              <a:t>PA state court may apply its procedural limitations period to Alabama action even though Ala. substantive limitations period is longer</a:t>
            </a:r>
          </a:p>
        </p:txBody>
      </p:sp>
    </p:spTree>
    <p:extLst>
      <p:ext uri="{BB962C8B-B14F-4D97-AF65-F5344CB8AC3E}">
        <p14:creationId xmlns:p14="http://schemas.microsoft.com/office/powerpoint/2010/main" val="1319365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33600" y="3124200"/>
            <a:ext cx="8229600" cy="1143000"/>
          </a:xfrm>
        </p:spPr>
        <p:txBody>
          <a:bodyPr/>
          <a:lstStyle/>
          <a:p>
            <a:pPr eaLnBrk="1" hangingPunct="1"/>
            <a:r>
              <a:rPr lang="en-US" altLang="en-US"/>
              <a:t>Forum Non Conveniens?</a:t>
            </a:r>
          </a:p>
        </p:txBody>
      </p:sp>
    </p:spTree>
    <p:extLst>
      <p:ext uri="{BB962C8B-B14F-4D97-AF65-F5344CB8AC3E}">
        <p14:creationId xmlns:p14="http://schemas.microsoft.com/office/powerpoint/2010/main" val="1595038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1"/>
            <a:ext cx="8305800" cy="5821363"/>
          </a:xfrm>
        </p:spPr>
        <p:txBody>
          <a:bodyPr rtlCol="0">
            <a:normAutofit/>
          </a:bodyPr>
          <a:lstStyle/>
          <a:p>
            <a:pPr marL="342900" lvl="1" indent="-342900">
              <a:defRPr/>
            </a:pPr>
            <a:r>
              <a:rPr lang="en-US" dirty="0"/>
              <a:t>“The Wisconsin policy, moreover, cannot be considered as an application of the forum non </a:t>
            </a:r>
            <a:r>
              <a:rPr lang="en-US" dirty="0" err="1"/>
              <a:t>conveniens</a:t>
            </a:r>
            <a:r>
              <a:rPr lang="en-US" dirty="0"/>
              <a:t> doctrine, whatever effect that doctrine might be given if its use resulted in denying enforcement to public acts of other states. Even if we assume that Wisconsin could refuse, by reason of particular circumstances, to hear foreign controversies to which nonresidents were parties, the present case is not one lacking a close relationship with the state. For not only were appellant, the decedent, and the individual defendant all residents of Wisconsin, but also appellant was appointed administrator, and the corporate defendant was created under Wisconsin laws.”</a:t>
            </a:r>
          </a:p>
        </p:txBody>
      </p:sp>
    </p:spTree>
    <p:extLst>
      <p:ext uri="{BB962C8B-B14F-4D97-AF65-F5344CB8AC3E}">
        <p14:creationId xmlns:p14="http://schemas.microsoft.com/office/powerpoint/2010/main" val="3680563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228600"/>
            <a:ext cx="8305800" cy="6324600"/>
          </a:xfrm>
        </p:spPr>
        <p:txBody>
          <a:bodyPr/>
          <a:lstStyle/>
          <a:p>
            <a:pPr eaLnBrk="1" hangingPunct="1"/>
            <a:r>
              <a:rPr lang="en-US" altLang="en-US"/>
              <a:t>“We also think it relevant, although not crucial here, that Wisconsin may well be the only jurisdiction in which service could be had as an original matter on the insurance company defendant. And while in the present case jurisdiction over the individual defendant apparently could be had in Illinois by substituted service, in other cases, Wisconsin's exclusionary statute might amount to a deprivation of all opportunity to enforce valid death claims created by another state.”</a:t>
            </a:r>
          </a:p>
          <a:p>
            <a:pPr eaLnBrk="1" hangingPunct="1"/>
            <a:endParaRPr lang="en-US" altLang="en-US"/>
          </a:p>
        </p:txBody>
      </p:sp>
    </p:spTree>
    <p:extLst>
      <p:ext uri="{BB962C8B-B14F-4D97-AF65-F5344CB8AC3E}">
        <p14:creationId xmlns:p14="http://schemas.microsoft.com/office/powerpoint/2010/main" val="3018679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5973891"/>
          </a:xfrm>
        </p:spPr>
        <p:txBody>
          <a:bodyPr/>
          <a:lstStyle/>
          <a:p>
            <a:r>
              <a:rPr lang="en-US" dirty="0"/>
              <a:t>necessity jurisdiction</a:t>
            </a:r>
          </a:p>
        </p:txBody>
      </p:sp>
    </p:spTree>
    <p:extLst>
      <p:ext uri="{BB962C8B-B14F-4D97-AF65-F5344CB8AC3E}">
        <p14:creationId xmlns:p14="http://schemas.microsoft.com/office/powerpoint/2010/main" val="2992737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5960174"/>
          </a:xfrm>
        </p:spPr>
        <p:txBody>
          <a:bodyPr/>
          <a:lstStyle/>
          <a:p>
            <a:r>
              <a:rPr lang="en-US" dirty="0"/>
              <a:t>so what is wrong with what Wisconsin did?</a:t>
            </a:r>
          </a:p>
        </p:txBody>
      </p:sp>
    </p:spTree>
    <p:extLst>
      <p:ext uri="{BB962C8B-B14F-4D97-AF65-F5344CB8AC3E}">
        <p14:creationId xmlns:p14="http://schemas.microsoft.com/office/powerpoint/2010/main" val="3570588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68563"/>
          </a:xfrm>
        </p:spPr>
        <p:txBody>
          <a:bodyPr/>
          <a:lstStyle/>
          <a:p>
            <a:r>
              <a:rPr lang="en-US" dirty="0"/>
              <a:t>a company needs people who can speak English</a:t>
            </a:r>
            <a:br>
              <a:rPr lang="en-US" dirty="0"/>
            </a:br>
            <a:br>
              <a:rPr lang="en-US" dirty="0"/>
            </a:br>
            <a:r>
              <a:rPr lang="en-US" dirty="0"/>
              <a:t>so they refuse to hire anyone of Mexican ancestry</a:t>
            </a:r>
            <a:br>
              <a:rPr lang="en-US" dirty="0"/>
            </a:br>
            <a:endParaRPr lang="en-US" dirty="0"/>
          </a:p>
        </p:txBody>
      </p:sp>
    </p:spTree>
    <p:extLst>
      <p:ext uri="{BB962C8B-B14F-4D97-AF65-F5344CB8AC3E}">
        <p14:creationId xmlns:p14="http://schemas.microsoft.com/office/powerpoint/2010/main" val="200171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Allstate Ins. Co. v. Hague</a:t>
            </a:r>
            <a:br>
              <a:rPr lang="en-US" dirty="0"/>
            </a:br>
            <a:r>
              <a:rPr lang="en-US" dirty="0"/>
              <a:t>(US 1981)</a:t>
            </a:r>
          </a:p>
        </p:txBody>
      </p:sp>
    </p:spTree>
    <p:extLst>
      <p:ext uri="{BB962C8B-B14F-4D97-AF65-F5344CB8AC3E}">
        <p14:creationId xmlns:p14="http://schemas.microsoft.com/office/powerpoint/2010/main" val="3265948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34529"/>
          </a:xfrm>
        </p:spPr>
        <p:txBody>
          <a:bodyPr/>
          <a:lstStyle/>
          <a:p>
            <a:r>
              <a:rPr lang="en-US" dirty="0" err="1"/>
              <a:t>Testa</a:t>
            </a:r>
            <a:r>
              <a:rPr lang="en-US" dirty="0"/>
              <a:t> v. </a:t>
            </a:r>
            <a:r>
              <a:rPr lang="en-US" dirty="0" err="1"/>
              <a:t>Katt</a:t>
            </a:r>
            <a:r>
              <a:rPr lang="en-US" dirty="0"/>
              <a:t>, 330 U.S. 386 (1947)</a:t>
            </a:r>
            <a:br>
              <a:rPr lang="en-US" dirty="0"/>
            </a:br>
            <a:br>
              <a:rPr lang="en-US" dirty="0"/>
            </a:br>
            <a:r>
              <a:rPr lang="en-US" dirty="0"/>
              <a:t>state courts may not discriminate against federal causes of action</a:t>
            </a:r>
          </a:p>
        </p:txBody>
      </p:sp>
    </p:spTree>
    <p:extLst>
      <p:ext uri="{BB962C8B-B14F-4D97-AF65-F5344CB8AC3E}">
        <p14:creationId xmlns:p14="http://schemas.microsoft.com/office/powerpoint/2010/main" val="2228144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354762"/>
          </a:xfrm>
        </p:spPr>
        <p:txBody>
          <a:bodyPr/>
          <a:lstStyle/>
          <a:p>
            <a:pPr eaLnBrk="1" hangingPunct="1"/>
            <a:r>
              <a:rPr lang="en-US" altLang="en-US" dirty="0"/>
              <a:t>assume Wisconsin court had applied Wisconsin law and then dismissed for failure to state a claim because the accident was not in Wisconsin</a:t>
            </a:r>
          </a:p>
        </p:txBody>
      </p:sp>
    </p:spTree>
    <p:extLst>
      <p:ext uri="{BB962C8B-B14F-4D97-AF65-F5344CB8AC3E}">
        <p14:creationId xmlns:p14="http://schemas.microsoft.com/office/powerpoint/2010/main" val="33611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278562"/>
          </a:xfrm>
        </p:spPr>
        <p:txBody>
          <a:bodyPr rtlCol="0">
            <a:normAutofit fontScale="90000"/>
          </a:bodyPr>
          <a:lstStyle/>
          <a:p>
            <a:pPr>
              <a:defRPr/>
            </a:pPr>
            <a:r>
              <a:rPr lang="en-US" dirty="0"/>
              <a:t>The present case is not one where Wisconsin, having entertained appellant's lawsuit, chose to apply its own, instead of Illinois', statute to measure the substantive rights involved. This distinguishes the present case from those where we have said that, "</a:t>
            </a:r>
            <a:r>
              <a:rPr lang="en-US" i="1" dirty="0"/>
              <a:t>[p]</a:t>
            </a:r>
            <a:r>
              <a:rPr lang="en-US" i="1" dirty="0" err="1"/>
              <a:t>rima</a:t>
            </a:r>
            <a:r>
              <a:rPr lang="en-US" i="1" dirty="0"/>
              <a:t> facie,</a:t>
            </a:r>
            <a:r>
              <a:rPr lang="en-US" dirty="0"/>
              <a:t> every state is entitled to enforce in its own courts its own statutes, lawfully enacted." </a:t>
            </a:r>
          </a:p>
        </p:txBody>
      </p:sp>
    </p:spTree>
    <p:extLst>
      <p:ext uri="{BB962C8B-B14F-4D97-AF65-F5344CB8AC3E}">
        <p14:creationId xmlns:p14="http://schemas.microsoft.com/office/powerpoint/2010/main" val="3576106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98605"/>
          </a:xfrm>
        </p:spPr>
        <p:txBody>
          <a:bodyPr/>
          <a:lstStyle/>
          <a:p>
            <a:r>
              <a:rPr lang="en-US" dirty="0"/>
              <a:t>Can Wisconsin say that it is OK to kill </a:t>
            </a:r>
            <a:r>
              <a:rPr lang="en-US" dirty="0" err="1"/>
              <a:t>Wisconsiners</a:t>
            </a:r>
            <a:r>
              <a:rPr lang="en-US" dirty="0"/>
              <a:t> outside of Wisconsin?</a:t>
            </a:r>
          </a:p>
        </p:txBody>
      </p:sp>
    </p:spTree>
    <p:extLst>
      <p:ext uri="{BB962C8B-B14F-4D97-AF65-F5344CB8AC3E}">
        <p14:creationId xmlns:p14="http://schemas.microsoft.com/office/powerpoint/2010/main" val="1453748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1"/>
            <a:ext cx="8229600" cy="5668963"/>
          </a:xfrm>
        </p:spPr>
        <p:txBody>
          <a:bodyPr rtlCol="0">
            <a:normAutofit/>
          </a:bodyPr>
          <a:lstStyle/>
          <a:p>
            <a:pPr>
              <a:defRPr/>
            </a:pPr>
            <a:r>
              <a:rPr lang="en-US" dirty="0"/>
              <a:t>Broderick v </a:t>
            </a:r>
            <a:r>
              <a:rPr lang="en-US" dirty="0" err="1"/>
              <a:t>Rosner</a:t>
            </a:r>
            <a:endParaRPr lang="en-US" dirty="0"/>
          </a:p>
          <a:p>
            <a:pPr>
              <a:defRPr/>
            </a:pPr>
            <a:r>
              <a:rPr lang="en-US" dirty="0"/>
              <a:t>NY law allows piercing the corporate veil concerning NY banks to get to shareholders</a:t>
            </a:r>
          </a:p>
          <a:p>
            <a:pPr>
              <a:defRPr/>
            </a:pPr>
            <a:r>
              <a:rPr lang="en-US" dirty="0"/>
              <a:t>NJ doesn’t like this and wants to protect NJ shareholders</a:t>
            </a:r>
          </a:p>
          <a:p>
            <a:pPr>
              <a:defRPr/>
            </a:pPr>
            <a:r>
              <a:rPr lang="en-US" dirty="0"/>
              <a:t>Sets up impossible procedural hurdle: Only way in which one could pierce corporate veil for banks in a NJ court is to have all parties present (all officers stockholders debtors and creditors)</a:t>
            </a:r>
          </a:p>
          <a:p>
            <a:pPr>
              <a:defRPr/>
            </a:pPr>
            <a:r>
              <a:rPr lang="en-US" dirty="0"/>
              <a:t>Suit in NJ against New Jersey shareholders of NY bank</a:t>
            </a:r>
          </a:p>
          <a:p>
            <a:pPr>
              <a:defRPr/>
            </a:pPr>
            <a:r>
              <a:rPr lang="en-US" dirty="0" err="1"/>
              <a:t>SCt</a:t>
            </a:r>
            <a:r>
              <a:rPr lang="en-US" dirty="0"/>
              <a:t> holds NJ law violates FF&amp;C</a:t>
            </a:r>
          </a:p>
        </p:txBody>
      </p:sp>
    </p:spTree>
    <p:extLst>
      <p:ext uri="{BB962C8B-B14F-4D97-AF65-F5344CB8AC3E}">
        <p14:creationId xmlns:p14="http://schemas.microsoft.com/office/powerpoint/2010/main" val="4269609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57400" y="274638"/>
            <a:ext cx="8153400" cy="6202362"/>
          </a:xfrm>
        </p:spPr>
        <p:txBody>
          <a:bodyPr/>
          <a:lstStyle/>
          <a:p>
            <a:pPr eaLnBrk="1" hangingPunct="1"/>
            <a:r>
              <a:rPr lang="en-US" altLang="en-US" dirty="0"/>
              <a:t>is public policy exception, as applied to sister state law, a violation of full faith and credit?</a:t>
            </a:r>
          </a:p>
        </p:txBody>
      </p:sp>
    </p:spTree>
    <p:extLst>
      <p:ext uri="{BB962C8B-B14F-4D97-AF65-F5344CB8AC3E}">
        <p14:creationId xmlns:p14="http://schemas.microsoft.com/office/powerpoint/2010/main" val="1564432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0" y="365125"/>
            <a:ext cx="10365259" cy="5776183"/>
          </a:xfrm>
        </p:spPr>
        <p:txBody>
          <a:bodyPr/>
          <a:lstStyle/>
          <a:p>
            <a:r>
              <a:rPr lang="en-US" altLang="en-US" dirty="0"/>
              <a:t>is are any choice-of-law approaches a violation of full faith and credit under </a:t>
            </a:r>
            <a:r>
              <a:rPr lang="en-US" altLang="en-US"/>
              <a:t>Kramer’s reading?</a:t>
            </a:r>
            <a:endParaRPr lang="en-US" dirty="0"/>
          </a:p>
        </p:txBody>
      </p:sp>
    </p:spTree>
    <p:extLst>
      <p:ext uri="{BB962C8B-B14F-4D97-AF65-F5344CB8AC3E}">
        <p14:creationId xmlns:p14="http://schemas.microsoft.com/office/powerpoint/2010/main" val="3866314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0" y="365125"/>
            <a:ext cx="10365259" cy="5776183"/>
          </a:xfrm>
        </p:spPr>
        <p:txBody>
          <a:bodyPr/>
          <a:lstStyle/>
          <a:p>
            <a:r>
              <a:rPr lang="en-US" altLang="en-US" dirty="0"/>
              <a:t>is are any choice-of-law approaches a violation of full faith and credit under </a:t>
            </a:r>
            <a:r>
              <a:rPr lang="en-US" altLang="en-US"/>
              <a:t>Kramer’s reading?</a:t>
            </a:r>
            <a:endParaRPr lang="en-US" dirty="0"/>
          </a:p>
        </p:txBody>
      </p:sp>
    </p:spTree>
    <p:extLst>
      <p:ext uri="{BB962C8B-B14F-4D97-AF65-F5344CB8AC3E}">
        <p14:creationId xmlns:p14="http://schemas.microsoft.com/office/powerpoint/2010/main" val="1762269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316162"/>
          </a:xfrm>
        </p:spPr>
        <p:txBody>
          <a:bodyPr rtlCol="0">
            <a:normAutofit fontScale="90000"/>
          </a:bodyPr>
          <a:lstStyle/>
          <a:p>
            <a:pPr>
              <a:defRPr/>
            </a:pPr>
            <a:r>
              <a:rPr lang="en-US" dirty="0"/>
              <a:t>Tennessee Coal, Iron &amp; RR Co v George</a:t>
            </a:r>
            <a:br>
              <a:rPr lang="en-US" dirty="0"/>
            </a:br>
            <a:r>
              <a:rPr lang="en-US" dirty="0"/>
              <a:t>(US 1914)</a:t>
            </a:r>
            <a:br>
              <a:rPr lang="en-US" dirty="0"/>
            </a:br>
            <a:endParaRPr lang="en-US" dirty="0"/>
          </a:p>
        </p:txBody>
      </p:sp>
    </p:spTree>
    <p:extLst>
      <p:ext uri="{BB962C8B-B14F-4D97-AF65-F5344CB8AC3E}">
        <p14:creationId xmlns:p14="http://schemas.microsoft.com/office/powerpoint/2010/main" val="1294060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33600" y="274638"/>
            <a:ext cx="8382000" cy="6811962"/>
          </a:xfrm>
        </p:spPr>
        <p:txBody>
          <a:bodyPr/>
          <a:lstStyle/>
          <a:p>
            <a:pPr algn="l" eaLnBrk="1" hangingPunct="1"/>
            <a:r>
              <a:rPr lang="en-US" altLang="en-US" sz="2800"/>
              <a:t>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a:t>
            </a:r>
            <a:br>
              <a:rPr lang="en-US" altLang="en-US" sz="2800"/>
            </a:br>
            <a:endParaRPr lang="en-US" altLang="en-US" sz="2800"/>
          </a:p>
        </p:txBody>
      </p:sp>
    </p:spTree>
    <p:extLst>
      <p:ext uri="{BB962C8B-B14F-4D97-AF65-F5344CB8AC3E}">
        <p14:creationId xmlns:p14="http://schemas.microsoft.com/office/powerpoint/2010/main" val="248683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81200" y="304801"/>
            <a:ext cx="8229600" cy="5821363"/>
          </a:xfrm>
        </p:spPr>
        <p:txBody>
          <a:bodyPr/>
          <a:lstStyle/>
          <a:p>
            <a:pPr eaLnBrk="1" hangingPunct="1"/>
            <a:r>
              <a:rPr lang="en-US" altLang="en-US"/>
              <a:t>The lesson from Dick and Yates, which found insufficient forum contacts to apply forum law, and from Alaska Packers, Cardillo, and Clay II, which found adequate contacts to sustain the choice of forum law, is that for a State's substantive law to be selected in a constitutionally permissible manner, that State </a:t>
            </a:r>
            <a:r>
              <a:rPr lang="en-US" altLang="en-US" b="1"/>
              <a:t>must have a significant contact or significant aggregation of contacts, creating state interests, such that choice of its law is neither arbitrary nor fundamentally unfair. </a:t>
            </a:r>
          </a:p>
        </p:txBody>
      </p:sp>
    </p:spTree>
    <p:extLst>
      <p:ext uri="{BB962C8B-B14F-4D97-AF65-F5344CB8AC3E}">
        <p14:creationId xmlns:p14="http://schemas.microsoft.com/office/powerpoint/2010/main" val="2345277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981200" y="381001"/>
            <a:ext cx="8229600" cy="5745163"/>
          </a:xfrm>
        </p:spPr>
        <p:txBody>
          <a:bodyPr/>
          <a:lstStyle/>
          <a:p>
            <a:pPr eaLnBrk="1" hangingPunct="1"/>
            <a:r>
              <a:rPr lang="en-US" altLang="en-US"/>
              <a:t>Crider v Zurich Ins Co (US 1965)</a:t>
            </a:r>
          </a:p>
          <a:p>
            <a:pPr eaLnBrk="1" hangingPunct="1"/>
            <a:r>
              <a:rPr lang="en-US" altLang="en-US"/>
              <a:t>Alabaman injured in Ala while working for Ga corporation</a:t>
            </a:r>
          </a:p>
          <a:p>
            <a:pPr eaLnBrk="1" hangingPunct="1"/>
            <a:r>
              <a:rPr lang="en-US" altLang="en-US"/>
              <a:t>Ala Ct awarded remedy under Ga workers comp statute even though Ga statute said action had to be brought before Ga Comp board</a:t>
            </a:r>
          </a:p>
          <a:p>
            <a:pPr eaLnBrk="1" hangingPunct="1"/>
            <a:r>
              <a:rPr lang="en-US" altLang="en-US"/>
              <a:t>The rule of Tennessee Coal “has been eroded by the line of cases beginning with Alaska Packers and Pacific Insurance.”</a:t>
            </a:r>
          </a:p>
          <a:p>
            <a:pPr eaLnBrk="1" hangingPunct="1"/>
            <a:endParaRPr lang="en-US" altLang="en-US"/>
          </a:p>
        </p:txBody>
      </p:sp>
    </p:spTree>
    <p:extLst>
      <p:ext uri="{BB962C8B-B14F-4D97-AF65-F5344CB8AC3E}">
        <p14:creationId xmlns:p14="http://schemas.microsoft.com/office/powerpoint/2010/main" val="2940745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126162"/>
          </a:xfrm>
        </p:spPr>
        <p:txBody>
          <a:bodyPr/>
          <a:lstStyle/>
          <a:p>
            <a:pPr marL="342900" indent="-342900"/>
            <a:r>
              <a:rPr lang="en-US" altLang="en-US" sz="3600"/>
              <a:t>Pearson v NE Airlines (2d Cir. 1962)</a:t>
            </a:r>
            <a:br>
              <a:rPr lang="en-US" altLang="en-US" sz="3600"/>
            </a:br>
            <a:br>
              <a:rPr lang="en-US" altLang="en-US" sz="3600"/>
            </a:br>
            <a:r>
              <a:rPr lang="en-US" altLang="en-US" sz="3600"/>
              <a:t>NYer killed in place crash in Mass </a:t>
            </a:r>
            <a:br>
              <a:rPr lang="en-US" altLang="en-US" sz="3600"/>
            </a:br>
            <a:r>
              <a:rPr lang="en-US" altLang="en-US" sz="3600"/>
              <a:t>Flight from NY to Boston</a:t>
            </a:r>
            <a:br>
              <a:rPr lang="en-US" altLang="en-US" sz="3600"/>
            </a:br>
            <a:r>
              <a:rPr lang="en-US" altLang="en-US" sz="3600"/>
              <a:t>Fed Ct in NY used Mass law, but not Mass damage limitation</a:t>
            </a:r>
            <a:br>
              <a:rPr lang="en-US" altLang="en-US" sz="3600"/>
            </a:br>
            <a:r>
              <a:rPr lang="en-US" altLang="en-US" sz="3600"/>
              <a:t>	Claimed PPE applied</a:t>
            </a:r>
            <a:br>
              <a:rPr lang="en-US" altLang="en-US" sz="3600"/>
            </a:br>
            <a:r>
              <a:rPr lang="en-US" altLang="en-US" sz="3600"/>
              <a:t>	Also claimed issue was procedural</a:t>
            </a:r>
            <a:br>
              <a:rPr lang="en-US" altLang="en-US" sz="3600"/>
            </a:br>
            <a:r>
              <a:rPr lang="en-US" altLang="en-US" sz="3600"/>
              <a:t>but could court have said there was NY interest in NY law applying even though Mass law could apply otherwise?</a:t>
            </a:r>
          </a:p>
        </p:txBody>
      </p:sp>
    </p:spTree>
    <p:extLst>
      <p:ext uri="{BB962C8B-B14F-4D97-AF65-F5344CB8AC3E}">
        <p14:creationId xmlns:p14="http://schemas.microsoft.com/office/powerpoint/2010/main" val="1714961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83956"/>
          </a:xfrm>
        </p:spPr>
        <p:txBody>
          <a:bodyPr/>
          <a:lstStyle/>
          <a:p>
            <a:r>
              <a:rPr lang="en-US" dirty="0"/>
              <a:t>so what is left of George?</a:t>
            </a:r>
            <a:br>
              <a:rPr lang="en-US" dirty="0"/>
            </a:br>
            <a:br>
              <a:rPr lang="en-US" dirty="0"/>
            </a:br>
            <a:r>
              <a:rPr lang="en-US" dirty="0"/>
              <a:t>when </a:t>
            </a:r>
            <a:r>
              <a:rPr lang="en-US" i="1" dirty="0"/>
              <a:t>can</a:t>
            </a:r>
            <a:r>
              <a:rPr lang="en-US" dirty="0"/>
              <a:t> a state compel a sister state court to not take the state’s cause of action?</a:t>
            </a:r>
          </a:p>
        </p:txBody>
      </p:sp>
    </p:spTree>
    <p:extLst>
      <p:ext uri="{BB962C8B-B14F-4D97-AF65-F5344CB8AC3E}">
        <p14:creationId xmlns:p14="http://schemas.microsoft.com/office/powerpoint/2010/main" val="32021898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24464"/>
          </a:xfrm>
        </p:spPr>
        <p:txBody>
          <a:bodyPr/>
          <a:lstStyle/>
          <a:p>
            <a:r>
              <a:rPr lang="en-US" dirty="0"/>
              <a:t>P(Ala) sues D(TN) in GA </a:t>
            </a:r>
            <a:r>
              <a:rPr lang="en-US" dirty="0" err="1"/>
              <a:t>ct</a:t>
            </a:r>
            <a:r>
              <a:rPr lang="en-US" dirty="0"/>
              <a:t> about accident in Ala</a:t>
            </a:r>
            <a:br>
              <a:rPr lang="en-US" dirty="0"/>
            </a:br>
            <a:br>
              <a:rPr lang="en-US" dirty="0"/>
            </a:br>
            <a:r>
              <a:rPr lang="en-US" dirty="0" err="1"/>
              <a:t>Ala</a:t>
            </a:r>
            <a:r>
              <a:rPr lang="en-US" dirty="0"/>
              <a:t> law has a limitation on jurisdiction to a specific Ala </a:t>
            </a:r>
            <a:r>
              <a:rPr lang="en-US" dirty="0" err="1"/>
              <a:t>ct</a:t>
            </a:r>
            <a:endParaRPr lang="en-US" dirty="0"/>
          </a:p>
        </p:txBody>
      </p:sp>
    </p:spTree>
    <p:extLst>
      <p:ext uri="{BB962C8B-B14F-4D97-AF65-F5344CB8AC3E}">
        <p14:creationId xmlns:p14="http://schemas.microsoft.com/office/powerpoint/2010/main" val="5895815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98605"/>
          </a:xfrm>
        </p:spPr>
        <p:txBody>
          <a:bodyPr/>
          <a:lstStyle/>
          <a:p>
            <a:r>
              <a:rPr lang="en-US" dirty="0"/>
              <a:t>If the GA </a:t>
            </a:r>
            <a:r>
              <a:rPr lang="en-US" dirty="0" err="1"/>
              <a:t>ct</a:t>
            </a:r>
            <a:r>
              <a:rPr lang="en-US" dirty="0"/>
              <a:t> respected the Ala limitation would that violate </a:t>
            </a:r>
            <a:r>
              <a:rPr lang="en-US" i="1" dirty="0"/>
              <a:t>Hughes</a:t>
            </a:r>
            <a:r>
              <a:rPr lang="en-US" dirty="0"/>
              <a:t>?</a:t>
            </a:r>
          </a:p>
        </p:txBody>
      </p:sp>
    </p:spTree>
    <p:extLst>
      <p:ext uri="{BB962C8B-B14F-4D97-AF65-F5344CB8AC3E}">
        <p14:creationId xmlns:p14="http://schemas.microsoft.com/office/powerpoint/2010/main" val="38187956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Privileges &amp; Immunities Clause</a:t>
            </a:r>
            <a:br>
              <a:rPr lang="en-US" dirty="0"/>
            </a:br>
            <a:endParaRPr lang="en-US" dirty="0"/>
          </a:p>
        </p:txBody>
      </p:sp>
    </p:spTree>
    <p:extLst>
      <p:ext uri="{BB962C8B-B14F-4D97-AF65-F5344CB8AC3E}">
        <p14:creationId xmlns:p14="http://schemas.microsoft.com/office/powerpoint/2010/main" val="3666771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dirty="0"/>
              <a:t>State cannot withhold from non-residents something important (something bearing on the vitality of the nation as a single entity) </a:t>
            </a:r>
          </a:p>
          <a:p>
            <a:pPr lvl="1"/>
            <a:r>
              <a:rPr lang="en-US" altLang="en-US" dirty="0"/>
              <a:t>not a right to an elk hunting license…</a:t>
            </a:r>
          </a:p>
          <a:p>
            <a:pPr eaLnBrk="1" hangingPunct="1"/>
            <a:r>
              <a:rPr lang="en-US" altLang="en-US" dirty="0"/>
              <a:t>Unless there is a substantial reason for discrimination</a:t>
            </a:r>
          </a:p>
          <a:p>
            <a:pPr eaLnBrk="1" hangingPunct="1"/>
            <a:r>
              <a:rPr lang="en-US" altLang="en-US" dirty="0"/>
              <a:t>and the means chosen (namely state citizenship) bears a substantial relationship to achieving the end</a:t>
            </a:r>
          </a:p>
          <a:p>
            <a:pPr eaLnBrk="1" hangingPunct="1"/>
            <a:endParaRPr lang="en-US" altLang="en-US" dirty="0"/>
          </a:p>
        </p:txBody>
      </p:sp>
    </p:spTree>
    <p:extLst>
      <p:ext uri="{BB962C8B-B14F-4D97-AF65-F5344CB8AC3E}">
        <p14:creationId xmlns:p14="http://schemas.microsoft.com/office/powerpoint/2010/main" val="35982554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normAutofit fontScale="90000"/>
          </a:bodyPr>
          <a:lstStyle/>
          <a:p>
            <a:r>
              <a:rPr lang="en-US" dirty="0"/>
              <a:t>Piper</a:t>
            </a:r>
            <a:br>
              <a:rPr lang="en-US" dirty="0"/>
            </a:br>
            <a:br>
              <a:rPr lang="en-US" dirty="0"/>
            </a:br>
            <a:r>
              <a:rPr lang="en-US" dirty="0"/>
              <a:t>NH cannot make NH residence a requirement for membership in the NH bar</a:t>
            </a:r>
            <a:br>
              <a:rPr lang="en-US" dirty="0"/>
            </a:br>
            <a:br>
              <a:rPr lang="en-US" dirty="0"/>
            </a:br>
            <a:r>
              <a:rPr lang="en-US" dirty="0"/>
              <a:t>- important right withheld?</a:t>
            </a:r>
            <a:br>
              <a:rPr lang="en-US" dirty="0"/>
            </a:br>
            <a:r>
              <a:rPr lang="en-US" dirty="0"/>
              <a:t>- substantial reasons for withholding?</a:t>
            </a:r>
            <a:br>
              <a:rPr lang="en-US" dirty="0"/>
            </a:br>
            <a:r>
              <a:rPr lang="en-US" dirty="0"/>
              <a:t>- does withholding bear a substantial relationship to achieving end?</a:t>
            </a:r>
            <a:br>
              <a:rPr lang="en-US" dirty="0"/>
            </a:br>
            <a:endParaRPr lang="en-US" dirty="0"/>
          </a:p>
        </p:txBody>
      </p:sp>
    </p:spTree>
    <p:extLst>
      <p:ext uri="{BB962C8B-B14F-4D97-AF65-F5344CB8AC3E}">
        <p14:creationId xmlns:p14="http://schemas.microsoft.com/office/powerpoint/2010/main" val="17354800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381000"/>
            <a:ext cx="8686800" cy="6324600"/>
          </a:xfrm>
        </p:spPr>
        <p:txBody>
          <a:bodyPr rtlCol="0">
            <a:normAutofit lnSpcReduction="10000"/>
          </a:bodyPr>
          <a:lstStyle/>
          <a:p>
            <a:pPr>
              <a:defRPr/>
            </a:pPr>
            <a:r>
              <a:rPr lang="en-US" sz="4300" dirty="0"/>
              <a:t>CT has guest statute, New York does not</a:t>
            </a:r>
          </a:p>
          <a:p>
            <a:pPr>
              <a:defRPr/>
            </a:pPr>
            <a:r>
              <a:rPr lang="en-US" sz="4300" dirty="0"/>
              <a:t>NY guest and host get into accident in CT</a:t>
            </a:r>
          </a:p>
          <a:p>
            <a:pPr>
              <a:defRPr/>
            </a:pPr>
            <a:r>
              <a:rPr lang="en-US" sz="4300" dirty="0"/>
              <a:t>Guest sues host in CT court, which – using interest analysis – does not apply guest statute</a:t>
            </a:r>
          </a:p>
          <a:p>
            <a:pPr>
              <a:defRPr/>
            </a:pPr>
            <a:r>
              <a:rPr lang="en-US" sz="4300" dirty="0"/>
              <a:t>Is the P&amp;I Clause violated, because CT provides a protection to CT defendants but not NY defendants?</a:t>
            </a:r>
          </a:p>
          <a:p>
            <a:pPr>
              <a:defRPr/>
            </a:pPr>
            <a:endParaRPr lang="en-US" dirty="0"/>
          </a:p>
        </p:txBody>
      </p:sp>
    </p:spTree>
    <p:extLst>
      <p:ext uri="{BB962C8B-B14F-4D97-AF65-F5344CB8AC3E}">
        <p14:creationId xmlns:p14="http://schemas.microsoft.com/office/powerpoint/2010/main" val="38213390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686800" cy="6583362"/>
          </a:xfrm>
        </p:spPr>
        <p:txBody>
          <a:bodyPr/>
          <a:lstStyle/>
          <a:p>
            <a:pPr algn="l" eaLnBrk="1" hangingPunct="1"/>
            <a:r>
              <a:rPr lang="en-US" altLang="en-US" sz="3600"/>
              <a:t>- What if NY guest sues CT host in CT state ct for accident in CT</a:t>
            </a:r>
            <a:br>
              <a:rPr lang="en-US" altLang="en-US" sz="3600"/>
            </a:br>
            <a:r>
              <a:rPr lang="en-US" altLang="en-US" sz="3600"/>
              <a:t>- ct resolves true conflict by applying NY law</a:t>
            </a:r>
            <a:br>
              <a:rPr lang="en-US" altLang="en-US" sz="3600"/>
            </a:br>
            <a:r>
              <a:rPr lang="en-US" altLang="en-US" sz="3600"/>
              <a:t>- any P&amp;I violation?</a:t>
            </a:r>
            <a:br>
              <a:rPr lang="en-US" altLang="en-US" sz="3600"/>
            </a:br>
            <a:br>
              <a:rPr lang="en-US" altLang="en-US" sz="3600"/>
            </a:br>
            <a:r>
              <a:rPr lang="en-US" altLang="en-US" sz="3600"/>
              <a:t>- ct resolves true conflict by applying CT guest statute</a:t>
            </a:r>
            <a:br>
              <a:rPr lang="en-US" altLang="en-US" sz="3600"/>
            </a:br>
            <a:r>
              <a:rPr lang="en-US" altLang="en-US" sz="3600"/>
              <a:t>- any P&amp;I violation?</a:t>
            </a:r>
            <a:br>
              <a:rPr lang="en-US" altLang="en-US" sz="3600"/>
            </a:br>
            <a:br>
              <a:rPr lang="en-US" altLang="en-US" sz="3600"/>
            </a:br>
            <a:br>
              <a:rPr lang="en-US" altLang="en-US" sz="3600"/>
            </a:br>
            <a:endParaRPr lang="en-US" altLang="en-US" sz="3600"/>
          </a:p>
        </p:txBody>
      </p:sp>
    </p:spTree>
    <p:extLst>
      <p:ext uri="{BB962C8B-B14F-4D97-AF65-F5344CB8AC3E}">
        <p14:creationId xmlns:p14="http://schemas.microsoft.com/office/powerpoint/2010/main" val="63191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981200" y="381001"/>
            <a:ext cx="8229600" cy="5745163"/>
          </a:xfrm>
        </p:spPr>
        <p:txBody>
          <a:bodyPr/>
          <a:lstStyle/>
          <a:p>
            <a:pPr eaLnBrk="1" hangingPunct="1"/>
            <a:r>
              <a:rPr lang="en-US" altLang="en-US" dirty="0"/>
              <a:t>member of </a:t>
            </a:r>
            <a:r>
              <a:rPr lang="en-US" altLang="en-US" dirty="0" err="1"/>
              <a:t>Minn</a:t>
            </a:r>
            <a:r>
              <a:rPr lang="en-US" altLang="en-US" dirty="0"/>
              <a:t> workforce</a:t>
            </a:r>
          </a:p>
          <a:p>
            <a:pPr lvl="1" eaLnBrk="1" hangingPunct="1"/>
            <a:r>
              <a:rPr lang="en-US" altLang="en-US" dirty="0"/>
              <a:t>commuted to work there</a:t>
            </a:r>
          </a:p>
          <a:p>
            <a:pPr eaLnBrk="1" hangingPunct="1"/>
            <a:r>
              <a:rPr lang="en-US" altLang="en-US" dirty="0"/>
              <a:t>Allstate present and doing business in </a:t>
            </a:r>
            <a:r>
              <a:rPr lang="en-US" altLang="en-US" dirty="0" err="1"/>
              <a:t>Minn</a:t>
            </a:r>
            <a:endParaRPr lang="en-US" altLang="en-US" dirty="0"/>
          </a:p>
          <a:p>
            <a:pPr eaLnBrk="1" hangingPunct="1"/>
            <a:r>
              <a:rPr lang="en-US" altLang="en-US" dirty="0"/>
              <a:t>post-event move of plaintiff to </a:t>
            </a:r>
            <a:r>
              <a:rPr lang="en-US" altLang="en-US" dirty="0" err="1"/>
              <a:t>Minn</a:t>
            </a:r>
            <a:endParaRPr lang="en-US" altLang="en-US" dirty="0"/>
          </a:p>
        </p:txBody>
      </p:sp>
    </p:spTree>
    <p:extLst>
      <p:ext uri="{BB962C8B-B14F-4D97-AF65-F5344CB8AC3E}">
        <p14:creationId xmlns:p14="http://schemas.microsoft.com/office/powerpoint/2010/main" val="29487719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533400"/>
            <a:ext cx="8686800" cy="6096000"/>
          </a:xfrm>
        </p:spPr>
        <p:txBody>
          <a:bodyPr/>
          <a:lstStyle/>
          <a:p>
            <a:pPr eaLnBrk="1" hangingPunct="1"/>
            <a:r>
              <a:rPr lang="en-US" altLang="en-US"/>
              <a:t>What if CT guest sues NY host for accident in CT state ct</a:t>
            </a:r>
          </a:p>
          <a:p>
            <a:pPr eaLnBrk="1" hangingPunct="1"/>
            <a:r>
              <a:rPr lang="en-US" altLang="en-US"/>
              <a:t>CT court, using interest analysis, does not apply guest statute (because no worry about effect of fraud in CT)</a:t>
            </a:r>
          </a:p>
          <a:p>
            <a:pPr eaLnBrk="1" hangingPunct="1"/>
            <a:r>
              <a:rPr lang="en-US" altLang="en-US"/>
              <a:t>Is the P&amp;I Clause violated, because CT provides a protection to CT defendants but not NY defendants?</a:t>
            </a:r>
          </a:p>
        </p:txBody>
      </p:sp>
    </p:spTree>
    <p:extLst>
      <p:ext uri="{BB962C8B-B14F-4D97-AF65-F5344CB8AC3E}">
        <p14:creationId xmlns:p14="http://schemas.microsoft.com/office/powerpoint/2010/main" val="156771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782762"/>
          </a:xfrm>
        </p:spPr>
        <p:txBody>
          <a:bodyPr rtlCol="0">
            <a:normAutofit fontScale="90000"/>
          </a:bodyPr>
          <a:lstStyle/>
          <a:p>
            <a:pPr>
              <a:defRPr/>
            </a:pPr>
            <a:r>
              <a:rPr lang="en-US" altLang="en-US"/>
              <a:t>Phillips Petroleum Co.  v Shutts</a:t>
            </a:r>
            <a:br>
              <a:rPr lang="en-US" altLang="en-US"/>
            </a:br>
            <a:r>
              <a:rPr lang="en-US" altLang="en-US"/>
              <a:t>(US 1985)</a:t>
            </a:r>
            <a:br>
              <a:rPr lang="en-US" altLang="en-US"/>
            </a:br>
            <a:endParaRPr lang="en-US" altLang="en-US"/>
          </a:p>
        </p:txBody>
      </p:sp>
    </p:spTree>
    <p:extLst>
      <p:ext uri="{BB962C8B-B14F-4D97-AF65-F5344CB8AC3E}">
        <p14:creationId xmlns:p14="http://schemas.microsoft.com/office/powerpoint/2010/main" val="4111075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274638"/>
            <a:ext cx="8229600" cy="6202362"/>
          </a:xfrm>
        </p:spPr>
        <p:txBody>
          <a:bodyPr/>
          <a:lstStyle/>
          <a:p>
            <a:pPr eaLnBrk="1" hangingPunct="1"/>
            <a:r>
              <a:rPr lang="en-US" altLang="en-US"/>
              <a:t>Sun Oil v Wortman (US 1988)</a:t>
            </a:r>
          </a:p>
        </p:txBody>
      </p:sp>
    </p:spTree>
    <p:extLst>
      <p:ext uri="{BB962C8B-B14F-4D97-AF65-F5344CB8AC3E}">
        <p14:creationId xmlns:p14="http://schemas.microsoft.com/office/powerpoint/2010/main" val="194026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867895"/>
          </a:xfrm>
        </p:spPr>
        <p:txBody>
          <a:bodyPr/>
          <a:lstStyle/>
          <a:p>
            <a:r>
              <a:rPr lang="en-US" dirty="0"/>
              <a:t>“Although 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purposes…”</a:t>
            </a:r>
          </a:p>
        </p:txBody>
      </p:sp>
    </p:spTree>
    <p:extLst>
      <p:ext uri="{BB962C8B-B14F-4D97-AF65-F5344CB8AC3E}">
        <p14:creationId xmlns:p14="http://schemas.microsoft.com/office/powerpoint/2010/main" val="4102636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085102"/>
          </a:xfrm>
        </p:spPr>
        <p:txBody>
          <a:bodyPr/>
          <a:lstStyle/>
          <a:p>
            <a:r>
              <a:rPr lang="en-US" dirty="0"/>
              <a:t>what is the constitutional obligation of a state court when interpreting sister state law?</a:t>
            </a:r>
          </a:p>
        </p:txBody>
      </p:sp>
    </p:spTree>
    <p:extLst>
      <p:ext uri="{BB962C8B-B14F-4D97-AF65-F5344CB8AC3E}">
        <p14:creationId xmlns:p14="http://schemas.microsoft.com/office/powerpoint/2010/main" val="224575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1910</Words>
  <Application>Microsoft Macintosh PowerPoint</Application>
  <PresentationFormat>Widescreen</PresentationFormat>
  <Paragraphs>69</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Lecture 19 Nov. 5, 2019</vt:lpstr>
      <vt:lpstr>Constitutional Restrictions on Choice of Law</vt:lpstr>
      <vt:lpstr>Allstate Ins. Co. v. Hague (US 1981)</vt:lpstr>
      <vt:lpstr>PowerPoint Presentation</vt:lpstr>
      <vt:lpstr>PowerPoint Presentation</vt:lpstr>
      <vt:lpstr>Phillips Petroleum Co.  v Shutts (US 1985) </vt:lpstr>
      <vt:lpstr>Sun Oil v Wortman (US 1988)</vt:lpstr>
      <vt:lpstr>“Although 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purposes…”</vt:lpstr>
      <vt:lpstr>what is the constitutional obligation of a state court when interpreting sister state law?</vt:lpstr>
      <vt:lpstr>to certify class action the KS ct presumed that all other jurisdictions’ laws are the same as KS  constitutional?</vt:lpstr>
      <vt:lpstr>“To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 </vt:lpstr>
      <vt:lpstr>assume a federal court in New York has misconstrued NY law?  when would the US SCt take such a case to decide whether federal court’s Erie obligation has been violated? </vt:lpstr>
      <vt:lpstr>P sues D under Pa law in a NY state court  P sues D under Pa law in federal court in Pa  P sues D under Pa law in a federal court in NY</vt:lpstr>
      <vt:lpstr>P(NY) enters into a contract with D(Ca) in Ca with performance in Ca  the contract is litigated in NY state court under NY choice of law rules Ca law applies  what are the NY court’s obligations when interpreting Ca law?</vt:lpstr>
      <vt:lpstr>Louknitsky v. Louknitsky  - California state court determining spousal rights in marital property of couple, now domiciled in Ca., while they were in China - presumed Chinese law was the same as California’s community property system</vt:lpstr>
      <vt:lpstr>obligation to provide a forum</vt:lpstr>
      <vt:lpstr>who cares about full faith and credit if you can simply refuse to take jurisdiction of a case under sister state law?</vt:lpstr>
      <vt:lpstr>Hughes v Fetter (US 1951) </vt:lpstr>
      <vt:lpstr>PowerPoint Presentation</vt:lpstr>
      <vt:lpstr>Public Policy Exception?</vt:lpstr>
      <vt:lpstr>PowerPoint Presentation</vt:lpstr>
      <vt:lpstr>Forum’s Shorter Statute of Limitations?</vt:lpstr>
      <vt:lpstr>Wells v. Simonds Abrasive (US 1953)  PA state court may apply its procedural limitations period to Alabama action even though Ala. substantive limitations period is longer</vt:lpstr>
      <vt:lpstr>Forum Non Conveniens?</vt:lpstr>
      <vt:lpstr>PowerPoint Presentation</vt:lpstr>
      <vt:lpstr>PowerPoint Presentation</vt:lpstr>
      <vt:lpstr>necessity jurisdiction</vt:lpstr>
      <vt:lpstr>so what is wrong with what Wisconsin did?</vt:lpstr>
      <vt:lpstr>a company needs people who can speak English  so they refuse to hire anyone of Mexican ancestry </vt:lpstr>
      <vt:lpstr>Testa v. Katt, 330 U.S. 386 (1947)  state courts may not discriminate against federal causes of action</vt:lpstr>
      <vt:lpstr>assume Wisconsin court had applied Wisconsin law and then dismissed for failure to state a claim because the accident was not in Wisconsin</vt:lpstr>
      <vt:lpstr>The present case is not one where Wisconsin, having entertained appellant's lawsuit, chose to apply its own, instead of Illinois', statute to measure the substantive rights involved. This distinguishes the present case from those where we have said that, "[p]rima facie, every state is entitled to enforce in its own courts its own statutes, lawfully enacted." </vt:lpstr>
      <vt:lpstr>Can Wisconsin say that it is OK to kill Wisconsiners outside of Wisconsin?</vt:lpstr>
      <vt:lpstr>PowerPoint Presentation</vt:lpstr>
      <vt:lpstr>is public policy exception, as applied to sister state law, a violation of full faith and credit?</vt:lpstr>
      <vt:lpstr>is are any choice-of-law approaches a violation of full faith and credit under Kramer’s reading?</vt:lpstr>
      <vt:lpstr>is are any choice-of-law approaches a violation of full faith and credit under Kramer’s reading?</vt:lpstr>
      <vt:lpstr>Tennessee Coal, Iron &amp; RR Co v George (US 1914) </vt:lpstr>
      <vt:lpstr>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vt:lpstr>
      <vt:lpstr>PowerPoint Presentation</vt:lpstr>
      <vt:lpstr>Pearson v NE Airlines (2d Cir. 1962)  NYer killed in place crash in Mass  Flight from NY to Boston Fed Ct in NY used Mass law, but not Mass damage limitation  Claimed PPE applied  Also claimed issue was procedural but could court have said there was NY interest in NY law applying even though Mass law could apply otherwise?</vt:lpstr>
      <vt:lpstr>so what is left of George?  when can a state compel a sister state court to not take the state’s cause of action?</vt:lpstr>
      <vt:lpstr>P(Ala) sues D(TN) in GA ct about accident in Ala  Ala law has a limitation on jurisdiction to a specific Ala ct</vt:lpstr>
      <vt:lpstr>If the GA ct respected the Ala limitation would that violate Hughes?</vt:lpstr>
      <vt:lpstr>Privileges &amp; Immunities Clause </vt:lpstr>
      <vt:lpstr>PowerPoint Presentation</vt:lpstr>
      <vt:lpstr>Piper  NH cannot make NH residence a requirement for membership in the NH bar  - important right withheld? - substantial reasons for withholding? - does withholding bear a substantial relationship to achieving end? </vt:lpstr>
      <vt:lpstr>PowerPoint Presentation</vt:lpstr>
      <vt:lpstr>- What if NY guest sues CT host in CT state ct for accident in CT - ct resolves true conflict by applying NY law - any P&amp;I violation?  - ct resolves true conflict by applying CT guest statute - any P&amp;I violation?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163</cp:revision>
  <cp:lastPrinted>2018-02-07T17:05:49Z</cp:lastPrinted>
  <dcterms:created xsi:type="dcterms:W3CDTF">2016-02-03T23:33:45Z</dcterms:created>
  <dcterms:modified xsi:type="dcterms:W3CDTF">2019-11-04T22:04:49Z</dcterms:modified>
</cp:coreProperties>
</file>