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5"/>
  </p:handoutMasterIdLst>
  <p:sldIdLst>
    <p:sldId id="410" r:id="rId2"/>
    <p:sldId id="443" r:id="rId3"/>
    <p:sldId id="444" r:id="rId4"/>
    <p:sldId id="445" r:id="rId5"/>
    <p:sldId id="448" r:id="rId6"/>
    <p:sldId id="488" r:id="rId7"/>
    <p:sldId id="429" r:id="rId8"/>
    <p:sldId id="430" r:id="rId9"/>
    <p:sldId id="431" r:id="rId10"/>
    <p:sldId id="432" r:id="rId11"/>
    <p:sldId id="433" r:id="rId12"/>
    <p:sldId id="434" r:id="rId13"/>
    <p:sldId id="387" r:id="rId14"/>
    <p:sldId id="388" r:id="rId15"/>
    <p:sldId id="361" r:id="rId16"/>
    <p:sldId id="362" r:id="rId17"/>
    <p:sldId id="363" r:id="rId18"/>
    <p:sldId id="353" r:id="rId19"/>
    <p:sldId id="354" r:id="rId20"/>
    <p:sldId id="355" r:id="rId21"/>
    <p:sldId id="357" r:id="rId22"/>
    <p:sldId id="359" r:id="rId23"/>
    <p:sldId id="360" r:id="rId24"/>
    <p:sldId id="389" r:id="rId25"/>
    <p:sldId id="390" r:id="rId26"/>
    <p:sldId id="391" r:id="rId27"/>
    <p:sldId id="392" r:id="rId28"/>
    <p:sldId id="395" r:id="rId29"/>
    <p:sldId id="364" r:id="rId30"/>
    <p:sldId id="365" r:id="rId31"/>
    <p:sldId id="493" r:id="rId32"/>
    <p:sldId id="366" r:id="rId33"/>
    <p:sldId id="367" r:id="rId34"/>
    <p:sldId id="368" r:id="rId35"/>
    <p:sldId id="369" r:id="rId36"/>
    <p:sldId id="371" r:id="rId37"/>
    <p:sldId id="370" r:id="rId38"/>
    <p:sldId id="446" r:id="rId39"/>
    <p:sldId id="490" r:id="rId40"/>
    <p:sldId id="491" r:id="rId41"/>
    <p:sldId id="492" r:id="rId42"/>
    <p:sldId id="447" r:id="rId43"/>
    <p:sldId id="489" r:id="rId44"/>
    <p:sldId id="449" r:id="rId45"/>
    <p:sldId id="450" r:id="rId46"/>
    <p:sldId id="451" r:id="rId47"/>
    <p:sldId id="425" r:id="rId48"/>
    <p:sldId id="428" r:id="rId49"/>
    <p:sldId id="452" r:id="rId50"/>
    <p:sldId id="453" r:id="rId51"/>
    <p:sldId id="426" r:id="rId52"/>
    <p:sldId id="427" r:id="rId53"/>
    <p:sldId id="421" r:id="rId54"/>
    <p:sldId id="422" r:id="rId55"/>
    <p:sldId id="454" r:id="rId56"/>
    <p:sldId id="455" r:id="rId57"/>
    <p:sldId id="456" r:id="rId58"/>
    <p:sldId id="396" r:id="rId59"/>
    <p:sldId id="397" r:id="rId60"/>
    <p:sldId id="398" r:id="rId61"/>
    <p:sldId id="399" r:id="rId62"/>
    <p:sldId id="400" r:id="rId63"/>
    <p:sldId id="401" r:id="rId64"/>
    <p:sldId id="402" r:id="rId65"/>
    <p:sldId id="403" r:id="rId66"/>
    <p:sldId id="404" r:id="rId67"/>
    <p:sldId id="405" r:id="rId68"/>
    <p:sldId id="406" r:id="rId69"/>
    <p:sldId id="407" r:id="rId70"/>
    <p:sldId id="408" r:id="rId71"/>
    <p:sldId id="409" r:id="rId72"/>
    <p:sldId id="457" r:id="rId73"/>
    <p:sldId id="411" r:id="rId7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19" autoAdjust="0"/>
    <p:restoredTop sz="94660"/>
  </p:normalViewPr>
  <p:slideViewPr>
    <p:cSldViewPr snapToGrid="0">
      <p:cViewPr varScale="1">
        <p:scale>
          <a:sx n="77" d="100"/>
          <a:sy n="77" d="100"/>
        </p:scale>
        <p:origin x="64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829A2AA-0E21-4F09-B24C-2B2C6F171F86}" type="datetimeFigureOut">
              <a:rPr lang="en-US" smtClean="0"/>
              <a:t>10/31/2019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8BAD37-2440-46C2-ABB9-8FF538F900B2}" type="slidenum">
              <a:rPr lang="en-US" smtClean="0"/>
              <a:t>‹#›</a:t>
            </a:fld>
            <a:endParaRPr lang="en-US"/>
          </a:p>
        </p:txBody>
      </p:sp>
    </p:spTree>
    <p:extLst>
      <p:ext uri="{BB962C8B-B14F-4D97-AF65-F5344CB8AC3E}">
        <p14:creationId xmlns:p14="http://schemas.microsoft.com/office/powerpoint/2010/main" val="41300626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13D1C9-2608-46E0-A297-D89903FEC983}"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13D1C9-2608-46E0-A297-D89903FEC983}"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13D1C9-2608-46E0-A297-D89903FEC983}"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13D1C9-2608-46E0-A297-D89903FEC983}"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Lecture 18</a:t>
            </a:r>
            <a:br>
              <a:rPr lang="en-US" dirty="0"/>
            </a:br>
            <a:r>
              <a:rPr lang="en-US" dirty="0"/>
              <a:t>Oct. 31, 2019</a:t>
            </a:r>
          </a:p>
        </p:txBody>
      </p:sp>
    </p:spTree>
    <p:extLst>
      <p:ext uri="{BB962C8B-B14F-4D97-AF65-F5344CB8AC3E}">
        <p14:creationId xmlns:p14="http://schemas.microsoft.com/office/powerpoint/2010/main" val="140532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952750" y="152401"/>
            <a:ext cx="6343650" cy="6354763"/>
          </a:xfrm>
        </p:spPr>
        <p:txBody>
          <a:bodyPr/>
          <a:lstStyle/>
          <a:p>
            <a:pPr eaLnBrk="1" hangingPunct="1"/>
            <a:r>
              <a:rPr lang="en-US" altLang="en-US"/>
              <a:t>Pacific Employers Ins. Co. v. Industrial Acc. Comm’n  (US 1939)</a:t>
            </a:r>
            <a:br>
              <a:rPr lang="en-US" altLang="en-US"/>
            </a:br>
            <a:r>
              <a:rPr lang="en-US" altLang="en-US"/>
              <a:t/>
            </a:r>
            <a:br>
              <a:rPr lang="en-US" altLang="en-US"/>
            </a:br>
            <a:r>
              <a:rPr lang="en-US" altLang="en-US"/>
              <a:t/>
            </a:r>
            <a:br>
              <a:rPr lang="en-US" altLang="en-US"/>
            </a:br>
            <a:endParaRPr lang="en-US" altLang="en-US"/>
          </a:p>
        </p:txBody>
      </p:sp>
    </p:spTree>
    <p:extLst>
      <p:ext uri="{BB962C8B-B14F-4D97-AF65-F5344CB8AC3E}">
        <p14:creationId xmlns:p14="http://schemas.microsoft.com/office/powerpoint/2010/main" val="491848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2952750" y="304801"/>
            <a:ext cx="6229350" cy="5821363"/>
          </a:xfrm>
        </p:spPr>
        <p:txBody>
          <a:bodyPr rtlCol="0">
            <a:normAutofit fontScale="92500"/>
          </a:bodyPr>
          <a:lstStyle/>
          <a:p>
            <a:pPr>
              <a:defRPr/>
            </a:pPr>
            <a:r>
              <a:rPr lang="en-US" altLang="en-US" dirty="0"/>
              <a:t>“Although Massachusetts has an interest in safeguarding the compensation of Massachusetts employees while temporarily abroad in the course of their employment, and may adopt that policy for itself, that could hardly be thought to support an application of the full faith and credit clause which would override the constitutional authority of another state to legislate for the bodily safety and economic protection of employees injured within it. Few matters could be deemed more appropriately the concern of the state in which the injury occurs, or more completely within its power.”</a:t>
            </a:r>
          </a:p>
        </p:txBody>
      </p:sp>
    </p:spTree>
    <p:extLst>
      <p:ext uri="{BB962C8B-B14F-4D97-AF65-F5344CB8AC3E}">
        <p14:creationId xmlns:p14="http://schemas.microsoft.com/office/powerpoint/2010/main" val="2931724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04800"/>
            <a:ext cx="8077200" cy="6553200"/>
          </a:xfrm>
        </p:spPr>
        <p:txBody>
          <a:bodyPr rtlCol="0">
            <a:normAutofit fontScale="92500" lnSpcReduction="20000"/>
          </a:bodyPr>
          <a:lstStyle/>
          <a:p>
            <a:pPr>
              <a:defRPr/>
            </a:pPr>
            <a:r>
              <a:rPr lang="en-US" dirty="0"/>
              <a:t>But the Court was careful to point out that there was nothing in the New Hampshire statute, the decisions of its courts, or in the circumstances of the case to suggest that reliance on the provisions of the Vermont statute, as a defense to the New Hampshire suit, was </a:t>
            </a:r>
            <a:r>
              <a:rPr lang="en-US" b="1" i="1" dirty="0"/>
              <a:t>obnoxious to the policy </a:t>
            </a:r>
            <a:r>
              <a:rPr lang="en-US" dirty="0"/>
              <a:t>of New Hampshire….Here, California legislation not only conflicts with that of Massachusetts providing compensation for the Massachusetts employee if injured within the state of California, but it expressly provides, for the guidance of its own commission and courts, that "[n]o contract, rule or regulation shall exempt the employer from liability for the compensation fixed by this act." The Supreme Court of California has declared in its opinion in this case </a:t>
            </a:r>
            <a:r>
              <a:rPr lang="en-US" b="1" i="1" dirty="0"/>
              <a:t>that it is the policy of the state</a:t>
            </a:r>
            <a:r>
              <a:rPr lang="en-US" dirty="0"/>
              <a:t>, as expressed in its Constitution and Compensation Act, to apply its own provisions for compensation, to the exclusion of all others, and that "It would be obnoxious to that policy to deny persons who have been injured in this state the right to apply for compensation when to do so might require physicians and hospitals to go to another state to collect charges for medical care and treatment given to such persons."</a:t>
            </a:r>
          </a:p>
        </p:txBody>
      </p:sp>
    </p:spTree>
    <p:extLst>
      <p:ext uri="{BB962C8B-B14F-4D97-AF65-F5344CB8AC3E}">
        <p14:creationId xmlns:p14="http://schemas.microsoft.com/office/powerpoint/2010/main" val="3211692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5924464"/>
          </a:xfrm>
        </p:spPr>
        <p:txBody>
          <a:bodyPr>
            <a:normAutofit fontScale="90000"/>
          </a:bodyPr>
          <a:lstStyle/>
          <a:p>
            <a:r>
              <a:rPr lang="en-US" dirty="0"/>
              <a:t>what kind of interest matters?</a:t>
            </a:r>
            <a:br>
              <a:rPr lang="en-US" dirty="0"/>
            </a:br>
            <a:r>
              <a:rPr lang="en-US" dirty="0"/>
              <a:t/>
            </a:r>
            <a:br>
              <a:rPr lang="en-US" dirty="0"/>
            </a:br>
            <a:r>
              <a:rPr lang="en-US" dirty="0"/>
              <a:t>Carroll v. Lanza (US 1955)</a:t>
            </a:r>
            <a:br>
              <a:rPr lang="en-US" dirty="0"/>
            </a:br>
            <a:r>
              <a:rPr lang="en-US" dirty="0"/>
              <a:t>Mo resident employed by Mo subcontractor injured in Ark. – taken back to Mo for treatment</a:t>
            </a:r>
            <a:br>
              <a:rPr lang="en-US" dirty="0"/>
            </a:br>
            <a:r>
              <a:rPr lang="en-US" dirty="0"/>
              <a:t/>
            </a:r>
            <a:br>
              <a:rPr lang="en-US" dirty="0"/>
            </a:br>
            <a:r>
              <a:rPr lang="en-US" dirty="0"/>
              <a:t>Ark law allowed for suit against general contractor – Mo law didn’t </a:t>
            </a:r>
            <a:br>
              <a:rPr lang="en-US" dirty="0"/>
            </a:br>
            <a:r>
              <a:rPr lang="en-US" dirty="0"/>
              <a:t/>
            </a:r>
            <a:br>
              <a:rPr lang="en-US" dirty="0"/>
            </a:br>
            <a:r>
              <a:rPr lang="en-US" dirty="0"/>
              <a:t>Ark </a:t>
            </a:r>
            <a:r>
              <a:rPr lang="en-US" dirty="0" err="1"/>
              <a:t>ct</a:t>
            </a:r>
            <a:r>
              <a:rPr lang="en-US" dirty="0"/>
              <a:t> allowed to apply Ark law</a:t>
            </a:r>
          </a:p>
        </p:txBody>
      </p:sp>
    </p:spTree>
    <p:extLst>
      <p:ext uri="{BB962C8B-B14F-4D97-AF65-F5344CB8AC3E}">
        <p14:creationId xmlns:p14="http://schemas.microsoft.com/office/powerpoint/2010/main" val="151639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196313"/>
          </a:xfrm>
        </p:spPr>
        <p:txBody>
          <a:bodyPr>
            <a:noAutofit/>
          </a:bodyPr>
          <a:lstStyle/>
          <a:p>
            <a:r>
              <a:rPr lang="en-US" sz="3200" dirty="0"/>
              <a:t>[Ark.’s] interests are large and considerable, and are to be weighed not only in the light of the facts of this case, but by the kind of situation presented. For we write not only for this case and this day alone, but for this type of case. The State where the tort occurs certainly has a concern in the problems following in the wake of the injury. The problems of medical care and of possible dependents are among these, as </a:t>
            </a:r>
            <a:r>
              <a:rPr lang="en-US" sz="3200" i="1" dirty="0"/>
              <a:t>Pacific Employers Insurance Co. v. Industrial Accident Commission, supra,</a:t>
            </a:r>
            <a:r>
              <a:rPr lang="en-US" sz="3200" dirty="0"/>
              <a:t> emphasizes. A State that legislates concerning them is exercising traditional powers of sovereignty. Arkansas therefore has a legitimate interest in opening her courts to suits of this nature even though, in this case, Carroll's injury may have cast no burden on her or on her institutions.</a:t>
            </a:r>
          </a:p>
        </p:txBody>
      </p:sp>
    </p:spTree>
    <p:extLst>
      <p:ext uri="{BB962C8B-B14F-4D97-AF65-F5344CB8AC3E}">
        <p14:creationId xmlns:p14="http://schemas.microsoft.com/office/powerpoint/2010/main" val="756146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563" y="365125"/>
            <a:ext cx="10716237" cy="5976952"/>
          </a:xfrm>
        </p:spPr>
        <p:txBody>
          <a:bodyPr/>
          <a:lstStyle/>
          <a:p>
            <a:r>
              <a:rPr lang="en-US" dirty="0"/>
              <a:t>something less than constitutionalizing a particular choice-of-law approach?</a:t>
            </a:r>
          </a:p>
        </p:txBody>
      </p:sp>
    </p:spTree>
    <p:extLst>
      <p:ext uri="{BB962C8B-B14F-4D97-AF65-F5344CB8AC3E}">
        <p14:creationId xmlns:p14="http://schemas.microsoft.com/office/powerpoint/2010/main" val="1395620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620" y="365125"/>
            <a:ext cx="10607180" cy="5918229"/>
          </a:xfrm>
        </p:spPr>
        <p:txBody>
          <a:bodyPr/>
          <a:lstStyle/>
          <a:p>
            <a:r>
              <a:rPr lang="en-US" dirty="0"/>
              <a:t>Roosevelt –</a:t>
            </a:r>
            <a:br>
              <a:rPr lang="en-US" dirty="0"/>
            </a:br>
            <a:r>
              <a:rPr lang="en-US" dirty="0"/>
              <a:t/>
            </a:r>
            <a:br>
              <a:rPr lang="en-US" dirty="0"/>
            </a:br>
            <a:r>
              <a:rPr lang="en-US" dirty="0"/>
              <a:t>must be forum neutral</a:t>
            </a:r>
            <a:br>
              <a:rPr lang="en-US" dirty="0"/>
            </a:br>
            <a:r>
              <a:rPr lang="en-US" dirty="0"/>
              <a:t/>
            </a:r>
            <a:br>
              <a:rPr lang="en-US" dirty="0"/>
            </a:br>
            <a:r>
              <a:rPr lang="en-US" dirty="0"/>
              <a:t>it cannot matter that a contact is the forum’s rather than another jurisdiction’s</a:t>
            </a:r>
            <a:br>
              <a:rPr lang="en-US" dirty="0"/>
            </a:br>
            <a:r>
              <a:rPr lang="en-US" dirty="0"/>
              <a:t/>
            </a:r>
            <a:br>
              <a:rPr lang="en-US" dirty="0"/>
            </a:br>
            <a:endParaRPr lang="en-US" dirty="0"/>
          </a:p>
        </p:txBody>
      </p:sp>
    </p:spTree>
    <p:extLst>
      <p:ext uri="{BB962C8B-B14F-4D97-AF65-F5344CB8AC3E}">
        <p14:creationId xmlns:p14="http://schemas.microsoft.com/office/powerpoint/2010/main" val="2456550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221026"/>
          </a:xfrm>
        </p:spPr>
        <p:txBody>
          <a:bodyPr/>
          <a:lstStyle/>
          <a:p>
            <a:r>
              <a:rPr lang="en-US" dirty="0"/>
              <a:t>which choice-of-law approaches are unconstitutional for Roosevelt?</a:t>
            </a:r>
            <a:br>
              <a:rPr lang="en-US" dirty="0"/>
            </a:br>
            <a:r>
              <a:rPr lang="en-US" dirty="0"/>
              <a:t/>
            </a:r>
            <a:br>
              <a:rPr lang="en-US" dirty="0"/>
            </a:br>
            <a:r>
              <a:rPr lang="en-US" dirty="0"/>
              <a:t>which are constitutional?</a:t>
            </a:r>
          </a:p>
        </p:txBody>
      </p:sp>
    </p:spTree>
    <p:extLst>
      <p:ext uri="{BB962C8B-B14F-4D97-AF65-F5344CB8AC3E}">
        <p14:creationId xmlns:p14="http://schemas.microsoft.com/office/powerpoint/2010/main" val="1299153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a:t>Allstate Ins. Co. v. Hague</a:t>
            </a:r>
            <a:br>
              <a:rPr lang="en-US" dirty="0"/>
            </a:br>
            <a:r>
              <a:rPr lang="en-US" dirty="0"/>
              <a:t>(US 1981)</a:t>
            </a:r>
          </a:p>
        </p:txBody>
      </p:sp>
    </p:spTree>
    <p:extLst>
      <p:ext uri="{BB962C8B-B14F-4D97-AF65-F5344CB8AC3E}">
        <p14:creationId xmlns:p14="http://schemas.microsoft.com/office/powerpoint/2010/main" val="3265948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04801"/>
            <a:ext cx="8229600" cy="5821363"/>
          </a:xfrm>
        </p:spPr>
        <p:txBody>
          <a:bodyPr rtlCol="0">
            <a:normAutofit lnSpcReduction="10000"/>
          </a:bodyPr>
          <a:lstStyle/>
          <a:p>
            <a:pPr>
              <a:defRPr/>
            </a:pPr>
            <a:r>
              <a:rPr lang="en-US" dirty="0"/>
              <a:t>Footnote 10: “This Court has taken a similar approach in deciding choice of law cases under both the Due Process Clause and the Full Faith and Credit Clause. In each instance, the Court has examined the relevant contacts and resulting interests of the State whose law was applied. Although at one time the Court required a more exacting standard under the Full Faith and Credit Clause than under the Due Process Clause for evaluating the constitutionality of choice of law decisions, see Alaska Packers Assn. v. Industrial Accident </a:t>
            </a:r>
            <a:r>
              <a:rPr lang="en-US" dirty="0" err="1"/>
              <a:t>Comm'n</a:t>
            </a:r>
            <a:r>
              <a:rPr lang="en-US" dirty="0"/>
              <a:t>, 294 U. S. 532, 294 U. S. 549-550 (1935) (interest of State whose law was applied was no less than interest of State whose law was rejected), the Court has since abandoned the weighing of interests requirement.”</a:t>
            </a:r>
          </a:p>
        </p:txBody>
      </p:sp>
    </p:spTree>
    <p:extLst>
      <p:ext uri="{BB962C8B-B14F-4D97-AF65-F5344CB8AC3E}">
        <p14:creationId xmlns:p14="http://schemas.microsoft.com/office/powerpoint/2010/main" val="1516374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a:t>Constitutional Restrictions on Choice of Law</a:t>
            </a:r>
          </a:p>
        </p:txBody>
      </p:sp>
    </p:spTree>
    <p:extLst>
      <p:ext uri="{BB962C8B-B14F-4D97-AF65-F5344CB8AC3E}">
        <p14:creationId xmlns:p14="http://schemas.microsoft.com/office/powerpoint/2010/main" val="2001190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1981200" y="304801"/>
            <a:ext cx="8229600" cy="5821363"/>
          </a:xfrm>
        </p:spPr>
        <p:txBody>
          <a:bodyPr/>
          <a:lstStyle/>
          <a:p>
            <a:pPr eaLnBrk="1" hangingPunct="1"/>
            <a:r>
              <a:rPr lang="en-US" altLang="en-US"/>
              <a:t>The lesson from Dick and Yates, which found insufficient forum contacts to apply forum law, and from Alaska Packers, Cardillo, and Clay II, which found adequate contacts to sustain the choice of forum law, is that for a State's substantive law to be selected in a constitutionally permissible manner, that State </a:t>
            </a:r>
            <a:r>
              <a:rPr lang="en-US" altLang="en-US" b="1"/>
              <a:t>must have a significant contact or significant aggregation of contacts, creating state interests, such that choice of its law is neither arbitrary nor fundamentally unfair. </a:t>
            </a:r>
          </a:p>
        </p:txBody>
      </p:sp>
    </p:spTree>
    <p:extLst>
      <p:ext uri="{BB962C8B-B14F-4D97-AF65-F5344CB8AC3E}">
        <p14:creationId xmlns:p14="http://schemas.microsoft.com/office/powerpoint/2010/main" val="2345277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183956"/>
          </a:xfrm>
        </p:spPr>
        <p:txBody>
          <a:bodyPr>
            <a:normAutofit fontScale="90000"/>
          </a:bodyPr>
          <a:lstStyle/>
          <a:p>
            <a:r>
              <a:rPr lang="en-US" dirty="0"/>
              <a:t>Stevens, concurring…</a:t>
            </a:r>
            <a:br>
              <a:rPr lang="en-US" dirty="0"/>
            </a:br>
            <a:r>
              <a:rPr lang="en-US" dirty="0"/>
              <a:t>“two separate questions must be answered. First, does the Full Faith and Credit Clause require Minnesota, the forum State, to apply Wisconsin law? Second, does the Due Process Clause of the Fourteenth Amendment prevent Minnesota from applying its own law? The first inquiry implicates the federal interest in ensuring that Minnesota respect the sovereignty of the State of Wisconsin; the second implicates the litigants' interest in a fair adjudication of their rights.”</a:t>
            </a:r>
          </a:p>
        </p:txBody>
      </p:sp>
    </p:spTree>
    <p:extLst>
      <p:ext uri="{BB962C8B-B14F-4D97-AF65-F5344CB8AC3E}">
        <p14:creationId xmlns:p14="http://schemas.microsoft.com/office/powerpoint/2010/main" val="2234367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476" y="365125"/>
            <a:ext cx="10575324" cy="5912107"/>
          </a:xfrm>
        </p:spPr>
        <p:txBody>
          <a:bodyPr/>
          <a:lstStyle/>
          <a:p>
            <a:r>
              <a:rPr lang="en-US" dirty="0"/>
              <a:t>relevant contacts…?</a:t>
            </a:r>
          </a:p>
        </p:txBody>
      </p:sp>
    </p:spTree>
    <p:extLst>
      <p:ext uri="{BB962C8B-B14F-4D97-AF65-F5344CB8AC3E}">
        <p14:creationId xmlns:p14="http://schemas.microsoft.com/office/powerpoint/2010/main" val="577894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981200" y="381001"/>
            <a:ext cx="8229600" cy="5745163"/>
          </a:xfrm>
        </p:spPr>
        <p:txBody>
          <a:bodyPr/>
          <a:lstStyle/>
          <a:p>
            <a:pPr eaLnBrk="1" hangingPunct="1"/>
            <a:r>
              <a:rPr lang="en-US" altLang="en-US" dirty="0"/>
              <a:t>member of </a:t>
            </a:r>
            <a:r>
              <a:rPr lang="en-US" altLang="en-US" dirty="0" err="1"/>
              <a:t>Minn</a:t>
            </a:r>
            <a:r>
              <a:rPr lang="en-US" altLang="en-US" dirty="0"/>
              <a:t> workforce</a:t>
            </a:r>
          </a:p>
          <a:p>
            <a:pPr lvl="1" eaLnBrk="1" hangingPunct="1"/>
            <a:r>
              <a:rPr lang="en-US" altLang="en-US" dirty="0"/>
              <a:t>commuted to work there</a:t>
            </a:r>
          </a:p>
          <a:p>
            <a:pPr eaLnBrk="1" hangingPunct="1"/>
            <a:r>
              <a:rPr lang="en-US" altLang="en-US" dirty="0"/>
              <a:t>Allstate present and doing business in </a:t>
            </a:r>
            <a:r>
              <a:rPr lang="en-US" altLang="en-US" dirty="0" err="1"/>
              <a:t>Minn</a:t>
            </a:r>
            <a:endParaRPr lang="en-US" altLang="en-US" dirty="0"/>
          </a:p>
          <a:p>
            <a:pPr eaLnBrk="1" hangingPunct="1"/>
            <a:r>
              <a:rPr lang="en-US" altLang="en-US" dirty="0"/>
              <a:t>post-event move of plaintiff to </a:t>
            </a:r>
            <a:r>
              <a:rPr lang="en-US" altLang="en-US" dirty="0" err="1"/>
              <a:t>Minn</a:t>
            </a:r>
            <a:endParaRPr lang="en-US" altLang="en-US" dirty="0"/>
          </a:p>
        </p:txBody>
      </p:sp>
    </p:spTree>
    <p:extLst>
      <p:ext uri="{BB962C8B-B14F-4D97-AF65-F5344CB8AC3E}">
        <p14:creationId xmlns:p14="http://schemas.microsoft.com/office/powerpoint/2010/main" val="29487719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365125"/>
            <a:ext cx="10637108" cy="5850324"/>
          </a:xfrm>
        </p:spPr>
        <p:txBody>
          <a:bodyPr/>
          <a:lstStyle/>
          <a:p>
            <a:r>
              <a:rPr lang="en-US" dirty="0"/>
              <a:t>Powell’s dissent:</a:t>
            </a:r>
            <a:br>
              <a:rPr lang="en-US" dirty="0"/>
            </a:br>
            <a:r>
              <a:rPr lang="en-US" dirty="0"/>
              <a:t/>
            </a:r>
            <a:br>
              <a:rPr lang="en-US" dirty="0"/>
            </a:br>
            <a:r>
              <a:rPr lang="en-US" dirty="0"/>
              <a:t>- </a:t>
            </a:r>
            <a:r>
              <a:rPr lang="en-US" altLang="en-US" dirty="0"/>
              <a:t>member of </a:t>
            </a:r>
            <a:r>
              <a:rPr lang="en-US" altLang="en-US" dirty="0" err="1"/>
              <a:t>Minn</a:t>
            </a:r>
            <a:r>
              <a:rPr lang="en-US" altLang="en-US" dirty="0"/>
              <a:t> workforce</a:t>
            </a:r>
            <a:br>
              <a:rPr lang="en-US" altLang="en-US" dirty="0"/>
            </a:br>
            <a:r>
              <a:rPr lang="en-US" altLang="en-US" dirty="0"/>
              <a:t>	commuted to work there</a:t>
            </a:r>
            <a:br>
              <a:rPr lang="en-US" altLang="en-US" dirty="0"/>
            </a:br>
            <a:r>
              <a:rPr lang="en-US" altLang="en-US" dirty="0"/>
              <a:t>- Allstate present and doing business in </a:t>
            </a:r>
            <a:r>
              <a:rPr lang="en-US" altLang="en-US" dirty="0" err="1"/>
              <a:t>Minn</a:t>
            </a:r>
            <a:r>
              <a:rPr lang="en-US" altLang="en-US" dirty="0"/>
              <a:t/>
            </a:r>
            <a:br>
              <a:rPr lang="en-US" altLang="en-US" dirty="0"/>
            </a:br>
            <a:r>
              <a:rPr lang="en-US" altLang="en-US" dirty="0"/>
              <a:t>- post-event move of plaintiff to </a:t>
            </a:r>
            <a:r>
              <a:rPr lang="en-US" altLang="en-US" dirty="0" err="1"/>
              <a:t>Minn</a:t>
            </a:r>
            <a:r>
              <a:rPr lang="en-US" altLang="en-US" dirty="0"/>
              <a:t/>
            </a:r>
            <a:br>
              <a:rPr lang="en-US" altLang="en-US" dirty="0"/>
            </a:br>
            <a:endParaRPr lang="en-US" dirty="0"/>
          </a:p>
        </p:txBody>
      </p:sp>
    </p:spTree>
    <p:extLst>
      <p:ext uri="{BB962C8B-B14F-4D97-AF65-F5344CB8AC3E}">
        <p14:creationId xmlns:p14="http://schemas.microsoft.com/office/powerpoint/2010/main" val="11725135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5936821"/>
          </a:xfrm>
        </p:spPr>
        <p:txBody>
          <a:bodyPr/>
          <a:lstStyle/>
          <a:p>
            <a:r>
              <a:rPr lang="en-US" dirty="0"/>
              <a:t>can one contact be used only to answer the problem of unfair surprise and another used only to answer the problem of state interests</a:t>
            </a:r>
          </a:p>
        </p:txBody>
      </p:sp>
    </p:spTree>
    <p:extLst>
      <p:ext uri="{BB962C8B-B14F-4D97-AF65-F5344CB8AC3E}">
        <p14:creationId xmlns:p14="http://schemas.microsoft.com/office/powerpoint/2010/main" val="3597730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5949178"/>
          </a:xfrm>
        </p:spPr>
        <p:txBody>
          <a:bodyPr/>
          <a:lstStyle/>
          <a:p>
            <a:r>
              <a:rPr lang="en-US" dirty="0"/>
              <a:t>unfair surprise</a:t>
            </a:r>
            <a:br>
              <a:rPr lang="en-US" dirty="0"/>
            </a:br>
            <a:r>
              <a:rPr lang="en-US" dirty="0"/>
              <a:t/>
            </a:r>
            <a:br>
              <a:rPr lang="en-US" dirty="0"/>
            </a:br>
            <a:r>
              <a:rPr lang="en-US" dirty="0"/>
              <a:t/>
            </a:r>
            <a:br>
              <a:rPr lang="en-US" dirty="0"/>
            </a:br>
            <a:r>
              <a:rPr lang="en-US" dirty="0"/>
              <a:t>- </a:t>
            </a:r>
            <a:r>
              <a:rPr lang="en-US" altLang="en-US" dirty="0"/>
              <a:t>member of </a:t>
            </a:r>
            <a:r>
              <a:rPr lang="en-US" altLang="en-US" dirty="0" err="1"/>
              <a:t>Minn</a:t>
            </a:r>
            <a:r>
              <a:rPr lang="en-US" altLang="en-US" dirty="0"/>
              <a:t> workforce</a:t>
            </a:r>
            <a:br>
              <a:rPr lang="en-US" altLang="en-US" dirty="0"/>
            </a:br>
            <a:r>
              <a:rPr lang="en-US" altLang="en-US" dirty="0"/>
              <a:t>	commuted to work there</a:t>
            </a:r>
            <a:br>
              <a:rPr lang="en-US" altLang="en-US" dirty="0"/>
            </a:br>
            <a:r>
              <a:rPr lang="en-US" altLang="en-US" dirty="0"/>
              <a:t>- Allstate present and doing business in </a:t>
            </a:r>
            <a:r>
              <a:rPr lang="en-US" altLang="en-US" dirty="0" err="1"/>
              <a:t>Minn</a:t>
            </a:r>
            <a:r>
              <a:rPr lang="en-US" altLang="en-US" dirty="0"/>
              <a:t/>
            </a:r>
            <a:br>
              <a:rPr lang="en-US" altLang="en-US" dirty="0"/>
            </a:br>
            <a:r>
              <a:rPr lang="en-US" altLang="en-US" dirty="0"/>
              <a:t>- post-event move of plaintiff to </a:t>
            </a:r>
            <a:r>
              <a:rPr lang="en-US" altLang="en-US" dirty="0" err="1"/>
              <a:t>Minn</a:t>
            </a:r>
            <a:r>
              <a:rPr lang="en-US" altLang="en-US" dirty="0"/>
              <a:t/>
            </a:r>
            <a:br>
              <a:rPr lang="en-US" altLang="en-US" dirty="0"/>
            </a:br>
            <a:endParaRPr lang="en-US" dirty="0"/>
          </a:p>
        </p:txBody>
      </p:sp>
    </p:spTree>
    <p:extLst>
      <p:ext uri="{BB962C8B-B14F-4D97-AF65-F5344CB8AC3E}">
        <p14:creationId xmlns:p14="http://schemas.microsoft.com/office/powerpoint/2010/main" val="35619786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035675"/>
          </a:xfrm>
        </p:spPr>
        <p:txBody>
          <a:bodyPr/>
          <a:lstStyle/>
          <a:p>
            <a:r>
              <a:rPr lang="en-US" dirty="0" err="1"/>
              <a:t>Minn</a:t>
            </a:r>
            <a:r>
              <a:rPr lang="en-US" dirty="0"/>
              <a:t> interests</a:t>
            </a:r>
            <a:br>
              <a:rPr lang="en-US" dirty="0"/>
            </a:br>
            <a:r>
              <a:rPr lang="en-US" dirty="0"/>
              <a:t/>
            </a:r>
            <a:br>
              <a:rPr lang="en-US" dirty="0"/>
            </a:br>
            <a:r>
              <a:rPr lang="en-US" dirty="0"/>
              <a:t/>
            </a:r>
            <a:br>
              <a:rPr lang="en-US" dirty="0"/>
            </a:br>
            <a:r>
              <a:rPr lang="en-US" dirty="0"/>
              <a:t>- </a:t>
            </a:r>
            <a:r>
              <a:rPr lang="en-US" altLang="en-US" dirty="0"/>
              <a:t>member of </a:t>
            </a:r>
            <a:r>
              <a:rPr lang="en-US" altLang="en-US" dirty="0" err="1"/>
              <a:t>Minn</a:t>
            </a:r>
            <a:r>
              <a:rPr lang="en-US" altLang="en-US" dirty="0"/>
              <a:t> workforce</a:t>
            </a:r>
            <a:br>
              <a:rPr lang="en-US" altLang="en-US" dirty="0"/>
            </a:br>
            <a:r>
              <a:rPr lang="en-US" altLang="en-US" dirty="0"/>
              <a:t>	commuted to work there</a:t>
            </a:r>
            <a:br>
              <a:rPr lang="en-US" altLang="en-US" dirty="0"/>
            </a:br>
            <a:r>
              <a:rPr lang="en-US" altLang="en-US" dirty="0"/>
              <a:t>- Allstate present and doing business in </a:t>
            </a:r>
            <a:r>
              <a:rPr lang="en-US" altLang="en-US" dirty="0" err="1"/>
              <a:t>Minn</a:t>
            </a:r>
            <a:r>
              <a:rPr lang="en-US" altLang="en-US" dirty="0"/>
              <a:t/>
            </a:r>
            <a:br>
              <a:rPr lang="en-US" altLang="en-US" dirty="0"/>
            </a:br>
            <a:r>
              <a:rPr lang="en-US" altLang="en-US" dirty="0"/>
              <a:t>- post-event move of plaintiff to </a:t>
            </a:r>
            <a:r>
              <a:rPr lang="en-US" altLang="en-US" dirty="0" err="1"/>
              <a:t>Minn</a:t>
            </a:r>
            <a:endParaRPr lang="en-US" dirty="0"/>
          </a:p>
        </p:txBody>
      </p:sp>
    </p:spTree>
    <p:extLst>
      <p:ext uri="{BB962C8B-B14F-4D97-AF65-F5344CB8AC3E}">
        <p14:creationId xmlns:p14="http://schemas.microsoft.com/office/powerpoint/2010/main" val="32365606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5912107"/>
          </a:xfrm>
        </p:spPr>
        <p:txBody>
          <a:bodyPr/>
          <a:lstStyle/>
          <a:p>
            <a:r>
              <a:rPr lang="en-US" dirty="0"/>
              <a:t>how often will the application of forum law violate the Constitution?</a:t>
            </a:r>
          </a:p>
        </p:txBody>
      </p:sp>
    </p:spTree>
    <p:extLst>
      <p:ext uri="{BB962C8B-B14F-4D97-AF65-F5344CB8AC3E}">
        <p14:creationId xmlns:p14="http://schemas.microsoft.com/office/powerpoint/2010/main" val="21982435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1782762"/>
          </a:xfrm>
        </p:spPr>
        <p:txBody>
          <a:bodyPr rtlCol="0">
            <a:normAutofit fontScale="90000"/>
          </a:bodyPr>
          <a:lstStyle/>
          <a:p>
            <a:pPr>
              <a:defRPr/>
            </a:pPr>
            <a:r>
              <a:rPr lang="en-US" altLang="en-US"/>
              <a:t>Phillips Petroleum Co.  v Shutts</a:t>
            </a:r>
            <a:br>
              <a:rPr lang="en-US" altLang="en-US"/>
            </a:br>
            <a:r>
              <a:rPr lang="en-US" altLang="en-US"/>
              <a:t>(US 1985)</a:t>
            </a:r>
            <a:br>
              <a:rPr lang="en-US" altLang="en-US"/>
            </a:br>
            <a:endParaRPr lang="en-US" altLang="en-US"/>
          </a:p>
        </p:txBody>
      </p:sp>
    </p:spTree>
    <p:extLst>
      <p:ext uri="{BB962C8B-B14F-4D97-AF65-F5344CB8AC3E}">
        <p14:creationId xmlns:p14="http://schemas.microsoft.com/office/powerpoint/2010/main" val="4111075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a:t>14</a:t>
            </a:r>
            <a:r>
              <a:rPr lang="en-US" altLang="en-US" baseline="30000"/>
              <a:t>th</a:t>
            </a:r>
            <a:r>
              <a:rPr lang="en-US" altLang="en-US"/>
              <a:t> Amendment</a:t>
            </a:r>
          </a:p>
        </p:txBody>
      </p:sp>
      <p:sp>
        <p:nvSpPr>
          <p:cNvPr id="17411" name="Content Placeholder 2"/>
          <p:cNvSpPr>
            <a:spLocks noGrp="1"/>
          </p:cNvSpPr>
          <p:nvPr>
            <p:ph idx="1"/>
          </p:nvPr>
        </p:nvSpPr>
        <p:spPr/>
        <p:txBody>
          <a:bodyPr/>
          <a:lstStyle/>
          <a:p>
            <a:r>
              <a:rPr lang="en-US" altLang="en-US"/>
              <a:t>“nor shall any state deprive any person of life, liberty, or property, without due process of law”</a:t>
            </a:r>
          </a:p>
        </p:txBody>
      </p:sp>
    </p:spTree>
    <p:extLst>
      <p:ext uri="{BB962C8B-B14F-4D97-AF65-F5344CB8AC3E}">
        <p14:creationId xmlns:p14="http://schemas.microsoft.com/office/powerpoint/2010/main" val="37353981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734" y="365125"/>
            <a:ext cx="10389066" cy="5893062"/>
          </a:xfrm>
        </p:spPr>
        <p:txBody>
          <a:bodyPr/>
          <a:lstStyle/>
          <a:p>
            <a:r>
              <a:rPr lang="en-US" dirty="0"/>
              <a:t>PJ over (unnamed) plaintiffs?</a:t>
            </a:r>
          </a:p>
        </p:txBody>
      </p:sp>
    </p:spTree>
    <p:extLst>
      <p:ext uri="{BB962C8B-B14F-4D97-AF65-F5344CB8AC3E}">
        <p14:creationId xmlns:p14="http://schemas.microsoft.com/office/powerpoint/2010/main" val="21495750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145" y="365125"/>
            <a:ext cx="10802655" cy="5960519"/>
          </a:xfrm>
        </p:spPr>
        <p:txBody>
          <a:bodyPr/>
          <a:lstStyle/>
          <a:p>
            <a:r>
              <a:rPr lang="en-US" dirty="0" smtClean="0"/>
              <a:t>PJ over D for out of state causes of actions?</a:t>
            </a:r>
            <a:endParaRPr lang="en-US" dirty="0"/>
          </a:p>
        </p:txBody>
      </p:sp>
    </p:spTree>
    <p:extLst>
      <p:ext uri="{BB962C8B-B14F-4D97-AF65-F5344CB8AC3E}">
        <p14:creationId xmlns:p14="http://schemas.microsoft.com/office/powerpoint/2010/main" val="29308598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5973891"/>
          </a:xfrm>
        </p:spPr>
        <p:txBody>
          <a:bodyPr/>
          <a:lstStyle/>
          <a:p>
            <a:r>
              <a:rPr lang="en-US" altLang="en-US" dirty="0"/>
              <a:t>State must have a significant contact or significant aggregation of contacts, creating state interests, such that choice of its law is neither arbitrary nor fundamentally unfair. </a:t>
            </a:r>
            <a:br>
              <a:rPr lang="en-US" altLang="en-US" dirty="0"/>
            </a:br>
            <a:endParaRPr lang="en-US" dirty="0"/>
          </a:p>
        </p:txBody>
      </p:sp>
    </p:spTree>
    <p:extLst>
      <p:ext uri="{BB962C8B-B14F-4D97-AF65-F5344CB8AC3E}">
        <p14:creationId xmlns:p14="http://schemas.microsoft.com/office/powerpoint/2010/main" val="31874616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50" y="365125"/>
            <a:ext cx="10934350" cy="5943396"/>
          </a:xfrm>
        </p:spPr>
        <p:txBody>
          <a:bodyPr/>
          <a:lstStyle/>
          <a:p>
            <a:r>
              <a:rPr lang="en-US" dirty="0"/>
              <a:t>common fund?</a:t>
            </a:r>
          </a:p>
        </p:txBody>
      </p:sp>
    </p:spTree>
    <p:extLst>
      <p:ext uri="{BB962C8B-B14F-4D97-AF65-F5344CB8AC3E}">
        <p14:creationId xmlns:p14="http://schemas.microsoft.com/office/powerpoint/2010/main" val="11567590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286" y="365125"/>
            <a:ext cx="10657514" cy="5792394"/>
          </a:xfrm>
        </p:spPr>
        <p:txBody>
          <a:bodyPr/>
          <a:lstStyle/>
          <a:p>
            <a:r>
              <a:rPr lang="en-US" dirty="0"/>
              <a:t>plaintiff consent to KS law?</a:t>
            </a:r>
          </a:p>
        </p:txBody>
      </p:sp>
    </p:spTree>
    <p:extLst>
      <p:ext uri="{BB962C8B-B14F-4D97-AF65-F5344CB8AC3E}">
        <p14:creationId xmlns:p14="http://schemas.microsoft.com/office/powerpoint/2010/main" val="16229894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950" y="365125"/>
            <a:ext cx="10858850" cy="5976952"/>
          </a:xfrm>
        </p:spPr>
        <p:txBody>
          <a:bodyPr/>
          <a:lstStyle/>
          <a:p>
            <a:r>
              <a:rPr lang="en-US" dirty="0"/>
              <a:t>We also give little credence to the idea that Kansas law should apply to all claims because the plaintiffs, by failing to opt out, evinced their desire to be bound by Kansas law. Even if one could say that the plaintiffs "consented" to the application of Kansas law by not opting out, plaintiff's desire for forum law is rarely, if ever controlling. In most cases, the plaintiff shows his obvious wish for forum law by filing there.</a:t>
            </a:r>
          </a:p>
        </p:txBody>
      </p:sp>
    </p:spTree>
    <p:extLst>
      <p:ext uri="{BB962C8B-B14F-4D97-AF65-F5344CB8AC3E}">
        <p14:creationId xmlns:p14="http://schemas.microsoft.com/office/powerpoint/2010/main" val="2532675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785" y="365125"/>
            <a:ext cx="10733015" cy="5943396"/>
          </a:xfrm>
        </p:spPr>
        <p:txBody>
          <a:bodyPr/>
          <a:lstStyle/>
          <a:p>
            <a:r>
              <a:rPr lang="en-US" dirty="0"/>
              <a:t>what if Kansas law was more generous to the D?</a:t>
            </a:r>
          </a:p>
        </p:txBody>
      </p:sp>
    </p:spTree>
    <p:extLst>
      <p:ext uri="{BB962C8B-B14F-4D97-AF65-F5344CB8AC3E}">
        <p14:creationId xmlns:p14="http://schemas.microsoft.com/office/powerpoint/2010/main" val="36805620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284" y="365125"/>
            <a:ext cx="10808516" cy="6119565"/>
          </a:xfrm>
        </p:spPr>
        <p:txBody>
          <a:bodyPr/>
          <a:lstStyle/>
          <a:p>
            <a:r>
              <a:rPr lang="en-US" dirty="0"/>
              <a:t>P (CA) and D(CA) enter into a gambling contract in CA with performance in CA. P sues D for breach in NV.</a:t>
            </a:r>
            <a:br>
              <a:rPr lang="en-US" dirty="0"/>
            </a:br>
            <a:r>
              <a:rPr lang="en-US" dirty="0"/>
              <a:t/>
            </a:r>
            <a:br>
              <a:rPr lang="en-US" dirty="0"/>
            </a:br>
            <a:r>
              <a:rPr lang="en-US" dirty="0"/>
              <a:t>Can they agree to NV law?</a:t>
            </a:r>
          </a:p>
        </p:txBody>
      </p:sp>
    </p:spTree>
    <p:extLst>
      <p:ext uri="{BB962C8B-B14F-4D97-AF65-F5344CB8AC3E}">
        <p14:creationId xmlns:p14="http://schemas.microsoft.com/office/powerpoint/2010/main" val="31290572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81200" y="274638"/>
            <a:ext cx="8229600" cy="6202362"/>
          </a:xfrm>
        </p:spPr>
        <p:txBody>
          <a:bodyPr/>
          <a:lstStyle/>
          <a:p>
            <a:pPr eaLnBrk="1" hangingPunct="1"/>
            <a:r>
              <a:rPr lang="en-US" altLang="en-US"/>
              <a:t>Sun Oil v Wortman (US 1988)</a:t>
            </a:r>
          </a:p>
        </p:txBody>
      </p:sp>
    </p:spTree>
    <p:extLst>
      <p:ext uri="{BB962C8B-B14F-4D97-AF65-F5344CB8AC3E}">
        <p14:creationId xmlns:p14="http://schemas.microsoft.com/office/powerpoint/2010/main" val="19402660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301" y="365125"/>
            <a:ext cx="10727499" cy="6123357"/>
          </a:xfrm>
        </p:spPr>
        <p:txBody>
          <a:bodyPr/>
          <a:lstStyle/>
          <a:p>
            <a:r>
              <a:rPr lang="en-US" dirty="0"/>
              <a:t>p</a:t>
            </a:r>
            <a:r>
              <a:rPr lang="en-US" dirty="0" smtClean="0"/>
              <a:t>arty expectations?</a:t>
            </a:r>
            <a:endParaRPr lang="en-US" dirty="0"/>
          </a:p>
        </p:txBody>
      </p:sp>
    </p:spTree>
    <p:extLst>
      <p:ext uri="{BB962C8B-B14F-4D97-AF65-F5344CB8AC3E}">
        <p14:creationId xmlns:p14="http://schemas.microsoft.com/office/powerpoint/2010/main" val="826235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r>
              <a:rPr lang="en-US" altLang="en-US"/>
              <a:t>Article IV, Section 1.</a:t>
            </a:r>
          </a:p>
          <a:p>
            <a:r>
              <a:rPr lang="en-US" altLang="en-US"/>
              <a:t>Full faith and credit shall be given in each state to the public acts, records, and judicial proceedings of every other state. And the Congress may by general laws prescribe the manner in which such acts, records, and proceedings shall be proved, and the effect thereof.</a:t>
            </a:r>
          </a:p>
          <a:p>
            <a:endParaRPr lang="en-US" altLang="en-US"/>
          </a:p>
        </p:txBody>
      </p:sp>
    </p:spTree>
    <p:extLst>
      <p:ext uri="{BB962C8B-B14F-4D97-AF65-F5344CB8AC3E}">
        <p14:creationId xmlns:p14="http://schemas.microsoft.com/office/powerpoint/2010/main" val="25819021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885" y="365125"/>
            <a:ext cx="10927915" cy="6073253"/>
          </a:xfrm>
        </p:spPr>
        <p:txBody>
          <a:bodyPr/>
          <a:lstStyle/>
          <a:p>
            <a:r>
              <a:rPr lang="en-US" dirty="0"/>
              <a:t>s</a:t>
            </a:r>
            <a:r>
              <a:rPr lang="en-US" dirty="0" smtClean="0"/>
              <a:t>tate interests?</a:t>
            </a:r>
            <a:endParaRPr lang="en-US" dirty="0"/>
          </a:p>
        </p:txBody>
      </p:sp>
    </p:spTree>
    <p:extLst>
      <p:ext uri="{BB962C8B-B14F-4D97-AF65-F5344CB8AC3E}">
        <p14:creationId xmlns:p14="http://schemas.microsoft.com/office/powerpoint/2010/main" val="38153317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619" y="365125"/>
            <a:ext cx="10815181" cy="6010623"/>
          </a:xfrm>
        </p:spPr>
        <p:txBody>
          <a:bodyPr/>
          <a:lstStyle/>
          <a:p>
            <a:r>
              <a:rPr lang="en-US" dirty="0"/>
              <a:t>h</a:t>
            </a:r>
            <a:r>
              <a:rPr lang="en-US" dirty="0" smtClean="0"/>
              <a:t>as the Court finally answered whether the forum’s longer statute of limitations can constitutionally trump a sister state’s shorter substantive limitations period?</a:t>
            </a:r>
            <a:endParaRPr lang="en-US" dirty="0"/>
          </a:p>
        </p:txBody>
      </p:sp>
    </p:spTree>
    <p:extLst>
      <p:ext uri="{BB962C8B-B14F-4D97-AF65-F5344CB8AC3E}">
        <p14:creationId xmlns:p14="http://schemas.microsoft.com/office/powerpoint/2010/main" val="26932865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785" y="365125"/>
            <a:ext cx="10733015" cy="5867895"/>
          </a:xfrm>
        </p:spPr>
        <p:txBody>
          <a:bodyPr/>
          <a:lstStyle/>
          <a:p>
            <a:r>
              <a:rPr lang="en-US" dirty="0"/>
              <a:t>“Although in certain circumstances standard conflicts law considers a statute of limitations to bar the right, and not just the remedy, petitioner concedes, that (apart from the fact that Kansas does not so regard the out-of-state statutes of limitations at issue here) Texas, Oklahoma, and Louisiana view their own statutes as procedural for choice-of-law purposes…”</a:t>
            </a:r>
          </a:p>
        </p:txBody>
      </p:sp>
    </p:spTree>
    <p:extLst>
      <p:ext uri="{BB962C8B-B14F-4D97-AF65-F5344CB8AC3E}">
        <p14:creationId xmlns:p14="http://schemas.microsoft.com/office/powerpoint/2010/main" val="41026368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81200" y="427038"/>
            <a:ext cx="8382000" cy="6430962"/>
          </a:xfrm>
        </p:spPr>
        <p:txBody>
          <a:bodyPr/>
          <a:lstStyle/>
          <a:p>
            <a:pPr marL="342900" indent="-342900"/>
            <a:r>
              <a:rPr lang="en-US" altLang="en-US" dirty="0" err="1"/>
              <a:t>Ferens</a:t>
            </a:r>
            <a:r>
              <a:rPr lang="en-US" altLang="en-US" dirty="0"/>
              <a:t> v John Deere (US 1990)</a:t>
            </a:r>
            <a:br>
              <a:rPr lang="en-US" altLang="en-US" dirty="0"/>
            </a:br>
            <a:r>
              <a:rPr lang="en-US" altLang="en-US" dirty="0"/>
              <a:t/>
            </a:r>
            <a:br>
              <a:rPr lang="en-US" altLang="en-US" dirty="0"/>
            </a:br>
            <a:r>
              <a:rPr lang="en-US" altLang="en-US" dirty="0"/>
              <a:t>P (Pa) sues D (Del/Ill) for Pa injury in federal court in Miss</a:t>
            </a:r>
            <a:br>
              <a:rPr lang="en-US" altLang="en-US" dirty="0"/>
            </a:br>
            <a:r>
              <a:rPr lang="en-US" altLang="en-US" dirty="0"/>
              <a:t/>
            </a:r>
            <a:br>
              <a:rPr lang="en-US" altLang="en-US" dirty="0"/>
            </a:br>
            <a:r>
              <a:rPr lang="en-US" altLang="en-US" dirty="0"/>
              <a:t>Case then transferred to Pa</a:t>
            </a:r>
            <a:br>
              <a:rPr lang="en-US" altLang="en-US" dirty="0"/>
            </a:br>
            <a:r>
              <a:rPr lang="en-US" altLang="en-US" dirty="0"/>
              <a:t/>
            </a:r>
            <a:br>
              <a:rPr lang="en-US" altLang="en-US" dirty="0"/>
            </a:br>
            <a:r>
              <a:rPr lang="en-US" altLang="en-US" dirty="0"/>
              <a:t>Miss stat </a:t>
            </a:r>
            <a:r>
              <a:rPr lang="en-US" altLang="en-US" dirty="0" err="1"/>
              <a:t>lims</a:t>
            </a:r>
            <a:r>
              <a:rPr lang="en-US" altLang="en-US" dirty="0"/>
              <a:t> used</a:t>
            </a:r>
          </a:p>
        </p:txBody>
      </p:sp>
    </p:spTree>
    <p:extLst>
      <p:ext uri="{BB962C8B-B14F-4D97-AF65-F5344CB8AC3E}">
        <p14:creationId xmlns:p14="http://schemas.microsoft.com/office/powerpoint/2010/main" val="21333777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0921314" cy="6085102"/>
          </a:xfrm>
        </p:spPr>
        <p:txBody>
          <a:bodyPr/>
          <a:lstStyle/>
          <a:p>
            <a:r>
              <a:rPr lang="en-US" dirty="0"/>
              <a:t>what is the constitutional obligation of a state court when interpreting sister state law?</a:t>
            </a:r>
          </a:p>
        </p:txBody>
      </p:sp>
    </p:spTree>
    <p:extLst>
      <p:ext uri="{BB962C8B-B14F-4D97-AF65-F5344CB8AC3E}">
        <p14:creationId xmlns:p14="http://schemas.microsoft.com/office/powerpoint/2010/main" val="2245759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451" y="365125"/>
            <a:ext cx="10783349" cy="5993730"/>
          </a:xfrm>
        </p:spPr>
        <p:txBody>
          <a:bodyPr/>
          <a:lstStyle/>
          <a:p>
            <a:r>
              <a:rPr lang="en-US" dirty="0"/>
              <a:t>to certify class action the KS </a:t>
            </a:r>
            <a:r>
              <a:rPr lang="en-US" dirty="0" err="1"/>
              <a:t>ct</a:t>
            </a:r>
            <a:r>
              <a:rPr lang="en-US" dirty="0"/>
              <a:t> presumed that all other jurisdictions’ laws are the same as KS</a:t>
            </a:r>
            <a:br>
              <a:rPr lang="en-US" dirty="0"/>
            </a:br>
            <a:r>
              <a:rPr lang="en-US" dirty="0"/>
              <a:t/>
            </a:r>
            <a:br>
              <a:rPr lang="en-US" dirty="0"/>
            </a:br>
            <a:r>
              <a:rPr lang="en-US" dirty="0"/>
              <a:t>constitutional?</a:t>
            </a:r>
          </a:p>
        </p:txBody>
      </p:sp>
    </p:spTree>
    <p:extLst>
      <p:ext uri="{BB962C8B-B14F-4D97-AF65-F5344CB8AC3E}">
        <p14:creationId xmlns:p14="http://schemas.microsoft.com/office/powerpoint/2010/main" val="28890450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05000" y="274638"/>
            <a:ext cx="8305800" cy="6049962"/>
          </a:xfrm>
        </p:spPr>
        <p:txBody>
          <a:bodyPr rtlCol="0">
            <a:normAutofit/>
          </a:bodyPr>
          <a:lstStyle/>
          <a:p>
            <a:pPr>
              <a:defRPr/>
            </a:pPr>
            <a:r>
              <a:rPr lang="en-US" altLang="en-US" sz="4000"/>
              <a:t>“To constitute a violation of the Full Faith and Credit Clause or the Due Process Clause, it is not enough that a state court misconstrue the law of another State. Rather, our cases make plain that the misconstruction must contradict law of the other State that is clearly established and that has been brought to the court's attention.”</a:t>
            </a:r>
            <a:br>
              <a:rPr lang="en-US" altLang="en-US" sz="4000"/>
            </a:br>
            <a:endParaRPr lang="en-US" altLang="en-US" sz="4000"/>
          </a:p>
        </p:txBody>
      </p:sp>
    </p:spTree>
    <p:extLst>
      <p:ext uri="{BB962C8B-B14F-4D97-AF65-F5344CB8AC3E}">
        <p14:creationId xmlns:p14="http://schemas.microsoft.com/office/powerpoint/2010/main" val="445051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159243"/>
          </a:xfrm>
        </p:spPr>
        <p:txBody>
          <a:bodyPr>
            <a:noAutofit/>
          </a:bodyPr>
          <a:lstStyle/>
          <a:p>
            <a:r>
              <a:rPr lang="en-US" sz="3200" i="1" dirty="0"/>
              <a:t>Rosen v. PRIMUS Automotive Financial Services </a:t>
            </a:r>
            <a:br>
              <a:rPr lang="en-US" sz="3200" i="1" dirty="0"/>
            </a:br>
            <a:r>
              <a:rPr lang="en-US" sz="3200" dirty="0"/>
              <a:t>(Minn. D. Ct., 4th Jud. Dist., May 4, 1999).</a:t>
            </a:r>
            <a:br>
              <a:rPr lang="en-US" sz="3200" dirty="0"/>
            </a:br>
            <a:r>
              <a:rPr lang="en-US" sz="3200" i="1" dirty="0"/>
              <a:t/>
            </a:r>
            <a:br>
              <a:rPr lang="en-US" sz="3200" i="1" dirty="0"/>
            </a:br>
            <a:r>
              <a:rPr lang="en-US" sz="3200" dirty="0"/>
              <a:t>- nation-wide class action in Minnesota state court concerning a identical provision in the U.C.C.s of fifty different states should be interpreted</a:t>
            </a:r>
            <a:br>
              <a:rPr lang="en-US" sz="3200" dirty="0"/>
            </a:br>
            <a:r>
              <a:rPr lang="en-US" sz="3200" dirty="0"/>
              <a:t>- only seven states’ courts had decided the matter</a:t>
            </a:r>
            <a:br>
              <a:rPr lang="en-US" sz="3200" dirty="0"/>
            </a:br>
            <a:r>
              <a:rPr lang="en-US" sz="3200" dirty="0"/>
              <a:t>- Minnesota courts arriving at one interpretation </a:t>
            </a:r>
            <a:br>
              <a:rPr lang="en-US" sz="3200" dirty="0"/>
            </a:br>
            <a:r>
              <a:rPr lang="en-US" sz="3200" dirty="0"/>
              <a:t>- the courts of six other states arriving at a different interpretation</a:t>
            </a:r>
            <a:br>
              <a:rPr lang="en-US" sz="3200" dirty="0"/>
            </a:br>
            <a:r>
              <a:rPr lang="en-US" sz="3200" dirty="0"/>
              <a:t>- the </a:t>
            </a:r>
            <a:r>
              <a:rPr lang="en-US" sz="3200" i="1" dirty="0"/>
              <a:t>Rosen</a:t>
            </a:r>
            <a:r>
              <a:rPr lang="en-US" sz="3200" dirty="0"/>
              <a:t> court certified a class including actions under Minnesota’s U.C.C. and the U.C.C.s of the forty-three states whose courts had yet to decide the matter</a:t>
            </a:r>
          </a:p>
        </p:txBody>
      </p:sp>
    </p:spTree>
    <p:extLst>
      <p:ext uri="{BB962C8B-B14F-4D97-AF65-F5344CB8AC3E}">
        <p14:creationId xmlns:p14="http://schemas.microsoft.com/office/powerpoint/2010/main" val="7767735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0921314" cy="6085102"/>
          </a:xfrm>
        </p:spPr>
        <p:txBody>
          <a:bodyPr/>
          <a:lstStyle/>
          <a:p>
            <a:r>
              <a:rPr lang="en-US" dirty="0"/>
              <a:t>what is the constitutional obligation of a federal court when interpreting state law?</a:t>
            </a:r>
          </a:p>
        </p:txBody>
      </p:sp>
    </p:spTree>
    <p:extLst>
      <p:ext uri="{BB962C8B-B14F-4D97-AF65-F5344CB8AC3E}">
        <p14:creationId xmlns:p14="http://schemas.microsoft.com/office/powerpoint/2010/main" val="5932817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229" y="365125"/>
            <a:ext cx="10766571" cy="6027286"/>
          </a:xfrm>
        </p:spPr>
        <p:txBody>
          <a:bodyPr/>
          <a:lstStyle/>
          <a:p>
            <a:r>
              <a:rPr lang="en-US" dirty="0"/>
              <a:t>assume a federal court in New York has misconstrued NY law?</a:t>
            </a:r>
            <a:br>
              <a:rPr lang="en-US" dirty="0"/>
            </a:br>
            <a:r>
              <a:rPr lang="en-US" dirty="0"/>
              <a:t/>
            </a:r>
            <a:br>
              <a:rPr lang="en-US" dirty="0"/>
            </a:br>
            <a:r>
              <a:rPr lang="en-US" dirty="0"/>
              <a:t>when would the US </a:t>
            </a:r>
            <a:r>
              <a:rPr lang="en-US" dirty="0" err="1"/>
              <a:t>SCt</a:t>
            </a:r>
            <a:r>
              <a:rPr lang="en-US" dirty="0"/>
              <a:t> take such a case to decide whether federal court’s </a:t>
            </a:r>
            <a:r>
              <a:rPr lang="en-US" i="1" dirty="0"/>
              <a:t>Erie</a:t>
            </a:r>
            <a:r>
              <a:rPr lang="en-US" dirty="0"/>
              <a:t> obligation has been violated?</a:t>
            </a:r>
            <a:br>
              <a:rPr lang="en-US" dirty="0"/>
            </a:br>
            <a:endParaRPr lang="en-US" dirty="0"/>
          </a:p>
        </p:txBody>
      </p:sp>
    </p:spTree>
    <p:extLst>
      <p:ext uri="{BB962C8B-B14F-4D97-AF65-F5344CB8AC3E}">
        <p14:creationId xmlns:p14="http://schemas.microsoft.com/office/powerpoint/2010/main" val="4045536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Home Ins. Co. v Dick (US 1930)</a:t>
            </a:r>
          </a:p>
        </p:txBody>
      </p:sp>
    </p:spTree>
    <p:extLst>
      <p:ext uri="{BB962C8B-B14F-4D97-AF65-F5344CB8AC3E}">
        <p14:creationId xmlns:p14="http://schemas.microsoft.com/office/powerpoint/2010/main" val="6643607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57400" y="274638"/>
            <a:ext cx="8153400" cy="5973762"/>
          </a:xfrm>
        </p:spPr>
        <p:txBody>
          <a:bodyPr/>
          <a:lstStyle/>
          <a:p>
            <a:pPr algn="l" eaLnBrk="1" hangingPunct="1"/>
            <a:r>
              <a:rPr lang="en-US" altLang="en-US" dirty="0"/>
              <a:t>P sues D under Pa law in a NY state court</a:t>
            </a:r>
            <a:br>
              <a:rPr lang="en-US" altLang="en-US" dirty="0"/>
            </a:br>
            <a:r>
              <a:rPr lang="en-US" altLang="en-US" dirty="0"/>
              <a:t/>
            </a:r>
            <a:br>
              <a:rPr lang="en-US" altLang="en-US" dirty="0"/>
            </a:br>
            <a:r>
              <a:rPr lang="en-US" altLang="en-US" dirty="0"/>
              <a:t>P sues D under Pa law in federal court in Pa</a:t>
            </a:r>
            <a:br>
              <a:rPr lang="en-US" altLang="en-US" dirty="0"/>
            </a:br>
            <a:r>
              <a:rPr lang="en-US" altLang="en-US" dirty="0"/>
              <a:t/>
            </a:r>
            <a:br>
              <a:rPr lang="en-US" altLang="en-US" dirty="0"/>
            </a:br>
            <a:r>
              <a:rPr lang="en-US" altLang="en-US" dirty="0"/>
              <a:t>P sues D under Pa law in a federal court in NY</a:t>
            </a:r>
          </a:p>
        </p:txBody>
      </p:sp>
    </p:spTree>
    <p:extLst>
      <p:ext uri="{BB962C8B-B14F-4D97-AF65-F5344CB8AC3E}">
        <p14:creationId xmlns:p14="http://schemas.microsoft.com/office/powerpoint/2010/main" val="34614932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41" y="365125"/>
            <a:ext cx="10822459" cy="5850324"/>
          </a:xfrm>
        </p:spPr>
        <p:txBody>
          <a:bodyPr/>
          <a:lstStyle/>
          <a:p>
            <a:r>
              <a:rPr lang="en-US" dirty="0"/>
              <a:t>P(NY) enters into a contract with D(Ca) in Ca with performance in Ca</a:t>
            </a:r>
            <a:br>
              <a:rPr lang="en-US" dirty="0"/>
            </a:br>
            <a:r>
              <a:rPr lang="en-US" dirty="0"/>
              <a:t/>
            </a:r>
            <a:br>
              <a:rPr lang="en-US" dirty="0"/>
            </a:br>
            <a:r>
              <a:rPr lang="en-US" dirty="0"/>
              <a:t>the contract is litigated in NY state court</a:t>
            </a:r>
            <a:br>
              <a:rPr lang="en-US" dirty="0"/>
            </a:br>
            <a:r>
              <a:rPr lang="en-US" dirty="0"/>
              <a:t>under NY choice of law </a:t>
            </a:r>
            <a:r>
              <a:rPr lang="en-US" dirty="0" smtClean="0"/>
              <a:t>rules, </a:t>
            </a:r>
            <a:r>
              <a:rPr lang="en-US" dirty="0"/>
              <a:t>Ca law applies</a:t>
            </a:r>
            <a:br>
              <a:rPr lang="en-US" dirty="0"/>
            </a:br>
            <a:r>
              <a:rPr lang="en-US" dirty="0"/>
              <a:t/>
            </a:r>
            <a:br>
              <a:rPr lang="en-US" dirty="0"/>
            </a:br>
            <a:r>
              <a:rPr lang="en-US" dirty="0"/>
              <a:t>what are the NY court’s obligations when interpreting Ca law?</a:t>
            </a:r>
          </a:p>
        </p:txBody>
      </p:sp>
    </p:spTree>
    <p:extLst>
      <p:ext uri="{BB962C8B-B14F-4D97-AF65-F5344CB8AC3E}">
        <p14:creationId xmlns:p14="http://schemas.microsoft.com/office/powerpoint/2010/main" val="30885014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98475" y="365125"/>
            <a:ext cx="10855325" cy="6067425"/>
          </a:xfrm>
        </p:spPr>
        <p:txBody>
          <a:bodyPr/>
          <a:lstStyle/>
          <a:p>
            <a:pPr eaLnBrk="1" hangingPunct="1"/>
            <a:r>
              <a:rPr lang="en-US" altLang="en-US" i="1"/>
              <a:t>Louknitsky v. Louknitsky</a:t>
            </a:r>
            <a:r>
              <a:rPr lang="en-US" altLang="en-US"/>
              <a:t/>
            </a:r>
            <a:br>
              <a:rPr lang="en-US" altLang="en-US"/>
            </a:br>
            <a:r>
              <a:rPr lang="en-US" altLang="en-US"/>
              <a:t/>
            </a:r>
            <a:br>
              <a:rPr lang="en-US" altLang="en-US"/>
            </a:br>
            <a:r>
              <a:rPr lang="en-US" altLang="en-US"/>
              <a:t>- California state court determining spousal rights in marital property of couple, now domiciled in Ca., while they were in China</a:t>
            </a:r>
            <a:br>
              <a:rPr lang="en-US" altLang="en-US"/>
            </a:br>
            <a:r>
              <a:rPr lang="en-US" altLang="en-US"/>
              <a:t>- presumed Chinese law was the same as California’s community property system</a:t>
            </a:r>
          </a:p>
        </p:txBody>
      </p:sp>
    </p:spTree>
    <p:extLst>
      <p:ext uri="{BB962C8B-B14F-4D97-AF65-F5344CB8AC3E}">
        <p14:creationId xmlns:p14="http://schemas.microsoft.com/office/powerpoint/2010/main" val="32616950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924464"/>
          </a:xfrm>
        </p:spPr>
        <p:txBody>
          <a:bodyPr/>
          <a:lstStyle/>
          <a:p>
            <a:r>
              <a:rPr lang="en-US" dirty="0"/>
              <a:t>obligation to provide a forum</a:t>
            </a:r>
          </a:p>
        </p:txBody>
      </p:sp>
    </p:spTree>
    <p:extLst>
      <p:ext uri="{BB962C8B-B14F-4D97-AF65-F5344CB8AC3E}">
        <p14:creationId xmlns:p14="http://schemas.microsoft.com/office/powerpoint/2010/main" val="17413017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072745"/>
          </a:xfrm>
        </p:spPr>
        <p:txBody>
          <a:bodyPr/>
          <a:lstStyle/>
          <a:p>
            <a:r>
              <a:rPr lang="en-US" dirty="0"/>
              <a:t>who cares about full faith and credit if you can simply refuse to take jurisdiction of a case under sister state law?</a:t>
            </a:r>
          </a:p>
        </p:txBody>
      </p:sp>
    </p:spTree>
    <p:extLst>
      <p:ext uri="{BB962C8B-B14F-4D97-AF65-F5344CB8AC3E}">
        <p14:creationId xmlns:p14="http://schemas.microsoft.com/office/powerpoint/2010/main" val="29941220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81200" y="274638"/>
            <a:ext cx="8229600" cy="2163762"/>
          </a:xfrm>
        </p:spPr>
        <p:txBody>
          <a:bodyPr/>
          <a:lstStyle/>
          <a:p>
            <a:pPr eaLnBrk="1" hangingPunct="1"/>
            <a:r>
              <a:rPr lang="en-US" altLang="en-US"/>
              <a:t>Hughes v Fetter</a:t>
            </a:r>
            <a:br>
              <a:rPr lang="en-US" altLang="en-US"/>
            </a:br>
            <a:r>
              <a:rPr lang="en-US" altLang="en-US"/>
              <a:t>(US 1951)</a:t>
            </a:r>
            <a:br>
              <a:rPr lang="en-US" altLang="en-US"/>
            </a:br>
            <a:endParaRPr lang="en-US" altLang="en-US"/>
          </a:p>
        </p:txBody>
      </p:sp>
    </p:spTree>
    <p:extLst>
      <p:ext uri="{BB962C8B-B14F-4D97-AF65-F5344CB8AC3E}">
        <p14:creationId xmlns:p14="http://schemas.microsoft.com/office/powerpoint/2010/main" val="41972854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828800" y="533400"/>
            <a:ext cx="8382000" cy="6096000"/>
          </a:xfrm>
        </p:spPr>
        <p:txBody>
          <a:bodyPr/>
          <a:lstStyle/>
          <a:p>
            <a:pPr marL="342900" lvl="1" indent="-342900"/>
            <a:r>
              <a:rPr lang="en-US" altLang="en-US" dirty="0"/>
              <a:t>“We are called upon to decide the narrow question whether Wisconsin, over the objection raised, can close the doors of its courts to the cause of action created by the Illinois wrongful death act. Prior decisions have established that the Illinois statute is a ‘public act’ within the provision of Art. IV, § 1 that ‘Full Faith and Credit shall be given in each State to the public Acts . . . of every other State.’ It is also settled that Wisconsin cannot escape this constitutional obligation to enforce the rights and duties validly created under the laws of other states by the simple device of removing jurisdiction from courts otherwise competent. “</a:t>
            </a:r>
          </a:p>
        </p:txBody>
      </p:sp>
    </p:spTree>
    <p:extLst>
      <p:ext uri="{BB962C8B-B14F-4D97-AF65-F5344CB8AC3E}">
        <p14:creationId xmlns:p14="http://schemas.microsoft.com/office/powerpoint/2010/main" val="31665116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05000" y="274638"/>
            <a:ext cx="8305800" cy="5973762"/>
          </a:xfrm>
        </p:spPr>
        <p:txBody>
          <a:bodyPr/>
          <a:lstStyle/>
          <a:p>
            <a:pPr eaLnBrk="1" hangingPunct="1"/>
            <a:r>
              <a:rPr lang="en-US" altLang="en-US"/>
              <a:t>Public Policy Exception?</a:t>
            </a:r>
          </a:p>
        </p:txBody>
      </p:sp>
    </p:spTree>
    <p:extLst>
      <p:ext uri="{BB962C8B-B14F-4D97-AF65-F5344CB8AC3E}">
        <p14:creationId xmlns:p14="http://schemas.microsoft.com/office/powerpoint/2010/main" val="30306225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981200" y="457201"/>
            <a:ext cx="8229600" cy="5668963"/>
          </a:xfrm>
        </p:spPr>
        <p:txBody>
          <a:bodyPr/>
          <a:lstStyle/>
          <a:p>
            <a:pPr marL="342900" lvl="1" indent="-342900"/>
            <a:r>
              <a:rPr lang="en-US" altLang="en-US"/>
              <a:t>“We hold that Wisconsin's policy must give way. That state has no real feeling of antagonism against wrongful death suits in general. To the contrary, a forum is regularly provided for cases of this nature, the exclusionary rule extending only so far as to bar actions for death not caused locally. “</a:t>
            </a:r>
          </a:p>
          <a:p>
            <a:pPr eaLnBrk="1" hangingPunct="1"/>
            <a:endParaRPr lang="en-US" altLang="en-US"/>
          </a:p>
        </p:txBody>
      </p:sp>
    </p:spTree>
    <p:extLst>
      <p:ext uri="{BB962C8B-B14F-4D97-AF65-F5344CB8AC3E}">
        <p14:creationId xmlns:p14="http://schemas.microsoft.com/office/powerpoint/2010/main" val="10440525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274638"/>
            <a:ext cx="8382000" cy="6126162"/>
          </a:xfrm>
        </p:spPr>
        <p:txBody>
          <a:bodyPr/>
          <a:lstStyle/>
          <a:p>
            <a:pPr eaLnBrk="1" hangingPunct="1"/>
            <a:r>
              <a:rPr lang="en-US" altLang="en-US"/>
              <a:t>Forum’s Shorter Statute of Limitations?</a:t>
            </a:r>
          </a:p>
        </p:txBody>
      </p:sp>
    </p:spTree>
    <p:extLst>
      <p:ext uri="{BB962C8B-B14F-4D97-AF65-F5344CB8AC3E}">
        <p14:creationId xmlns:p14="http://schemas.microsoft.com/office/powerpoint/2010/main" val="858623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122172"/>
          </a:xfrm>
        </p:spPr>
        <p:txBody>
          <a:bodyPr/>
          <a:lstStyle/>
          <a:p>
            <a:r>
              <a:rPr lang="en-US" dirty="0"/>
              <a:t>two readings</a:t>
            </a:r>
            <a:br>
              <a:rPr lang="en-US" dirty="0"/>
            </a:br>
            <a:r>
              <a:rPr lang="en-US" dirty="0"/>
              <a:t/>
            </a:r>
            <a:br>
              <a:rPr lang="en-US" dirty="0"/>
            </a:br>
            <a:r>
              <a:rPr lang="en-US" dirty="0"/>
              <a:t>- TX had no power (place of contracting rule)</a:t>
            </a:r>
            <a:br>
              <a:rPr lang="en-US" dirty="0"/>
            </a:br>
            <a:r>
              <a:rPr lang="en-US" dirty="0"/>
              <a:t>- applying TX law would upset reasonable expectations of the parties</a:t>
            </a:r>
          </a:p>
        </p:txBody>
      </p:sp>
    </p:spTree>
    <p:extLst>
      <p:ext uri="{BB962C8B-B14F-4D97-AF65-F5344CB8AC3E}">
        <p14:creationId xmlns:p14="http://schemas.microsoft.com/office/powerpoint/2010/main" val="32955805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05000" y="274638"/>
            <a:ext cx="8305800" cy="6126162"/>
          </a:xfrm>
        </p:spPr>
        <p:txBody>
          <a:bodyPr/>
          <a:lstStyle/>
          <a:p>
            <a:pPr eaLnBrk="1" hangingPunct="1"/>
            <a:r>
              <a:rPr lang="en-US" altLang="en-US" dirty="0"/>
              <a:t>Wells v. Simonds Abrasive</a:t>
            </a:r>
            <a:br>
              <a:rPr lang="en-US" altLang="en-US" dirty="0"/>
            </a:br>
            <a:r>
              <a:rPr lang="en-US" altLang="en-US" dirty="0"/>
              <a:t>(US 1953)</a:t>
            </a:r>
            <a:br>
              <a:rPr lang="en-US" altLang="en-US" dirty="0"/>
            </a:br>
            <a:r>
              <a:rPr lang="en-US" altLang="en-US" dirty="0"/>
              <a:t/>
            </a:r>
            <a:br>
              <a:rPr lang="en-US" altLang="en-US" dirty="0"/>
            </a:br>
            <a:r>
              <a:rPr lang="en-US" altLang="en-US" dirty="0"/>
              <a:t>PA state court may apply its procedural limitations period to Alabama action even though Ala. substantive limitations period is longer</a:t>
            </a:r>
          </a:p>
        </p:txBody>
      </p:sp>
    </p:spTree>
    <p:extLst>
      <p:ext uri="{BB962C8B-B14F-4D97-AF65-F5344CB8AC3E}">
        <p14:creationId xmlns:p14="http://schemas.microsoft.com/office/powerpoint/2010/main" val="13193650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133600" y="3124200"/>
            <a:ext cx="8229600" cy="1143000"/>
          </a:xfrm>
        </p:spPr>
        <p:txBody>
          <a:bodyPr/>
          <a:lstStyle/>
          <a:p>
            <a:pPr eaLnBrk="1" hangingPunct="1"/>
            <a:r>
              <a:rPr lang="en-US" altLang="en-US"/>
              <a:t>Forum Non Conveniens?</a:t>
            </a:r>
          </a:p>
        </p:txBody>
      </p:sp>
    </p:spTree>
    <p:extLst>
      <p:ext uri="{BB962C8B-B14F-4D97-AF65-F5344CB8AC3E}">
        <p14:creationId xmlns:p14="http://schemas.microsoft.com/office/powerpoint/2010/main" val="15950386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304801"/>
            <a:ext cx="8305800" cy="5821363"/>
          </a:xfrm>
        </p:spPr>
        <p:txBody>
          <a:bodyPr rtlCol="0">
            <a:normAutofit/>
          </a:bodyPr>
          <a:lstStyle/>
          <a:p>
            <a:pPr marL="342900" lvl="1" indent="-342900">
              <a:defRPr/>
            </a:pPr>
            <a:r>
              <a:rPr lang="en-US" dirty="0"/>
              <a:t>“The Wisconsin policy, moreover, cannot be considered as an application of the forum non </a:t>
            </a:r>
            <a:r>
              <a:rPr lang="en-US" dirty="0" err="1"/>
              <a:t>conveniens</a:t>
            </a:r>
            <a:r>
              <a:rPr lang="en-US" dirty="0"/>
              <a:t> doctrine, whatever effect that doctrine might be given if its use resulted in denying enforcement to public acts of other states. Even if we assume that Wisconsin could refuse, by reason of particular circumstances, to hear foreign controversies to which nonresidents were parties, the present case is not one lacking a close relationship with the state. For not only were appellant, the decedent, and the individual defendant all residents of Wisconsin, but also appellant was appointed administrator, and the corporate defendant was created under Wisconsin laws.”</a:t>
            </a:r>
          </a:p>
        </p:txBody>
      </p:sp>
    </p:spTree>
    <p:extLst>
      <p:ext uri="{BB962C8B-B14F-4D97-AF65-F5344CB8AC3E}">
        <p14:creationId xmlns:p14="http://schemas.microsoft.com/office/powerpoint/2010/main" val="36805638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905000" y="228600"/>
            <a:ext cx="8305800" cy="6324600"/>
          </a:xfrm>
        </p:spPr>
        <p:txBody>
          <a:bodyPr/>
          <a:lstStyle/>
          <a:p>
            <a:pPr eaLnBrk="1" hangingPunct="1"/>
            <a:r>
              <a:rPr lang="en-US" altLang="en-US"/>
              <a:t>“We also think it relevant, although not crucial here, that Wisconsin may well be the only jurisdiction in which service could be had as an original matter on the insurance company defendant. And while in the present case jurisdiction over the individual defendant apparently could be had in Illinois by substituted service, in other cases, Wisconsin's exclusionary statute might amount to a deprivation of all opportunity to enforce valid death claims created by another state.”</a:t>
            </a:r>
          </a:p>
          <a:p>
            <a:pPr eaLnBrk="1" hangingPunct="1"/>
            <a:endParaRPr lang="en-US" altLang="en-US"/>
          </a:p>
        </p:txBody>
      </p:sp>
    </p:spTree>
    <p:extLst>
      <p:ext uri="{BB962C8B-B14F-4D97-AF65-F5344CB8AC3E}">
        <p14:creationId xmlns:p14="http://schemas.microsoft.com/office/powerpoint/2010/main" val="30186792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189" y="365125"/>
            <a:ext cx="10550611" cy="5973891"/>
          </a:xfrm>
        </p:spPr>
        <p:txBody>
          <a:bodyPr/>
          <a:lstStyle/>
          <a:p>
            <a:r>
              <a:rPr lang="en-US" dirty="0"/>
              <a:t>necessity jurisdiction</a:t>
            </a:r>
          </a:p>
        </p:txBody>
      </p:sp>
    </p:spTree>
    <p:extLst>
      <p:ext uri="{BB962C8B-B14F-4D97-AF65-F5344CB8AC3E}">
        <p14:creationId xmlns:p14="http://schemas.microsoft.com/office/powerpoint/2010/main" val="299273708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730" y="365125"/>
            <a:ext cx="10691070" cy="5960174"/>
          </a:xfrm>
        </p:spPr>
        <p:txBody>
          <a:bodyPr/>
          <a:lstStyle/>
          <a:p>
            <a:r>
              <a:rPr lang="en-US" dirty="0"/>
              <a:t>so what is wrong with what Wisconsin did?</a:t>
            </a:r>
          </a:p>
        </p:txBody>
      </p:sp>
    </p:spTree>
    <p:extLst>
      <p:ext uri="{BB962C8B-B14F-4D97-AF65-F5344CB8AC3E}">
        <p14:creationId xmlns:p14="http://schemas.microsoft.com/office/powerpoint/2010/main" val="35705886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18" y="365125"/>
            <a:ext cx="10758182" cy="5968563"/>
          </a:xfrm>
        </p:spPr>
        <p:txBody>
          <a:bodyPr/>
          <a:lstStyle/>
          <a:p>
            <a:r>
              <a:rPr lang="en-US" dirty="0"/>
              <a:t>a company needs people who can speak English</a:t>
            </a:r>
            <a:br>
              <a:rPr lang="en-US" dirty="0"/>
            </a:br>
            <a:r>
              <a:rPr lang="en-US" dirty="0"/>
              <a:t/>
            </a:r>
            <a:br>
              <a:rPr lang="en-US" dirty="0"/>
            </a:br>
            <a:r>
              <a:rPr lang="en-US" dirty="0"/>
              <a:t>so they refuse to hire anyone of Mexican ancestry</a:t>
            </a:r>
            <a:br>
              <a:rPr lang="en-US" dirty="0"/>
            </a:br>
            <a:endParaRPr lang="en-US" dirty="0"/>
          </a:p>
        </p:txBody>
      </p:sp>
    </p:spTree>
    <p:extLst>
      <p:ext uri="{BB962C8B-B14F-4D97-AF65-F5344CB8AC3E}">
        <p14:creationId xmlns:p14="http://schemas.microsoft.com/office/powerpoint/2010/main" val="20017121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6134529"/>
          </a:xfrm>
        </p:spPr>
        <p:txBody>
          <a:bodyPr/>
          <a:lstStyle/>
          <a:p>
            <a:r>
              <a:rPr lang="en-US" dirty="0" err="1"/>
              <a:t>Testa</a:t>
            </a:r>
            <a:r>
              <a:rPr lang="en-US" dirty="0"/>
              <a:t> v. </a:t>
            </a:r>
            <a:r>
              <a:rPr lang="en-US" dirty="0" err="1"/>
              <a:t>Katt</a:t>
            </a:r>
            <a:r>
              <a:rPr lang="en-US" dirty="0"/>
              <a:t>, 330 U.S. 386 (1947)</a:t>
            </a:r>
            <a:br>
              <a:rPr lang="en-US" dirty="0"/>
            </a:br>
            <a:r>
              <a:rPr lang="en-US" dirty="0"/>
              <a:t/>
            </a:r>
            <a:br>
              <a:rPr lang="en-US" dirty="0"/>
            </a:br>
            <a:r>
              <a:rPr lang="en-US" dirty="0"/>
              <a:t>state courts may not discriminate against federal causes of action</a:t>
            </a:r>
          </a:p>
        </p:txBody>
      </p:sp>
    </p:spTree>
    <p:extLst>
      <p:ext uri="{BB962C8B-B14F-4D97-AF65-F5344CB8AC3E}">
        <p14:creationId xmlns:p14="http://schemas.microsoft.com/office/powerpoint/2010/main" val="22281440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28800" y="274638"/>
            <a:ext cx="8382000" cy="6354762"/>
          </a:xfrm>
        </p:spPr>
        <p:txBody>
          <a:bodyPr/>
          <a:lstStyle/>
          <a:p>
            <a:pPr eaLnBrk="1" hangingPunct="1"/>
            <a:r>
              <a:rPr lang="en-US" altLang="en-US" dirty="0"/>
              <a:t>assume Wisconsin court had applied Wisconsin law and then dismissed for failure to state a claim because the accident was not in Wisconsin</a:t>
            </a:r>
          </a:p>
        </p:txBody>
      </p:sp>
    </p:spTree>
    <p:extLst>
      <p:ext uri="{BB962C8B-B14F-4D97-AF65-F5344CB8AC3E}">
        <p14:creationId xmlns:p14="http://schemas.microsoft.com/office/powerpoint/2010/main" val="336114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8458200" cy="6278562"/>
          </a:xfrm>
        </p:spPr>
        <p:txBody>
          <a:bodyPr rtlCol="0">
            <a:normAutofit fontScale="90000"/>
          </a:bodyPr>
          <a:lstStyle/>
          <a:p>
            <a:pPr>
              <a:defRPr/>
            </a:pPr>
            <a:r>
              <a:rPr lang="en-US" dirty="0"/>
              <a:t>The present case is not one where Wisconsin, having entertained appellant's lawsuit, chose to apply its own, instead of Illinois', statute to measure the substantive rights involved. This distinguishes the present case from those where we have said that, "</a:t>
            </a:r>
            <a:r>
              <a:rPr lang="en-US" i="1" dirty="0"/>
              <a:t>[p]</a:t>
            </a:r>
            <a:r>
              <a:rPr lang="en-US" i="1" dirty="0" err="1"/>
              <a:t>rima</a:t>
            </a:r>
            <a:r>
              <a:rPr lang="en-US" i="1" dirty="0"/>
              <a:t> facie,</a:t>
            </a:r>
            <a:r>
              <a:rPr lang="en-US" dirty="0"/>
              <a:t> every state is entitled to enforce in its own courts its own statutes, lawfully enacted." </a:t>
            </a:r>
          </a:p>
        </p:txBody>
      </p:sp>
    </p:spTree>
    <p:extLst>
      <p:ext uri="{BB962C8B-B14F-4D97-AF65-F5344CB8AC3E}">
        <p14:creationId xmlns:p14="http://schemas.microsoft.com/office/powerpoint/2010/main" val="3576106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95600" y="274638"/>
            <a:ext cx="6286500" cy="5897562"/>
          </a:xfrm>
        </p:spPr>
        <p:txBody>
          <a:bodyPr/>
          <a:lstStyle/>
          <a:p>
            <a:pPr eaLnBrk="1" hangingPunct="1"/>
            <a:r>
              <a:rPr lang="en-US" altLang="en-US"/>
              <a:t>Full Faith and Credit</a:t>
            </a:r>
          </a:p>
        </p:txBody>
      </p:sp>
    </p:spTree>
    <p:extLst>
      <p:ext uri="{BB962C8B-B14F-4D97-AF65-F5344CB8AC3E}">
        <p14:creationId xmlns:p14="http://schemas.microsoft.com/office/powerpoint/2010/main" val="299955306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5998605"/>
          </a:xfrm>
        </p:spPr>
        <p:txBody>
          <a:bodyPr/>
          <a:lstStyle/>
          <a:p>
            <a:r>
              <a:rPr lang="en-US" dirty="0"/>
              <a:t>Can Wisconsin say that it is OK to kill </a:t>
            </a:r>
            <a:r>
              <a:rPr lang="en-US" dirty="0" err="1"/>
              <a:t>Wisconsiners</a:t>
            </a:r>
            <a:r>
              <a:rPr lang="en-US" dirty="0"/>
              <a:t> outside of Wisconsin?</a:t>
            </a:r>
          </a:p>
        </p:txBody>
      </p:sp>
    </p:spTree>
    <p:extLst>
      <p:ext uri="{BB962C8B-B14F-4D97-AF65-F5344CB8AC3E}">
        <p14:creationId xmlns:p14="http://schemas.microsoft.com/office/powerpoint/2010/main" val="145374877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457201"/>
            <a:ext cx="8229600" cy="5668963"/>
          </a:xfrm>
        </p:spPr>
        <p:txBody>
          <a:bodyPr rtlCol="0">
            <a:normAutofit/>
          </a:bodyPr>
          <a:lstStyle/>
          <a:p>
            <a:pPr>
              <a:defRPr/>
            </a:pPr>
            <a:r>
              <a:rPr lang="en-US" dirty="0"/>
              <a:t>Broderick v </a:t>
            </a:r>
            <a:r>
              <a:rPr lang="en-US" dirty="0" err="1"/>
              <a:t>Rosner</a:t>
            </a:r>
            <a:endParaRPr lang="en-US" dirty="0"/>
          </a:p>
          <a:p>
            <a:pPr>
              <a:defRPr/>
            </a:pPr>
            <a:r>
              <a:rPr lang="en-US" dirty="0"/>
              <a:t>NY law allows piercing the corporate veil concerning NY banks to get to shareholders</a:t>
            </a:r>
          </a:p>
          <a:p>
            <a:pPr>
              <a:defRPr/>
            </a:pPr>
            <a:r>
              <a:rPr lang="en-US" dirty="0"/>
              <a:t>NJ doesn’t like this and wants to protect NJ shareholders</a:t>
            </a:r>
          </a:p>
          <a:p>
            <a:pPr>
              <a:defRPr/>
            </a:pPr>
            <a:r>
              <a:rPr lang="en-US" dirty="0"/>
              <a:t>Sets up impossible procedural hurdle: Only way in which one could pierce corporate veil for banks in a NJ court is to have all parties present (all officers stockholders debtors and creditors)</a:t>
            </a:r>
          </a:p>
          <a:p>
            <a:pPr>
              <a:defRPr/>
            </a:pPr>
            <a:r>
              <a:rPr lang="en-US" dirty="0"/>
              <a:t>Suit in NJ against New Jersey shareholders of NY bank</a:t>
            </a:r>
          </a:p>
          <a:p>
            <a:pPr>
              <a:defRPr/>
            </a:pPr>
            <a:r>
              <a:rPr lang="en-US" dirty="0" err="1"/>
              <a:t>SCt</a:t>
            </a:r>
            <a:r>
              <a:rPr lang="en-US" dirty="0"/>
              <a:t> holds NJ law violates FF&amp;C</a:t>
            </a:r>
          </a:p>
        </p:txBody>
      </p:sp>
    </p:spTree>
    <p:extLst>
      <p:ext uri="{BB962C8B-B14F-4D97-AF65-F5344CB8AC3E}">
        <p14:creationId xmlns:p14="http://schemas.microsoft.com/office/powerpoint/2010/main" val="426960955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057400" y="274638"/>
            <a:ext cx="8153400" cy="6202362"/>
          </a:xfrm>
        </p:spPr>
        <p:txBody>
          <a:bodyPr/>
          <a:lstStyle/>
          <a:p>
            <a:pPr eaLnBrk="1" hangingPunct="1"/>
            <a:r>
              <a:rPr lang="en-US" altLang="en-US" dirty="0"/>
              <a:t>is public policy exception, as applied to sister state law, a violation of full faith and credit?</a:t>
            </a:r>
          </a:p>
        </p:txBody>
      </p:sp>
    </p:spTree>
    <p:extLst>
      <p:ext uri="{BB962C8B-B14F-4D97-AF65-F5344CB8AC3E}">
        <p14:creationId xmlns:p14="http://schemas.microsoft.com/office/powerpoint/2010/main" val="156443286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40" y="365125"/>
            <a:ext cx="10365259" cy="5776183"/>
          </a:xfrm>
        </p:spPr>
        <p:txBody>
          <a:bodyPr/>
          <a:lstStyle/>
          <a:p>
            <a:r>
              <a:rPr lang="en-US" altLang="en-US" dirty="0"/>
              <a:t>is are any choice-of-law approaches a violation of full faith and credit under </a:t>
            </a:r>
            <a:r>
              <a:rPr lang="en-US" altLang="en-US"/>
              <a:t>Kramer’s reading?</a:t>
            </a:r>
            <a:endParaRPr lang="en-US" dirty="0"/>
          </a:p>
        </p:txBody>
      </p:sp>
    </p:spTree>
    <p:extLst>
      <p:ext uri="{BB962C8B-B14F-4D97-AF65-F5344CB8AC3E}">
        <p14:creationId xmlns:p14="http://schemas.microsoft.com/office/powerpoint/2010/main" val="3866314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p:txBody>
          <a:bodyPr/>
          <a:lstStyle/>
          <a:p>
            <a:pPr eaLnBrk="1" hangingPunct="1"/>
            <a:r>
              <a:rPr lang="en-US" altLang="en-US"/>
              <a:t>Article IV, Section 1.</a:t>
            </a:r>
          </a:p>
          <a:p>
            <a:pPr eaLnBrk="1" hangingPunct="1"/>
            <a:r>
              <a:rPr lang="en-US" altLang="en-US"/>
              <a:t>Full faith and credit shall be given in each state to the public acts, records, and judicial proceedings of every other state. And the Congress may by general laws prescribe the manner in which such acts, records, and proceedings shall be proved, and the effect thereof.</a:t>
            </a:r>
          </a:p>
          <a:p>
            <a:pPr eaLnBrk="1" hangingPunct="1"/>
            <a:endParaRPr lang="en-US" altLang="en-US"/>
          </a:p>
        </p:txBody>
      </p:sp>
    </p:spTree>
    <p:extLst>
      <p:ext uri="{BB962C8B-B14F-4D97-AF65-F5344CB8AC3E}">
        <p14:creationId xmlns:p14="http://schemas.microsoft.com/office/powerpoint/2010/main" val="3436129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362200" y="274638"/>
            <a:ext cx="7162800" cy="6354762"/>
          </a:xfrm>
        </p:spPr>
        <p:txBody>
          <a:bodyPr rtlCol="0">
            <a:normAutofit fontScale="90000"/>
          </a:bodyPr>
          <a:lstStyle/>
          <a:p>
            <a:pPr>
              <a:defRPr/>
            </a:pPr>
            <a:r>
              <a:rPr lang="en-US" altLang="en-US" sz="3600" dirty="0"/>
              <a:t>Bradford Elect. Light Co. v Clapper</a:t>
            </a:r>
            <a:br>
              <a:rPr lang="en-US" altLang="en-US" sz="3600" dirty="0"/>
            </a:br>
            <a:r>
              <a:rPr lang="en-US" altLang="en-US" sz="3600" dirty="0"/>
              <a:t>(US 1932)</a:t>
            </a:r>
            <a:br>
              <a:rPr lang="en-US" altLang="en-US" sz="3600" dirty="0"/>
            </a:br>
            <a:r>
              <a:rPr lang="en-US" altLang="en-US" sz="3200" dirty="0"/>
              <a:t>- Clapper – citizen of VT – worked for Bradford (VT </a:t>
            </a:r>
            <a:r>
              <a:rPr lang="en-US" altLang="en-US" sz="3200" dirty="0" err="1"/>
              <a:t>corp</a:t>
            </a:r>
            <a:r>
              <a:rPr lang="en-US" altLang="en-US" sz="3200" dirty="0"/>
              <a:t> with principal place of business in VT)</a:t>
            </a:r>
            <a:br>
              <a:rPr lang="en-US" altLang="en-US" sz="3200" dirty="0"/>
            </a:br>
            <a:r>
              <a:rPr lang="en-US" altLang="en-US" sz="3200" dirty="0"/>
              <a:t>- Clapper sent to NH to take care of some fuses - electrocuted</a:t>
            </a:r>
            <a:br>
              <a:rPr lang="en-US" altLang="en-US" sz="3200" dirty="0"/>
            </a:br>
            <a:r>
              <a:rPr lang="en-US" altLang="en-US" sz="3200" dirty="0"/>
              <a:t>- administrator chooses to sue in NH</a:t>
            </a:r>
            <a:br>
              <a:rPr lang="en-US" altLang="en-US" sz="3200" dirty="0"/>
            </a:br>
            <a:r>
              <a:rPr lang="en-US" altLang="en-US" sz="3200" dirty="0"/>
              <a:t>- NH allows election of common law or workers comp</a:t>
            </a:r>
            <a:br>
              <a:rPr lang="en-US" altLang="en-US" sz="3200" dirty="0"/>
            </a:br>
            <a:r>
              <a:rPr lang="en-US" altLang="en-US" sz="3200" dirty="0"/>
              <a:t>- VT requires you to waive out of workers comp in beginning of employment relationship</a:t>
            </a:r>
            <a:br>
              <a:rPr lang="en-US" altLang="en-US" sz="3200" dirty="0"/>
            </a:br>
            <a:r>
              <a:rPr lang="en-US" altLang="en-US" sz="3200" dirty="0"/>
              <a:t>- NH </a:t>
            </a:r>
            <a:r>
              <a:rPr lang="en-US" altLang="en-US" sz="3200" dirty="0" err="1"/>
              <a:t>ct</a:t>
            </a:r>
            <a:r>
              <a:rPr lang="en-US" altLang="en-US" sz="3200" dirty="0"/>
              <a:t> applied NH law</a:t>
            </a:r>
            <a:br>
              <a:rPr lang="en-US" altLang="en-US" sz="3200" dirty="0"/>
            </a:br>
            <a:r>
              <a:rPr lang="en-US" altLang="en-US" sz="3200" dirty="0"/>
              <a:t>- </a:t>
            </a:r>
            <a:r>
              <a:rPr lang="en-US" altLang="en-US" sz="3200" dirty="0" err="1"/>
              <a:t>SCt</a:t>
            </a:r>
            <a:r>
              <a:rPr lang="en-US" altLang="en-US" sz="3200" dirty="0"/>
              <a:t> reversed</a:t>
            </a:r>
          </a:p>
        </p:txBody>
      </p:sp>
    </p:spTree>
    <p:extLst>
      <p:ext uri="{BB962C8B-B14F-4D97-AF65-F5344CB8AC3E}">
        <p14:creationId xmlns:p14="http://schemas.microsoft.com/office/powerpoint/2010/main" val="3740991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TotalTime>
  <Words>2115</Words>
  <Application>Microsoft Office PowerPoint</Application>
  <PresentationFormat>Widescreen</PresentationFormat>
  <Paragraphs>84</Paragraphs>
  <Slides>73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73</vt:i4>
      </vt:variant>
    </vt:vector>
  </HeadingPairs>
  <TitlesOfParts>
    <vt:vector size="77" baseType="lpstr">
      <vt:lpstr>Arial</vt:lpstr>
      <vt:lpstr>Calibri</vt:lpstr>
      <vt:lpstr>Calibri Light</vt:lpstr>
      <vt:lpstr>Office Theme</vt:lpstr>
      <vt:lpstr>Lecture 18 Oct. 31, 2019</vt:lpstr>
      <vt:lpstr>Constitutional Restrictions on Choice of Law</vt:lpstr>
      <vt:lpstr>14th Amendment</vt:lpstr>
      <vt:lpstr>PowerPoint Presentation</vt:lpstr>
      <vt:lpstr>Home Ins. Co. v Dick (US 1930)</vt:lpstr>
      <vt:lpstr>two readings  - TX had no power (place of contracting rule) - applying TX law would upset reasonable expectations of the parties</vt:lpstr>
      <vt:lpstr>Full Faith and Credit</vt:lpstr>
      <vt:lpstr>PowerPoint Presentation</vt:lpstr>
      <vt:lpstr>Bradford Elect. Light Co. v Clapper (US 1932) - Clapper – citizen of VT – worked for Bradford (VT corp with principal place of business in VT) - Clapper sent to NH to take care of some fuses - electrocuted - administrator chooses to sue in NH - NH allows election of common law or workers comp - VT requires you to waive out of workers comp in beginning of employment relationship - NH ct applied NH law - SCt reversed</vt:lpstr>
      <vt:lpstr>Pacific Employers Ins. Co. v. Industrial Acc. Comm’n  (US 1939)   </vt:lpstr>
      <vt:lpstr>PowerPoint Presentation</vt:lpstr>
      <vt:lpstr>PowerPoint Presentation</vt:lpstr>
      <vt:lpstr>what kind of interest matters?  Carroll v. Lanza (US 1955) Mo resident employed by Mo subcontractor injured in Ark. – taken back to Mo for treatment  Ark law allowed for suit against general contractor – Mo law didn’t   Ark ct allowed to apply Ark law</vt:lpstr>
      <vt:lpstr>[Ark.’s] interests are large and considerable, and are to be weighed not only in the light of the facts of this case, but by the kind of situation presented. For we write not only for this case and this day alone, but for this type of case. The State where the tort occurs certainly has a concern in the problems following in the wake of the injury. The problems of medical care and of possible dependents are among these, as Pacific Employers Insurance Co. v. Industrial Accident Commission, supra, emphasizes. A State that legislates concerning them is exercising traditional powers of sovereignty. Arkansas therefore has a legitimate interest in opening her courts to suits of this nature even though, in this case, Carroll's injury may have cast no burden on her or on her institutions.</vt:lpstr>
      <vt:lpstr>something less than constitutionalizing a particular choice-of-law approach?</vt:lpstr>
      <vt:lpstr>Roosevelt –  must be forum neutral  it cannot matter that a contact is the forum’s rather than another jurisdiction’s  </vt:lpstr>
      <vt:lpstr>which choice-of-law approaches are unconstitutional for Roosevelt?  which are constitutional?</vt:lpstr>
      <vt:lpstr>Allstate Ins. Co. v. Hague (US 1981)</vt:lpstr>
      <vt:lpstr>PowerPoint Presentation</vt:lpstr>
      <vt:lpstr>PowerPoint Presentation</vt:lpstr>
      <vt:lpstr>Stevens, concurring… “two separate questions must be answered. First, does the Full Faith and Credit Clause require Minnesota, the forum State, to apply Wisconsin law? Second, does the Due Process Clause of the Fourteenth Amendment prevent Minnesota from applying its own law? The first inquiry implicates the federal interest in ensuring that Minnesota respect the sovereignty of the State of Wisconsin; the second implicates the litigants' interest in a fair adjudication of their rights.”</vt:lpstr>
      <vt:lpstr>relevant contacts…?</vt:lpstr>
      <vt:lpstr>PowerPoint Presentation</vt:lpstr>
      <vt:lpstr>Powell’s dissent:  - member of Minn workforce  commuted to work there - Allstate present and doing business in Minn - post-event move of plaintiff to Minn </vt:lpstr>
      <vt:lpstr>can one contact be used only to answer the problem of unfair surprise and another used only to answer the problem of state interests</vt:lpstr>
      <vt:lpstr>unfair surprise   - member of Minn workforce  commuted to work there - Allstate present and doing business in Minn - post-event move of plaintiff to Minn </vt:lpstr>
      <vt:lpstr>Minn interests   - member of Minn workforce  commuted to work there - Allstate present and doing business in Minn - post-event move of plaintiff to Minn</vt:lpstr>
      <vt:lpstr>how often will the application of forum law violate the Constitution?</vt:lpstr>
      <vt:lpstr>Phillips Petroleum Co.  v Shutts (US 1985) </vt:lpstr>
      <vt:lpstr>PJ over (unnamed) plaintiffs?</vt:lpstr>
      <vt:lpstr>PJ over D for out of state causes of actions?</vt:lpstr>
      <vt:lpstr>State must have a significant contact or significant aggregation of contacts, creating state interests, such that choice of its law is neither arbitrary nor fundamentally unfair.  </vt:lpstr>
      <vt:lpstr>common fund?</vt:lpstr>
      <vt:lpstr>plaintiff consent to KS law?</vt:lpstr>
      <vt:lpstr>We also give little credence to the idea that Kansas law should apply to all claims because the plaintiffs, by failing to opt out, evinced their desire to be bound by Kansas law. Even if one could say that the plaintiffs "consented" to the application of Kansas law by not opting out, plaintiff's desire for forum law is rarely, if ever controlling. In most cases, the plaintiff shows his obvious wish for forum law by filing there.</vt:lpstr>
      <vt:lpstr>what if Kansas law was more generous to the D?</vt:lpstr>
      <vt:lpstr>P (CA) and D(CA) enter into a gambling contract in CA with performance in CA. P sues D for breach in NV.  Can they agree to NV law?</vt:lpstr>
      <vt:lpstr>Sun Oil v Wortman (US 1988)</vt:lpstr>
      <vt:lpstr>party expectations?</vt:lpstr>
      <vt:lpstr>state interests?</vt:lpstr>
      <vt:lpstr>has the Court finally answered whether the forum’s longer statute of limitations can constitutionally trump a sister state’s shorter substantive limitations period?</vt:lpstr>
      <vt:lpstr>“Although in certain circumstances standard conflicts law considers a statute of limitations to bar the right, and not just the remedy, petitioner concedes, that (apart from the fact that Kansas does not so regard the out-of-state statutes of limitations at issue here) Texas, Oklahoma, and Louisiana view their own statutes as procedural for choice-of-law purposes…”</vt:lpstr>
      <vt:lpstr>Ferens v John Deere (US 1990)  P (Pa) sues D (Del/Ill) for Pa injury in federal court in Miss  Case then transferred to Pa  Miss stat lims used</vt:lpstr>
      <vt:lpstr>what is the constitutional obligation of a state court when interpreting sister state law?</vt:lpstr>
      <vt:lpstr>to certify class action the KS ct presumed that all other jurisdictions’ laws are the same as KS  constitutional?</vt:lpstr>
      <vt:lpstr>“To constitute a violation of the Full Faith and Credit Clause or the Due Process Clause, it is not enough that a state court misconstrue the law of another State. Rather, our cases make plain that the misconstruction must contradict law of the other State that is clearly established and that has been brought to the court's attention.” </vt:lpstr>
      <vt:lpstr>Rosen v. PRIMUS Automotive Financial Services  (Minn. D. Ct., 4th Jud. Dist., May 4, 1999).  - nation-wide class action in Minnesota state court concerning a identical provision in the U.C.C.s of fifty different states should be interpreted - only seven states’ courts had decided the matter - Minnesota courts arriving at one interpretation  - the courts of six other states arriving at a different interpretation - the Rosen court certified a class including actions under Minnesota’s U.C.C. and the U.C.C.s of the forty-three states whose courts had yet to decide the matter</vt:lpstr>
      <vt:lpstr>what is the constitutional obligation of a federal court when interpreting state law?</vt:lpstr>
      <vt:lpstr>assume a federal court in New York has misconstrued NY law?  when would the US SCt take such a case to decide whether federal court’s Erie obligation has been violated? </vt:lpstr>
      <vt:lpstr>P sues D under Pa law in a NY state court  P sues D under Pa law in federal court in Pa  P sues D under Pa law in a federal court in NY</vt:lpstr>
      <vt:lpstr>P(NY) enters into a contract with D(Ca) in Ca with performance in Ca  the contract is litigated in NY state court under NY choice of law rules, Ca law applies  what are the NY court’s obligations when interpreting Ca law?</vt:lpstr>
      <vt:lpstr>Louknitsky v. Louknitsky  - California state court determining spousal rights in marital property of couple, now domiciled in Ca., while they were in China - presumed Chinese law was the same as California’s community property system</vt:lpstr>
      <vt:lpstr>obligation to provide a forum</vt:lpstr>
      <vt:lpstr>who cares about full faith and credit if you can simply refuse to take jurisdiction of a case under sister state law?</vt:lpstr>
      <vt:lpstr>Hughes v Fetter (US 1951) </vt:lpstr>
      <vt:lpstr>PowerPoint Presentation</vt:lpstr>
      <vt:lpstr>Public Policy Exception?</vt:lpstr>
      <vt:lpstr>PowerPoint Presentation</vt:lpstr>
      <vt:lpstr>Forum’s Shorter Statute of Limitations?</vt:lpstr>
      <vt:lpstr>Wells v. Simonds Abrasive (US 1953)  PA state court may apply its procedural limitations period to Alabama action even though Ala. substantive limitations period is longer</vt:lpstr>
      <vt:lpstr>Forum Non Conveniens?</vt:lpstr>
      <vt:lpstr>PowerPoint Presentation</vt:lpstr>
      <vt:lpstr>PowerPoint Presentation</vt:lpstr>
      <vt:lpstr>necessity jurisdiction</vt:lpstr>
      <vt:lpstr>so what is wrong with what Wisconsin did?</vt:lpstr>
      <vt:lpstr>a company needs people who can speak English  so they refuse to hire anyone of Mexican ancestry </vt:lpstr>
      <vt:lpstr>Testa v. Katt, 330 U.S. 386 (1947)  state courts may not discriminate against federal causes of action</vt:lpstr>
      <vt:lpstr>assume Wisconsin court had applied Wisconsin law and then dismissed for failure to state a claim because the accident was not in Wisconsin</vt:lpstr>
      <vt:lpstr>The present case is not one where Wisconsin, having entertained appellant's lawsuit, chose to apply its own, instead of Illinois', statute to measure the substantive rights involved. This distinguishes the present case from those where we have said that, "[p]rima facie, every state is entitled to enforce in its own courts its own statutes, lawfully enacted." </vt:lpstr>
      <vt:lpstr>Can Wisconsin say that it is OK to kill Wisconsiners outside of Wisconsin?</vt:lpstr>
      <vt:lpstr>PowerPoint Presentation</vt:lpstr>
      <vt:lpstr>is public policy exception, as applied to sister state law, a violation of full faith and credit?</vt:lpstr>
      <vt:lpstr>is are any choice-of-law approaches a violation of full faith and credit under Kramer’s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164</cp:revision>
  <cp:lastPrinted>2018-02-07T17:05:49Z</cp:lastPrinted>
  <dcterms:created xsi:type="dcterms:W3CDTF">2016-02-03T23:33:45Z</dcterms:created>
  <dcterms:modified xsi:type="dcterms:W3CDTF">2019-10-31T15:14:35Z</dcterms:modified>
</cp:coreProperties>
</file>