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3"/>
  </p:handoutMasterIdLst>
  <p:sldIdLst>
    <p:sldId id="410" r:id="rId2"/>
    <p:sldId id="627" r:id="rId3"/>
    <p:sldId id="304" r:id="rId4"/>
    <p:sldId id="305" r:id="rId5"/>
    <p:sldId id="306" r:id="rId6"/>
    <p:sldId id="629" r:id="rId7"/>
    <p:sldId id="630" r:id="rId8"/>
    <p:sldId id="339" r:id="rId9"/>
    <p:sldId id="631" r:id="rId10"/>
    <p:sldId id="632" r:id="rId11"/>
    <p:sldId id="633" r:id="rId12"/>
    <p:sldId id="634" r:id="rId13"/>
    <p:sldId id="635" r:id="rId14"/>
    <p:sldId id="636" r:id="rId15"/>
    <p:sldId id="637" r:id="rId16"/>
    <p:sldId id="638" r:id="rId17"/>
    <p:sldId id="317" r:id="rId18"/>
    <p:sldId id="443" r:id="rId19"/>
    <p:sldId id="444" r:id="rId20"/>
    <p:sldId id="445" r:id="rId21"/>
    <p:sldId id="446" r:id="rId22"/>
    <p:sldId id="447" r:id="rId23"/>
    <p:sldId id="448" r:id="rId24"/>
    <p:sldId id="449" r:id="rId25"/>
    <p:sldId id="450" r:id="rId26"/>
    <p:sldId id="451" r:id="rId27"/>
    <p:sldId id="452" r:id="rId28"/>
    <p:sldId id="475" r:id="rId29"/>
    <p:sldId id="476" r:id="rId30"/>
    <p:sldId id="477" r:id="rId31"/>
    <p:sldId id="478" r:id="rId32"/>
    <p:sldId id="479" r:id="rId33"/>
    <p:sldId id="480" r:id="rId34"/>
    <p:sldId id="481" r:id="rId35"/>
    <p:sldId id="482" r:id="rId36"/>
    <p:sldId id="483" r:id="rId37"/>
    <p:sldId id="484" r:id="rId38"/>
    <p:sldId id="485" r:id="rId39"/>
    <p:sldId id="488" r:id="rId40"/>
    <p:sldId id="486" r:id="rId41"/>
    <p:sldId id="429" r:id="rId42"/>
    <p:sldId id="430" r:id="rId43"/>
    <p:sldId id="431" r:id="rId44"/>
    <p:sldId id="432" r:id="rId45"/>
    <p:sldId id="433" r:id="rId46"/>
    <p:sldId id="434" r:id="rId47"/>
    <p:sldId id="387" r:id="rId48"/>
    <p:sldId id="388" r:id="rId49"/>
    <p:sldId id="361" r:id="rId50"/>
    <p:sldId id="362" r:id="rId51"/>
    <p:sldId id="363"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10/29/2019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17</a:t>
            </a:r>
            <a:br>
              <a:rPr lang="en-US" dirty="0"/>
            </a:br>
            <a:r>
              <a:rPr lang="en-US" dirty="0"/>
              <a:t>Oct. 29,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274638"/>
            <a:ext cx="8915400" cy="6354762"/>
          </a:xfrm>
        </p:spPr>
        <p:txBody>
          <a:bodyPr/>
          <a:lstStyle/>
          <a:p>
            <a:pPr algn="l"/>
            <a:r>
              <a:rPr lang="en-US" altLang="en-US" sz="2800"/>
              <a:t>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a:t>
            </a:r>
          </a:p>
        </p:txBody>
      </p:sp>
    </p:spTree>
    <p:extLst>
      <p:ext uri="{BB962C8B-B14F-4D97-AF65-F5344CB8AC3E}">
        <p14:creationId xmlns:p14="http://schemas.microsoft.com/office/powerpoint/2010/main" val="207688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59243"/>
          </a:xfrm>
        </p:spPr>
        <p:txBody>
          <a:bodyPr/>
          <a:lstStyle/>
          <a:p>
            <a:r>
              <a:rPr lang="en-US" dirty="0"/>
              <a:t>what follows if choice of law is substantive?</a:t>
            </a:r>
          </a:p>
        </p:txBody>
      </p:sp>
    </p:spTree>
    <p:extLst>
      <p:ext uri="{BB962C8B-B14F-4D97-AF65-F5344CB8AC3E}">
        <p14:creationId xmlns:p14="http://schemas.microsoft.com/office/powerpoint/2010/main" val="1999327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184" y="365125"/>
            <a:ext cx="10377616" cy="6072745"/>
          </a:xfrm>
        </p:spPr>
        <p:txBody>
          <a:bodyPr/>
          <a:lstStyle/>
          <a:p>
            <a:r>
              <a:rPr lang="en-US" dirty="0"/>
              <a:t>subclasses?</a:t>
            </a:r>
          </a:p>
        </p:txBody>
      </p:sp>
    </p:spTree>
    <p:extLst>
      <p:ext uri="{BB962C8B-B14F-4D97-AF65-F5344CB8AC3E}">
        <p14:creationId xmlns:p14="http://schemas.microsoft.com/office/powerpoint/2010/main" val="1915780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71599"/>
          </a:xfrm>
        </p:spPr>
        <p:txBody>
          <a:bodyPr/>
          <a:lstStyle/>
          <a:p>
            <a:r>
              <a:rPr lang="en-US" dirty="0"/>
              <a:t>election of remedies?</a:t>
            </a:r>
          </a:p>
        </p:txBody>
      </p:sp>
    </p:spTree>
    <p:extLst>
      <p:ext uri="{BB962C8B-B14F-4D97-AF65-F5344CB8AC3E}">
        <p14:creationId xmlns:p14="http://schemas.microsoft.com/office/powerpoint/2010/main" val="57548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365125"/>
            <a:ext cx="10933670" cy="6319880"/>
          </a:xfrm>
        </p:spPr>
        <p:txBody>
          <a:bodyPr/>
          <a:lstStyle/>
          <a:p>
            <a:r>
              <a:rPr lang="en-US" dirty="0"/>
              <a:t>if the members of the plaintiff class choose the least favorable law, how can the defendant object?</a:t>
            </a:r>
          </a:p>
        </p:txBody>
      </p:sp>
    </p:spTree>
    <p:extLst>
      <p:ext uri="{BB962C8B-B14F-4D97-AF65-F5344CB8AC3E}">
        <p14:creationId xmlns:p14="http://schemas.microsoft.com/office/powerpoint/2010/main" val="1762112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24464"/>
          </a:xfrm>
        </p:spPr>
        <p:txBody>
          <a:bodyPr/>
          <a:lstStyle/>
          <a:p>
            <a:r>
              <a:rPr lang="en-US" dirty="0"/>
              <a:t>use defendant’s home state’s law?</a:t>
            </a:r>
          </a:p>
        </p:txBody>
      </p:sp>
    </p:spTree>
    <p:extLst>
      <p:ext uri="{BB962C8B-B14F-4D97-AF65-F5344CB8AC3E}">
        <p14:creationId xmlns:p14="http://schemas.microsoft.com/office/powerpoint/2010/main" val="324592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59243"/>
          </a:xfrm>
        </p:spPr>
        <p:txBody>
          <a:bodyPr/>
          <a:lstStyle/>
          <a:p>
            <a:r>
              <a:rPr lang="en-US" dirty="0"/>
              <a:t>presumption of similarity to forum law?</a:t>
            </a:r>
          </a:p>
        </p:txBody>
      </p:sp>
    </p:spTree>
    <p:extLst>
      <p:ext uri="{BB962C8B-B14F-4D97-AF65-F5344CB8AC3E}">
        <p14:creationId xmlns:p14="http://schemas.microsoft.com/office/powerpoint/2010/main" val="3921732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5481" y="365125"/>
            <a:ext cx="10748319" cy="6282810"/>
          </a:xfrm>
        </p:spPr>
        <p:txBody>
          <a:bodyPr/>
          <a:lstStyle/>
          <a:p>
            <a:r>
              <a:rPr lang="en-US" altLang="en-US" dirty="0"/>
              <a:t>cyberspace</a:t>
            </a:r>
            <a:br>
              <a:rPr lang="en-US" altLang="en-US" dirty="0"/>
            </a:br>
            <a:r>
              <a:rPr lang="en-US" altLang="en-US" dirty="0"/>
              <a:t/>
            </a:r>
            <a:br>
              <a:rPr lang="en-US" altLang="en-US" dirty="0"/>
            </a:br>
            <a:r>
              <a:rPr lang="en-US" altLang="en-US" dirty="0"/>
              <a:t>three schools:</a:t>
            </a:r>
            <a:br>
              <a:rPr lang="en-US" altLang="en-US" dirty="0"/>
            </a:br>
            <a:r>
              <a:rPr lang="en-US" altLang="en-US" dirty="0"/>
              <a:t>- new choice of law</a:t>
            </a:r>
            <a:br>
              <a:rPr lang="en-US" altLang="en-US" dirty="0"/>
            </a:br>
            <a:r>
              <a:rPr lang="en-US" altLang="en-US" dirty="0"/>
              <a:t>- new law</a:t>
            </a:r>
            <a:br>
              <a:rPr lang="en-US" altLang="en-US" dirty="0"/>
            </a:br>
            <a:r>
              <a:rPr lang="en-US" altLang="en-US" dirty="0"/>
              <a:t>- no big deal</a:t>
            </a:r>
            <a:br>
              <a:rPr lang="en-US" altLang="en-US" dirty="0"/>
            </a:br>
            <a:endParaRPr lang="en-US" altLang="en-US" dirty="0"/>
          </a:p>
        </p:txBody>
      </p:sp>
    </p:spTree>
    <p:extLst>
      <p:ext uri="{BB962C8B-B14F-4D97-AF65-F5344CB8AC3E}">
        <p14:creationId xmlns:p14="http://schemas.microsoft.com/office/powerpoint/2010/main" val="2984318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Constitutional Restrictions on Choice of Law</a:t>
            </a:r>
          </a:p>
        </p:txBody>
      </p:sp>
    </p:spTree>
    <p:extLst>
      <p:ext uri="{BB962C8B-B14F-4D97-AF65-F5344CB8AC3E}">
        <p14:creationId xmlns:p14="http://schemas.microsoft.com/office/powerpoint/2010/main" val="2001190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14</a:t>
            </a:r>
            <a:r>
              <a:rPr lang="en-US" altLang="en-US" baseline="30000"/>
              <a:t>th</a:t>
            </a:r>
            <a:r>
              <a:rPr lang="en-US" altLang="en-US"/>
              <a:t> Amendment</a:t>
            </a:r>
          </a:p>
        </p:txBody>
      </p:sp>
      <p:sp>
        <p:nvSpPr>
          <p:cNvPr id="17411" name="Content Placeholder 2"/>
          <p:cNvSpPr>
            <a:spLocks noGrp="1"/>
          </p:cNvSpPr>
          <p:nvPr>
            <p:ph idx="1"/>
          </p:nvPr>
        </p:nvSpPr>
        <p:spPr/>
        <p:txBody>
          <a:bodyPr/>
          <a:lstStyle/>
          <a:p>
            <a:r>
              <a:rPr lang="en-US" altLang="en-US"/>
              <a:t>“nor shall any state deprive any person of life, liberty, or property, without due process of law”</a:t>
            </a:r>
          </a:p>
        </p:txBody>
      </p:sp>
    </p:spTree>
    <p:extLst>
      <p:ext uri="{BB962C8B-B14F-4D97-AF65-F5344CB8AC3E}">
        <p14:creationId xmlns:p14="http://schemas.microsoft.com/office/powerpoint/2010/main" val="373539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274638"/>
            <a:ext cx="8458200" cy="6202362"/>
          </a:xfrm>
        </p:spPr>
        <p:txBody>
          <a:bodyPr/>
          <a:lstStyle/>
          <a:p>
            <a:r>
              <a:rPr lang="en-US" altLang="en-US"/>
              <a:t>complex litigation</a:t>
            </a:r>
          </a:p>
        </p:txBody>
      </p:sp>
    </p:spTree>
    <p:extLst>
      <p:ext uri="{BB962C8B-B14F-4D97-AF65-F5344CB8AC3E}">
        <p14:creationId xmlns:p14="http://schemas.microsoft.com/office/powerpoint/2010/main" val="1826856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a:t>Article IV, Section 1.</a:t>
            </a:r>
          </a:p>
          <a:p>
            <a:r>
              <a:rPr lang="en-US" altLang="en-US"/>
              <a:t>Full faith and credit shall be given in each state to the public acts, records, and judicial proceedings of every other state. And the Congress may by general laws prescribe the manner in which such acts, records, and proceedings shall be proved, and the effect thereof.</a:t>
            </a:r>
          </a:p>
          <a:p>
            <a:endParaRPr lang="en-US" altLang="en-US"/>
          </a:p>
        </p:txBody>
      </p:sp>
    </p:spTree>
    <p:extLst>
      <p:ext uri="{BB962C8B-B14F-4D97-AF65-F5344CB8AC3E}">
        <p14:creationId xmlns:p14="http://schemas.microsoft.com/office/powerpoint/2010/main" val="2581902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457200"/>
            <a:ext cx="8229600" cy="5668963"/>
          </a:xfrm>
        </p:spPr>
        <p:txBody>
          <a:bodyPr/>
          <a:lstStyle/>
          <a:p>
            <a:r>
              <a:rPr lang="en-US" altLang="en-US"/>
              <a:t>Husband and wife from California get in accident in Nevada</a:t>
            </a:r>
          </a:p>
          <a:p>
            <a:r>
              <a:rPr lang="en-US" altLang="en-US"/>
              <a:t>Nevada has spousal immunity</a:t>
            </a:r>
          </a:p>
          <a:p>
            <a:r>
              <a:rPr lang="en-US" altLang="en-US"/>
              <a:t>California doesn’t</a:t>
            </a:r>
          </a:p>
          <a:p>
            <a:r>
              <a:rPr lang="en-US" altLang="en-US"/>
              <a:t>Case brought before Nevada court, which uses 1</a:t>
            </a:r>
            <a:r>
              <a:rPr lang="en-US" altLang="en-US" baseline="30000"/>
              <a:t>st</a:t>
            </a:r>
            <a:r>
              <a:rPr lang="en-US" altLang="en-US"/>
              <a:t> Restatement, which law applied?</a:t>
            </a:r>
          </a:p>
          <a:p>
            <a:r>
              <a:rPr lang="en-US" altLang="en-US"/>
              <a:t>Case brought before California court which uses interest analysis, which law applied?</a:t>
            </a:r>
          </a:p>
          <a:p>
            <a:endParaRPr lang="en-US" altLang="en-US"/>
          </a:p>
        </p:txBody>
      </p:sp>
    </p:spTree>
    <p:extLst>
      <p:ext uri="{BB962C8B-B14F-4D97-AF65-F5344CB8AC3E}">
        <p14:creationId xmlns:p14="http://schemas.microsoft.com/office/powerpoint/2010/main" val="3049221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109816"/>
          </a:xfrm>
        </p:spPr>
        <p:txBody>
          <a:bodyPr/>
          <a:lstStyle/>
          <a:p>
            <a:r>
              <a:rPr lang="en-US" dirty="0"/>
              <a:t>compare…</a:t>
            </a:r>
            <a:br>
              <a:rPr lang="en-US" dirty="0"/>
            </a:br>
            <a:r>
              <a:rPr lang="en-US" dirty="0"/>
              <a:t/>
            </a:r>
            <a:br>
              <a:rPr lang="en-US" dirty="0"/>
            </a:br>
            <a:r>
              <a:rPr lang="en-US" dirty="0"/>
              <a:t>federal-state conflicts</a:t>
            </a:r>
            <a:br>
              <a:rPr lang="en-US" dirty="0"/>
            </a:br>
            <a:r>
              <a:rPr lang="en-US" dirty="0"/>
              <a:t/>
            </a:r>
            <a:br>
              <a:rPr lang="en-US" dirty="0"/>
            </a:br>
            <a:r>
              <a:rPr lang="en-US" dirty="0"/>
              <a:t>recognition of sister-state judgments</a:t>
            </a:r>
          </a:p>
        </p:txBody>
      </p:sp>
    </p:spTree>
    <p:extLst>
      <p:ext uri="{BB962C8B-B14F-4D97-AF65-F5344CB8AC3E}">
        <p14:creationId xmlns:p14="http://schemas.microsoft.com/office/powerpoint/2010/main" val="659440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Home Ins. Co. v Dick (US 1930)</a:t>
            </a:r>
          </a:p>
        </p:txBody>
      </p:sp>
    </p:spTree>
    <p:extLst>
      <p:ext uri="{BB962C8B-B14F-4D97-AF65-F5344CB8AC3E}">
        <p14:creationId xmlns:p14="http://schemas.microsoft.com/office/powerpoint/2010/main" val="664360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5924464"/>
          </a:xfrm>
        </p:spPr>
        <p:txBody>
          <a:bodyPr/>
          <a:lstStyle/>
          <a:p>
            <a:r>
              <a:rPr lang="en-US" dirty="0"/>
              <a:t>why PJ over Mexican Insurance Co.?</a:t>
            </a:r>
          </a:p>
        </p:txBody>
      </p:sp>
    </p:spTree>
    <p:extLst>
      <p:ext uri="{BB962C8B-B14F-4D97-AF65-F5344CB8AC3E}">
        <p14:creationId xmlns:p14="http://schemas.microsoft.com/office/powerpoint/2010/main" val="2526071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US" altLang="en-US"/>
              <a:t>“Jurisdiction was asserted in rem through garnishment, by ancillary writs issued against the Home Insurance Company and Franklin Fire Insurance Company, which reinsured, by contracts with the Mexican corporation, parts of the risk which it had assumed. The garnishees are New York corporations.”</a:t>
            </a:r>
          </a:p>
        </p:txBody>
      </p:sp>
    </p:spTree>
    <p:extLst>
      <p:ext uri="{BB962C8B-B14F-4D97-AF65-F5344CB8AC3E}">
        <p14:creationId xmlns:p14="http://schemas.microsoft.com/office/powerpoint/2010/main" val="1330343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article 5545 of the Texas Revised Civil Statutes </a:t>
            </a:r>
          </a:p>
        </p:txBody>
      </p:sp>
      <p:sp>
        <p:nvSpPr>
          <p:cNvPr id="9219" name="Content Placeholder 2"/>
          <p:cNvSpPr>
            <a:spLocks noGrp="1"/>
          </p:cNvSpPr>
          <p:nvPr>
            <p:ph idx="1"/>
          </p:nvPr>
        </p:nvSpPr>
        <p:spPr/>
        <p:txBody>
          <a:bodyPr/>
          <a:lstStyle/>
          <a:p>
            <a:r>
              <a:rPr lang="en-US" altLang="en-US"/>
              <a:t>“No person, firm, corporation, association or combination of whatsoever kind shall enter into any stipulation, contract, or agreement, by reason whereof the time in which to sue thereon is limited to a shorter period than two years. And no stipulation, contract, or agreement for any such shorter limitation in which to sue shall ever be valid in this State.”</a:t>
            </a:r>
          </a:p>
          <a:p>
            <a:endParaRPr lang="en-US" altLang="en-US"/>
          </a:p>
        </p:txBody>
      </p:sp>
    </p:spTree>
    <p:extLst>
      <p:ext uri="{BB962C8B-B14F-4D97-AF65-F5344CB8AC3E}">
        <p14:creationId xmlns:p14="http://schemas.microsoft.com/office/powerpoint/2010/main" val="1246906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09816"/>
          </a:xfrm>
        </p:spPr>
        <p:txBody>
          <a:bodyPr/>
          <a:lstStyle/>
          <a:p>
            <a:r>
              <a:rPr lang="en-US" dirty="0"/>
              <a:t>what would the 2</a:t>
            </a:r>
            <a:r>
              <a:rPr lang="en-US" baseline="30000" dirty="0"/>
              <a:t>nd</a:t>
            </a:r>
            <a:r>
              <a:rPr lang="en-US" dirty="0"/>
              <a:t> Restatement say about the choice of law provision?</a:t>
            </a:r>
          </a:p>
        </p:txBody>
      </p:sp>
    </p:spTree>
    <p:extLst>
      <p:ext uri="{BB962C8B-B14F-4D97-AF65-F5344CB8AC3E}">
        <p14:creationId xmlns:p14="http://schemas.microsoft.com/office/powerpoint/2010/main" val="2655149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961534"/>
          </a:xfrm>
        </p:spPr>
        <p:txBody>
          <a:bodyPr/>
          <a:lstStyle/>
          <a:p>
            <a:r>
              <a:rPr lang="en-US" dirty="0"/>
              <a:t>statutes of limitation are procedural, so what is the problem?</a:t>
            </a:r>
          </a:p>
        </p:txBody>
      </p:sp>
    </p:spTree>
    <p:extLst>
      <p:ext uri="{BB962C8B-B14F-4D97-AF65-F5344CB8AC3E}">
        <p14:creationId xmlns:p14="http://schemas.microsoft.com/office/powerpoint/2010/main" val="1934588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228600"/>
            <a:ext cx="8305800" cy="6400800"/>
          </a:xfrm>
        </p:spPr>
        <p:txBody>
          <a:bodyPr/>
          <a:lstStyle/>
          <a:p>
            <a:r>
              <a:rPr lang="en-US" altLang="en-US"/>
              <a:t>The statute is not simply one of limitation. It does not merely fix the time in which the aid of the Texas courts may be invoked. Nor does it govern only the remedies available in the Texas courts. It deals with the powers and capacities of persons and corporations. It expressly prohibits the making of certain contracts. </a:t>
            </a:r>
          </a:p>
          <a:p>
            <a:endParaRPr lang="en-US" altLang="en-US"/>
          </a:p>
        </p:txBody>
      </p:sp>
    </p:spTree>
    <p:extLst>
      <p:ext uri="{BB962C8B-B14F-4D97-AF65-F5344CB8AC3E}">
        <p14:creationId xmlns:p14="http://schemas.microsoft.com/office/powerpoint/2010/main" val="363729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58097"/>
          </a:xfrm>
        </p:spPr>
        <p:txBody>
          <a:bodyPr/>
          <a:lstStyle/>
          <a:p>
            <a:r>
              <a:rPr lang="en-US" dirty="0"/>
              <a:t>certifying class actions with choice of law problems</a:t>
            </a:r>
          </a:p>
        </p:txBody>
      </p:sp>
    </p:spTree>
    <p:extLst>
      <p:ext uri="{BB962C8B-B14F-4D97-AF65-F5344CB8AC3E}">
        <p14:creationId xmlns:p14="http://schemas.microsoft.com/office/powerpoint/2010/main" val="2148482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862680"/>
          </a:xfrm>
        </p:spPr>
        <p:txBody>
          <a:bodyPr/>
          <a:lstStyle/>
          <a:p>
            <a:r>
              <a:rPr lang="en-US" dirty="0"/>
              <a:t>what if the TX statute is understood as procedural in this context? </a:t>
            </a:r>
            <a:br>
              <a:rPr lang="en-US" dirty="0"/>
            </a:br>
            <a:r>
              <a:rPr lang="en-US" dirty="0"/>
              <a:t/>
            </a:r>
            <a:br>
              <a:rPr lang="en-US" dirty="0"/>
            </a:br>
            <a:r>
              <a:rPr lang="en-US" dirty="0"/>
              <a:t>can’t forum procedure override foreign substance?</a:t>
            </a:r>
          </a:p>
        </p:txBody>
      </p:sp>
    </p:spTree>
    <p:extLst>
      <p:ext uri="{BB962C8B-B14F-4D97-AF65-F5344CB8AC3E}">
        <p14:creationId xmlns:p14="http://schemas.microsoft.com/office/powerpoint/2010/main" val="41133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74638"/>
            <a:ext cx="8305800" cy="6278562"/>
          </a:xfrm>
        </p:spPr>
        <p:txBody>
          <a:bodyPr/>
          <a:lstStyle/>
          <a:p>
            <a:r>
              <a:rPr lang="en-US" altLang="en-US" dirty="0"/>
              <a:t>what if the contract said that the recovery was not possible unless the service in the suit was in-hand (and such specification was valid under Mexican law)?</a:t>
            </a:r>
            <a:br>
              <a:rPr lang="en-US" altLang="en-US" dirty="0"/>
            </a:br>
            <a:r>
              <a:rPr lang="en-US" altLang="en-US" dirty="0"/>
              <a:t/>
            </a:r>
            <a:br>
              <a:rPr lang="en-US" altLang="en-US" dirty="0"/>
            </a:br>
            <a:r>
              <a:rPr lang="en-US" altLang="en-US" dirty="0"/>
              <a:t>couldn’t a TX court use its own service rules?</a:t>
            </a:r>
          </a:p>
        </p:txBody>
      </p:sp>
    </p:spTree>
    <p:extLst>
      <p:ext uri="{BB962C8B-B14F-4D97-AF65-F5344CB8AC3E}">
        <p14:creationId xmlns:p14="http://schemas.microsoft.com/office/powerpoint/2010/main" val="2711657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274638"/>
            <a:ext cx="9144000" cy="6583362"/>
          </a:xfrm>
        </p:spPr>
        <p:txBody>
          <a:bodyPr rtlCol="0">
            <a:normAutofit fontScale="90000"/>
          </a:bodyPr>
          <a:lstStyle/>
          <a:p>
            <a:pPr fontAlgn="auto">
              <a:spcAft>
                <a:spcPts val="0"/>
              </a:spcAft>
              <a:defRPr/>
            </a:pPr>
            <a:r>
              <a:rPr lang="en-US" sz="3200"/>
              <a:t>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a:t>
            </a:r>
            <a:br>
              <a:rPr lang="en-US" sz="3200"/>
            </a:br>
            <a:endParaRPr lang="en-US" sz="3200"/>
          </a:p>
        </p:txBody>
      </p:sp>
    </p:spTree>
    <p:extLst>
      <p:ext uri="{BB962C8B-B14F-4D97-AF65-F5344CB8AC3E}">
        <p14:creationId xmlns:p14="http://schemas.microsoft.com/office/powerpoint/2010/main" val="420033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274638"/>
            <a:ext cx="8458200" cy="6202362"/>
          </a:xfrm>
        </p:spPr>
        <p:txBody>
          <a:bodyPr>
            <a:normAutofit fontScale="90000"/>
          </a:bodyPr>
          <a:lstStyle/>
          <a:p>
            <a:r>
              <a:rPr lang="en-US" altLang="en-US" dirty="0"/>
              <a:t>what if Mexico had built in a one year statute of limitations into its contract cause of action?</a:t>
            </a:r>
            <a:br>
              <a:rPr lang="en-US" altLang="en-US" dirty="0"/>
            </a:br>
            <a:r>
              <a:rPr lang="en-US" altLang="en-US" dirty="0"/>
              <a:t/>
            </a:r>
            <a:br>
              <a:rPr lang="en-US" altLang="en-US" dirty="0"/>
            </a:br>
            <a:r>
              <a:rPr lang="en-US" altLang="en-US" dirty="0"/>
              <a:t>may the Texas court use its two-year procedural statute of limitations anyway?</a:t>
            </a:r>
            <a:br>
              <a:rPr lang="en-US" altLang="en-US" dirty="0"/>
            </a:br>
            <a:r>
              <a:rPr lang="en-US" altLang="en-US" dirty="0"/>
              <a:t/>
            </a:r>
            <a:br>
              <a:rPr lang="en-US" altLang="en-US" dirty="0"/>
            </a:br>
            <a:r>
              <a:rPr lang="en-US" altLang="en-US" dirty="0"/>
              <a:t>to repeat: </a:t>
            </a:r>
            <a:r>
              <a:rPr lang="en-US" dirty="0"/>
              <a:t>can’t forum procedure override foreign substance?</a:t>
            </a:r>
            <a:r>
              <a:rPr lang="en-US" altLang="en-US" dirty="0"/>
              <a:t/>
            </a:r>
            <a:br>
              <a:rPr lang="en-US" altLang="en-US" dirty="0"/>
            </a:br>
            <a:endParaRPr lang="en-US" altLang="en-US" dirty="0"/>
          </a:p>
        </p:txBody>
      </p:sp>
    </p:spTree>
    <p:extLst>
      <p:ext uri="{BB962C8B-B14F-4D97-AF65-F5344CB8AC3E}">
        <p14:creationId xmlns:p14="http://schemas.microsoft.com/office/powerpoint/2010/main" val="426941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74638"/>
            <a:ext cx="8686800" cy="6126162"/>
          </a:xfrm>
        </p:spPr>
        <p:txBody>
          <a:bodyPr/>
          <a:lstStyle/>
          <a:p>
            <a:r>
              <a:rPr lang="en-US" altLang="en-US" sz="2400"/>
              <a:t>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a:t>
            </a:r>
          </a:p>
        </p:txBody>
      </p:sp>
    </p:spTree>
    <p:extLst>
      <p:ext uri="{BB962C8B-B14F-4D97-AF65-F5344CB8AC3E}">
        <p14:creationId xmlns:p14="http://schemas.microsoft.com/office/powerpoint/2010/main" val="1577215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05000" y="228600"/>
            <a:ext cx="8305800" cy="5897563"/>
          </a:xfrm>
        </p:spPr>
        <p:txBody>
          <a:bodyPr/>
          <a:lstStyle/>
          <a:p>
            <a:r>
              <a:rPr lang="en-US" altLang="en-US"/>
              <a:t>The Texas statute as here construed and applied deprives the garnishees of property without due process of law. A state may, of course, prohibit and declare invalid the making of certain contracts within its borders. Ordinarily, it may prohibit performance within its borders, even of contracts validly made elsewhere, if they are required to be performed within the state and their performance would violate its laws. But, in the case at bar, nothing in any way relating to the policy sued on, or to the contracts of reinsurance, was ever done or required to be done in Texas. </a:t>
            </a:r>
          </a:p>
        </p:txBody>
      </p:sp>
    </p:spTree>
    <p:extLst>
      <p:ext uri="{BB962C8B-B14F-4D97-AF65-F5344CB8AC3E}">
        <p14:creationId xmlns:p14="http://schemas.microsoft.com/office/powerpoint/2010/main" val="1576385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010961"/>
          </a:xfrm>
        </p:spPr>
        <p:txBody>
          <a:bodyPr/>
          <a:lstStyle/>
          <a:p>
            <a:r>
              <a:rPr lang="en-US" dirty="0"/>
              <a:t>P (NY) gets into an accident with D (NY) in NY</a:t>
            </a:r>
            <a:br>
              <a:rPr lang="en-US" dirty="0"/>
            </a:br>
            <a:r>
              <a:rPr lang="en-US" dirty="0"/>
              <a:t/>
            </a:r>
            <a:br>
              <a:rPr lang="en-US" dirty="0"/>
            </a:br>
            <a:r>
              <a:rPr lang="en-US" dirty="0"/>
              <a:t>a Cal. court gets jurisdiction and applies Saudi law, which has no liability for negligence – judgment for D</a:t>
            </a:r>
          </a:p>
        </p:txBody>
      </p:sp>
    </p:spTree>
    <p:extLst>
      <p:ext uri="{BB962C8B-B14F-4D97-AF65-F5344CB8AC3E}">
        <p14:creationId xmlns:p14="http://schemas.microsoft.com/office/powerpoint/2010/main" val="307454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10961"/>
          </a:xfrm>
        </p:spPr>
        <p:txBody>
          <a:bodyPr/>
          <a:lstStyle/>
          <a:p>
            <a:r>
              <a:rPr lang="en-US" dirty="0"/>
              <a:t>why due process rather than full faith and credit in Dick?</a:t>
            </a:r>
          </a:p>
        </p:txBody>
      </p:sp>
    </p:spTree>
    <p:extLst>
      <p:ext uri="{BB962C8B-B14F-4D97-AF65-F5344CB8AC3E}">
        <p14:creationId xmlns:p14="http://schemas.microsoft.com/office/powerpoint/2010/main" val="4227142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152400"/>
            <a:ext cx="8305800" cy="6400800"/>
          </a:xfrm>
        </p:spPr>
        <p:txBody>
          <a:bodyPr/>
          <a:lstStyle/>
          <a:p>
            <a:r>
              <a:rPr lang="en-US" altLang="en-US"/>
              <a:t>Dick urges that article 5545 of the Texas law is a declaration of its public policy; and that a state may properly refuse to recognize foreign rights which violate its declared policy. Doubtless, a state may prohibit the enjoyment by persons within its borders of rights acquired elsewhere which violate its laws or public policy; and, under some circumstances, it may refuse to aid in the enforcement of such rights. But the Mexican corporation never was in Texas; and neither it nor the garnishees invoked the aid of the Texas courts or the Texas laws. The Mexican corporation was not before the court. The garnishees were brought in by compulsory process. Neither has asked favors. They ask only to be let alone. </a:t>
            </a:r>
          </a:p>
        </p:txBody>
      </p:sp>
    </p:spTree>
    <p:extLst>
      <p:ext uri="{BB962C8B-B14F-4D97-AF65-F5344CB8AC3E}">
        <p14:creationId xmlns:p14="http://schemas.microsoft.com/office/powerpoint/2010/main" val="2662259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22172"/>
          </a:xfrm>
        </p:spPr>
        <p:txBody>
          <a:bodyPr/>
          <a:lstStyle/>
          <a:p>
            <a:r>
              <a:rPr lang="en-US" dirty="0"/>
              <a:t>two readings</a:t>
            </a:r>
            <a:br>
              <a:rPr lang="en-US" dirty="0"/>
            </a:br>
            <a:r>
              <a:rPr lang="en-US" dirty="0"/>
              <a:t/>
            </a:r>
            <a:br>
              <a:rPr lang="en-US" dirty="0"/>
            </a:br>
            <a:r>
              <a:rPr lang="en-US" dirty="0"/>
              <a:t>- TX had no power (place of contracting rule)</a:t>
            </a:r>
            <a:br>
              <a:rPr lang="en-US" dirty="0"/>
            </a:br>
            <a:r>
              <a:rPr lang="en-US" dirty="0"/>
              <a:t>- applying TX law would upset reasonable expectations of the parties</a:t>
            </a:r>
          </a:p>
        </p:txBody>
      </p:sp>
    </p:spTree>
    <p:extLst>
      <p:ext uri="{BB962C8B-B14F-4D97-AF65-F5344CB8AC3E}">
        <p14:creationId xmlns:p14="http://schemas.microsoft.com/office/powerpoint/2010/main" val="329558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126162"/>
          </a:xfrm>
        </p:spPr>
        <p:txBody>
          <a:bodyPr/>
          <a:lstStyle/>
          <a:p>
            <a:r>
              <a:rPr lang="en-US" altLang="en-US"/>
              <a:t>In re Agent Orange</a:t>
            </a:r>
            <a:br>
              <a:rPr lang="en-US" altLang="en-US"/>
            </a:br>
            <a:r>
              <a:rPr lang="en-US" altLang="en-US"/>
              <a:t>(EDNY 1984)</a:t>
            </a:r>
          </a:p>
        </p:txBody>
      </p:sp>
    </p:spTree>
    <p:extLst>
      <p:ext uri="{BB962C8B-B14F-4D97-AF65-F5344CB8AC3E}">
        <p14:creationId xmlns:p14="http://schemas.microsoft.com/office/powerpoint/2010/main" val="25793200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81000"/>
            <a:ext cx="8229600" cy="5745163"/>
          </a:xfrm>
        </p:spPr>
        <p:txBody>
          <a:bodyPr/>
          <a:lstStyle/>
          <a:p>
            <a:pPr>
              <a:buFont typeface="Arial" panose="020B0604020202020204" pitchFamily="34" charset="0"/>
              <a:buNone/>
            </a:pPr>
            <a:r>
              <a:rPr lang="en-US" altLang="en-US"/>
              <a:t>NY Life Ins. v. Dodge (US 1918)</a:t>
            </a:r>
          </a:p>
          <a:p>
            <a:r>
              <a:rPr lang="en-US" altLang="en-US"/>
              <a:t>MO resident purchases insurance from NY ins. co at MO office</a:t>
            </a:r>
          </a:p>
          <a:p>
            <a:r>
              <a:rPr lang="en-US" altLang="en-US"/>
              <a:t>Applied for loan on ins. policy</a:t>
            </a:r>
          </a:p>
          <a:p>
            <a:r>
              <a:rPr lang="en-US" altLang="en-US"/>
              <a:t>Accepted in NY</a:t>
            </a:r>
          </a:p>
          <a:p>
            <a:r>
              <a:rPr lang="en-US" altLang="en-US"/>
              <a:t>MO resident Defaulted</a:t>
            </a:r>
          </a:p>
          <a:p>
            <a:r>
              <a:rPr lang="en-US" altLang="en-US"/>
              <a:t>Under term of policy and NY law ins. co. could cancel policy</a:t>
            </a:r>
          </a:p>
          <a:p>
            <a:r>
              <a:rPr lang="en-US" altLang="en-US"/>
              <a:t>MO resident died and widow wants to collect</a:t>
            </a:r>
          </a:p>
          <a:p>
            <a:r>
              <a:rPr lang="en-US" altLang="en-US"/>
              <a:t>MO ct applied MO law, which prohibitted cancellation</a:t>
            </a:r>
          </a:p>
          <a:p>
            <a:endParaRPr lang="en-US" altLang="en-US"/>
          </a:p>
          <a:p>
            <a:endParaRPr lang="en-US" altLang="en-US"/>
          </a:p>
        </p:txBody>
      </p:sp>
    </p:spTree>
    <p:extLst>
      <p:ext uri="{BB962C8B-B14F-4D97-AF65-F5344CB8AC3E}">
        <p14:creationId xmlns:p14="http://schemas.microsoft.com/office/powerpoint/2010/main" val="3115099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274638"/>
            <a:ext cx="6286500" cy="5897562"/>
          </a:xfrm>
        </p:spPr>
        <p:txBody>
          <a:bodyPr/>
          <a:lstStyle/>
          <a:p>
            <a:pPr eaLnBrk="1" hangingPunct="1"/>
            <a:r>
              <a:rPr lang="en-US" altLang="en-US"/>
              <a:t>Full Faith and Credit</a:t>
            </a:r>
          </a:p>
        </p:txBody>
      </p:sp>
    </p:spTree>
    <p:extLst>
      <p:ext uri="{BB962C8B-B14F-4D97-AF65-F5344CB8AC3E}">
        <p14:creationId xmlns:p14="http://schemas.microsoft.com/office/powerpoint/2010/main" val="2999553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a:t>Article IV, Section 1.</a:t>
            </a:r>
          </a:p>
          <a:p>
            <a:pPr eaLnBrk="1" hangingPunct="1"/>
            <a:r>
              <a:rPr lang="en-US" altLang="en-US"/>
              <a:t>Full faith and credit shall be given in each state to the public acts, records, and judicial proceedings of every other state. And the Congress may by general laws prescribe the manner in which such acts, records, and proceedings shall be proved, and the effect thereof.</a:t>
            </a:r>
          </a:p>
          <a:p>
            <a:pPr eaLnBrk="1" hangingPunct="1"/>
            <a:endParaRPr lang="en-US" altLang="en-US"/>
          </a:p>
        </p:txBody>
      </p:sp>
    </p:spTree>
    <p:extLst>
      <p:ext uri="{BB962C8B-B14F-4D97-AF65-F5344CB8AC3E}">
        <p14:creationId xmlns:p14="http://schemas.microsoft.com/office/powerpoint/2010/main" val="34361296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362200" y="274638"/>
            <a:ext cx="7162800" cy="6354762"/>
          </a:xfrm>
        </p:spPr>
        <p:txBody>
          <a:bodyPr rtlCol="0">
            <a:normAutofit fontScale="90000"/>
          </a:bodyPr>
          <a:lstStyle/>
          <a:p>
            <a:pPr>
              <a:defRPr/>
            </a:pPr>
            <a:r>
              <a:rPr lang="en-US" altLang="en-US" sz="3600" dirty="0"/>
              <a:t>Bradford Elect. Light Co. v Clapper</a:t>
            </a:r>
            <a:br>
              <a:rPr lang="en-US" altLang="en-US" sz="3600" dirty="0"/>
            </a:br>
            <a:r>
              <a:rPr lang="en-US" altLang="en-US" sz="3600" dirty="0"/>
              <a:t>(US 1932)</a:t>
            </a:r>
            <a:br>
              <a:rPr lang="en-US" altLang="en-US" sz="3600" dirty="0"/>
            </a:br>
            <a:r>
              <a:rPr lang="en-US" altLang="en-US" sz="3200" dirty="0"/>
              <a:t>- Clapper – citizen of VT – worked for Bradford (VT </a:t>
            </a:r>
            <a:r>
              <a:rPr lang="en-US" altLang="en-US" sz="3200" dirty="0" err="1"/>
              <a:t>corp</a:t>
            </a:r>
            <a:r>
              <a:rPr lang="en-US" altLang="en-US" sz="3200" dirty="0"/>
              <a:t> with principal place of business in VT)</a:t>
            </a:r>
            <a:br>
              <a:rPr lang="en-US" altLang="en-US" sz="3200" dirty="0"/>
            </a:br>
            <a:r>
              <a:rPr lang="en-US" altLang="en-US" sz="3200" dirty="0"/>
              <a:t>- Clapper sent to NH to take care of some fuses - electrocuted</a:t>
            </a:r>
            <a:br>
              <a:rPr lang="en-US" altLang="en-US" sz="3200" dirty="0"/>
            </a:br>
            <a:r>
              <a:rPr lang="en-US" altLang="en-US" sz="3200" dirty="0"/>
              <a:t>- administrator chooses to sue in NH</a:t>
            </a:r>
            <a:br>
              <a:rPr lang="en-US" altLang="en-US" sz="3200" dirty="0"/>
            </a:br>
            <a:r>
              <a:rPr lang="en-US" altLang="en-US" sz="3200" dirty="0"/>
              <a:t>- NH allows election of common law or workers comp</a:t>
            </a:r>
            <a:br>
              <a:rPr lang="en-US" altLang="en-US" sz="3200" dirty="0"/>
            </a:br>
            <a:r>
              <a:rPr lang="en-US" altLang="en-US" sz="3200" dirty="0"/>
              <a:t>- VT requires you to waive out of workers comp in beginning of employment relationship</a:t>
            </a:r>
            <a:br>
              <a:rPr lang="en-US" altLang="en-US" sz="3200" dirty="0"/>
            </a:br>
            <a:r>
              <a:rPr lang="en-US" altLang="en-US" sz="3200" dirty="0"/>
              <a:t>- NH </a:t>
            </a:r>
            <a:r>
              <a:rPr lang="en-US" altLang="en-US" sz="3200" dirty="0" err="1"/>
              <a:t>ct</a:t>
            </a:r>
            <a:r>
              <a:rPr lang="en-US" altLang="en-US" sz="3200" dirty="0"/>
              <a:t> applied NH law</a:t>
            </a:r>
            <a:br>
              <a:rPr lang="en-US" altLang="en-US" sz="3200" dirty="0"/>
            </a:br>
            <a:r>
              <a:rPr lang="en-US" altLang="en-US" sz="3200" dirty="0"/>
              <a:t>- </a:t>
            </a:r>
            <a:r>
              <a:rPr lang="en-US" altLang="en-US" sz="3200" dirty="0" err="1"/>
              <a:t>SCt</a:t>
            </a:r>
            <a:r>
              <a:rPr lang="en-US" altLang="en-US" sz="3200" dirty="0"/>
              <a:t> reversed</a:t>
            </a:r>
          </a:p>
        </p:txBody>
      </p:sp>
    </p:spTree>
    <p:extLst>
      <p:ext uri="{BB962C8B-B14F-4D97-AF65-F5344CB8AC3E}">
        <p14:creationId xmlns:p14="http://schemas.microsoft.com/office/powerpoint/2010/main" val="3740991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52401"/>
            <a:ext cx="6343650" cy="6354763"/>
          </a:xfrm>
        </p:spPr>
        <p:txBody>
          <a:bodyPr/>
          <a:lstStyle/>
          <a:p>
            <a:pPr eaLnBrk="1" hangingPunct="1"/>
            <a:r>
              <a:rPr lang="en-US" altLang="en-US"/>
              <a:t>Pacific Employers Ins. Co. v. Industrial Acc. Comm’n  (US 1939)</a:t>
            </a:r>
            <a:br>
              <a:rPr lang="en-US" altLang="en-US"/>
            </a:br>
            <a:r>
              <a:rPr lang="en-US" altLang="en-US"/>
              <a:t/>
            </a:r>
            <a:br>
              <a:rPr lang="en-US" altLang="en-US"/>
            </a:br>
            <a:r>
              <a:rPr lang="en-US" altLang="en-US"/>
              <a:t/>
            </a:r>
            <a:br>
              <a:rPr lang="en-US" altLang="en-US"/>
            </a:br>
            <a:endParaRPr lang="en-US" altLang="en-US"/>
          </a:p>
        </p:txBody>
      </p:sp>
    </p:spTree>
    <p:extLst>
      <p:ext uri="{BB962C8B-B14F-4D97-AF65-F5344CB8AC3E}">
        <p14:creationId xmlns:p14="http://schemas.microsoft.com/office/powerpoint/2010/main" val="4918485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952750" y="304801"/>
            <a:ext cx="6229350" cy="5821363"/>
          </a:xfrm>
        </p:spPr>
        <p:txBody>
          <a:bodyPr rtlCol="0">
            <a:normAutofit fontScale="92500"/>
          </a:bodyPr>
          <a:lstStyle/>
          <a:p>
            <a:pPr>
              <a:defRPr/>
            </a:pPr>
            <a:r>
              <a:rPr lang="en-US" altLang="en-US" dirty="0"/>
              <a:t>“Although Massachusetts has an interest in safeguarding the compensation of Massachusetts employees while temporarily abroad in the course of their employment, and may adopt that policy for itself, that could hardly be thought to support an application of the full faith and credit clause which would override the constitutional authority of another state to legislate for the bodily safety and economic protection of employees injured within it. Few matters could be deemed more appropriately the concern of the state in which the injury occurs, or more completely within its power.”</a:t>
            </a:r>
          </a:p>
        </p:txBody>
      </p:sp>
    </p:spTree>
    <p:extLst>
      <p:ext uri="{BB962C8B-B14F-4D97-AF65-F5344CB8AC3E}">
        <p14:creationId xmlns:p14="http://schemas.microsoft.com/office/powerpoint/2010/main" val="2931724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077200" cy="6553200"/>
          </a:xfrm>
        </p:spPr>
        <p:txBody>
          <a:bodyPr rtlCol="0">
            <a:normAutofit fontScale="92500" lnSpcReduction="20000"/>
          </a:bodyPr>
          <a:lstStyle/>
          <a:p>
            <a:pPr>
              <a:defRPr/>
            </a:pPr>
            <a:r>
              <a:rPr lang="en-US" dirty="0"/>
              <a:t>But the Court was careful to point out that there was nothing in the New Hampshire statute, the decisions of its courts, or in the circumstances of the case to suggest that reliance on the provisions of the Vermont statute, as a defense to the New Hampshire suit, was </a:t>
            </a:r>
            <a:r>
              <a:rPr lang="en-US" b="1" i="1" dirty="0"/>
              <a:t>obnoxious to the policy </a:t>
            </a:r>
            <a:r>
              <a:rPr lang="en-US" dirty="0"/>
              <a:t>of New Hampshire….Here, California legislation not only conflicts with that of Massachusetts providing compensation for the Massachusetts employee if injured within the state of California, but it expressly provides, for the guidance of its own commission and courts, that "[n]o contract, rule or regulation shall exempt the employer from liability for the compensation fixed by this act." The Supreme Court of California has declared in its opinion in this case </a:t>
            </a:r>
            <a:r>
              <a:rPr lang="en-US" b="1" i="1" dirty="0"/>
              <a:t>that it is the policy of the state</a:t>
            </a:r>
            <a:r>
              <a:rPr lang="en-US" dirty="0"/>
              <a:t>, as expressed in its Constitution and Compensation Act, to apply its own provisions for compensation, to the exclusion of all others, and that "It would be obnoxious to that policy to deny persons who have been injured in this state the right to apply for compensation when to do so might require physicians and hospitals to go to another state to collect charges for medical care and treatment given to such persons."</a:t>
            </a:r>
          </a:p>
        </p:txBody>
      </p:sp>
    </p:spTree>
    <p:extLst>
      <p:ext uri="{BB962C8B-B14F-4D97-AF65-F5344CB8AC3E}">
        <p14:creationId xmlns:p14="http://schemas.microsoft.com/office/powerpoint/2010/main" val="32116921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normAutofit fontScale="90000"/>
          </a:bodyPr>
          <a:lstStyle/>
          <a:p>
            <a:r>
              <a:rPr lang="en-US" dirty="0"/>
              <a:t>what kind of interest matters?</a:t>
            </a:r>
            <a:br>
              <a:rPr lang="en-US" dirty="0"/>
            </a:br>
            <a:r>
              <a:rPr lang="en-US" dirty="0"/>
              <a:t/>
            </a:r>
            <a:br>
              <a:rPr lang="en-US" dirty="0"/>
            </a:br>
            <a:r>
              <a:rPr lang="en-US" dirty="0"/>
              <a:t>Carroll v. Lanza (US 1955)</a:t>
            </a:r>
            <a:br>
              <a:rPr lang="en-US" dirty="0"/>
            </a:br>
            <a:r>
              <a:rPr lang="en-US" dirty="0"/>
              <a:t>Mo resident employed by Mo subcontractor injured in Ark. – taken back to Mo for treatment</a:t>
            </a:r>
            <a:br>
              <a:rPr lang="en-US" dirty="0"/>
            </a:br>
            <a:r>
              <a:rPr lang="en-US" dirty="0"/>
              <a:t/>
            </a:r>
            <a:br>
              <a:rPr lang="en-US" dirty="0"/>
            </a:br>
            <a:r>
              <a:rPr lang="en-US" dirty="0"/>
              <a:t>Ark law allowed for suit against general contractor – Mo law didn’t </a:t>
            </a:r>
            <a:br>
              <a:rPr lang="en-US" dirty="0"/>
            </a:br>
            <a:r>
              <a:rPr lang="en-US" dirty="0"/>
              <a:t/>
            </a:r>
            <a:br>
              <a:rPr lang="en-US" dirty="0"/>
            </a:br>
            <a:r>
              <a:rPr lang="en-US" dirty="0"/>
              <a:t>Ark </a:t>
            </a:r>
            <a:r>
              <a:rPr lang="en-US" dirty="0" err="1"/>
              <a:t>ct</a:t>
            </a:r>
            <a:r>
              <a:rPr lang="en-US" dirty="0"/>
              <a:t> allowed to apply Ark law</a:t>
            </a:r>
          </a:p>
        </p:txBody>
      </p:sp>
    </p:spTree>
    <p:extLst>
      <p:ext uri="{BB962C8B-B14F-4D97-AF65-F5344CB8AC3E}">
        <p14:creationId xmlns:p14="http://schemas.microsoft.com/office/powerpoint/2010/main" val="1516393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96313"/>
          </a:xfrm>
        </p:spPr>
        <p:txBody>
          <a:bodyPr>
            <a:noAutofit/>
          </a:bodyPr>
          <a:lstStyle/>
          <a:p>
            <a:r>
              <a:rPr lang="en-US" sz="3200" dirty="0"/>
              <a:t>[Ark.’s] interests are large and considerable, and are to be weighed not only in the light of the facts of this case, but by the kind of situation presented. For we write not only for this case and this day alone, but for this type of case. The State where the tort occurs certainly has a concern in the problems following in the wake of the injury. The problems of medical care and of possible dependents are among these, as </a:t>
            </a:r>
            <a:r>
              <a:rPr lang="en-US" sz="3200" i="1" dirty="0"/>
              <a:t>Pacific Employers Insurance Co. v. Industrial Accident Commission, supra,</a:t>
            </a:r>
            <a:r>
              <a:rPr lang="en-US" sz="3200" dirty="0"/>
              <a:t> emphasizes. A State that legislates concerning them is exercising traditional powers of sovereignty. Arkansas therefore has a legitimate interest in opening her courts to suits of this nature even though, in this case, Carroll's injury may have cast no burden on her or on her institutions.</a:t>
            </a:r>
          </a:p>
        </p:txBody>
      </p:sp>
    </p:spTree>
    <p:extLst>
      <p:ext uri="{BB962C8B-B14F-4D97-AF65-F5344CB8AC3E}">
        <p14:creationId xmlns:p14="http://schemas.microsoft.com/office/powerpoint/2010/main" val="756146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5976952"/>
          </a:xfrm>
        </p:spPr>
        <p:txBody>
          <a:bodyPr/>
          <a:lstStyle/>
          <a:p>
            <a:r>
              <a:rPr lang="en-US" dirty="0"/>
              <a:t>something less than constitutionalizing a particular choice-of-law approach?</a:t>
            </a:r>
          </a:p>
        </p:txBody>
      </p:sp>
    </p:spTree>
    <p:extLst>
      <p:ext uri="{BB962C8B-B14F-4D97-AF65-F5344CB8AC3E}">
        <p14:creationId xmlns:p14="http://schemas.microsoft.com/office/powerpoint/2010/main" val="139562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4" y="365126"/>
            <a:ext cx="10983096" cy="6048032"/>
          </a:xfrm>
        </p:spPr>
        <p:txBody>
          <a:bodyPr/>
          <a:lstStyle/>
          <a:p>
            <a:r>
              <a:rPr lang="en-US" dirty="0"/>
              <a:t>federal common law?</a:t>
            </a:r>
          </a:p>
        </p:txBody>
      </p:sp>
    </p:spTree>
    <p:extLst>
      <p:ext uri="{BB962C8B-B14F-4D97-AF65-F5344CB8AC3E}">
        <p14:creationId xmlns:p14="http://schemas.microsoft.com/office/powerpoint/2010/main" val="12095150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20" y="365125"/>
            <a:ext cx="10607180" cy="5918229"/>
          </a:xfrm>
        </p:spPr>
        <p:txBody>
          <a:bodyPr/>
          <a:lstStyle/>
          <a:p>
            <a:r>
              <a:rPr lang="en-US" dirty="0"/>
              <a:t>Roosevelt –</a:t>
            </a:r>
            <a:br>
              <a:rPr lang="en-US" dirty="0"/>
            </a:br>
            <a:r>
              <a:rPr lang="en-US" dirty="0"/>
              <a:t/>
            </a:r>
            <a:br>
              <a:rPr lang="en-US" dirty="0"/>
            </a:br>
            <a:r>
              <a:rPr lang="en-US" dirty="0"/>
              <a:t>must be forum neutral</a:t>
            </a:r>
            <a:br>
              <a:rPr lang="en-US" dirty="0"/>
            </a:br>
            <a:r>
              <a:rPr lang="en-US" dirty="0"/>
              <a:t/>
            </a:r>
            <a:br>
              <a:rPr lang="en-US" dirty="0"/>
            </a:br>
            <a:r>
              <a:rPr lang="en-US" dirty="0"/>
              <a:t>it cannot matter that a contact is the forum’s rather than another jurisdiction’s</a:t>
            </a:r>
            <a:br>
              <a:rPr lang="en-US" dirty="0"/>
            </a:br>
            <a:r>
              <a:rPr lang="en-US" dirty="0"/>
              <a:t/>
            </a:r>
            <a:br>
              <a:rPr lang="en-US" dirty="0"/>
            </a:br>
            <a:endParaRPr lang="en-US" dirty="0"/>
          </a:p>
        </p:txBody>
      </p:sp>
    </p:spTree>
    <p:extLst>
      <p:ext uri="{BB962C8B-B14F-4D97-AF65-F5344CB8AC3E}">
        <p14:creationId xmlns:p14="http://schemas.microsoft.com/office/powerpoint/2010/main" val="24565502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221026"/>
          </a:xfrm>
        </p:spPr>
        <p:txBody>
          <a:bodyPr/>
          <a:lstStyle/>
          <a:p>
            <a:r>
              <a:rPr lang="en-US" dirty="0"/>
              <a:t>which choice-of-law approaches are unconstitutional for Roosevelt?</a:t>
            </a:r>
            <a:br>
              <a:rPr lang="en-US" dirty="0"/>
            </a:br>
            <a:r>
              <a:rPr lang="en-US" dirty="0"/>
              <a:t/>
            </a:r>
            <a:br>
              <a:rPr lang="en-US" dirty="0"/>
            </a:br>
            <a:r>
              <a:rPr lang="en-US" dirty="0"/>
              <a:t>which are constitutional?</a:t>
            </a:r>
          </a:p>
        </p:txBody>
      </p:sp>
    </p:spTree>
    <p:extLst>
      <p:ext uri="{BB962C8B-B14F-4D97-AF65-F5344CB8AC3E}">
        <p14:creationId xmlns:p14="http://schemas.microsoft.com/office/powerpoint/2010/main" val="129915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752600" y="1131888"/>
            <a:ext cx="8610600" cy="4525962"/>
          </a:xfrm>
        </p:spPr>
        <p:txBody>
          <a:bodyPr>
            <a:normAutofit fontScale="90000"/>
          </a:bodyPr>
          <a:lstStyle/>
          <a:p>
            <a:pPr algn="l" eaLnBrk="1" hangingPunct="1"/>
            <a:r>
              <a:rPr lang="en-US" altLang="en-US" sz="4000" dirty="0"/>
              <a:t>Boyle v. United Technologies Corp. (US 1988)</a:t>
            </a:r>
            <a:br>
              <a:rPr lang="en-US" altLang="en-US" sz="4000" dirty="0"/>
            </a:br>
            <a:r>
              <a:rPr lang="en-US" altLang="en-US" sz="4000" dirty="0"/>
              <a:t/>
            </a:r>
            <a:br>
              <a:rPr lang="en-US" altLang="en-US" sz="4000" dirty="0"/>
            </a:br>
            <a:r>
              <a:rPr lang="en-US" altLang="en-US" sz="4000" dirty="0"/>
              <a:t>Estate of a serviceman sued a federal military contractor under Virginia tort law in federal court for a design flaw in a helicopter that led to his death. </a:t>
            </a:r>
            <a:br>
              <a:rPr lang="en-US" altLang="en-US" sz="4000" dirty="0"/>
            </a:br>
            <a:r>
              <a:rPr lang="en-US" altLang="en-US" sz="4000" dirty="0"/>
              <a:t/>
            </a: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58172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4" y="365126"/>
            <a:ext cx="10983096" cy="6048032"/>
          </a:xfrm>
        </p:spPr>
        <p:txBody>
          <a:bodyPr/>
          <a:lstStyle/>
          <a:p>
            <a:r>
              <a:rPr lang="en-US" dirty="0"/>
              <a:t>national consensus law?</a:t>
            </a:r>
          </a:p>
        </p:txBody>
      </p:sp>
    </p:spTree>
    <p:extLst>
      <p:ext uri="{BB962C8B-B14F-4D97-AF65-F5344CB8AC3E}">
        <p14:creationId xmlns:p14="http://schemas.microsoft.com/office/powerpoint/2010/main" val="400477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23318"/>
          </a:xfrm>
        </p:spPr>
        <p:txBody>
          <a:bodyPr/>
          <a:lstStyle/>
          <a:p>
            <a:r>
              <a:rPr lang="en-US" dirty="0"/>
              <a:t>what would 1st Restatement say?</a:t>
            </a:r>
            <a:br>
              <a:rPr lang="en-US" dirty="0"/>
            </a:br>
            <a:endParaRPr lang="en-US" dirty="0"/>
          </a:p>
        </p:txBody>
      </p:sp>
    </p:spTree>
    <p:extLst>
      <p:ext uri="{BB962C8B-B14F-4D97-AF65-F5344CB8AC3E}">
        <p14:creationId xmlns:p14="http://schemas.microsoft.com/office/powerpoint/2010/main" val="5017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59243"/>
          </a:xfrm>
        </p:spPr>
        <p:txBody>
          <a:bodyPr/>
          <a:lstStyle/>
          <a:p>
            <a:r>
              <a:rPr lang="en-US" dirty="0"/>
              <a:t>can the forum use a different choice-of-law approach for class actions?</a:t>
            </a:r>
          </a:p>
        </p:txBody>
      </p:sp>
    </p:spTree>
    <p:extLst>
      <p:ext uri="{BB962C8B-B14F-4D97-AF65-F5344CB8AC3E}">
        <p14:creationId xmlns:p14="http://schemas.microsoft.com/office/powerpoint/2010/main" val="3496219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1919</Words>
  <Application>Microsoft Office PowerPoint</Application>
  <PresentationFormat>Widescreen</PresentationFormat>
  <Paragraphs>66</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Lecture 17 Oct. 29, 2019</vt:lpstr>
      <vt:lpstr>complex litigation</vt:lpstr>
      <vt:lpstr>certifying class actions with choice of law problems</vt:lpstr>
      <vt:lpstr>In re Agent Orange (EDNY 1984)</vt:lpstr>
      <vt:lpstr>federal common law?</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national consensus law?</vt:lpstr>
      <vt:lpstr>what would 1st Restatement say? </vt:lpstr>
      <vt:lpstr>can the forum use a different choice-of-law approach for class actions?</vt:lpstr>
      <vt:lpstr>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vt:lpstr>
      <vt:lpstr>what follows if choice of law is substantive?</vt:lpstr>
      <vt:lpstr>subclasses?</vt:lpstr>
      <vt:lpstr>election of remedies?</vt:lpstr>
      <vt:lpstr>if the members of the plaintiff class choose the least favorable law, how can the defendant object?</vt:lpstr>
      <vt:lpstr>use defendant’s home state’s law?</vt:lpstr>
      <vt:lpstr>presumption of similarity to forum law?</vt:lpstr>
      <vt:lpstr>cyberspace  three schools: - new choice of law - new law - no big deal </vt:lpstr>
      <vt:lpstr>Constitutional Restrictions on Choice of Law</vt:lpstr>
      <vt:lpstr>14th Amendment</vt:lpstr>
      <vt:lpstr>PowerPoint Presentation</vt:lpstr>
      <vt:lpstr>PowerPoint Presentation</vt:lpstr>
      <vt:lpstr>compare…  federal-state conflicts  recognition of sister-state judgments</vt:lpstr>
      <vt:lpstr>Home Ins. Co. v Dick (US 1930)</vt:lpstr>
      <vt:lpstr>why PJ over Mexican Insurance Co.?</vt:lpstr>
      <vt:lpstr>PowerPoint Presentation</vt:lpstr>
      <vt:lpstr>article 5545 of the Texas Revised Civil Statutes </vt:lpstr>
      <vt:lpstr>what would the 2nd Restatement say about the choice of law provision?</vt:lpstr>
      <vt:lpstr>statutes of limitation are procedural, so what is the problem?</vt:lpstr>
      <vt:lpstr>PowerPoint Presentation</vt:lpstr>
      <vt:lpstr>what if the TX statute is understood as procedural in this context?   can’t forum procedure override foreign substance?</vt:lpstr>
      <vt:lpstr>what if the contract said that the recovery was not possible unless the service in the suit was in-hand (and such specification was valid under Mexican law)?  couldn’t a TX court use its own service rules?</vt:lpstr>
      <vt:lpstr>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 </vt:lpstr>
      <vt:lpstr>what if Mexico had built in a one year statute of limitations into its contract cause of action?  may the Texas court use its two-year procedural statute of limitations anyway?  to repeat: can’t forum procedure override foreign substance? </vt:lpstr>
      <vt:lpstr>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vt:lpstr>
      <vt:lpstr>PowerPoint Presentation</vt:lpstr>
      <vt:lpstr>P (NY) gets into an accident with D (NY) in NY  a Cal. court gets jurisdiction and applies Saudi law, which has no liability for negligence – judgment for D</vt:lpstr>
      <vt:lpstr>why due process rather than full faith and credit in Dick?</vt:lpstr>
      <vt:lpstr>PowerPoint Presentation</vt:lpstr>
      <vt:lpstr>two readings  - TX had no power (place of contracting rule) - applying TX law would upset reasonable expectations of the parties</vt:lpstr>
      <vt:lpstr>PowerPoint Presentation</vt:lpstr>
      <vt:lpstr>Full Faith and Credit</vt:lpstr>
      <vt:lpstr>PowerPoint Presentation</vt:lpstr>
      <vt:lpstr>Bradford Elect. Light Co. v Clapper (US 1932) - Clapper – citizen of VT – worked for Bradford (VT corp with principal place of business in VT) - Clapper sent to NH to take care of some fuses - electrocuted - administrator chooses to sue in NH - NH allows election of common law or workers comp - VT requires you to waive out of workers comp in beginning of employment relationship - NH ct applied NH law - SCt reversed</vt:lpstr>
      <vt:lpstr>Pacific Employers Ins. Co. v. Industrial Acc. Comm’n  (US 1939)   </vt:lpstr>
      <vt:lpstr>PowerPoint Presentation</vt:lpstr>
      <vt:lpstr>PowerPoint Presentation</vt:lpstr>
      <vt:lpstr>what kind of interest matters?  Carroll v. Lanza (US 1955) Mo resident employed by Mo subcontractor injured in Ark. – taken back to Mo for treatment  Ark law allowed for suit against general contractor – Mo law didn’t   Ark ct allowed to apply Ark law</vt:lpstr>
      <vt:lpstr>[Ark.’s] interests are large and considerable, and are to be weighed not only in the light of the facts of this case, but by the kind of situation presented. For we write not only for this case and this day alone, but for this type of case. The State where the tort occurs certainly has a concern in the problems following in the wake of the injury. The problems of medical care and of possible dependents are among these, as Pacific Employers Insurance Co. v. Industrial Accident Commission, supra, emphasizes. A State that legislates concerning them is exercising traditional powers of sovereignty. Arkansas therefore has a legitimate interest in opening her courts to suits of this nature even though, in this case, Carroll's injury may have cast no burden on her or on her institutions.</vt:lpstr>
      <vt:lpstr>something less than constitutionalizing a particular choice-of-law approach?</vt:lpstr>
      <vt:lpstr>Roosevelt –  must be forum neutral  it cannot matter that a contact is the forum’s rather than another jurisdiction’s  </vt:lpstr>
      <vt:lpstr>which choice-of-law approaches are unconstitutional for Roosevelt?  which are constitutional?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160</cp:revision>
  <cp:lastPrinted>2018-02-07T17:05:49Z</cp:lastPrinted>
  <dcterms:created xsi:type="dcterms:W3CDTF">2016-02-03T23:33:45Z</dcterms:created>
  <dcterms:modified xsi:type="dcterms:W3CDTF">2019-10-29T14:38:16Z</dcterms:modified>
</cp:coreProperties>
</file>