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410" r:id="rId2"/>
    <p:sldId id="285" r:id="rId3"/>
    <p:sldId id="286" r:id="rId4"/>
    <p:sldId id="287" r:id="rId5"/>
    <p:sldId id="309" r:id="rId6"/>
    <p:sldId id="310" r:id="rId7"/>
    <p:sldId id="307" r:id="rId8"/>
    <p:sldId id="308" r:id="rId9"/>
    <p:sldId id="311" r:id="rId10"/>
    <p:sldId id="312" r:id="rId11"/>
    <p:sldId id="289" r:id="rId12"/>
    <p:sldId id="313" r:id="rId13"/>
    <p:sldId id="315" r:id="rId14"/>
    <p:sldId id="314" r:id="rId15"/>
    <p:sldId id="316" r:id="rId16"/>
    <p:sldId id="290" r:id="rId17"/>
    <p:sldId id="272" r:id="rId18"/>
    <p:sldId id="273" r:id="rId19"/>
    <p:sldId id="274" r:id="rId20"/>
    <p:sldId id="275" r:id="rId21"/>
    <p:sldId id="276" r:id="rId22"/>
    <p:sldId id="277" r:id="rId23"/>
    <p:sldId id="278" r:id="rId24"/>
    <p:sldId id="279" r:id="rId25"/>
    <p:sldId id="280" r:id="rId26"/>
    <p:sldId id="281" r:id="rId27"/>
    <p:sldId id="282" r:id="rId28"/>
    <p:sldId id="302" r:id="rId29"/>
    <p:sldId id="303" r:id="rId30"/>
    <p:sldId id="283" r:id="rId31"/>
    <p:sldId id="284" r:id="rId32"/>
    <p:sldId id="628" r:id="rId33"/>
    <p:sldId id="304" r:id="rId34"/>
    <p:sldId id="305" r:id="rId35"/>
    <p:sldId id="306" r:id="rId36"/>
    <p:sldId id="629" r:id="rId37"/>
    <p:sldId id="630" r:id="rId38"/>
    <p:sldId id="339" r:id="rId39"/>
    <p:sldId id="631" r:id="rId40"/>
    <p:sldId id="632" r:id="rId41"/>
    <p:sldId id="633" r:id="rId42"/>
    <p:sldId id="634" r:id="rId43"/>
    <p:sldId id="635" r:id="rId44"/>
    <p:sldId id="636" r:id="rId45"/>
    <p:sldId id="637" r:id="rId46"/>
    <p:sldId id="638" r:id="rId47"/>
    <p:sldId id="317"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77" d="100"/>
          <a:sy n="77"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10/24/2019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16</a:t>
            </a:r>
            <a:br>
              <a:rPr lang="en-US" dirty="0"/>
            </a:br>
            <a:r>
              <a:rPr lang="en-US" dirty="0"/>
              <a:t>Oct. 24,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a:t>BUT must distinguish</a:t>
            </a:r>
            <a:br>
              <a:rPr lang="en-US" dirty="0"/>
            </a:br>
            <a:r>
              <a:rPr lang="en-US" dirty="0"/>
              <a:t>- a decision about a rule of scope</a:t>
            </a:r>
            <a:br>
              <a:rPr lang="en-US" dirty="0"/>
            </a:br>
            <a:r>
              <a:rPr lang="en-US" dirty="0"/>
              <a:t>	- always binding</a:t>
            </a:r>
            <a:br>
              <a:rPr lang="en-US" dirty="0"/>
            </a:br>
            <a:r>
              <a:rPr lang="en-US" dirty="0"/>
              <a:t>- and a decision about a rule of priority</a:t>
            </a:r>
            <a:br>
              <a:rPr lang="en-US" dirty="0"/>
            </a:br>
            <a:r>
              <a:rPr lang="en-US" dirty="0"/>
              <a:t>	- never binding</a:t>
            </a:r>
            <a:br>
              <a:rPr lang="en-US" dirty="0"/>
            </a:br>
            <a:endParaRPr lang="en-US" dirty="0"/>
          </a:p>
        </p:txBody>
      </p:sp>
    </p:spTree>
    <p:extLst>
      <p:ext uri="{BB962C8B-B14F-4D97-AF65-F5344CB8AC3E}">
        <p14:creationId xmlns:p14="http://schemas.microsoft.com/office/powerpoint/2010/main" val="3339232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274638"/>
            <a:ext cx="8458200" cy="6278562"/>
          </a:xfrm>
        </p:spPr>
        <p:txBody>
          <a:bodyPr/>
          <a:lstStyle/>
          <a:p>
            <a:pPr eaLnBrk="1" hangingPunct="1"/>
            <a:r>
              <a:rPr lang="en-US" altLang="en-US" dirty="0"/>
              <a:t>- CA court is entertaining an action brought by a NY guest against an Ontario host concerning an accident in Ontario.</a:t>
            </a:r>
            <a:br>
              <a:rPr lang="en-US" altLang="en-US" dirty="0"/>
            </a:br>
            <a:r>
              <a:rPr lang="en-US" altLang="en-US" dirty="0"/>
              <a:t>- NY court would apply Ontario law</a:t>
            </a:r>
            <a:br>
              <a:rPr lang="en-US" altLang="en-US" dirty="0"/>
            </a:br>
            <a:r>
              <a:rPr lang="en-US" altLang="en-US" dirty="0"/>
              <a:t>- does that mean that a CA </a:t>
            </a:r>
            <a:r>
              <a:rPr lang="en-US" altLang="en-US" dirty="0" err="1"/>
              <a:t>ct</a:t>
            </a:r>
            <a:r>
              <a:rPr lang="en-US" altLang="en-US" dirty="0"/>
              <a:t> cannot apply NY law?</a:t>
            </a:r>
            <a:br>
              <a:rPr lang="en-US" altLang="en-US" dirty="0"/>
            </a:br>
            <a:r>
              <a:rPr lang="en-US" altLang="en-US" dirty="0"/>
              <a:t/>
            </a:r>
            <a:br>
              <a:rPr lang="en-US" altLang="en-US" dirty="0"/>
            </a:br>
            <a:endParaRPr lang="en-US" altLang="en-US" dirty="0"/>
          </a:p>
        </p:txBody>
      </p:sp>
    </p:spTree>
    <p:extLst>
      <p:ext uri="{BB962C8B-B14F-4D97-AF65-F5344CB8AC3E}">
        <p14:creationId xmlns:p14="http://schemas.microsoft.com/office/powerpoint/2010/main" val="395195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35675"/>
          </a:xfrm>
        </p:spPr>
        <p:txBody>
          <a:bodyPr/>
          <a:lstStyle/>
          <a:p>
            <a:r>
              <a:rPr lang="en-US" dirty="0"/>
              <a:t>Is the 1</a:t>
            </a:r>
            <a:r>
              <a:rPr lang="en-US" baseline="30000" dirty="0"/>
              <a:t>st</a:t>
            </a:r>
            <a:r>
              <a:rPr lang="en-US" dirty="0"/>
              <a:t> Rest about scope or priority?</a:t>
            </a:r>
          </a:p>
        </p:txBody>
      </p:sp>
    </p:spTree>
    <p:extLst>
      <p:ext uri="{BB962C8B-B14F-4D97-AF65-F5344CB8AC3E}">
        <p14:creationId xmlns:p14="http://schemas.microsoft.com/office/powerpoint/2010/main" val="1744320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83956"/>
          </a:xfrm>
        </p:spPr>
        <p:txBody>
          <a:bodyPr/>
          <a:lstStyle/>
          <a:p>
            <a:r>
              <a:rPr lang="en-US" dirty="0"/>
              <a:t>What happens if both jurisdictions say that the case is not within their law’s scope?</a:t>
            </a:r>
          </a:p>
        </p:txBody>
      </p:sp>
    </p:spTree>
    <p:extLst>
      <p:ext uri="{BB962C8B-B14F-4D97-AF65-F5344CB8AC3E}">
        <p14:creationId xmlns:p14="http://schemas.microsoft.com/office/powerpoint/2010/main" val="3525051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49178"/>
          </a:xfrm>
        </p:spPr>
        <p:txBody>
          <a:bodyPr/>
          <a:lstStyle/>
          <a:p>
            <a:r>
              <a:rPr lang="en-US" dirty="0"/>
              <a:t>Green: </a:t>
            </a:r>
            <a:br>
              <a:rPr lang="en-US" dirty="0"/>
            </a:br>
            <a:r>
              <a:rPr lang="en-US" dirty="0"/>
              <a:t/>
            </a:r>
            <a:br>
              <a:rPr lang="en-US" dirty="0"/>
            </a:br>
            <a:r>
              <a:rPr lang="en-US" dirty="0"/>
              <a:t>Don’t tell other jurisdictions about whether and when their choice-of-law rules are binding. </a:t>
            </a:r>
            <a:br>
              <a:rPr lang="en-US" dirty="0"/>
            </a:br>
            <a:r>
              <a:rPr lang="en-US" dirty="0"/>
              <a:t/>
            </a:r>
            <a:br>
              <a:rPr lang="en-US" dirty="0"/>
            </a:br>
            <a:r>
              <a:rPr lang="en-US" dirty="0"/>
              <a:t>Ask them!</a:t>
            </a:r>
          </a:p>
        </p:txBody>
      </p:sp>
    </p:spTree>
    <p:extLst>
      <p:ext uri="{BB962C8B-B14F-4D97-AF65-F5344CB8AC3E}">
        <p14:creationId xmlns:p14="http://schemas.microsoft.com/office/powerpoint/2010/main" val="675397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12107"/>
          </a:xfrm>
        </p:spPr>
        <p:txBody>
          <a:bodyPr/>
          <a:lstStyle/>
          <a:p>
            <a:r>
              <a:rPr lang="en-US" dirty="0"/>
              <a:t>American Motorists Ins. Co. v. ARTRA Group </a:t>
            </a:r>
            <a:r>
              <a:rPr lang="en-US" dirty="0" err="1"/>
              <a:t>Inc</a:t>
            </a:r>
            <a:r>
              <a:rPr lang="en-US" dirty="0"/>
              <a:t> (Md. 1995)</a:t>
            </a:r>
            <a:br>
              <a:rPr lang="en-US" dirty="0"/>
            </a:br>
            <a:endParaRPr lang="en-US" dirty="0"/>
          </a:p>
        </p:txBody>
      </p:sp>
    </p:spTree>
    <p:extLst>
      <p:ext uri="{BB962C8B-B14F-4D97-AF65-F5344CB8AC3E}">
        <p14:creationId xmlns:p14="http://schemas.microsoft.com/office/powerpoint/2010/main" val="1466141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274638"/>
            <a:ext cx="8458200" cy="6202362"/>
          </a:xfrm>
        </p:spPr>
        <p:txBody>
          <a:bodyPr/>
          <a:lstStyle/>
          <a:p>
            <a:r>
              <a:rPr lang="en-US" altLang="en-US"/>
              <a:t>complex litigation</a:t>
            </a:r>
          </a:p>
        </p:txBody>
      </p:sp>
    </p:spTree>
    <p:extLst>
      <p:ext uri="{BB962C8B-B14F-4D97-AF65-F5344CB8AC3E}">
        <p14:creationId xmlns:p14="http://schemas.microsoft.com/office/powerpoint/2010/main" val="2210438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202362"/>
          </a:xfrm>
        </p:spPr>
        <p:txBody>
          <a:bodyPr/>
          <a:lstStyle/>
          <a:p>
            <a:r>
              <a:rPr lang="en-US" altLang="en-US" dirty="0"/>
              <a:t>In re Air Crash Disaster near Chicago</a:t>
            </a:r>
            <a:br>
              <a:rPr lang="en-US" altLang="en-US" dirty="0"/>
            </a:br>
            <a:r>
              <a:rPr lang="en-US" altLang="en-US" dirty="0"/>
              <a:t>(7</a:t>
            </a:r>
            <a:r>
              <a:rPr lang="en-US" altLang="en-US" baseline="30000" dirty="0"/>
              <a:t>th</a:t>
            </a:r>
            <a:r>
              <a:rPr lang="en-US" altLang="en-US" dirty="0"/>
              <a:t> Cir. 1981)</a:t>
            </a:r>
            <a:endParaRPr lang="en-US" altLang="en-US" b="1" dirty="0"/>
          </a:p>
        </p:txBody>
      </p:sp>
    </p:spTree>
    <p:extLst>
      <p:ext uri="{BB962C8B-B14F-4D97-AF65-F5344CB8AC3E}">
        <p14:creationId xmlns:p14="http://schemas.microsoft.com/office/powerpoint/2010/main" val="35716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858000"/>
          </a:xfrm>
        </p:spPr>
        <p:txBody>
          <a:bodyPr rtlCol="0">
            <a:normAutofit/>
          </a:bodyPr>
          <a:lstStyle/>
          <a:p>
            <a:pPr>
              <a:defRPr/>
            </a:pPr>
            <a:r>
              <a:rPr lang="en-US" dirty="0"/>
              <a:t>Filed in: Ill, CA, NY, </a:t>
            </a:r>
            <a:r>
              <a:rPr lang="en-US" dirty="0" err="1"/>
              <a:t>Mich</a:t>
            </a:r>
            <a:r>
              <a:rPr lang="en-US" dirty="0"/>
              <a:t>, Hawaii, PR</a:t>
            </a:r>
            <a:br>
              <a:rPr lang="en-US" dirty="0"/>
            </a:br>
            <a:r>
              <a:rPr lang="en-US" dirty="0"/>
              <a:t>P’s domiciles: CA, CT, Hawaii, Ill, </a:t>
            </a:r>
            <a:r>
              <a:rPr lang="en-US" dirty="0" err="1"/>
              <a:t>Ind</a:t>
            </a:r>
            <a:r>
              <a:rPr lang="en-US" dirty="0"/>
              <a:t>, Mass, </a:t>
            </a:r>
            <a:r>
              <a:rPr lang="en-US" dirty="0" err="1"/>
              <a:t>Mich</a:t>
            </a:r>
            <a:r>
              <a:rPr lang="en-US" dirty="0"/>
              <a:t>, NJ, NY, VT, PR, Japan, Netherlands, Saudi Arabia</a:t>
            </a:r>
            <a:br>
              <a:rPr lang="en-US" dirty="0"/>
            </a:br>
            <a:r>
              <a:rPr lang="en-US" dirty="0"/>
              <a:t>D’s domicile: </a:t>
            </a:r>
            <a:r>
              <a:rPr lang="en-US" dirty="0" err="1"/>
              <a:t>McDD</a:t>
            </a:r>
            <a:r>
              <a:rPr lang="en-US" dirty="0"/>
              <a:t>: MO, American (NY or TX)</a:t>
            </a:r>
            <a:br>
              <a:rPr lang="en-US" dirty="0"/>
            </a:br>
            <a:r>
              <a:rPr lang="en-US" dirty="0"/>
              <a:t>Place of harm: Ill.</a:t>
            </a:r>
            <a:br>
              <a:rPr lang="en-US" dirty="0"/>
            </a:br>
            <a:r>
              <a:rPr lang="en-US" dirty="0"/>
              <a:t>Place of wrongdoing: </a:t>
            </a:r>
            <a:r>
              <a:rPr lang="en-US" dirty="0" err="1"/>
              <a:t>McDD</a:t>
            </a:r>
            <a:r>
              <a:rPr lang="en-US" dirty="0"/>
              <a:t> (CA – designing), American (OK – servicing)</a:t>
            </a:r>
            <a:br>
              <a:rPr lang="en-US" dirty="0"/>
            </a:br>
            <a:r>
              <a:rPr lang="en-US" dirty="0" err="1"/>
              <a:t>Punitives</a:t>
            </a:r>
            <a:r>
              <a:rPr lang="en-US" dirty="0"/>
              <a:t>: Yes - MO, TX, OK No – Ill, CA, NY</a:t>
            </a:r>
          </a:p>
        </p:txBody>
      </p:sp>
    </p:spTree>
    <p:extLst>
      <p:ext uri="{BB962C8B-B14F-4D97-AF65-F5344CB8AC3E}">
        <p14:creationId xmlns:p14="http://schemas.microsoft.com/office/powerpoint/2010/main" val="1655900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8800" y="274638"/>
            <a:ext cx="8382000" cy="6278562"/>
          </a:xfrm>
        </p:spPr>
        <p:txBody>
          <a:bodyPr/>
          <a:lstStyle/>
          <a:p>
            <a:r>
              <a:rPr lang="en-US" altLang="en-US"/>
              <a:t>Illinois – 2</a:t>
            </a:r>
            <a:r>
              <a:rPr lang="en-US" altLang="en-US" baseline="30000"/>
              <a:t>nd</a:t>
            </a:r>
            <a:r>
              <a:rPr lang="en-US" altLang="en-US"/>
              <a:t> Restatement</a:t>
            </a:r>
          </a:p>
        </p:txBody>
      </p:sp>
    </p:spTree>
    <p:extLst>
      <p:ext uri="{BB962C8B-B14F-4D97-AF65-F5344CB8AC3E}">
        <p14:creationId xmlns:p14="http://schemas.microsoft.com/office/powerpoint/2010/main" val="177543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52600" y="274638"/>
            <a:ext cx="8458200" cy="2773362"/>
          </a:xfrm>
        </p:spPr>
        <p:txBody>
          <a:bodyPr/>
          <a:lstStyle/>
          <a:p>
            <a:pPr eaLnBrk="1" hangingPunct="1"/>
            <a:r>
              <a:rPr lang="en-US" altLang="en-US"/>
              <a:t>renvoi </a:t>
            </a:r>
            <a:br>
              <a:rPr lang="en-US" altLang="en-US"/>
            </a:br>
            <a:r>
              <a:rPr lang="en-US" altLang="en-US"/>
              <a:t>désistement</a:t>
            </a:r>
          </a:p>
        </p:txBody>
      </p:sp>
    </p:spTree>
    <p:extLst>
      <p:ext uri="{BB962C8B-B14F-4D97-AF65-F5344CB8AC3E}">
        <p14:creationId xmlns:p14="http://schemas.microsoft.com/office/powerpoint/2010/main" val="4189010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862680"/>
          </a:xfrm>
        </p:spPr>
        <p:txBody>
          <a:bodyPr>
            <a:normAutofit fontScale="90000"/>
          </a:bodyPr>
          <a:lstStyle/>
          <a:p>
            <a:r>
              <a:rPr lang="en-US" dirty="0"/>
              <a:t>§ 146. Personal Injuries</a:t>
            </a:r>
            <a:br>
              <a:rPr lang="en-US" dirty="0"/>
            </a:br>
            <a:r>
              <a:rPr lang="en-US" dirty="0"/>
              <a:t/>
            </a:r>
            <a:br>
              <a:rPr lang="en-US" dirty="0"/>
            </a:br>
            <a:r>
              <a:rPr lang="en-US" dirty="0"/>
              <a:t>In an action for a personal injury, the local law of the state where the injury occurred determines the rights and liabilities of the parties, unless, with respect to the particular issue, some other state has a more significant relationship under the principles stated in § 6 to the occurrence and the parties, in which event the local law of the other state will be applied.</a:t>
            </a:r>
            <a:br>
              <a:rPr lang="en-US" dirty="0"/>
            </a:br>
            <a:endParaRPr lang="en-US" dirty="0"/>
          </a:p>
        </p:txBody>
      </p:sp>
    </p:spTree>
    <p:extLst>
      <p:ext uri="{BB962C8B-B14F-4D97-AF65-F5344CB8AC3E}">
        <p14:creationId xmlns:p14="http://schemas.microsoft.com/office/powerpoint/2010/main" val="1831425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r>
              <a:rPr lang="en-US" altLang="en-US"/>
              <a:t>§ 145. The General Principle</a:t>
            </a:r>
            <a:br>
              <a:rPr lang="en-US" altLang="en-US"/>
            </a:br>
            <a:r>
              <a:rPr lang="en-US" altLang="en-US"/>
              <a:t>(1) The rights and liabilities of the parties with respect to an issue in tort are determined by the local law of the state which, with respect to that issue, has the most significant relationship to the occurrence and the parties under the principles stated in § 6.</a:t>
            </a:r>
            <a:br>
              <a:rPr lang="en-US" altLang="en-US"/>
            </a:br>
            <a:endParaRPr lang="en-US" altLang="en-US"/>
          </a:p>
        </p:txBody>
      </p:sp>
    </p:spTree>
    <p:extLst>
      <p:ext uri="{BB962C8B-B14F-4D97-AF65-F5344CB8AC3E}">
        <p14:creationId xmlns:p14="http://schemas.microsoft.com/office/powerpoint/2010/main" val="3182814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a:t>(2) Contacts to be taken into account in applying the principles of § 6 to determine the law applicable to an issue include:</a:t>
            </a:r>
            <a:br>
              <a:rPr lang="en-US"/>
            </a:br>
            <a:r>
              <a:rPr lang="en-US"/>
              <a:t>(a) the place where the injury occurred,</a:t>
            </a:r>
            <a:br>
              <a:rPr lang="en-US"/>
            </a:br>
            <a:r>
              <a:rPr lang="en-US"/>
              <a:t>(b) the place where the conduct causing the injury occurred,</a:t>
            </a:r>
            <a:br>
              <a:rPr lang="en-US"/>
            </a:br>
            <a:r>
              <a:rPr lang="en-US"/>
              <a:t>(c) the domicil, residence, nationality, place of incorporation and place of business of the parties, and</a:t>
            </a:r>
            <a:br>
              <a:rPr lang="en-US"/>
            </a:br>
            <a:r>
              <a:rPr lang="en-US"/>
              <a:t>(d) the place where the relationship, if any, between the parties is centered.</a:t>
            </a:r>
          </a:p>
          <a:p>
            <a:pPr>
              <a:buNone/>
              <a:defRPr/>
            </a:pPr>
            <a:r>
              <a:rPr lang="en-US"/>
              <a:t>These contacts are to be evaluated according to their relative importance with respect to the particular issue.</a:t>
            </a:r>
          </a:p>
          <a:p>
            <a:pPr>
              <a:defRPr/>
            </a:pPr>
            <a:endParaRPr lang="en-US"/>
          </a:p>
        </p:txBody>
      </p:sp>
    </p:spTree>
    <p:extLst>
      <p:ext uri="{BB962C8B-B14F-4D97-AF65-F5344CB8AC3E}">
        <p14:creationId xmlns:p14="http://schemas.microsoft.com/office/powerpoint/2010/main" val="4288365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35675"/>
          </a:xfrm>
        </p:spPr>
        <p:txBody>
          <a:bodyPr/>
          <a:lstStyle/>
          <a:p>
            <a:r>
              <a:rPr lang="en-US" dirty="0" err="1"/>
              <a:t>McD</a:t>
            </a:r>
            <a:r>
              <a:rPr lang="en-US" dirty="0"/>
              <a:t>.-D</a:t>
            </a:r>
            <a:br>
              <a:rPr lang="en-US" dirty="0"/>
            </a:br>
            <a:r>
              <a:rPr lang="en-US" dirty="0"/>
              <a:t/>
            </a:r>
            <a:br>
              <a:rPr lang="en-US" dirty="0"/>
            </a:br>
            <a:r>
              <a:rPr lang="en-US" dirty="0"/>
              <a:t>Ill – place of inj.</a:t>
            </a:r>
            <a:br>
              <a:rPr lang="en-US" dirty="0"/>
            </a:br>
            <a:r>
              <a:rPr lang="en-US" dirty="0"/>
              <a:t>Ca – place of misconduct by D</a:t>
            </a:r>
            <a:br>
              <a:rPr lang="en-US" dirty="0"/>
            </a:br>
            <a:r>
              <a:rPr lang="en-US" dirty="0"/>
              <a:t>Mo – D’s domicile</a:t>
            </a:r>
            <a:br>
              <a:rPr lang="en-US" dirty="0"/>
            </a:br>
            <a:r>
              <a:rPr lang="en-US" dirty="0"/>
              <a:t>P’s domicile?</a:t>
            </a:r>
          </a:p>
        </p:txBody>
      </p:sp>
    </p:spTree>
    <p:extLst>
      <p:ext uri="{BB962C8B-B14F-4D97-AF65-F5344CB8AC3E}">
        <p14:creationId xmlns:p14="http://schemas.microsoft.com/office/powerpoint/2010/main" val="1388859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7837" y="274638"/>
            <a:ext cx="10565027" cy="6354762"/>
          </a:xfrm>
        </p:spPr>
        <p:txBody>
          <a:bodyPr>
            <a:normAutofit fontScale="90000"/>
          </a:bodyPr>
          <a:lstStyle/>
          <a:p>
            <a:r>
              <a:rPr lang="en-US" sz="2800" dirty="0"/>
              <a:t>We next turn to the interests of the states of domicile of the plaintiffs. The domiciliary states do not have an interest in disallowing punitive damages because the decision to disallow such damages is obviously designed to protect the interest of resident defendants, not to effectuate the interest of the domiciliary states in the welfare of plaintiffs. </a:t>
            </a:r>
            <a:br>
              <a:rPr lang="en-US" sz="2800" dirty="0"/>
            </a:br>
            <a:r>
              <a:rPr lang="en-US" sz="2800" dirty="0"/>
              <a:t/>
            </a:r>
            <a:br>
              <a:rPr lang="en-US" sz="2800" dirty="0"/>
            </a:br>
            <a:r>
              <a:rPr lang="en-US" altLang="en-US" sz="2800" dirty="0"/>
              <a:t>Nor do the domiciliary states have an interest in imposing punitive damages on the defendants. The legitimate interests of these states, after all, are limited to assuring that the plaintiffs are adequately compensated for their injuries and that the proceeds of any award are distributed to the appropriate beneficiaries. Those interests are fully served by applying the law of the plaintiffs' domiciles as to issues involving the measure of compensatory damages (insofar as that law would enhance the plaintiffs' recovery) and the distribution of any award. Once the plaintiffs are made whole by recovery of the full measure of compensatory damages to which they are entitled under the law of their domiciles, the interests of those states are satisfied.</a:t>
            </a:r>
          </a:p>
        </p:txBody>
      </p:sp>
    </p:spTree>
    <p:extLst>
      <p:ext uri="{BB962C8B-B14F-4D97-AF65-F5344CB8AC3E}">
        <p14:creationId xmlns:p14="http://schemas.microsoft.com/office/powerpoint/2010/main" val="1329138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0" y="0"/>
            <a:ext cx="9144000" cy="6858000"/>
          </a:xfrm>
        </p:spPr>
        <p:txBody>
          <a:bodyPr/>
          <a:lstStyle/>
          <a:p>
            <a:pPr algn="l"/>
            <a:r>
              <a:rPr lang="en-US" altLang="en-US" sz="2800" dirty="0"/>
              <a:t>Finally, application of Illinois law comports with the general criteria of the Restatement (Second) which emphasize certainty, predictability, uniformity of result, and ease in the determination and application of the law to be applied. In this case, it is important to resolve the conflict between states by a principled means. Determining that all other factors being equal, the law of the place of injury shall be used, provides a principled means of decision which also creates certainty. Future defendants cannot predict, of course, where airplane disasters will occur. But air transportation companies will now be on notice that, under the "most significant relationship" test, when there is a true conflict between laws of states having equal interests in the issue of punitive damages, and when the place of injury has a strong interest in air safety and in protection of air transportation corporations, the law of the place of injury will apply.</a:t>
            </a:r>
          </a:p>
        </p:txBody>
      </p:sp>
    </p:spTree>
    <p:extLst>
      <p:ext uri="{BB962C8B-B14F-4D97-AF65-F5344CB8AC3E}">
        <p14:creationId xmlns:p14="http://schemas.microsoft.com/office/powerpoint/2010/main" val="3378033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normAutofit/>
          </a:bodyPr>
          <a:lstStyle/>
          <a:p>
            <a:r>
              <a:rPr lang="en-US" dirty="0"/>
              <a:t>American</a:t>
            </a:r>
            <a:br>
              <a:rPr lang="en-US" dirty="0"/>
            </a:br>
            <a:r>
              <a:rPr lang="en-US" dirty="0"/>
              <a:t/>
            </a:r>
            <a:br>
              <a:rPr lang="en-US" dirty="0"/>
            </a:br>
            <a:r>
              <a:rPr lang="en-US" dirty="0"/>
              <a:t>Ill – place of inj.</a:t>
            </a:r>
            <a:br>
              <a:rPr lang="en-US" dirty="0"/>
            </a:br>
            <a:r>
              <a:rPr lang="en-US" dirty="0"/>
              <a:t>OK – place of misconduct by D</a:t>
            </a:r>
            <a:br>
              <a:rPr lang="en-US" dirty="0"/>
            </a:br>
            <a:r>
              <a:rPr lang="en-US" dirty="0"/>
              <a:t>NY – D’s domicile</a:t>
            </a:r>
            <a:br>
              <a:rPr lang="en-US" dirty="0"/>
            </a:br>
            <a:endParaRPr lang="en-US" dirty="0"/>
          </a:p>
        </p:txBody>
      </p:sp>
    </p:spTree>
    <p:extLst>
      <p:ext uri="{BB962C8B-B14F-4D97-AF65-F5344CB8AC3E}">
        <p14:creationId xmlns:p14="http://schemas.microsoft.com/office/powerpoint/2010/main" val="1063525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28800" y="274638"/>
            <a:ext cx="8382000" cy="6278562"/>
          </a:xfrm>
        </p:spPr>
        <p:txBody>
          <a:bodyPr/>
          <a:lstStyle/>
          <a:p>
            <a:r>
              <a:rPr lang="en-US" altLang="en-US" dirty="0"/>
              <a:t>California - </a:t>
            </a:r>
            <a:br>
              <a:rPr lang="en-US" altLang="en-US" dirty="0"/>
            </a:br>
            <a:r>
              <a:rPr lang="en-US" altLang="en-US" dirty="0"/>
              <a:t>comparative impairment</a:t>
            </a:r>
            <a:br>
              <a:rPr lang="en-US" altLang="en-US" dirty="0"/>
            </a:br>
            <a:endParaRPr lang="en-US" altLang="en-US" dirty="0"/>
          </a:p>
        </p:txBody>
      </p:sp>
    </p:spTree>
    <p:extLst>
      <p:ext uri="{BB962C8B-B14F-4D97-AF65-F5344CB8AC3E}">
        <p14:creationId xmlns:p14="http://schemas.microsoft.com/office/powerpoint/2010/main" val="3707102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60" y="241557"/>
            <a:ext cx="10674178" cy="6035675"/>
          </a:xfrm>
        </p:spPr>
        <p:txBody>
          <a:bodyPr/>
          <a:lstStyle/>
          <a:p>
            <a:r>
              <a:rPr lang="en-US" dirty="0" err="1"/>
              <a:t>McD</a:t>
            </a:r>
            <a:r>
              <a:rPr lang="en-US" dirty="0"/>
              <a:t>.-D</a:t>
            </a:r>
            <a:br>
              <a:rPr lang="en-US" dirty="0"/>
            </a:br>
            <a:r>
              <a:rPr lang="en-US" dirty="0"/>
              <a:t/>
            </a:r>
            <a:br>
              <a:rPr lang="en-US" dirty="0"/>
            </a:br>
            <a:r>
              <a:rPr lang="en-US" dirty="0"/>
              <a:t>Ill – place of inj.</a:t>
            </a:r>
            <a:br>
              <a:rPr lang="en-US" dirty="0"/>
            </a:br>
            <a:r>
              <a:rPr lang="en-US" dirty="0"/>
              <a:t>Ca – place of misconduct by D</a:t>
            </a:r>
            <a:br>
              <a:rPr lang="en-US" dirty="0"/>
            </a:br>
            <a:r>
              <a:rPr lang="en-US" dirty="0"/>
              <a:t>Mo – D’s domicile</a:t>
            </a:r>
          </a:p>
        </p:txBody>
      </p:sp>
    </p:spTree>
    <p:extLst>
      <p:ext uri="{BB962C8B-B14F-4D97-AF65-F5344CB8AC3E}">
        <p14:creationId xmlns:p14="http://schemas.microsoft.com/office/powerpoint/2010/main" val="3920705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normAutofit/>
          </a:bodyPr>
          <a:lstStyle/>
          <a:p>
            <a:r>
              <a:rPr lang="en-US" dirty="0"/>
              <a:t>American</a:t>
            </a:r>
            <a:br>
              <a:rPr lang="en-US" dirty="0"/>
            </a:br>
            <a:r>
              <a:rPr lang="en-US" dirty="0"/>
              <a:t/>
            </a:r>
            <a:br>
              <a:rPr lang="en-US" dirty="0"/>
            </a:br>
            <a:r>
              <a:rPr lang="en-US" dirty="0"/>
              <a:t>Ill – place of inj.</a:t>
            </a:r>
            <a:br>
              <a:rPr lang="en-US" dirty="0"/>
            </a:br>
            <a:r>
              <a:rPr lang="en-US" dirty="0"/>
              <a:t>OK – place of misconduct by D</a:t>
            </a:r>
            <a:br>
              <a:rPr lang="en-US" dirty="0"/>
            </a:br>
            <a:r>
              <a:rPr lang="en-US" dirty="0"/>
              <a:t>NY – D’s domicile</a:t>
            </a:r>
            <a:br>
              <a:rPr lang="en-US" dirty="0"/>
            </a:br>
            <a:endParaRPr lang="en-US" dirty="0"/>
          </a:p>
        </p:txBody>
      </p:sp>
    </p:spTree>
    <p:extLst>
      <p:ext uri="{BB962C8B-B14F-4D97-AF65-F5344CB8AC3E}">
        <p14:creationId xmlns:p14="http://schemas.microsoft.com/office/powerpoint/2010/main" val="2128154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858962"/>
          </a:xfrm>
        </p:spPr>
        <p:txBody>
          <a:bodyPr rtlCol="0">
            <a:normAutofit fontScale="90000"/>
          </a:bodyPr>
          <a:lstStyle/>
          <a:p>
            <a:pPr eaLnBrk="1" fontAlgn="auto" hangingPunct="1">
              <a:spcAft>
                <a:spcPts val="0"/>
              </a:spcAft>
              <a:defRPr/>
            </a:pPr>
            <a:r>
              <a:rPr lang="en-US" dirty="0" err="1"/>
              <a:t>Pfau</a:t>
            </a:r>
            <a:r>
              <a:rPr lang="en-US" dirty="0"/>
              <a:t> v </a:t>
            </a:r>
            <a:r>
              <a:rPr lang="en-US"/>
              <a:t>Trent Aluminum </a:t>
            </a:r>
            <a:r>
              <a:rPr lang="en-US" dirty="0"/>
              <a:t>Co.</a:t>
            </a:r>
            <a:br>
              <a:rPr lang="en-US" dirty="0"/>
            </a:br>
            <a:r>
              <a:rPr lang="en-US" dirty="0"/>
              <a:t>(NJ 1970)</a:t>
            </a:r>
            <a:br>
              <a:rPr lang="en-US" dirty="0"/>
            </a:br>
            <a:endParaRPr lang="en-US" dirty="0"/>
          </a:p>
        </p:txBody>
      </p:sp>
    </p:spTree>
    <p:extLst>
      <p:ext uri="{BB962C8B-B14F-4D97-AF65-F5344CB8AC3E}">
        <p14:creationId xmlns:p14="http://schemas.microsoft.com/office/powerpoint/2010/main" val="2004271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6354762"/>
          </a:xfrm>
        </p:spPr>
        <p:txBody>
          <a:bodyPr/>
          <a:lstStyle/>
          <a:p>
            <a:r>
              <a:rPr lang="en-US" altLang="en-US"/>
              <a:t>NY</a:t>
            </a:r>
            <a:br>
              <a:rPr lang="en-US" altLang="en-US"/>
            </a:br>
            <a:r>
              <a:rPr lang="en-US" altLang="en-US"/>
              <a:t>Neumeier rules</a:t>
            </a:r>
          </a:p>
        </p:txBody>
      </p:sp>
    </p:spTree>
    <p:extLst>
      <p:ext uri="{BB962C8B-B14F-4D97-AF65-F5344CB8AC3E}">
        <p14:creationId xmlns:p14="http://schemas.microsoft.com/office/powerpoint/2010/main" val="3924680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430962"/>
          </a:xfrm>
        </p:spPr>
        <p:txBody>
          <a:bodyPr/>
          <a:lstStyle/>
          <a:p>
            <a:r>
              <a:rPr lang="en-US" altLang="en-US"/>
              <a:t>Michigan</a:t>
            </a:r>
            <a:br>
              <a:rPr lang="en-US" altLang="en-US"/>
            </a:br>
            <a:r>
              <a:rPr lang="en-US" altLang="en-US"/>
              <a:t>interest analysis with a strong lex fori approach</a:t>
            </a:r>
            <a:br>
              <a:rPr lang="en-US" altLang="en-US"/>
            </a:br>
            <a:endParaRPr lang="en-US" altLang="en-US"/>
          </a:p>
        </p:txBody>
      </p:sp>
    </p:spTree>
    <p:extLst>
      <p:ext uri="{BB962C8B-B14F-4D97-AF65-F5344CB8AC3E}">
        <p14:creationId xmlns:p14="http://schemas.microsoft.com/office/powerpoint/2010/main" val="2104839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12107"/>
          </a:xfrm>
        </p:spPr>
        <p:txBody>
          <a:bodyPr/>
          <a:lstStyle/>
          <a:p>
            <a:r>
              <a:rPr lang="en-US" dirty="0"/>
              <a:t>PR</a:t>
            </a:r>
            <a:br>
              <a:rPr lang="en-US" dirty="0"/>
            </a:br>
            <a:r>
              <a:rPr lang="en-US" dirty="0"/>
              <a:t/>
            </a:r>
            <a:br>
              <a:rPr lang="en-US" dirty="0"/>
            </a:br>
            <a:r>
              <a:rPr lang="en-US" dirty="0"/>
              <a:t>Hawaii</a:t>
            </a:r>
          </a:p>
        </p:txBody>
      </p:sp>
    </p:spTree>
    <p:extLst>
      <p:ext uri="{BB962C8B-B14F-4D97-AF65-F5344CB8AC3E}">
        <p14:creationId xmlns:p14="http://schemas.microsoft.com/office/powerpoint/2010/main" val="2722270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58097"/>
          </a:xfrm>
        </p:spPr>
        <p:txBody>
          <a:bodyPr/>
          <a:lstStyle/>
          <a:p>
            <a:r>
              <a:rPr lang="en-US" dirty="0"/>
              <a:t>certifying class actions with choice of law problems</a:t>
            </a:r>
          </a:p>
        </p:txBody>
      </p:sp>
    </p:spTree>
    <p:extLst>
      <p:ext uri="{BB962C8B-B14F-4D97-AF65-F5344CB8AC3E}">
        <p14:creationId xmlns:p14="http://schemas.microsoft.com/office/powerpoint/2010/main" val="2148482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126162"/>
          </a:xfrm>
        </p:spPr>
        <p:txBody>
          <a:bodyPr/>
          <a:lstStyle/>
          <a:p>
            <a:r>
              <a:rPr lang="en-US" altLang="en-US"/>
              <a:t>In re Agent Orange</a:t>
            </a:r>
            <a:br>
              <a:rPr lang="en-US" altLang="en-US"/>
            </a:br>
            <a:r>
              <a:rPr lang="en-US" altLang="en-US"/>
              <a:t>(EDNY 1984)</a:t>
            </a:r>
          </a:p>
        </p:txBody>
      </p:sp>
    </p:spTree>
    <p:extLst>
      <p:ext uri="{BB962C8B-B14F-4D97-AF65-F5344CB8AC3E}">
        <p14:creationId xmlns:p14="http://schemas.microsoft.com/office/powerpoint/2010/main" val="2579320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4" y="365126"/>
            <a:ext cx="10983096" cy="6048032"/>
          </a:xfrm>
        </p:spPr>
        <p:txBody>
          <a:bodyPr/>
          <a:lstStyle/>
          <a:p>
            <a:r>
              <a:rPr lang="en-US" dirty="0"/>
              <a:t>federal common law?</a:t>
            </a:r>
          </a:p>
        </p:txBody>
      </p:sp>
    </p:spTree>
    <p:extLst>
      <p:ext uri="{BB962C8B-B14F-4D97-AF65-F5344CB8AC3E}">
        <p14:creationId xmlns:p14="http://schemas.microsoft.com/office/powerpoint/2010/main" val="12095150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752600" y="1131888"/>
            <a:ext cx="8610600" cy="4525962"/>
          </a:xfrm>
        </p:spPr>
        <p:txBody>
          <a:bodyPr>
            <a:normAutofit fontScale="90000"/>
          </a:bodyPr>
          <a:lstStyle/>
          <a:p>
            <a:pPr algn="l" eaLnBrk="1" hangingPunct="1"/>
            <a:r>
              <a:rPr lang="en-US" altLang="en-US" sz="4000" dirty="0"/>
              <a:t>Boyle v. United Technologies Corp. (US 1988)</a:t>
            </a:r>
            <a:br>
              <a:rPr lang="en-US" altLang="en-US" sz="4000" dirty="0"/>
            </a:br>
            <a:r>
              <a:rPr lang="en-US" altLang="en-US" sz="4000" dirty="0"/>
              <a:t/>
            </a:r>
            <a:br>
              <a:rPr lang="en-US" altLang="en-US" sz="4000" dirty="0"/>
            </a:br>
            <a:r>
              <a:rPr lang="en-US" altLang="en-US" sz="4000" dirty="0"/>
              <a:t>Estate of a serviceman sued a federal military contractor under Virginia tort law in federal court for a design flaw in a helicopter that led to his death. </a:t>
            </a:r>
            <a:br>
              <a:rPr lang="en-US" altLang="en-US" sz="4000" dirty="0"/>
            </a:br>
            <a:r>
              <a:rPr lang="en-US" altLang="en-US" sz="4000" dirty="0"/>
              <a:t/>
            </a:r>
            <a:br>
              <a:rPr lang="en-US" altLang="en-US" sz="4000" dirty="0"/>
            </a:br>
            <a:r>
              <a:rPr lang="en-US" altLang="en-US" sz="4000" dirty="0"/>
              <a:t>Contractor asserted federal common law defense of immunity for federal military contractors.</a:t>
            </a:r>
            <a:br>
              <a:rPr lang="en-US" altLang="en-US" sz="4000" dirty="0"/>
            </a:br>
            <a:endParaRPr lang="en-US" altLang="en-US" sz="4000" dirty="0"/>
          </a:p>
        </p:txBody>
      </p:sp>
    </p:spTree>
    <p:extLst>
      <p:ext uri="{BB962C8B-B14F-4D97-AF65-F5344CB8AC3E}">
        <p14:creationId xmlns:p14="http://schemas.microsoft.com/office/powerpoint/2010/main" val="5817220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4" y="365126"/>
            <a:ext cx="10983096" cy="6048032"/>
          </a:xfrm>
        </p:spPr>
        <p:txBody>
          <a:bodyPr/>
          <a:lstStyle/>
          <a:p>
            <a:r>
              <a:rPr lang="en-US" dirty="0"/>
              <a:t>national consensus law?</a:t>
            </a:r>
          </a:p>
        </p:txBody>
      </p:sp>
    </p:spTree>
    <p:extLst>
      <p:ext uri="{BB962C8B-B14F-4D97-AF65-F5344CB8AC3E}">
        <p14:creationId xmlns:p14="http://schemas.microsoft.com/office/powerpoint/2010/main" val="40047783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23318"/>
          </a:xfrm>
        </p:spPr>
        <p:txBody>
          <a:bodyPr/>
          <a:lstStyle/>
          <a:p>
            <a:r>
              <a:rPr lang="en-US" dirty="0"/>
              <a:t>what would 1st Restatement say?</a:t>
            </a:r>
            <a:br>
              <a:rPr lang="en-US" dirty="0"/>
            </a:br>
            <a:endParaRPr lang="en-US" dirty="0"/>
          </a:p>
        </p:txBody>
      </p:sp>
    </p:spTree>
    <p:extLst>
      <p:ext uri="{BB962C8B-B14F-4D97-AF65-F5344CB8AC3E}">
        <p14:creationId xmlns:p14="http://schemas.microsoft.com/office/powerpoint/2010/main" val="501791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59243"/>
          </a:xfrm>
        </p:spPr>
        <p:txBody>
          <a:bodyPr/>
          <a:lstStyle/>
          <a:p>
            <a:r>
              <a:rPr lang="en-US" dirty="0"/>
              <a:t>can the forum use a different choice-of-law approach for class actions?</a:t>
            </a:r>
          </a:p>
        </p:txBody>
      </p:sp>
    </p:spTree>
    <p:extLst>
      <p:ext uri="{BB962C8B-B14F-4D97-AF65-F5344CB8AC3E}">
        <p14:creationId xmlns:p14="http://schemas.microsoft.com/office/powerpoint/2010/main" val="349621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52600" y="274638"/>
            <a:ext cx="8915400" cy="6583362"/>
          </a:xfrm>
        </p:spPr>
        <p:txBody>
          <a:bodyPr/>
          <a:lstStyle/>
          <a:p>
            <a:pPr eaLnBrk="1" hangingPunct="1"/>
            <a:r>
              <a:rPr lang="en-US" altLang="en-US" sz="3600"/>
              <a:t>First, it is not definite that plaintiff would be unable to recover in either of those states. More importantly, however we, see no reason for applying Connecticut's choice-of-law rule. To do so would frustrate the very goals of governmental-interest analysis. Connecticut's choice-of-law rule does not identify that state's interest in the matter. Lex loci delicti was born in an effort to achieve simplicity and uniformity, and does not relate to a state's interest in having its law applied to given issues in a tort case.</a:t>
            </a:r>
            <a:br>
              <a:rPr lang="en-US" altLang="en-US" sz="3600"/>
            </a:br>
            <a:endParaRPr lang="en-US" altLang="en-US" sz="3600"/>
          </a:p>
        </p:txBody>
      </p:sp>
    </p:spTree>
    <p:extLst>
      <p:ext uri="{BB962C8B-B14F-4D97-AF65-F5344CB8AC3E}">
        <p14:creationId xmlns:p14="http://schemas.microsoft.com/office/powerpoint/2010/main" val="416521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274638"/>
            <a:ext cx="8915400" cy="6354762"/>
          </a:xfrm>
        </p:spPr>
        <p:txBody>
          <a:bodyPr/>
          <a:lstStyle/>
          <a:p>
            <a:pPr algn="l"/>
            <a:r>
              <a:rPr lang="en-US" altLang="en-US" sz="2800"/>
              <a:t>Kramer: “If choice of law is substantive (in the sense that it defines the parties' rights), then courts should not alter choice-of-law rules for complex cases. The reasoning is straightforward. We start with claims that everyone concedes would otherwise be adjudicated under different laws. We combine these claims, whether through transfer and consolidation or by certifying a class, on the ground that we can adjudicate the parties' rights more effectively and efficiently in one big proceeding. So far, so good. Then, having constructed this proceeding, we are told we must change the parties' rights to facilitate the consolidated adjudication. And that makes no sense. If the reason for consolidating is to make adjudication of the parties' rights more efficient and effective, then the fact of consolidation itself cannot justify changing those rights. To let it do so is truly to let the tail wag the dog.”</a:t>
            </a:r>
          </a:p>
        </p:txBody>
      </p:sp>
    </p:spTree>
    <p:extLst>
      <p:ext uri="{BB962C8B-B14F-4D97-AF65-F5344CB8AC3E}">
        <p14:creationId xmlns:p14="http://schemas.microsoft.com/office/powerpoint/2010/main" val="2076887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59243"/>
          </a:xfrm>
        </p:spPr>
        <p:txBody>
          <a:bodyPr/>
          <a:lstStyle/>
          <a:p>
            <a:r>
              <a:rPr lang="en-US" dirty="0"/>
              <a:t>what follows if choice of law is substantive?</a:t>
            </a:r>
          </a:p>
        </p:txBody>
      </p:sp>
    </p:spTree>
    <p:extLst>
      <p:ext uri="{BB962C8B-B14F-4D97-AF65-F5344CB8AC3E}">
        <p14:creationId xmlns:p14="http://schemas.microsoft.com/office/powerpoint/2010/main" val="1999327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184" y="365125"/>
            <a:ext cx="10377616" cy="6072745"/>
          </a:xfrm>
        </p:spPr>
        <p:txBody>
          <a:bodyPr/>
          <a:lstStyle/>
          <a:p>
            <a:r>
              <a:rPr lang="en-US" dirty="0"/>
              <a:t>subclasses?</a:t>
            </a:r>
          </a:p>
        </p:txBody>
      </p:sp>
    </p:spTree>
    <p:extLst>
      <p:ext uri="{BB962C8B-B14F-4D97-AF65-F5344CB8AC3E}">
        <p14:creationId xmlns:p14="http://schemas.microsoft.com/office/powerpoint/2010/main" val="19157805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71599"/>
          </a:xfrm>
        </p:spPr>
        <p:txBody>
          <a:bodyPr/>
          <a:lstStyle/>
          <a:p>
            <a:r>
              <a:rPr lang="en-US" dirty="0"/>
              <a:t>election of remedies?</a:t>
            </a:r>
          </a:p>
        </p:txBody>
      </p:sp>
    </p:spTree>
    <p:extLst>
      <p:ext uri="{BB962C8B-B14F-4D97-AF65-F5344CB8AC3E}">
        <p14:creationId xmlns:p14="http://schemas.microsoft.com/office/powerpoint/2010/main" val="575482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30" y="365125"/>
            <a:ext cx="10933670" cy="6319880"/>
          </a:xfrm>
        </p:spPr>
        <p:txBody>
          <a:bodyPr/>
          <a:lstStyle/>
          <a:p>
            <a:r>
              <a:rPr lang="en-US" dirty="0"/>
              <a:t>if the members of the plaintiff class choose the least favorable law, how can the defendant object?</a:t>
            </a:r>
          </a:p>
        </p:txBody>
      </p:sp>
    </p:spTree>
    <p:extLst>
      <p:ext uri="{BB962C8B-B14F-4D97-AF65-F5344CB8AC3E}">
        <p14:creationId xmlns:p14="http://schemas.microsoft.com/office/powerpoint/2010/main" val="17621122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924464"/>
          </a:xfrm>
        </p:spPr>
        <p:txBody>
          <a:bodyPr/>
          <a:lstStyle/>
          <a:p>
            <a:r>
              <a:rPr lang="en-US" dirty="0"/>
              <a:t>use defendant’s home state’s law?</a:t>
            </a:r>
          </a:p>
        </p:txBody>
      </p:sp>
    </p:spTree>
    <p:extLst>
      <p:ext uri="{BB962C8B-B14F-4D97-AF65-F5344CB8AC3E}">
        <p14:creationId xmlns:p14="http://schemas.microsoft.com/office/powerpoint/2010/main" val="3245927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59243"/>
          </a:xfrm>
        </p:spPr>
        <p:txBody>
          <a:bodyPr/>
          <a:lstStyle/>
          <a:p>
            <a:r>
              <a:rPr lang="en-US" dirty="0"/>
              <a:t>presumption of similarity to forum law?</a:t>
            </a:r>
          </a:p>
        </p:txBody>
      </p:sp>
    </p:spTree>
    <p:extLst>
      <p:ext uri="{BB962C8B-B14F-4D97-AF65-F5344CB8AC3E}">
        <p14:creationId xmlns:p14="http://schemas.microsoft.com/office/powerpoint/2010/main" val="39217321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5481" y="365125"/>
            <a:ext cx="10748319" cy="6282810"/>
          </a:xfrm>
        </p:spPr>
        <p:txBody>
          <a:bodyPr/>
          <a:lstStyle/>
          <a:p>
            <a:r>
              <a:rPr lang="en-US" altLang="en-US" dirty="0"/>
              <a:t>cyberspace</a:t>
            </a:r>
            <a:br>
              <a:rPr lang="en-US" altLang="en-US" dirty="0"/>
            </a:br>
            <a:r>
              <a:rPr lang="en-US" altLang="en-US" dirty="0"/>
              <a:t/>
            </a:r>
            <a:br>
              <a:rPr lang="en-US" altLang="en-US" dirty="0"/>
            </a:br>
            <a:r>
              <a:rPr lang="en-US" altLang="en-US" dirty="0"/>
              <a:t>three schools:</a:t>
            </a:r>
            <a:br>
              <a:rPr lang="en-US" altLang="en-US" dirty="0"/>
            </a:br>
            <a:r>
              <a:rPr lang="en-US" altLang="en-US" dirty="0"/>
              <a:t>- new choice of law</a:t>
            </a:r>
            <a:br>
              <a:rPr lang="en-US" altLang="en-US" dirty="0"/>
            </a:br>
            <a:r>
              <a:rPr lang="en-US" altLang="en-US" dirty="0"/>
              <a:t>- new law</a:t>
            </a:r>
            <a:br>
              <a:rPr lang="en-US" altLang="en-US" dirty="0"/>
            </a:br>
            <a:r>
              <a:rPr lang="en-US" altLang="en-US" dirty="0"/>
              <a:t>- no big deal</a:t>
            </a:r>
            <a:br>
              <a:rPr lang="en-US" altLang="en-US" dirty="0"/>
            </a:br>
            <a:endParaRPr lang="en-US" altLang="en-US" dirty="0"/>
          </a:p>
        </p:txBody>
      </p:sp>
    </p:spTree>
    <p:extLst>
      <p:ext uri="{BB962C8B-B14F-4D97-AF65-F5344CB8AC3E}">
        <p14:creationId xmlns:p14="http://schemas.microsoft.com/office/powerpoint/2010/main" val="298431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59243"/>
          </a:xfrm>
        </p:spPr>
        <p:txBody>
          <a:bodyPr/>
          <a:lstStyle/>
          <a:p>
            <a:r>
              <a:rPr lang="en-US" dirty="0"/>
              <a:t>What role should an interest analysis jurisdiction give to the choice-of-law rules/decisions of another jurisdiction?</a:t>
            </a:r>
          </a:p>
        </p:txBody>
      </p:sp>
    </p:spTree>
    <p:extLst>
      <p:ext uri="{BB962C8B-B14F-4D97-AF65-F5344CB8AC3E}">
        <p14:creationId xmlns:p14="http://schemas.microsoft.com/office/powerpoint/2010/main" val="184362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48032"/>
          </a:xfrm>
        </p:spPr>
        <p:txBody>
          <a:bodyPr/>
          <a:lstStyle/>
          <a:p>
            <a:r>
              <a:rPr lang="en-US" dirty="0"/>
              <a:t>distinguish </a:t>
            </a:r>
            <a:r>
              <a:rPr lang="en-US" dirty="0" err="1"/>
              <a:t>renvoi</a:t>
            </a:r>
            <a:r>
              <a:rPr lang="en-US" dirty="0"/>
              <a:t/>
            </a:r>
            <a:br>
              <a:rPr lang="en-US" dirty="0"/>
            </a:br>
            <a:r>
              <a:rPr lang="en-US" dirty="0"/>
              <a:t>- really </a:t>
            </a:r>
            <a:r>
              <a:rPr lang="en-US" dirty="0" err="1"/>
              <a:t>désistement</a:t>
            </a:r>
            <a:endParaRPr lang="en-US" dirty="0"/>
          </a:p>
        </p:txBody>
      </p:sp>
    </p:spTree>
    <p:extLst>
      <p:ext uri="{BB962C8B-B14F-4D97-AF65-F5344CB8AC3E}">
        <p14:creationId xmlns:p14="http://schemas.microsoft.com/office/powerpoint/2010/main" val="2540776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23318"/>
          </a:xfrm>
        </p:spPr>
        <p:txBody>
          <a:bodyPr/>
          <a:lstStyle/>
          <a:p>
            <a:r>
              <a:rPr lang="en-US" dirty="0"/>
              <a:t>1) interest objective (given policies)</a:t>
            </a:r>
            <a:br>
              <a:rPr lang="en-US" dirty="0"/>
            </a:br>
            <a:r>
              <a:rPr lang="en-US" dirty="0"/>
              <a:t>	- so do not take into account any jurisdiction’s choice of law rules for interest analysis</a:t>
            </a:r>
            <a:br>
              <a:rPr lang="en-US" dirty="0"/>
            </a:br>
            <a:r>
              <a:rPr lang="en-US" dirty="0"/>
              <a:t>	- but may do so to decide true conflict</a:t>
            </a:r>
          </a:p>
        </p:txBody>
      </p:sp>
    </p:spTree>
    <p:extLst>
      <p:ext uri="{BB962C8B-B14F-4D97-AF65-F5344CB8AC3E}">
        <p14:creationId xmlns:p14="http://schemas.microsoft.com/office/powerpoint/2010/main" val="2462618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5973891"/>
          </a:xfrm>
        </p:spPr>
        <p:txBody>
          <a:bodyPr/>
          <a:lstStyle/>
          <a:p>
            <a:r>
              <a:rPr lang="en-US" dirty="0"/>
              <a:t>2) interest subjective </a:t>
            </a:r>
            <a:br>
              <a:rPr lang="en-US" dirty="0"/>
            </a:br>
            <a:r>
              <a:rPr lang="en-US" dirty="0"/>
              <a:t>	- so may be able to take into account an interest analysis jurisdiction’s claim that it has an interest</a:t>
            </a:r>
            <a:br>
              <a:rPr lang="en-US" dirty="0"/>
            </a:br>
            <a:r>
              <a:rPr lang="en-US" dirty="0"/>
              <a:t>	- but do not take into account a 1</a:t>
            </a:r>
            <a:r>
              <a:rPr lang="en-US" baseline="30000" dirty="0"/>
              <a:t>st</a:t>
            </a:r>
            <a:r>
              <a:rPr lang="en-US" dirty="0"/>
              <a:t> Rest jurisdiction’s choice of law rules for interest analysis (but may do so to decide true conflict)</a:t>
            </a:r>
          </a:p>
        </p:txBody>
      </p:sp>
    </p:spTree>
    <p:extLst>
      <p:ext uri="{BB962C8B-B14F-4D97-AF65-F5344CB8AC3E}">
        <p14:creationId xmlns:p14="http://schemas.microsoft.com/office/powerpoint/2010/main" val="55295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83956"/>
          </a:xfrm>
        </p:spPr>
        <p:txBody>
          <a:bodyPr/>
          <a:lstStyle/>
          <a:p>
            <a:r>
              <a:rPr lang="en-US" dirty="0"/>
              <a:t>Kramer:</a:t>
            </a:r>
            <a:br>
              <a:rPr lang="en-US" dirty="0"/>
            </a:br>
            <a:r>
              <a:rPr lang="en-US" dirty="0"/>
              <a:t/>
            </a:r>
            <a:br>
              <a:rPr lang="en-US" dirty="0"/>
            </a:br>
            <a:r>
              <a:rPr lang="en-US" dirty="0"/>
              <a:t>a state’s approach to choice of law by definition establishes the state’s rule of interpretation for questions of extraterritorial scope..</a:t>
            </a:r>
          </a:p>
        </p:txBody>
      </p:sp>
    </p:spTree>
    <p:extLst>
      <p:ext uri="{BB962C8B-B14F-4D97-AF65-F5344CB8AC3E}">
        <p14:creationId xmlns:p14="http://schemas.microsoft.com/office/powerpoint/2010/main" val="3092836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780</Words>
  <Application>Microsoft Office PowerPoint</Application>
  <PresentationFormat>Widescreen</PresentationFormat>
  <Paragraphs>48</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Lecture 16 Oct. 24, 2019</vt:lpstr>
      <vt:lpstr>renvoi  désistement</vt:lpstr>
      <vt:lpstr>Pfau v Trent Aluminum Co. (NJ 1970) </vt:lpstr>
      <vt:lpstr>First, it is not definite that plaintiff would be unable to recover in either of those states. More importantly, however we, see no reason for applying Connecticut's choice-of-law rule. To do so would frustrate the very goals of governmental-interest analysis. Connecticut's choice-of-law rule does not identify that state's interest in the matter. Lex loci delicti was born in an effort to achieve simplicity and uniformity, and does not relate to a state's interest in having its law applied to given issues in a tort case. </vt:lpstr>
      <vt:lpstr>What role should an interest analysis jurisdiction give to the choice-of-law rules/decisions of another jurisdiction?</vt:lpstr>
      <vt:lpstr>distinguish renvoi - really désistement</vt:lpstr>
      <vt:lpstr>1) interest objective (given policies)  - so do not take into account any jurisdiction’s choice of law rules for interest analysis  - but may do so to decide true conflict</vt:lpstr>
      <vt:lpstr>2) interest subjective   - so may be able to take into account an interest analysis jurisdiction’s claim that it has an interest  - but do not take into account a 1st Rest jurisdiction’s choice of law rules for interest analysis (but may do so to decide true conflict)</vt:lpstr>
      <vt:lpstr>Kramer:  a state’s approach to choice of law by definition establishes the state’s rule of interpretation for questions of extraterritorial scope..</vt:lpstr>
      <vt:lpstr>BUT must distinguish - a decision about a rule of scope  - always binding - and a decision about a rule of priority  - never binding </vt:lpstr>
      <vt:lpstr>- CA court is entertaining an action brought by a NY guest against an Ontario host concerning an accident in Ontario. - NY court would apply Ontario law - does that mean that a CA ct cannot apply NY law?  </vt:lpstr>
      <vt:lpstr>Is the 1st Rest about scope or priority?</vt:lpstr>
      <vt:lpstr>What happens if both jurisdictions say that the case is not within their law’s scope?</vt:lpstr>
      <vt:lpstr>Green:   Don’t tell other jurisdictions about whether and when their choice-of-law rules are binding.   Ask them!</vt:lpstr>
      <vt:lpstr>American Motorists Ins. Co. v. ARTRA Group Inc (Md. 1995) </vt:lpstr>
      <vt:lpstr>complex litigation</vt:lpstr>
      <vt:lpstr>In re Air Crash Disaster near Chicago (7th Cir. 1981)</vt:lpstr>
      <vt:lpstr>Filed in: Ill, CA, NY, Mich, Hawaii, PR P’s domiciles: CA, CT, Hawaii, Ill, Ind, Mass, Mich, NJ, NY, VT, PR, Japan, Netherlands, Saudi Arabia D’s domicile: McDD: MO, American (NY or TX) Place of harm: Ill. Place of wrongdoing: McDD (CA – designing), American (OK – servicing) Punitives: Yes - MO, TX, OK No – Ill, CA, NY</vt:lpstr>
      <vt:lpstr>Illinois – 2nd Restatement</vt:lpstr>
      <vt:lpstr>§ 146. Personal Injuries  In an action for a personal injury, the local law of the state where the injury occurred determines the rights and liabilities of the parties, unless, with respect to the particular issue, some other state has a more significant relationship under the principles stated in § 6 to the occurrence and the parties, in which event the local law of the other state will be applied. </vt:lpstr>
      <vt:lpstr>PowerPoint Presentation</vt:lpstr>
      <vt:lpstr>PowerPoint Presentation</vt:lpstr>
      <vt:lpstr>McD.-D  Ill – place of inj. Ca – place of misconduct by D Mo – D’s domicile P’s domicile?</vt:lpstr>
      <vt:lpstr>We next turn to the interests of the states of domicile of the plaintiffs. The domiciliary states do not have an interest in disallowing punitive damages because the decision to disallow such damages is obviously designed to protect the interest of resident defendants, not to effectuate the interest of the domiciliary states in the welfare of plaintiffs.   Nor do the domiciliary states have an interest in imposing punitive damages on the defendants. The legitimate interests of these states, after all, are limited to assuring that the plaintiffs are adequately compensated for their injuries and that the proceeds of any award are distributed to the appropriate beneficiaries. Those interests are fully served by applying the law of the plaintiffs' domiciles as to issues involving the measure of compensatory damages (insofar as that law would enhance the plaintiffs' recovery) and the distribution of any award. Once the plaintiffs are made whole by recovery of the full measure of compensatory damages to which they are entitled under the law of their domiciles, the interests of those states are satisfied.</vt:lpstr>
      <vt:lpstr>Finally, application of Illinois law comports with the general criteria of the Restatement (Second) which emphasize certainty, predictability, uniformity of result, and ease in the determination and application of the law to be applied. In this case, it is important to resolve the conflict between states by a principled means. Determining that all other factors being equal, the law of the place of injury shall be used, provides a principled means of decision which also creates certainty. Future defendants cannot predict, of course, where airplane disasters will occur. But air transportation companies will now be on notice that, under the "most significant relationship" test, when there is a true conflict between laws of states having equal interests in the issue of punitive damages, and when the place of injury has a strong interest in air safety and in protection of air transportation corporations, the law of the place of injury will apply.</vt:lpstr>
      <vt:lpstr>American  Ill – place of inj. OK – place of misconduct by D NY – D’s domicile </vt:lpstr>
      <vt:lpstr>California -  comparative impairment </vt:lpstr>
      <vt:lpstr>McD.-D  Ill – place of inj. Ca – place of misconduct by D Mo – D’s domicile</vt:lpstr>
      <vt:lpstr>American  Ill – place of inj. OK – place of misconduct by D NY – D’s domicile </vt:lpstr>
      <vt:lpstr>NY Neumeier rules</vt:lpstr>
      <vt:lpstr>Michigan interest analysis with a strong lex fori approach </vt:lpstr>
      <vt:lpstr>PR  Hawaii</vt:lpstr>
      <vt:lpstr>certifying class actions with choice of law problems</vt:lpstr>
      <vt:lpstr>In re Agent Orange (EDNY 1984)</vt:lpstr>
      <vt:lpstr>federal common law?</vt:lpstr>
      <vt:lpstr>Boyle v. United Technologies Corp. (US 1988)  Estate of a serviceman sued a federal military contractor under Virginia tort law in federal court for a design flaw in a helicopter that led to his death.   Contractor asserted federal common law defense of immunity for federal military contractors. </vt:lpstr>
      <vt:lpstr>national consensus law?</vt:lpstr>
      <vt:lpstr>what would 1st Restatement say? </vt:lpstr>
      <vt:lpstr>can the forum use a different choice-of-law approach for class actions?</vt:lpstr>
      <vt:lpstr>Kramer: “If choice of law is substantive (in the sense that it defines the parties' rights), then courts should not alter choice-of-law rules for complex cases. The reasoning is straightforward. We start with claims that everyone concedes would otherwise be adjudicated under different laws. We combine these claims, whether through transfer and consolidation or by certifying a class, on the ground that we can adjudicate the parties' rights more effectively and efficiently in one big proceeding. So far, so good. Then, having constructed this proceeding, we are told we must change the parties' rights to facilitate the consolidated adjudication. And that makes no sense. If the reason for consolidating is to make adjudication of the parties' rights more efficient and effective, then the fact of consolidation itself cannot justify changing those rights. To let it do so is truly to let the tail wag the dog.”</vt:lpstr>
      <vt:lpstr>what follows if choice of law is substantive?</vt:lpstr>
      <vt:lpstr>subclasses?</vt:lpstr>
      <vt:lpstr>election of remedies?</vt:lpstr>
      <vt:lpstr>if the members of the plaintiff class choose the least favorable law, how can the defendant object?</vt:lpstr>
      <vt:lpstr>use defendant’s home state’s law?</vt:lpstr>
      <vt:lpstr>presumption of similarity to forum law?</vt:lpstr>
      <vt:lpstr>cyberspace  three schools: - new choice of law - new law - no big deal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157</cp:revision>
  <cp:lastPrinted>2018-02-07T17:05:49Z</cp:lastPrinted>
  <dcterms:created xsi:type="dcterms:W3CDTF">2016-02-03T23:33:45Z</dcterms:created>
  <dcterms:modified xsi:type="dcterms:W3CDTF">2019-10-24T15:18:40Z</dcterms:modified>
</cp:coreProperties>
</file>