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410" r:id="rId2"/>
    <p:sldId id="257" r:id="rId3"/>
    <p:sldId id="258" r:id="rId4"/>
    <p:sldId id="271" r:id="rId5"/>
    <p:sldId id="259" r:id="rId6"/>
    <p:sldId id="272" r:id="rId7"/>
    <p:sldId id="276" r:id="rId8"/>
    <p:sldId id="260" r:id="rId9"/>
    <p:sldId id="261" r:id="rId10"/>
    <p:sldId id="262" r:id="rId11"/>
    <p:sldId id="270" r:id="rId12"/>
    <p:sldId id="263" r:id="rId13"/>
    <p:sldId id="273" r:id="rId14"/>
    <p:sldId id="274" r:id="rId15"/>
    <p:sldId id="277" r:id="rId16"/>
    <p:sldId id="278" r:id="rId17"/>
    <p:sldId id="279" r:id="rId18"/>
    <p:sldId id="280" r:id="rId19"/>
    <p:sldId id="264" r:id="rId20"/>
    <p:sldId id="281" r:id="rId21"/>
    <p:sldId id="282" r:id="rId22"/>
    <p:sldId id="637" r:id="rId23"/>
    <p:sldId id="638" r:id="rId24"/>
    <p:sldId id="639" r:id="rId25"/>
    <p:sldId id="640" r:id="rId26"/>
    <p:sldId id="641" r:id="rId27"/>
    <p:sldId id="642" r:id="rId28"/>
    <p:sldId id="643" r:id="rId29"/>
    <p:sldId id="644" r:id="rId30"/>
    <p:sldId id="619" r:id="rId31"/>
    <p:sldId id="620" r:id="rId32"/>
    <p:sldId id="621" r:id="rId33"/>
    <p:sldId id="622" r:id="rId34"/>
    <p:sldId id="623" r:id="rId35"/>
    <p:sldId id="624"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77" d="100"/>
          <a:sy n="77"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10/22/2019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pPr>
              <a:defRPr/>
            </a:pPr>
            <a:fld id="{13D5B431-A3B1-4B35-B3F7-FE00A4633D33}" type="slidenum">
              <a:rPr lang="en-US"/>
              <a:pPr>
                <a:defRPr/>
              </a:pPr>
              <a:t>‹#›</a:t>
            </a:fld>
            <a:endParaRPr lang="en-US"/>
          </a:p>
        </p:txBody>
      </p:sp>
    </p:spTree>
    <p:extLst>
      <p:ext uri="{BB962C8B-B14F-4D97-AF65-F5344CB8AC3E}">
        <p14:creationId xmlns:p14="http://schemas.microsoft.com/office/powerpoint/2010/main" val="225718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15</a:t>
            </a:r>
            <a:br>
              <a:rPr lang="en-US" dirty="0"/>
            </a:br>
            <a:r>
              <a:rPr lang="en-US" dirty="0"/>
              <a:t>Oct. 22,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p:nvPr>
        </p:nvSpPr>
        <p:spPr>
          <a:xfrm>
            <a:off x="609600" y="274638"/>
            <a:ext cx="10972800" cy="5851525"/>
          </a:xfrm>
        </p:spPr>
        <p:txBody>
          <a:bodyPr/>
          <a:lstStyle/>
          <a:p>
            <a:pPr eaLnBrk="1" hangingPunct="1">
              <a:buFont typeface="Arial" panose="020B0604020202020204" pitchFamily="34" charset="0"/>
              <a:buNone/>
            </a:pPr>
            <a:r>
              <a:rPr lang="en-US" altLang="en-US"/>
              <a:t>Third Neumeier rule, applicable to other split-domicile cases:</a:t>
            </a:r>
          </a:p>
          <a:p>
            <a:pPr eaLnBrk="1" hangingPunct="1">
              <a:buFont typeface="Arial" panose="020B0604020202020204" pitchFamily="34" charset="0"/>
              <a:buNone/>
            </a:pPr>
            <a:r>
              <a:rPr lang="en-US" altLang="en-US"/>
              <a:t>usually governing law will be that of the place where the accident occurred, unless “displacing that normally applicable rule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364709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985341"/>
          </a:xfrm>
        </p:spPr>
        <p:txBody>
          <a:bodyPr/>
          <a:lstStyle/>
          <a:p>
            <a:r>
              <a:rPr lang="en-US" dirty="0"/>
              <a:t>- loss-allocating rules burden domiciliaries (like unprovided-for cases)</a:t>
            </a:r>
            <a:br>
              <a:rPr lang="en-US" dirty="0"/>
            </a:br>
            <a:r>
              <a:rPr lang="en-US" dirty="0"/>
              <a:t/>
            </a:r>
            <a:br>
              <a:rPr lang="en-US" dirty="0"/>
            </a:br>
            <a:r>
              <a:rPr lang="en-US" dirty="0"/>
              <a:t>- true conflicts when injury occurs in neither person home state</a:t>
            </a:r>
            <a:br>
              <a:rPr lang="en-US" dirty="0"/>
            </a:br>
            <a:r>
              <a:rPr lang="en-US" dirty="0"/>
              <a:t/>
            </a:r>
            <a:br>
              <a:rPr lang="en-US" dirty="0"/>
            </a:br>
            <a:endParaRPr lang="en-US" dirty="0"/>
          </a:p>
        </p:txBody>
      </p:sp>
    </p:spTree>
    <p:extLst>
      <p:ext uri="{BB962C8B-B14F-4D97-AF65-F5344CB8AC3E}">
        <p14:creationId xmlns:p14="http://schemas.microsoft.com/office/powerpoint/2010/main" val="1129205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7838" y="0"/>
            <a:ext cx="11207578" cy="6553200"/>
          </a:xfrm>
        </p:spPr>
        <p:txBody>
          <a:bodyPr/>
          <a:lstStyle/>
          <a:p>
            <a:pPr eaLnBrk="1" hangingPunct="1"/>
            <a:r>
              <a:rPr lang="en-US" altLang="en-US" dirty="0"/>
              <a:t>Franciscans in Schultz</a:t>
            </a:r>
            <a:br>
              <a:rPr lang="en-US" altLang="en-US" dirty="0"/>
            </a:br>
            <a:r>
              <a:rPr lang="en-US" altLang="en-US" dirty="0"/>
              <a:t>also</a:t>
            </a:r>
            <a:br>
              <a:rPr lang="en-US" altLang="en-US" dirty="0"/>
            </a:br>
            <a:r>
              <a:rPr lang="en-US" altLang="en-US" dirty="0"/>
              <a:t>Guest (Ontario) sues Host (NY)</a:t>
            </a:r>
            <a:br>
              <a:rPr lang="en-US" altLang="en-US" dirty="0"/>
            </a:br>
            <a:r>
              <a:rPr lang="en-US" altLang="en-US" dirty="0"/>
              <a:t/>
            </a:r>
            <a:br>
              <a:rPr lang="en-US" altLang="en-US" dirty="0"/>
            </a:br>
            <a:r>
              <a:rPr lang="en-US" altLang="en-US" dirty="0"/>
              <a:t>use law of place of harm unless…</a:t>
            </a:r>
            <a:br>
              <a:rPr lang="en-US" altLang="en-US" dirty="0"/>
            </a:br>
            <a:r>
              <a:rPr lang="en-US" altLang="en-US" dirty="0"/>
              <a:t/>
            </a:r>
            <a:br>
              <a:rPr lang="en-US" altLang="en-US" dirty="0"/>
            </a:br>
            <a:r>
              <a:rPr lang="en-US" altLang="en-US" dirty="0"/>
              <a:t>if accident is in </a:t>
            </a:r>
            <a:r>
              <a:rPr lang="en-US" altLang="en-US" dirty="0" err="1"/>
              <a:t>Ont</a:t>
            </a:r>
            <a:r>
              <a:rPr lang="en-US" altLang="en-US" dirty="0"/>
              <a:t> use </a:t>
            </a:r>
            <a:r>
              <a:rPr lang="en-US" altLang="en-US" dirty="0" err="1"/>
              <a:t>Ont</a:t>
            </a:r>
            <a:r>
              <a:rPr lang="en-US" altLang="en-US" dirty="0"/>
              <a:t> law (what would Kramer say?)</a:t>
            </a:r>
            <a:br>
              <a:rPr lang="en-US" altLang="en-US" dirty="0"/>
            </a:br>
            <a:r>
              <a:rPr lang="en-US" altLang="en-US" dirty="0"/>
              <a:t>if accident is in NY use NY law</a:t>
            </a:r>
          </a:p>
        </p:txBody>
      </p:sp>
    </p:spTree>
    <p:extLst>
      <p:ext uri="{BB962C8B-B14F-4D97-AF65-F5344CB8AC3E}">
        <p14:creationId xmlns:p14="http://schemas.microsoft.com/office/powerpoint/2010/main" val="3963238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58" y="365125"/>
            <a:ext cx="10513541" cy="5887394"/>
          </a:xfrm>
        </p:spPr>
        <p:txBody>
          <a:bodyPr/>
          <a:lstStyle/>
          <a:p>
            <a:r>
              <a:rPr lang="en-US" dirty="0"/>
              <a:t>NY Guest sues </a:t>
            </a:r>
            <a:r>
              <a:rPr lang="en-US" dirty="0" err="1"/>
              <a:t>Ont</a:t>
            </a:r>
            <a:r>
              <a:rPr lang="en-US" dirty="0"/>
              <a:t> host</a:t>
            </a:r>
            <a:br>
              <a:rPr lang="en-US" dirty="0"/>
            </a:br>
            <a:r>
              <a:rPr lang="en-US" dirty="0"/>
              <a:t>accident in </a:t>
            </a:r>
            <a:r>
              <a:rPr lang="en-US" dirty="0" err="1"/>
              <a:t>Mich</a:t>
            </a:r>
            <a:endParaRPr lang="en-US" dirty="0"/>
          </a:p>
        </p:txBody>
      </p:sp>
    </p:spTree>
    <p:extLst>
      <p:ext uri="{BB962C8B-B14F-4D97-AF65-F5344CB8AC3E}">
        <p14:creationId xmlns:p14="http://schemas.microsoft.com/office/powerpoint/2010/main" val="150758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72745"/>
          </a:xfrm>
        </p:spPr>
        <p:txBody>
          <a:bodyPr/>
          <a:lstStyle/>
          <a:p>
            <a:r>
              <a:rPr lang="en-US" dirty="0"/>
              <a:t>What is the place of the harm in Cooney…?</a:t>
            </a:r>
          </a:p>
        </p:txBody>
      </p:sp>
    </p:spTree>
    <p:extLst>
      <p:ext uri="{BB962C8B-B14F-4D97-AF65-F5344CB8AC3E}">
        <p14:creationId xmlns:p14="http://schemas.microsoft.com/office/powerpoint/2010/main" val="1496983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196313"/>
          </a:xfrm>
        </p:spPr>
        <p:txBody>
          <a:bodyPr/>
          <a:lstStyle/>
          <a:p>
            <a:r>
              <a:rPr lang="en-US" dirty="0"/>
              <a:t>let’s just do interest analysis…</a:t>
            </a:r>
          </a:p>
        </p:txBody>
      </p:sp>
    </p:spTree>
    <p:extLst>
      <p:ext uri="{BB962C8B-B14F-4D97-AF65-F5344CB8AC3E}">
        <p14:creationId xmlns:p14="http://schemas.microsoft.com/office/powerpoint/2010/main" val="2805649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61534"/>
          </a:xfrm>
        </p:spPr>
        <p:txBody>
          <a:bodyPr/>
          <a:lstStyle/>
          <a:p>
            <a:r>
              <a:rPr lang="en-US" dirty="0"/>
              <a:t>MO interest?</a:t>
            </a:r>
            <a:br>
              <a:rPr lang="en-US" dirty="0"/>
            </a:br>
            <a:r>
              <a:rPr lang="en-US" dirty="0"/>
              <a:t/>
            </a:r>
            <a:br>
              <a:rPr lang="en-US" dirty="0"/>
            </a:br>
            <a:r>
              <a:rPr lang="en-US" dirty="0"/>
              <a:t>NY interest?</a:t>
            </a:r>
          </a:p>
        </p:txBody>
      </p:sp>
    </p:spTree>
    <p:extLst>
      <p:ext uri="{BB962C8B-B14F-4D97-AF65-F5344CB8AC3E}">
        <p14:creationId xmlns:p14="http://schemas.microsoft.com/office/powerpoint/2010/main" val="2828178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98605"/>
          </a:xfrm>
        </p:spPr>
        <p:txBody>
          <a:bodyPr/>
          <a:lstStyle/>
          <a:p>
            <a:r>
              <a:rPr lang="en-US" dirty="0"/>
              <a:t>party expectations?</a:t>
            </a:r>
          </a:p>
        </p:txBody>
      </p:sp>
    </p:spTree>
    <p:extLst>
      <p:ext uri="{BB962C8B-B14F-4D97-AF65-F5344CB8AC3E}">
        <p14:creationId xmlns:p14="http://schemas.microsoft.com/office/powerpoint/2010/main" val="371012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085102"/>
          </a:xfrm>
        </p:spPr>
        <p:txBody>
          <a:bodyPr/>
          <a:lstStyle/>
          <a:p>
            <a:r>
              <a:rPr lang="en-US" dirty="0"/>
              <a:t>what law would NY legislators want if they knew there would be no contribution available…?</a:t>
            </a:r>
            <a:br>
              <a:rPr lang="en-US" dirty="0"/>
            </a:br>
            <a:r>
              <a:rPr lang="en-US" dirty="0"/>
              <a:t>Would they want Osgood to be jointly and severally liable?</a:t>
            </a:r>
          </a:p>
        </p:txBody>
      </p:sp>
    </p:spTree>
    <p:extLst>
      <p:ext uri="{BB962C8B-B14F-4D97-AF65-F5344CB8AC3E}">
        <p14:creationId xmlns:p14="http://schemas.microsoft.com/office/powerpoint/2010/main" val="1061814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54050" y="365125"/>
            <a:ext cx="10699750" cy="5924550"/>
          </a:xfrm>
        </p:spPr>
        <p:txBody>
          <a:bodyPr/>
          <a:lstStyle/>
          <a:p>
            <a:pPr eaLnBrk="1" hangingPunct="1"/>
            <a:r>
              <a:rPr lang="en-US" altLang="en-US"/>
              <a:t>Edwards v. Erie Coach Lines Co. (NY 2011)</a:t>
            </a:r>
          </a:p>
        </p:txBody>
      </p:sp>
    </p:spTree>
    <p:extLst>
      <p:ext uri="{BB962C8B-B14F-4D97-AF65-F5344CB8AC3E}">
        <p14:creationId xmlns:p14="http://schemas.microsoft.com/office/powerpoint/2010/main" val="410183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049962"/>
          </a:xfrm>
        </p:spPr>
        <p:txBody>
          <a:bodyPr/>
          <a:lstStyle/>
          <a:p>
            <a:pPr eaLnBrk="1" hangingPunct="1"/>
            <a:r>
              <a:rPr lang="en-US" altLang="en-US"/>
              <a:t>New York’s Neumeier Rules</a:t>
            </a:r>
          </a:p>
        </p:txBody>
      </p:sp>
    </p:spTree>
    <p:extLst>
      <p:ext uri="{BB962C8B-B14F-4D97-AF65-F5344CB8AC3E}">
        <p14:creationId xmlns:p14="http://schemas.microsoft.com/office/powerpoint/2010/main" val="1375263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97459"/>
          </a:xfrm>
        </p:spPr>
        <p:txBody>
          <a:bodyPr/>
          <a:lstStyle/>
          <a:p>
            <a:r>
              <a:rPr lang="en-US" dirty="0"/>
              <a:t>Ontario defendants?</a:t>
            </a:r>
          </a:p>
        </p:txBody>
      </p:sp>
    </p:spTree>
    <p:extLst>
      <p:ext uri="{BB962C8B-B14F-4D97-AF65-F5344CB8AC3E}">
        <p14:creationId xmlns:p14="http://schemas.microsoft.com/office/powerpoint/2010/main" val="1154488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Pa defendants?</a:t>
            </a:r>
          </a:p>
        </p:txBody>
      </p:sp>
    </p:spTree>
    <p:extLst>
      <p:ext uri="{BB962C8B-B14F-4D97-AF65-F5344CB8AC3E}">
        <p14:creationId xmlns:p14="http://schemas.microsoft.com/office/powerpoint/2010/main" val="935626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22172"/>
          </a:xfrm>
        </p:spPr>
        <p:txBody>
          <a:bodyPr/>
          <a:lstStyle/>
          <a:p>
            <a:r>
              <a:rPr lang="en-US" dirty="0"/>
              <a:t>1</a:t>
            </a:r>
            <a:r>
              <a:rPr lang="en-US" baseline="30000" dirty="0"/>
              <a:t>st</a:t>
            </a:r>
            <a:r>
              <a:rPr lang="en-US" dirty="0"/>
              <a:t> Restatement/vested rights theory</a:t>
            </a:r>
            <a:br>
              <a:rPr lang="en-US" dirty="0"/>
            </a:br>
            <a:r>
              <a:rPr lang="en-US" dirty="0"/>
              <a:t/>
            </a:r>
            <a:br>
              <a:rPr lang="en-US" dirty="0"/>
            </a:br>
            <a:r>
              <a:rPr lang="en-US" dirty="0"/>
              <a:t>Torts: Ala., Ga., Kan., Md., NM, NC, SC, </a:t>
            </a:r>
            <a:r>
              <a:rPr lang="en-US" dirty="0" err="1"/>
              <a:t>Va</a:t>
            </a:r>
            <a:r>
              <a:rPr lang="en-US" dirty="0"/>
              <a:t>, WV</a:t>
            </a:r>
            <a:br>
              <a:rPr lang="en-US" dirty="0"/>
            </a:br>
            <a:r>
              <a:rPr lang="en-US" dirty="0"/>
              <a:t/>
            </a:r>
            <a:br>
              <a:rPr lang="en-US" dirty="0"/>
            </a:br>
            <a:endParaRPr lang="en-US" dirty="0"/>
          </a:p>
        </p:txBody>
      </p:sp>
    </p:spTree>
    <p:extLst>
      <p:ext uri="{BB962C8B-B14F-4D97-AF65-F5344CB8AC3E}">
        <p14:creationId xmlns:p14="http://schemas.microsoft.com/office/powerpoint/2010/main" val="2403510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72745"/>
          </a:xfrm>
        </p:spPr>
        <p:txBody>
          <a:bodyPr/>
          <a:lstStyle/>
          <a:p>
            <a:r>
              <a:rPr lang="en-US" dirty="0"/>
              <a:t>Interest Analysis</a:t>
            </a:r>
          </a:p>
        </p:txBody>
      </p:sp>
    </p:spTree>
    <p:extLst>
      <p:ext uri="{BB962C8B-B14F-4D97-AF65-F5344CB8AC3E}">
        <p14:creationId xmlns:p14="http://schemas.microsoft.com/office/powerpoint/2010/main" val="640581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60389"/>
          </a:xfrm>
        </p:spPr>
        <p:txBody>
          <a:bodyPr/>
          <a:lstStyle/>
          <a:p>
            <a:r>
              <a:rPr lang="en-US" dirty="0"/>
              <a:t>Currie – </a:t>
            </a:r>
            <a:r>
              <a:rPr lang="en-US" dirty="0" err="1"/>
              <a:t>lex</a:t>
            </a:r>
            <a:r>
              <a:rPr lang="en-US" dirty="0"/>
              <a:t> </a:t>
            </a:r>
            <a:r>
              <a:rPr lang="en-US" dirty="0" err="1"/>
              <a:t>fori</a:t>
            </a:r>
            <a:r>
              <a:rPr lang="en-US" dirty="0"/>
              <a:t> in true conflicts</a:t>
            </a:r>
            <a:br>
              <a:rPr lang="en-US" dirty="0"/>
            </a:br>
            <a:r>
              <a:rPr lang="en-US" dirty="0"/>
              <a:t/>
            </a:r>
            <a:br>
              <a:rPr lang="en-US" dirty="0"/>
            </a:br>
            <a:r>
              <a:rPr lang="en-US" dirty="0"/>
              <a:t>torts: Ky., Mich.</a:t>
            </a:r>
          </a:p>
        </p:txBody>
      </p:sp>
    </p:spTree>
    <p:extLst>
      <p:ext uri="{BB962C8B-B14F-4D97-AF65-F5344CB8AC3E}">
        <p14:creationId xmlns:p14="http://schemas.microsoft.com/office/powerpoint/2010/main" val="370783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23318"/>
          </a:xfrm>
        </p:spPr>
        <p:txBody>
          <a:bodyPr/>
          <a:lstStyle/>
          <a:p>
            <a:r>
              <a:rPr lang="en-US" dirty="0"/>
              <a:t>comparative impairment</a:t>
            </a:r>
            <a:br>
              <a:rPr lang="en-US" dirty="0"/>
            </a:br>
            <a:r>
              <a:rPr lang="en-US" dirty="0"/>
              <a:t/>
            </a:r>
            <a:br>
              <a:rPr lang="en-US" dirty="0"/>
            </a:br>
            <a:r>
              <a:rPr lang="en-US" dirty="0"/>
              <a:t>torts: Cal., DC</a:t>
            </a:r>
          </a:p>
        </p:txBody>
      </p:sp>
    </p:spTree>
    <p:extLst>
      <p:ext uri="{BB962C8B-B14F-4D97-AF65-F5344CB8AC3E}">
        <p14:creationId xmlns:p14="http://schemas.microsoft.com/office/powerpoint/2010/main" val="2916460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34529"/>
          </a:xfrm>
        </p:spPr>
        <p:txBody>
          <a:bodyPr/>
          <a:lstStyle/>
          <a:p>
            <a:r>
              <a:rPr lang="en-US" dirty="0"/>
              <a:t>choice-influencing considerations/better law</a:t>
            </a:r>
            <a:br>
              <a:rPr lang="en-US" dirty="0"/>
            </a:br>
            <a:r>
              <a:rPr lang="en-US" dirty="0"/>
              <a:t/>
            </a:r>
            <a:br>
              <a:rPr lang="en-US" dirty="0"/>
            </a:br>
            <a:r>
              <a:rPr lang="en-US" dirty="0"/>
              <a:t>torts: Ark., Minn., NH, RI, Wisc.</a:t>
            </a:r>
          </a:p>
        </p:txBody>
      </p:sp>
    </p:spTree>
    <p:extLst>
      <p:ext uri="{BB962C8B-B14F-4D97-AF65-F5344CB8AC3E}">
        <p14:creationId xmlns:p14="http://schemas.microsoft.com/office/powerpoint/2010/main" val="1315187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1341"/>
            <a:ext cx="10488827" cy="6153664"/>
          </a:xfrm>
        </p:spPr>
        <p:txBody>
          <a:bodyPr/>
          <a:lstStyle/>
          <a:p>
            <a:r>
              <a:rPr lang="en-US" dirty="0"/>
              <a:t>2</a:t>
            </a:r>
            <a:r>
              <a:rPr lang="en-US" baseline="30000" dirty="0"/>
              <a:t>nd</a:t>
            </a:r>
            <a:r>
              <a:rPr lang="en-US" dirty="0"/>
              <a:t> Restatement</a:t>
            </a:r>
            <a:br>
              <a:rPr lang="en-US" dirty="0"/>
            </a:br>
            <a:r>
              <a:rPr lang="en-US" dirty="0"/>
              <a:t/>
            </a:r>
            <a:br>
              <a:rPr lang="en-US" dirty="0"/>
            </a:br>
            <a:r>
              <a:rPr lang="en-US" dirty="0"/>
              <a:t>torts: AK, AZ, CO, CT, DE, FL, ID, IL, IA, ME, MS, MO, MT, NE, NV, NJ, OH, OK, SD, TN, TX, UT, VT, WA, WY</a:t>
            </a:r>
          </a:p>
        </p:txBody>
      </p:sp>
    </p:spTree>
    <p:extLst>
      <p:ext uri="{BB962C8B-B14F-4D97-AF65-F5344CB8AC3E}">
        <p14:creationId xmlns:p14="http://schemas.microsoft.com/office/powerpoint/2010/main" val="353867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lstStyle/>
          <a:p>
            <a:r>
              <a:rPr lang="en-US" dirty="0"/>
              <a:t>Neumeier rules</a:t>
            </a:r>
            <a:br>
              <a:rPr lang="en-US" dirty="0"/>
            </a:br>
            <a:r>
              <a:rPr lang="en-US" dirty="0"/>
              <a:t/>
            </a:r>
            <a:br>
              <a:rPr lang="en-US" dirty="0"/>
            </a:br>
            <a:r>
              <a:rPr lang="en-US" dirty="0"/>
              <a:t>torts: NY</a:t>
            </a:r>
          </a:p>
        </p:txBody>
      </p:sp>
    </p:spTree>
    <p:extLst>
      <p:ext uri="{BB962C8B-B14F-4D97-AF65-F5344CB8AC3E}">
        <p14:creationId xmlns:p14="http://schemas.microsoft.com/office/powerpoint/2010/main" val="798153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18984"/>
            <a:ext cx="10933670" cy="5830201"/>
          </a:xfrm>
        </p:spPr>
        <p:txBody>
          <a:bodyPr/>
          <a:lstStyle/>
          <a:p>
            <a:r>
              <a:rPr lang="en-US" dirty="0"/>
              <a:t>significant contacts</a:t>
            </a:r>
            <a:br>
              <a:rPr lang="en-US" dirty="0"/>
            </a:br>
            <a:r>
              <a:rPr lang="en-US" dirty="0"/>
              <a:t/>
            </a:r>
            <a:br>
              <a:rPr lang="en-US" dirty="0"/>
            </a:br>
            <a:r>
              <a:rPr lang="en-US" dirty="0"/>
              <a:t>combined modern</a:t>
            </a:r>
            <a:br>
              <a:rPr lang="en-US" dirty="0"/>
            </a:br>
            <a:endParaRPr lang="en-US" dirty="0"/>
          </a:p>
        </p:txBody>
      </p:sp>
    </p:spTree>
    <p:extLst>
      <p:ext uri="{BB962C8B-B14F-4D97-AF65-F5344CB8AC3E}">
        <p14:creationId xmlns:p14="http://schemas.microsoft.com/office/powerpoint/2010/main" val="366591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4363" y="365125"/>
            <a:ext cx="10739437" cy="6115050"/>
          </a:xfrm>
        </p:spPr>
        <p:txBody>
          <a:bodyPr/>
          <a:lstStyle/>
          <a:p>
            <a:pPr eaLnBrk="1" hangingPunct="1"/>
            <a:r>
              <a:rPr lang="en-US" altLang="en-US"/>
              <a:t>Cooney v Osgood Machinery (NY 1993)</a:t>
            </a:r>
            <a:br>
              <a:rPr lang="en-US" altLang="en-US"/>
            </a:br>
            <a:endParaRPr lang="en-US" altLang="en-US"/>
          </a:p>
        </p:txBody>
      </p:sp>
    </p:spTree>
    <p:extLst>
      <p:ext uri="{BB962C8B-B14F-4D97-AF65-F5344CB8AC3E}">
        <p14:creationId xmlns:p14="http://schemas.microsoft.com/office/powerpoint/2010/main" val="2906829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a:t>Dépeçage</a:t>
            </a:r>
            <a:br>
              <a:rPr lang="en-US" altLang="en-US"/>
            </a:br>
            <a:endParaRPr lang="en-US" altLang="en-US" b="1"/>
          </a:p>
        </p:txBody>
      </p:sp>
    </p:spTree>
    <p:extLst>
      <p:ext uri="{BB962C8B-B14F-4D97-AF65-F5344CB8AC3E}">
        <p14:creationId xmlns:p14="http://schemas.microsoft.com/office/powerpoint/2010/main" val="706503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752600" y="304800"/>
            <a:ext cx="8458200" cy="6553200"/>
          </a:xfrm>
        </p:spPr>
        <p:txBody>
          <a:bodyPr/>
          <a:lstStyle/>
          <a:p>
            <a:pPr eaLnBrk="1" hangingPunct="1"/>
            <a:r>
              <a:rPr lang="en-US" altLang="en-US"/>
              <a:t>Adams (NY domiciliary) is member of NY organization</a:t>
            </a:r>
          </a:p>
          <a:p>
            <a:pPr eaLnBrk="1" hangingPunct="1"/>
            <a:r>
              <a:rPr lang="en-US" altLang="en-US"/>
              <a:t>Enrolls in its nature program</a:t>
            </a:r>
          </a:p>
          <a:p>
            <a:pPr eaLnBrk="1" hangingPunct="1"/>
            <a:r>
              <a:rPr lang="en-US" altLang="en-US"/>
              <a:t>Truck takes him to Mass</a:t>
            </a:r>
          </a:p>
          <a:p>
            <a:pPr eaLnBrk="1" hangingPunct="1"/>
            <a:r>
              <a:rPr lang="en-US" altLang="en-US"/>
              <a:t>Breaks down</a:t>
            </a:r>
          </a:p>
          <a:p>
            <a:pPr eaLnBrk="1" hangingPunct="1"/>
            <a:r>
              <a:rPr lang="en-US" altLang="en-US"/>
              <a:t>Farmer with unregistered truck offers to take them the rest of way</a:t>
            </a:r>
          </a:p>
          <a:p>
            <a:pPr eaLnBrk="1" hangingPunct="1"/>
            <a:r>
              <a:rPr lang="en-US" altLang="en-US"/>
              <a:t>Truck hits Adams, but not negligent</a:t>
            </a:r>
          </a:p>
          <a:p>
            <a:pPr eaLnBrk="1" hangingPunct="1"/>
            <a:r>
              <a:rPr lang="en-US" altLang="en-US"/>
              <a:t>Mass law: driver unlicensed car is outlaw – liability w/o fault</a:t>
            </a:r>
          </a:p>
          <a:p>
            <a:pPr eaLnBrk="1" hangingPunct="1"/>
            <a:r>
              <a:rPr lang="en-US" altLang="en-US"/>
              <a:t>NY requires negligence</a:t>
            </a:r>
          </a:p>
          <a:p>
            <a:pPr eaLnBrk="1" hangingPunct="1"/>
            <a:r>
              <a:rPr lang="en-US" altLang="en-US"/>
              <a:t>Mass has charitable immunity</a:t>
            </a:r>
          </a:p>
          <a:p>
            <a:pPr eaLnBrk="1" hangingPunct="1"/>
            <a:r>
              <a:rPr lang="en-US" altLang="en-US"/>
              <a:t>NY does not</a:t>
            </a:r>
          </a:p>
          <a:p>
            <a:pPr eaLnBrk="1" hangingPunct="1"/>
            <a:endParaRPr lang="en-US" altLang="en-US"/>
          </a:p>
        </p:txBody>
      </p:sp>
    </p:spTree>
    <p:extLst>
      <p:ext uri="{BB962C8B-B14F-4D97-AF65-F5344CB8AC3E}">
        <p14:creationId xmlns:p14="http://schemas.microsoft.com/office/powerpoint/2010/main" val="547649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48032"/>
          </a:xfrm>
        </p:spPr>
        <p:txBody>
          <a:bodyPr/>
          <a:lstStyle/>
          <a:p>
            <a:r>
              <a:rPr lang="en-US" dirty="0"/>
              <a:t>MA interested in strict liability rule applying?</a:t>
            </a:r>
            <a:br>
              <a:rPr lang="en-US" dirty="0"/>
            </a:br>
            <a:r>
              <a:rPr lang="en-US" dirty="0"/>
              <a:t>MA interested in charitable immunity applying?</a:t>
            </a:r>
            <a:br>
              <a:rPr lang="en-US" dirty="0"/>
            </a:br>
            <a:r>
              <a:rPr lang="en-US" dirty="0"/>
              <a:t>NY interested in negligence rule applying?</a:t>
            </a:r>
          </a:p>
        </p:txBody>
      </p:sp>
    </p:spTree>
    <p:extLst>
      <p:ext uri="{BB962C8B-B14F-4D97-AF65-F5344CB8AC3E}">
        <p14:creationId xmlns:p14="http://schemas.microsoft.com/office/powerpoint/2010/main" val="389938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5949178"/>
          </a:xfrm>
        </p:spPr>
        <p:txBody>
          <a:bodyPr/>
          <a:lstStyle/>
          <a:p>
            <a:r>
              <a:rPr lang="en-US" dirty="0"/>
              <a:t>Marie v. Garrison</a:t>
            </a:r>
            <a:br>
              <a:rPr lang="en-US" dirty="0"/>
            </a:br>
            <a:r>
              <a:rPr lang="en-US" dirty="0"/>
              <a:t>MO contract, NY forum</a:t>
            </a:r>
            <a:br>
              <a:rPr lang="en-US" dirty="0"/>
            </a:br>
            <a:r>
              <a:rPr lang="en-US" dirty="0"/>
              <a:t>MO statute of frauds procedural</a:t>
            </a:r>
            <a:br>
              <a:rPr lang="en-US" dirty="0"/>
            </a:br>
            <a:r>
              <a:rPr lang="en-US" dirty="0"/>
              <a:t>NY statute of frauds substantive</a:t>
            </a:r>
          </a:p>
        </p:txBody>
      </p:sp>
    </p:spTree>
    <p:extLst>
      <p:ext uri="{BB962C8B-B14F-4D97-AF65-F5344CB8AC3E}">
        <p14:creationId xmlns:p14="http://schemas.microsoft.com/office/powerpoint/2010/main" val="3316618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05000" y="381000"/>
            <a:ext cx="8305800" cy="5745163"/>
          </a:xfrm>
        </p:spPr>
        <p:txBody>
          <a:bodyPr/>
          <a:lstStyle/>
          <a:p>
            <a:pPr eaLnBrk="1" hangingPunct="1"/>
            <a:r>
              <a:rPr lang="en-US" altLang="en-US"/>
              <a:t>Currie: “While Massachusetts has a policy of deterring the operation of unlicensed vehicles, it does not extend that policy to charities…. While New York has a policy of requiring compensation for its injured residents, it has no policy of imposing liability in the absence of negligence. To impose liability on this New York corporation, which has been free from fault, simply in order to carry out a nonexistent Massachusetts policy of deterrence, seems to me to be entirely unjustified….”</a:t>
            </a:r>
          </a:p>
        </p:txBody>
      </p:sp>
    </p:spTree>
    <p:extLst>
      <p:ext uri="{BB962C8B-B14F-4D97-AF65-F5344CB8AC3E}">
        <p14:creationId xmlns:p14="http://schemas.microsoft.com/office/powerpoint/2010/main" val="4292518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981200" y="381000"/>
            <a:ext cx="8229600" cy="5745163"/>
          </a:xfrm>
        </p:spPr>
        <p:txBody>
          <a:bodyPr/>
          <a:lstStyle/>
          <a:p>
            <a:pPr eaLnBrk="1" hangingPunct="1"/>
            <a:r>
              <a:rPr lang="en-US" altLang="en-US" dirty="0"/>
              <a:t>Maryland </a:t>
            </a:r>
            <a:r>
              <a:rPr lang="en-US" altLang="en-US" dirty="0" err="1"/>
              <a:t>Cas</a:t>
            </a:r>
            <a:r>
              <a:rPr lang="en-US" altLang="en-US" dirty="0"/>
              <a:t> v Jacek (D.N.J. 1957)</a:t>
            </a:r>
          </a:p>
          <a:p>
            <a:pPr eaLnBrk="1" hangingPunct="1"/>
            <a:r>
              <a:rPr lang="en-US" altLang="en-US" dirty="0"/>
              <a:t>Suit by MD insurer for declaratory judgment concerning liability under auto insurance policy</a:t>
            </a:r>
          </a:p>
          <a:p>
            <a:pPr eaLnBrk="1" hangingPunct="1"/>
            <a:r>
              <a:rPr lang="en-US" altLang="en-US" dirty="0"/>
              <a:t>Issued in NJ to NJ domiciliaries</a:t>
            </a:r>
          </a:p>
          <a:p>
            <a:pPr eaLnBrk="1" hangingPunct="1"/>
            <a:r>
              <a:rPr lang="en-US" altLang="en-US" dirty="0"/>
              <a:t>D had driven car with wife in NY – accident there</a:t>
            </a:r>
          </a:p>
          <a:p>
            <a:pPr eaLnBrk="1" hangingPunct="1"/>
            <a:r>
              <a:rPr lang="en-US" altLang="en-US" dirty="0"/>
              <a:t>NJ – Insurer liable for any successful suit against insured</a:t>
            </a:r>
          </a:p>
          <a:p>
            <a:pPr lvl="1" eaLnBrk="1" hangingPunct="1"/>
            <a:r>
              <a:rPr lang="en-US" altLang="en-US" dirty="0"/>
              <a:t>BUT spousal immunity</a:t>
            </a:r>
          </a:p>
          <a:p>
            <a:pPr eaLnBrk="1" hangingPunct="1"/>
            <a:r>
              <a:rPr lang="en-US" altLang="en-US" dirty="0"/>
              <a:t>NY – no spousal immunity</a:t>
            </a:r>
          </a:p>
          <a:p>
            <a:pPr lvl="1" eaLnBrk="1" hangingPunct="1"/>
            <a:r>
              <a:rPr lang="en-US" altLang="en-US" dirty="0"/>
              <a:t>BUT if spouse is successfully sued, insurer not liable</a:t>
            </a:r>
          </a:p>
        </p:txBody>
      </p:sp>
    </p:spTree>
    <p:extLst>
      <p:ext uri="{BB962C8B-B14F-4D97-AF65-F5344CB8AC3E}">
        <p14:creationId xmlns:p14="http://schemas.microsoft.com/office/powerpoint/2010/main" val="267480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6109816"/>
          </a:xfrm>
        </p:spPr>
        <p:txBody>
          <a:bodyPr/>
          <a:lstStyle/>
          <a:p>
            <a:r>
              <a:rPr lang="en-US" dirty="0"/>
              <a:t>Is contribution loss-allocating?</a:t>
            </a:r>
          </a:p>
        </p:txBody>
      </p:sp>
    </p:spTree>
    <p:extLst>
      <p:ext uri="{BB962C8B-B14F-4D97-AF65-F5344CB8AC3E}">
        <p14:creationId xmlns:p14="http://schemas.microsoft.com/office/powerpoint/2010/main" val="29099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p:nvPr>
        </p:nvSpPr>
        <p:spPr>
          <a:xfrm>
            <a:off x="1752600" y="274638"/>
            <a:ext cx="8458200" cy="6430962"/>
          </a:xfrm>
        </p:spPr>
        <p:txBody>
          <a:bodyPr/>
          <a:lstStyle/>
          <a:p>
            <a:pPr eaLnBrk="1" hangingPunct="1">
              <a:buFont typeface="Arial" panose="020B0604020202020204" pitchFamily="34" charset="0"/>
              <a:buNone/>
            </a:pPr>
            <a:r>
              <a:rPr lang="en-US" altLang="en-US"/>
              <a:t>Under the first Neumeier rule, if parties share a common domicile, and that domicile’s law has a loss allocating rule, then that law should control….</a:t>
            </a:r>
          </a:p>
        </p:txBody>
      </p:sp>
    </p:spTree>
    <p:extLst>
      <p:ext uri="{BB962C8B-B14F-4D97-AF65-F5344CB8AC3E}">
        <p14:creationId xmlns:p14="http://schemas.microsoft.com/office/powerpoint/2010/main" val="234663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319880"/>
          </a:xfrm>
        </p:spPr>
        <p:txBody>
          <a:bodyPr/>
          <a:lstStyle/>
          <a:p>
            <a:r>
              <a:rPr lang="en-US" dirty="0"/>
              <a:t>Babcock </a:t>
            </a:r>
            <a:br>
              <a:rPr lang="en-US" dirty="0"/>
            </a:br>
            <a:r>
              <a:rPr lang="en-US" dirty="0"/>
              <a:t>	two </a:t>
            </a:r>
            <a:r>
              <a:rPr lang="en-US" dirty="0" err="1"/>
              <a:t>NYers</a:t>
            </a:r>
            <a:r>
              <a:rPr lang="en-US" dirty="0"/>
              <a:t>, Ont. accident</a:t>
            </a:r>
            <a:br>
              <a:rPr lang="en-US" dirty="0"/>
            </a:br>
            <a:r>
              <a:rPr lang="en-US" dirty="0"/>
              <a:t>Reverse Babcock (</a:t>
            </a:r>
            <a:r>
              <a:rPr lang="en-US" dirty="0" err="1"/>
              <a:t>Kell</a:t>
            </a:r>
            <a:r>
              <a:rPr lang="en-US" dirty="0"/>
              <a:t>)</a:t>
            </a:r>
            <a:br>
              <a:rPr lang="en-US" dirty="0"/>
            </a:br>
            <a:r>
              <a:rPr lang="en-US" dirty="0"/>
              <a:t>	two Ontarians, NY accident</a:t>
            </a:r>
          </a:p>
        </p:txBody>
      </p:sp>
    </p:spTree>
    <p:extLst>
      <p:ext uri="{BB962C8B-B14F-4D97-AF65-F5344CB8AC3E}">
        <p14:creationId xmlns:p14="http://schemas.microsoft.com/office/powerpoint/2010/main" val="192967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470" y="365125"/>
            <a:ext cx="10402330" cy="6035675"/>
          </a:xfrm>
        </p:spPr>
        <p:txBody>
          <a:bodyPr/>
          <a:lstStyle/>
          <a:p>
            <a:r>
              <a:rPr lang="en-US" dirty="0"/>
              <a:t>Is domicile really relevant for all loss-allocating rules</a:t>
            </a:r>
          </a:p>
        </p:txBody>
      </p:sp>
    </p:spTree>
    <p:extLst>
      <p:ext uri="{BB962C8B-B14F-4D97-AF65-F5344CB8AC3E}">
        <p14:creationId xmlns:p14="http://schemas.microsoft.com/office/powerpoint/2010/main" val="435885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p:nvPr>
        </p:nvSpPr>
        <p:spPr>
          <a:xfrm>
            <a:off x="1828800" y="274638"/>
            <a:ext cx="8382000" cy="6430962"/>
          </a:xfrm>
        </p:spPr>
        <p:txBody>
          <a:bodyPr/>
          <a:lstStyle/>
          <a:p>
            <a:pPr eaLnBrk="1" hangingPunct="1">
              <a:buFont typeface="Arial" panose="020B0604020202020204" pitchFamily="34" charset="0"/>
              <a:buNone/>
            </a:pPr>
            <a:r>
              <a:rPr lang="en-US" altLang="en-US" sz="3600" dirty="0"/>
              <a:t>The second Neumeier rule:</a:t>
            </a:r>
          </a:p>
          <a:p>
            <a:pPr lvl="2" eaLnBrk="1" hangingPunct="1"/>
            <a:r>
              <a:rPr lang="en-US" altLang="en-US" sz="3600" dirty="0"/>
              <a:t>P’s domicile’s loss-allocating rule would allow P to win</a:t>
            </a:r>
          </a:p>
          <a:p>
            <a:pPr lvl="2" eaLnBrk="1" hangingPunct="1"/>
            <a:r>
              <a:rPr lang="en-US" altLang="en-US" sz="3600" dirty="0"/>
              <a:t>D’s domicile’s loss-allocating rule would allow D to win</a:t>
            </a:r>
          </a:p>
          <a:p>
            <a:pPr lvl="2" eaLnBrk="1" hangingPunct="1"/>
            <a:r>
              <a:rPr lang="en-US" altLang="en-US" sz="3600" dirty="0"/>
              <a:t>Injury in one of those domiciles</a:t>
            </a:r>
          </a:p>
          <a:p>
            <a:pPr lvl="2" eaLnBrk="1" hangingPunct="1"/>
            <a:r>
              <a:rPr lang="en-US" altLang="en-US" sz="3600" dirty="0"/>
              <a:t>Then use place of injury</a:t>
            </a:r>
          </a:p>
          <a:p>
            <a:pPr eaLnBrk="1" hangingPunct="1">
              <a:buFont typeface="Arial" panose="020B0604020202020204" pitchFamily="34" charset="0"/>
              <a:buNone/>
            </a:pPr>
            <a:r>
              <a:rPr lang="en-US" altLang="en-US" sz="3600" dirty="0"/>
              <a:t> </a:t>
            </a:r>
          </a:p>
          <a:p>
            <a:pPr eaLnBrk="1" hangingPunct="1"/>
            <a:endParaRPr lang="en-US" altLang="en-US" dirty="0"/>
          </a:p>
        </p:txBody>
      </p:sp>
    </p:spTree>
    <p:extLst>
      <p:ext uri="{BB962C8B-B14F-4D97-AF65-F5344CB8AC3E}">
        <p14:creationId xmlns:p14="http://schemas.microsoft.com/office/powerpoint/2010/main" val="137406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marL="342900" indent="-342900" eaLnBrk="1" hangingPunct="1"/>
            <a:r>
              <a:rPr lang="en-US" altLang="en-US" dirty="0"/>
              <a:t>P (NY) guest of D (Ontario) host</a:t>
            </a:r>
            <a:br>
              <a:rPr lang="en-US" altLang="en-US" dirty="0"/>
            </a:br>
            <a:r>
              <a:rPr lang="en-US" altLang="en-US" dirty="0"/>
              <a:t/>
            </a:r>
            <a:br>
              <a:rPr lang="en-US" altLang="en-US" dirty="0"/>
            </a:br>
            <a:r>
              <a:rPr lang="en-US" altLang="en-US" dirty="0"/>
              <a:t>if accident in NY, then P wins</a:t>
            </a:r>
            <a:br>
              <a:rPr lang="en-US" altLang="en-US" dirty="0"/>
            </a:br>
            <a:r>
              <a:rPr lang="en-US" altLang="en-US" dirty="0"/>
              <a:t>accident in Ontario, then D wins</a:t>
            </a:r>
            <a:br>
              <a:rPr lang="en-US" altLang="en-US" dirty="0"/>
            </a:br>
            <a:endParaRPr lang="en-US" altLang="en-US" dirty="0"/>
          </a:p>
        </p:txBody>
      </p:sp>
    </p:spTree>
    <p:extLst>
      <p:ext uri="{BB962C8B-B14F-4D97-AF65-F5344CB8AC3E}">
        <p14:creationId xmlns:p14="http://schemas.microsoft.com/office/powerpoint/2010/main" val="2057037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486</Words>
  <Application>Microsoft Office PowerPoint</Application>
  <PresentationFormat>Widescreen</PresentationFormat>
  <Paragraphs>57</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Lecture 15 Oct. 22, 2019</vt:lpstr>
      <vt:lpstr>New York’s Neumeier Rules</vt:lpstr>
      <vt:lpstr>Cooney v Osgood Machinery (NY 1993) </vt:lpstr>
      <vt:lpstr>Is contribution loss-allocating?</vt:lpstr>
      <vt:lpstr>PowerPoint Presentation</vt:lpstr>
      <vt:lpstr>Babcock   two NYers, Ont. accident Reverse Babcock (Kell)  two Ontarians, NY accident</vt:lpstr>
      <vt:lpstr>Is domicile really relevant for all loss-allocating rules</vt:lpstr>
      <vt:lpstr>PowerPoint Presentation</vt:lpstr>
      <vt:lpstr>P (NY) guest of D (Ontario) host  if accident in NY, then P wins accident in Ontario, then D wins </vt:lpstr>
      <vt:lpstr>PowerPoint Presentation</vt:lpstr>
      <vt:lpstr>- loss-allocating rules burden domiciliaries (like unprovided-for cases)  - true conflicts when injury occurs in neither person home state  </vt:lpstr>
      <vt:lpstr>Franciscans in Schultz also Guest (Ontario) sues Host (NY)  use law of place of harm unless…  if accident is in Ont use Ont law (what would Kramer say?) if accident is in NY use NY law</vt:lpstr>
      <vt:lpstr>NY Guest sues Ont host accident in Mich</vt:lpstr>
      <vt:lpstr>What is the place of the harm in Cooney…?</vt:lpstr>
      <vt:lpstr>let’s just do interest analysis…</vt:lpstr>
      <vt:lpstr>MO interest?  NY interest?</vt:lpstr>
      <vt:lpstr>party expectations?</vt:lpstr>
      <vt:lpstr>what law would NY legislators want if they knew there would be no contribution available…? Would they want Osgood to be jointly and severally liable?</vt:lpstr>
      <vt:lpstr>Edwards v. Erie Coach Lines Co. (NY 2011)</vt:lpstr>
      <vt:lpstr>Ontario defendants?</vt:lpstr>
      <vt:lpstr>Pa defendants?</vt:lpstr>
      <vt:lpstr>1st Restatement/vested rights theory  Torts: Ala., Ga., Kan., Md., NM, NC, SC, Va, WV  </vt:lpstr>
      <vt:lpstr>Interest Analysis</vt:lpstr>
      <vt:lpstr>Currie – lex fori in true conflicts  torts: Ky., Mich.</vt:lpstr>
      <vt:lpstr>comparative impairment  torts: Cal., DC</vt:lpstr>
      <vt:lpstr>choice-influencing considerations/better law  torts: Ark., Minn., NH, RI, Wisc.</vt:lpstr>
      <vt:lpstr>2nd Restatement  torts: AK, AZ, CO, CT, DE, FL, ID, IL, IA, ME, MS, MO, MT, NE, NV, NJ, OH, OK, SD, TN, TX, UT, VT, WA, WY</vt:lpstr>
      <vt:lpstr>Neumeier rules  torts: NY</vt:lpstr>
      <vt:lpstr>significant contacts  combined modern </vt:lpstr>
      <vt:lpstr>Dépeçage </vt:lpstr>
      <vt:lpstr>PowerPoint Presentation</vt:lpstr>
      <vt:lpstr>MA interested in strict liability rule applying? MA interested in charitable immunity applying? NY interested in negligence rule applying?</vt:lpstr>
      <vt:lpstr>Marie v. Garrison MO contract, NY forum MO statute of frauds procedural NY statute of frauds substantive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158</cp:revision>
  <cp:lastPrinted>2018-02-07T17:05:49Z</cp:lastPrinted>
  <dcterms:created xsi:type="dcterms:W3CDTF">2016-02-03T23:33:45Z</dcterms:created>
  <dcterms:modified xsi:type="dcterms:W3CDTF">2019-10-22T12:04:54Z</dcterms:modified>
</cp:coreProperties>
</file>