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410" r:id="rId2"/>
    <p:sldId id="546" r:id="rId3"/>
    <p:sldId id="547" r:id="rId4"/>
    <p:sldId id="548" r:id="rId5"/>
    <p:sldId id="549" r:id="rId6"/>
    <p:sldId id="550" r:id="rId7"/>
    <p:sldId id="551" r:id="rId8"/>
    <p:sldId id="552" r:id="rId9"/>
    <p:sldId id="609" r:id="rId10"/>
    <p:sldId id="553" r:id="rId11"/>
    <p:sldId id="610" r:id="rId12"/>
    <p:sldId id="611" r:id="rId13"/>
    <p:sldId id="554" r:id="rId14"/>
    <p:sldId id="555" r:id="rId15"/>
    <p:sldId id="612" r:id="rId16"/>
    <p:sldId id="613" r:id="rId17"/>
    <p:sldId id="556" r:id="rId18"/>
    <p:sldId id="614" r:id="rId19"/>
    <p:sldId id="615" r:id="rId20"/>
    <p:sldId id="557" r:id="rId21"/>
    <p:sldId id="594" r:id="rId22"/>
    <p:sldId id="558" r:id="rId23"/>
    <p:sldId id="559" r:id="rId24"/>
    <p:sldId id="595" r:id="rId25"/>
    <p:sldId id="560" r:id="rId26"/>
    <p:sldId id="619" r:id="rId27"/>
    <p:sldId id="596" r:id="rId28"/>
    <p:sldId id="620" r:id="rId29"/>
    <p:sldId id="621" r:id="rId30"/>
    <p:sldId id="616" r:id="rId31"/>
    <p:sldId id="561" r:id="rId32"/>
    <p:sldId id="562" r:id="rId33"/>
    <p:sldId id="623" r:id="rId34"/>
    <p:sldId id="624" r:id="rId35"/>
    <p:sldId id="625" r:id="rId36"/>
    <p:sldId id="626" r:id="rId37"/>
    <p:sldId id="627" r:id="rId38"/>
    <p:sldId id="569" r:id="rId39"/>
    <p:sldId id="570" r:id="rId40"/>
    <p:sldId id="597" r:id="rId41"/>
    <p:sldId id="598" r:id="rId42"/>
    <p:sldId id="599" r:id="rId43"/>
    <p:sldId id="571" r:id="rId44"/>
    <p:sldId id="617" r:id="rId45"/>
    <p:sldId id="618"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77" d="100"/>
          <a:sy n="77"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10/10/2019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10/10/2019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14</a:t>
            </a:r>
            <a:br>
              <a:rPr lang="en-US" dirty="0"/>
            </a:br>
            <a:r>
              <a:rPr lang="en-US" dirty="0"/>
              <a:t>Oct. 10,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74638"/>
            <a:ext cx="8458200" cy="2087562"/>
          </a:xfrm>
        </p:spPr>
        <p:txBody>
          <a:bodyPr rtlCol="0">
            <a:normAutofit/>
          </a:bodyPr>
          <a:lstStyle/>
          <a:p>
            <a:pPr marL="342900" indent="-342900">
              <a:defRPr/>
            </a:pPr>
            <a:r>
              <a:rPr lang="en-US"/>
              <a:t>Phillips v. Gen. Motors Corp</a:t>
            </a:r>
            <a:br>
              <a:rPr lang="en-US"/>
            </a:br>
            <a:r>
              <a:rPr lang="en-US"/>
              <a:t>(Mont. 2000)</a:t>
            </a:r>
            <a:br>
              <a:rPr lang="en-US"/>
            </a:br>
            <a:endParaRPr lang="en-US"/>
          </a:p>
        </p:txBody>
      </p:sp>
    </p:spTree>
    <p:extLst>
      <p:ext uri="{BB962C8B-B14F-4D97-AF65-F5344CB8AC3E}">
        <p14:creationId xmlns:p14="http://schemas.microsoft.com/office/powerpoint/2010/main" val="162345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81" y="365125"/>
            <a:ext cx="10978019" cy="6185987"/>
          </a:xfrm>
        </p:spPr>
        <p:txBody>
          <a:bodyPr/>
          <a:lstStyle/>
          <a:p>
            <a:r>
              <a:rPr lang="en-US" dirty="0"/>
              <a:t>KS law?</a:t>
            </a:r>
            <a:br>
              <a:rPr lang="en-US" dirty="0"/>
            </a:br>
            <a:r>
              <a:rPr lang="en-US" dirty="0"/>
              <a:t>Mont law?</a:t>
            </a:r>
            <a:br>
              <a:rPr lang="en-US" dirty="0"/>
            </a:br>
            <a:r>
              <a:rPr lang="en-US" dirty="0" err="1"/>
              <a:t>Mich</a:t>
            </a:r>
            <a:r>
              <a:rPr lang="en-US" dirty="0"/>
              <a:t> law?</a:t>
            </a:r>
            <a:br>
              <a:rPr lang="en-US" dirty="0"/>
            </a:br>
            <a:r>
              <a:rPr lang="en-US" dirty="0"/>
              <a:t>NC law?</a:t>
            </a:r>
          </a:p>
        </p:txBody>
      </p:sp>
    </p:spTree>
    <p:extLst>
      <p:ext uri="{BB962C8B-B14F-4D97-AF65-F5344CB8AC3E}">
        <p14:creationId xmlns:p14="http://schemas.microsoft.com/office/powerpoint/2010/main" val="21228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93" y="365125"/>
            <a:ext cx="10827707" cy="6135883"/>
          </a:xfrm>
        </p:spPr>
        <p:txBody>
          <a:bodyPr/>
          <a:lstStyle/>
          <a:p>
            <a:r>
              <a:rPr lang="en-US" dirty="0"/>
              <a:t>presumptive law?</a:t>
            </a:r>
          </a:p>
        </p:txBody>
      </p:sp>
    </p:spTree>
    <p:extLst>
      <p:ext uri="{BB962C8B-B14F-4D97-AF65-F5344CB8AC3E}">
        <p14:creationId xmlns:p14="http://schemas.microsoft.com/office/powerpoint/2010/main" val="422415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524000" y="0"/>
            <a:ext cx="9144000" cy="6858000"/>
          </a:xfrm>
        </p:spPr>
        <p:txBody>
          <a:bodyPr/>
          <a:lstStyle/>
          <a:p>
            <a:pPr eaLnBrk="1" hangingPunct="1"/>
            <a:r>
              <a:rPr lang="en-US" altLang="en-US" dirty="0"/>
              <a:t>(2) When there is no such directive, the factors relevant to the choice of the applicable rule of law include</a:t>
            </a:r>
            <a:br>
              <a:rPr lang="en-US" altLang="en-US" dirty="0"/>
            </a:br>
            <a:r>
              <a:rPr lang="en-US" altLang="en-US" dirty="0"/>
              <a:t>(a) the needs of the interstate and international systems,</a:t>
            </a:r>
            <a:br>
              <a:rPr lang="en-US" altLang="en-US" dirty="0"/>
            </a:br>
            <a:r>
              <a:rPr lang="en-US" altLang="en-US" dirty="0"/>
              <a:t>(b) the relevant policies of the forum,</a:t>
            </a:r>
            <a:br>
              <a:rPr lang="en-US" altLang="en-US" dirty="0"/>
            </a:br>
            <a:r>
              <a:rPr lang="en-US" altLang="en-US" dirty="0"/>
              <a:t>(c) the relevant policies of other interested states and the relative interests of those states in the determination of the particular issue,</a:t>
            </a:r>
            <a:br>
              <a:rPr lang="en-US" altLang="en-US" dirty="0"/>
            </a:br>
            <a:r>
              <a:rPr lang="en-US" altLang="en-US" dirty="0"/>
              <a:t>(d) the protection of justified expectations,</a:t>
            </a:r>
            <a:br>
              <a:rPr lang="en-US" altLang="en-US" dirty="0"/>
            </a:br>
            <a:r>
              <a:rPr lang="en-US" altLang="en-US" dirty="0"/>
              <a:t>(e) the basic policies underlying the particular field of law,</a:t>
            </a:r>
            <a:br>
              <a:rPr lang="en-US" altLang="en-US" dirty="0"/>
            </a:br>
            <a:r>
              <a:rPr lang="en-US" altLang="en-US" dirty="0"/>
              <a:t>(f) certainty, predictability and uniformity of result, and</a:t>
            </a:r>
            <a:br>
              <a:rPr lang="en-US" altLang="en-US" dirty="0"/>
            </a:br>
            <a:r>
              <a:rPr lang="en-US" altLang="en-US" dirty="0"/>
              <a:t>(g) ease in the determination and application of the law to be applied.</a:t>
            </a:r>
          </a:p>
        </p:txBody>
      </p:sp>
    </p:spTree>
    <p:extLst>
      <p:ext uri="{BB962C8B-B14F-4D97-AF65-F5344CB8AC3E}">
        <p14:creationId xmlns:p14="http://schemas.microsoft.com/office/powerpoint/2010/main" val="1826101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0"/>
            <a:ext cx="9144000" cy="6858000"/>
          </a:xfrm>
        </p:spPr>
        <p:txBody>
          <a:bodyPr/>
          <a:lstStyle/>
          <a:p>
            <a:pPr eaLnBrk="1" hangingPunct="1"/>
            <a:r>
              <a:rPr lang="en-US" altLang="en-US"/>
              <a:t>The first factor we must consider under § 6(2) is the needs of the interstate and international system. On the facts of this case, this factor does not point toward the importance of applying any particular state's law. </a:t>
            </a:r>
            <a:r>
              <a:rPr lang="en-US" altLang="en-US" b="1"/>
              <a:t>Rather, this factor supports the application of the Restatement approach, namely the law of the state with the most significant relationship to an issue. </a:t>
            </a:r>
            <a:r>
              <a:rPr lang="en-US" altLang="en-US"/>
              <a:t>We believe the Restatement approach fosters harmonious relationship between states by respecting the substantive law of other states when those states have a greater interest in the determination of a particular issue litigated in a foreign jurisdiction. The Restatement approach is preferable, in our view, to the traditional lex loci rule which applies the law of the place of the accident which may be fortuitous in tort actions.</a:t>
            </a:r>
          </a:p>
          <a:p>
            <a:pPr eaLnBrk="1" hangingPunct="1"/>
            <a:endParaRPr lang="en-US" altLang="en-US"/>
          </a:p>
        </p:txBody>
      </p:sp>
    </p:spTree>
    <p:extLst>
      <p:ext uri="{BB962C8B-B14F-4D97-AF65-F5344CB8AC3E}">
        <p14:creationId xmlns:p14="http://schemas.microsoft.com/office/powerpoint/2010/main" val="3293224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984" y="365125"/>
            <a:ext cx="10639816" cy="5922941"/>
          </a:xfrm>
        </p:spPr>
        <p:txBody>
          <a:bodyPr/>
          <a:lstStyle/>
          <a:p>
            <a:r>
              <a:rPr lang="en-US" dirty="0"/>
              <a:t>justified expectations?</a:t>
            </a:r>
          </a:p>
        </p:txBody>
      </p:sp>
    </p:spTree>
    <p:extLst>
      <p:ext uri="{BB962C8B-B14F-4D97-AF65-F5344CB8AC3E}">
        <p14:creationId xmlns:p14="http://schemas.microsoft.com/office/powerpoint/2010/main" val="198535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60727"/>
          </a:xfrm>
        </p:spPr>
        <p:txBody>
          <a:bodyPr/>
          <a:lstStyle/>
          <a:p>
            <a:r>
              <a:rPr lang="en-US" dirty="0"/>
              <a:t>basic policies underlying field of law?</a:t>
            </a:r>
          </a:p>
        </p:txBody>
      </p:sp>
    </p:spTree>
    <p:extLst>
      <p:ext uri="{BB962C8B-B14F-4D97-AF65-F5344CB8AC3E}">
        <p14:creationId xmlns:p14="http://schemas.microsoft.com/office/powerpoint/2010/main" val="338663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228600"/>
            <a:ext cx="9144000" cy="6172200"/>
          </a:xfrm>
        </p:spPr>
        <p:txBody>
          <a:bodyPr rtlCol="0">
            <a:normAutofit/>
          </a:bodyPr>
          <a:lstStyle/>
          <a:p>
            <a:pPr>
              <a:defRPr/>
            </a:pPr>
            <a:r>
              <a:rPr lang="en-US" sz="2400"/>
              <a:t>We must also consider the relevant contacts in regard to the basic policies underlying the particular field of law. This factor is of particular importance in situations where the policies of the interested states are largely the same but there are nevertheless minor differences between their relevant local law rules. In such instances, there is good reason for the court to apply the local law of the state which will best achieve the basic policy, or policies, underlying the particular field of law involved. This is not a case in which the policies of interested states are basically the same except for minor differences in their local rules. For example, although under Kansas and Montana law, manufacturers of defective products are strictly liable for injuries, North Carolina law does not permit strict liability in tort in product liability actions. Instead, </a:t>
            </a:r>
            <a:r>
              <a:rPr lang="en-US" sz="2400" b="1"/>
              <a:t>it appears that the various interested states have reached different conclusions concerning the right level of compensation and deterrence for injuries caused by defective products. Therefore, we need go no further in addressing this contact.</a:t>
            </a:r>
          </a:p>
          <a:p>
            <a:pPr>
              <a:defRPr/>
            </a:pPr>
            <a:endParaRPr lang="en-US" sz="2400"/>
          </a:p>
        </p:txBody>
      </p:sp>
    </p:spTree>
    <p:extLst>
      <p:ext uri="{BB962C8B-B14F-4D97-AF65-F5344CB8AC3E}">
        <p14:creationId xmlns:p14="http://schemas.microsoft.com/office/powerpoint/2010/main" val="299272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173461"/>
          </a:xfrm>
        </p:spPr>
        <p:txBody>
          <a:bodyPr/>
          <a:lstStyle/>
          <a:p>
            <a:r>
              <a:rPr lang="en-US" altLang="en-US" dirty="0"/>
              <a:t>certainty, predictability and uniformity of result, and ease in the determination and application of the law to be applied?</a:t>
            </a:r>
            <a:br>
              <a:rPr lang="en-US" altLang="en-US" dirty="0"/>
            </a:br>
            <a:endParaRPr lang="en-US" dirty="0"/>
          </a:p>
        </p:txBody>
      </p:sp>
    </p:spTree>
    <p:extLst>
      <p:ext uri="{BB962C8B-B14F-4D97-AF65-F5344CB8AC3E}">
        <p14:creationId xmlns:p14="http://schemas.microsoft.com/office/powerpoint/2010/main" val="2012063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5947993"/>
          </a:xfrm>
        </p:spPr>
        <p:txBody>
          <a:bodyPr/>
          <a:lstStyle/>
          <a:p>
            <a:r>
              <a:rPr lang="en-US" dirty="0"/>
              <a:t>policies…</a:t>
            </a:r>
          </a:p>
        </p:txBody>
      </p:sp>
    </p:spTree>
    <p:extLst>
      <p:ext uri="{BB962C8B-B14F-4D97-AF65-F5344CB8AC3E}">
        <p14:creationId xmlns:p14="http://schemas.microsoft.com/office/powerpoint/2010/main" val="337962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a:t>2</a:t>
            </a:r>
            <a:r>
              <a:rPr lang="en-US" altLang="en-US" baseline="30000"/>
              <a:t>nd</a:t>
            </a:r>
            <a:r>
              <a:rPr lang="en-US" altLang="en-US"/>
              <a:t> Restatement</a:t>
            </a:r>
          </a:p>
        </p:txBody>
      </p:sp>
    </p:spTree>
    <p:extLst>
      <p:ext uri="{BB962C8B-B14F-4D97-AF65-F5344CB8AC3E}">
        <p14:creationId xmlns:p14="http://schemas.microsoft.com/office/powerpoint/2010/main" val="3297270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790971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233383"/>
          </a:xfrm>
        </p:spPr>
        <p:txBody>
          <a:bodyPr/>
          <a:lstStyle/>
          <a:p>
            <a:r>
              <a:rPr lang="en-US" dirty="0"/>
              <a:t>the place where the injury occurred</a:t>
            </a:r>
            <a:br>
              <a:rPr lang="en-US" dirty="0"/>
            </a:br>
            <a:r>
              <a:rPr lang="en-US" dirty="0"/>
              <a:t/>
            </a:r>
            <a:br>
              <a:rPr lang="en-US" dirty="0"/>
            </a:br>
            <a:r>
              <a:rPr lang="en-US" dirty="0"/>
              <a:t>Kansas</a:t>
            </a:r>
          </a:p>
        </p:txBody>
      </p:sp>
    </p:spTree>
    <p:extLst>
      <p:ext uri="{BB962C8B-B14F-4D97-AF65-F5344CB8AC3E}">
        <p14:creationId xmlns:p14="http://schemas.microsoft.com/office/powerpoint/2010/main" val="3342181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19" y="365125"/>
            <a:ext cx="10676681" cy="6342404"/>
          </a:xfrm>
        </p:spPr>
        <p:txBody>
          <a:bodyPr>
            <a:normAutofit/>
          </a:bodyPr>
          <a:lstStyle/>
          <a:p>
            <a:r>
              <a:rPr lang="en-US" dirty="0"/>
              <a:t>The purpose of a state's product liability statute is to regulate the sale of products in that state and to prevent injuries incurred by that state's residents due to defective products.   Any conduct the state of Kansas may have been attempting to regulate through § 60-3302 could not be implicated by the facts of this case as it involves neither a sale in Kansas nor an injury to a Kansas resident.</a:t>
            </a:r>
          </a:p>
        </p:txBody>
      </p:sp>
    </p:spTree>
    <p:extLst>
      <p:ext uri="{BB962C8B-B14F-4D97-AF65-F5344CB8AC3E}">
        <p14:creationId xmlns:p14="http://schemas.microsoft.com/office/powerpoint/2010/main" val="522291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365125"/>
            <a:ext cx="11006559" cy="6301893"/>
          </a:xfrm>
        </p:spPr>
        <p:txBody>
          <a:bodyPr>
            <a:normAutofit/>
          </a:bodyPr>
          <a:lstStyle/>
          <a:p>
            <a:r>
              <a:rPr lang="en-US" sz="3200" dirty="0"/>
              <a:t>Kansas law provides for multiple defenses to a product liability claim.   For example, Kansas law bars recovery for injuries occurring after “the time during which the product would be normally likely to perform or be stored in a safe manner.”   Kansas law also allows a party defending a product liability claim to assert that the injury causing aspect of the product was in compliance with the regulatory standards relating to design or performance at the time of manufacture.   Once 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a:t>
            </a:r>
          </a:p>
        </p:txBody>
      </p:sp>
    </p:spTree>
    <p:extLst>
      <p:ext uri="{BB962C8B-B14F-4D97-AF65-F5344CB8AC3E}">
        <p14:creationId xmlns:p14="http://schemas.microsoft.com/office/powerpoint/2010/main" val="3535034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09816"/>
          </a:xfrm>
        </p:spPr>
        <p:txBody>
          <a:bodyPr/>
          <a:lstStyle/>
          <a:p>
            <a:r>
              <a:rPr lang="en-US" dirty="0"/>
              <a:t>the place where the conduct causing the injury occurred</a:t>
            </a:r>
            <a:br>
              <a:rPr lang="en-US" dirty="0"/>
            </a:br>
            <a:r>
              <a:rPr lang="en-US" dirty="0"/>
              <a:t/>
            </a:r>
            <a:br>
              <a:rPr lang="en-US" dirty="0"/>
            </a:br>
            <a:r>
              <a:rPr lang="en-US" dirty="0"/>
              <a:t>NC (?)</a:t>
            </a:r>
          </a:p>
        </p:txBody>
      </p:sp>
    </p:spTree>
    <p:extLst>
      <p:ext uri="{BB962C8B-B14F-4D97-AF65-F5344CB8AC3E}">
        <p14:creationId xmlns:p14="http://schemas.microsoft.com/office/powerpoint/2010/main" val="2631735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0" y="0"/>
            <a:ext cx="9144000" cy="6324600"/>
          </a:xfrm>
        </p:spPr>
        <p:txBody>
          <a:bodyPr/>
          <a:lstStyle/>
          <a:p>
            <a:pPr eaLnBrk="1" hangingPunct="1"/>
            <a:r>
              <a:rPr lang="en-US" altLang="en-US" sz="2400"/>
              <a:t>The fact that the Byrds purchased the truck in North Carolina while residing there indicates that one of the purposes of North Carolina product liability law-the regulation of products sold within its borders-might be implicated by the facts of this case. However, we think it significant that a North Carolina court would not apply North Carolina law to these facts, even if the Byrds had remained in North Carolina; North Carolina still adheres to the traditional place of injury rule in tort cases. On the facts of this case, a North Carolina court would apply the law of Kansas because they still adhere to the “vested rights” theory that any right created by an injury is solely a product of the law of the territory in which that injury occurred. Accordingly, the scope of North Carolina product liability law does not include causes of action for products purchased in North Carolina by North Carolina residents which cause injury outside of North Carolina. This belies the significance of North Carolina's interest in having its law applied. </a:t>
            </a:r>
          </a:p>
          <a:p>
            <a:pPr eaLnBrk="1" hangingPunct="1"/>
            <a:endParaRPr lang="en-US" altLang="en-US"/>
          </a:p>
        </p:txBody>
      </p:sp>
    </p:spTree>
    <p:extLst>
      <p:ext uri="{BB962C8B-B14F-4D97-AF65-F5344CB8AC3E}">
        <p14:creationId xmlns:p14="http://schemas.microsoft.com/office/powerpoint/2010/main" val="1461163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56B8-9FC7-0247-85E2-EDBEBEF4506C}"/>
              </a:ext>
            </a:extLst>
          </p:cNvPr>
          <p:cNvSpPr>
            <a:spLocks noGrp="1"/>
          </p:cNvSpPr>
          <p:nvPr>
            <p:ph type="title"/>
          </p:nvPr>
        </p:nvSpPr>
        <p:spPr>
          <a:xfrm>
            <a:off x="468630" y="365125"/>
            <a:ext cx="10885170" cy="6012815"/>
          </a:xfrm>
        </p:spPr>
        <p:txBody>
          <a:bodyPr/>
          <a:lstStyle/>
          <a:p>
            <a:r>
              <a:rPr lang="en-US" dirty="0"/>
              <a:t>Well then – what law would a Kansas state court apply…?</a:t>
            </a:r>
          </a:p>
        </p:txBody>
      </p:sp>
    </p:spTree>
    <p:extLst>
      <p:ext uri="{BB962C8B-B14F-4D97-AF65-F5344CB8AC3E}">
        <p14:creationId xmlns:p14="http://schemas.microsoft.com/office/powerpoint/2010/main" val="593048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59243"/>
          </a:xfrm>
        </p:spPr>
        <p:txBody>
          <a:bodyPr/>
          <a:lstStyle/>
          <a:p>
            <a:r>
              <a:rPr lang="en-US" dirty="0"/>
              <a:t>the </a:t>
            </a:r>
            <a:r>
              <a:rPr lang="en-US" dirty="0" err="1"/>
              <a:t>domicil</a:t>
            </a:r>
            <a:r>
              <a:rPr lang="en-US" dirty="0"/>
              <a:t>, residence, nationality, place of incorporation and place of business of the parties</a:t>
            </a:r>
            <a:br>
              <a:rPr lang="en-US" dirty="0"/>
            </a:br>
            <a:r>
              <a:rPr lang="en-US" dirty="0"/>
              <a:t/>
            </a:r>
            <a:br>
              <a:rPr lang="en-US" dirty="0"/>
            </a:br>
            <a:r>
              <a:rPr lang="en-US" dirty="0"/>
              <a:t>Mich.</a:t>
            </a:r>
            <a:br>
              <a:rPr lang="en-US" dirty="0"/>
            </a:br>
            <a:r>
              <a:rPr lang="en-US" dirty="0"/>
              <a:t/>
            </a:r>
            <a:br>
              <a:rPr lang="en-US" dirty="0"/>
            </a:br>
            <a:r>
              <a:rPr lang="en-US" dirty="0"/>
              <a:t>Mont.</a:t>
            </a:r>
            <a:br>
              <a:rPr lang="en-US" dirty="0"/>
            </a:br>
            <a:endParaRPr lang="en-US" dirty="0"/>
          </a:p>
        </p:txBody>
      </p:sp>
    </p:spTree>
    <p:extLst>
      <p:ext uri="{BB962C8B-B14F-4D97-AF65-F5344CB8AC3E}">
        <p14:creationId xmlns:p14="http://schemas.microsoft.com/office/powerpoint/2010/main" val="1317753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7A86-565F-5C4E-827D-6A58AE015F9D}"/>
              </a:ext>
            </a:extLst>
          </p:cNvPr>
          <p:cNvSpPr>
            <a:spLocks noGrp="1"/>
          </p:cNvSpPr>
          <p:nvPr>
            <p:ph type="title"/>
          </p:nvPr>
        </p:nvSpPr>
        <p:spPr>
          <a:xfrm>
            <a:off x="388620" y="365125"/>
            <a:ext cx="10965180" cy="6092825"/>
          </a:xfrm>
        </p:spPr>
        <p:txBody>
          <a:bodyPr/>
          <a:lstStyle/>
          <a:p>
            <a:r>
              <a:rPr lang="en-US"/>
              <a:t>Other courts have observed that applying the law of the place of manufacture would be unfair because it would tend to leave victims under compensated as states wishing to attract and hold manufacturing companies would raise the threshold of liability and reduce compensation. </a:t>
            </a:r>
            <a:endParaRPr lang="en-US" dirty="0"/>
          </a:p>
        </p:txBody>
      </p:sp>
    </p:spTree>
    <p:extLst>
      <p:ext uri="{BB962C8B-B14F-4D97-AF65-F5344CB8AC3E}">
        <p14:creationId xmlns:p14="http://schemas.microsoft.com/office/powerpoint/2010/main" val="1650070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10F95-9C45-CD4D-86C8-CA1BA213DB2A}"/>
              </a:ext>
            </a:extLst>
          </p:cNvPr>
          <p:cNvSpPr>
            <a:spLocks noGrp="1"/>
          </p:cNvSpPr>
          <p:nvPr>
            <p:ph type="title"/>
          </p:nvPr>
        </p:nvSpPr>
        <p:spPr>
          <a:xfrm>
            <a:off x="525780" y="365125"/>
            <a:ext cx="10828020" cy="5921375"/>
          </a:xfrm>
        </p:spPr>
        <p:txBody>
          <a:bodyPr/>
          <a:lstStyle/>
          <a:p>
            <a:r>
              <a:rPr lang="en-US" dirty="0"/>
              <a:t>Significantly, Michigan courts have recognized that it would not further the purpose of Michigan product liability law to apply it to a similar set of facts.   Michigan courts have not applied Michigan law under similar circumstances because Michigan has little interest in applying its law when its only contact with the dispute is the location of the manufacturer. </a:t>
            </a:r>
          </a:p>
        </p:txBody>
      </p:sp>
    </p:spTree>
    <p:extLst>
      <p:ext uri="{BB962C8B-B14F-4D97-AF65-F5344CB8AC3E}">
        <p14:creationId xmlns:p14="http://schemas.microsoft.com/office/powerpoint/2010/main" val="257791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04801"/>
            <a:ext cx="8229600" cy="5821363"/>
          </a:xfrm>
        </p:spPr>
        <p:txBody>
          <a:bodyPr/>
          <a:lstStyle/>
          <a:p>
            <a:pPr eaLnBrk="1" hangingPunct="1"/>
            <a:r>
              <a:rPr lang="en-US" altLang="en-US"/>
              <a:t>§ 146. Personal Injuries</a:t>
            </a:r>
            <a:br>
              <a:rPr lang="en-US" altLang="en-US"/>
            </a:br>
            <a:r>
              <a:rPr lang="en-US" altLang="en-US"/>
              <a:t/>
            </a:r>
            <a:br>
              <a:rPr lang="en-US" altLang="en-US"/>
            </a:br>
            <a:r>
              <a:rPr lang="en-US" altLang="en-US"/>
              <a:t>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a:t>
            </a:r>
          </a:p>
        </p:txBody>
      </p:sp>
    </p:spTree>
    <p:extLst>
      <p:ext uri="{BB962C8B-B14F-4D97-AF65-F5344CB8AC3E}">
        <p14:creationId xmlns:p14="http://schemas.microsoft.com/office/powerpoint/2010/main" val="166249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23565"/>
          </a:xfrm>
        </p:spPr>
        <p:txBody>
          <a:bodyPr/>
          <a:lstStyle/>
          <a:p>
            <a:r>
              <a:rPr lang="en-US" dirty="0"/>
              <a:t>public policy exception?</a:t>
            </a:r>
          </a:p>
        </p:txBody>
      </p:sp>
    </p:spTree>
    <p:extLst>
      <p:ext uri="{BB962C8B-B14F-4D97-AF65-F5344CB8AC3E}">
        <p14:creationId xmlns:p14="http://schemas.microsoft.com/office/powerpoint/2010/main" val="1629288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0" y="304800"/>
            <a:ext cx="9144000" cy="6172200"/>
          </a:xfrm>
        </p:spPr>
        <p:txBody>
          <a:bodyPr/>
          <a:lstStyle/>
          <a:p>
            <a:pPr eaLnBrk="1" hangingPunct="1"/>
            <a:r>
              <a:rPr lang="en-US" altLang="en-US" dirty="0"/>
              <a:t>For choice of law purposes, the public policy of a state is simply the rules, as expressed in its legislative enactments and judicial decisions, that it uses to decide controversies. The purpose of a choice of law rule is to resolve conflicts between competing policies. Considerations of public policy are expressly subsumed within the most significant relationship approach. </a:t>
            </a:r>
            <a:r>
              <a:rPr lang="en-US" altLang="en-US"/>
              <a:t>In order to determine which state has the more significant relationship, the public policies of all interested states must be considered. </a:t>
            </a:r>
            <a:r>
              <a:rPr lang="en-US" altLang="en-US" dirty="0"/>
              <a:t>A “public policy” exception to the most significant relationship test would be redundant.</a:t>
            </a:r>
          </a:p>
        </p:txBody>
      </p:sp>
    </p:spTree>
    <p:extLst>
      <p:ext uri="{BB962C8B-B14F-4D97-AF65-F5344CB8AC3E}">
        <p14:creationId xmlns:p14="http://schemas.microsoft.com/office/powerpoint/2010/main" val="3425174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274638"/>
            <a:ext cx="8458200" cy="1782762"/>
          </a:xfrm>
        </p:spPr>
        <p:txBody>
          <a:bodyPr rtlCol="0">
            <a:normAutofit fontScale="90000"/>
          </a:bodyPr>
          <a:lstStyle/>
          <a:p>
            <a:pPr>
              <a:defRPr/>
            </a:pPr>
            <a:r>
              <a:rPr lang="en-US"/>
              <a:t>Wood Bros Homes v Walker Adj Bureau (Colo. 1979)</a:t>
            </a:r>
            <a:br>
              <a:rPr lang="en-US"/>
            </a:br>
            <a:endParaRPr lang="en-US"/>
          </a:p>
        </p:txBody>
      </p:sp>
    </p:spTree>
    <p:extLst>
      <p:ext uri="{BB962C8B-B14F-4D97-AF65-F5344CB8AC3E}">
        <p14:creationId xmlns:p14="http://schemas.microsoft.com/office/powerpoint/2010/main" val="1131522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524000" y="152400"/>
            <a:ext cx="9144000" cy="6553200"/>
          </a:xfrm>
        </p:spPr>
        <p:txBody>
          <a:bodyPr/>
          <a:lstStyle/>
          <a:p>
            <a:pPr eaLnBrk="1" hangingPunct="1"/>
            <a:r>
              <a:rPr lang="en-US" altLang="en-US" smtClean="0"/>
              <a:t>Section 196 applies to contracts for the rendition of services. It provides:</a:t>
            </a:r>
            <a:br>
              <a:rPr lang="en-US" altLang="en-US" smtClean="0"/>
            </a:br>
            <a:r>
              <a:rPr lang="en-US" altLang="en-US" smtClean="0"/>
              <a:t>“The validity of a contract for the rendition of services and the rights created thereby are determined, in the absence of an effective choice of law by the parties, by the local law of the state where the contract requires that the services, or a major portion of the services, be rendered, unless, with respect to the particular issue, some other state has a more significant relationship under the principles stated in s 6 to the transaction and the parties, in which event the local law of the other state will be applied.”</a:t>
            </a:r>
          </a:p>
          <a:p>
            <a:pPr eaLnBrk="1" hangingPunct="1"/>
            <a:endParaRPr lang="en-US" altLang="en-US" smtClean="0"/>
          </a:p>
        </p:txBody>
      </p:sp>
    </p:spTree>
    <p:extLst>
      <p:ext uri="{BB962C8B-B14F-4D97-AF65-F5344CB8AC3E}">
        <p14:creationId xmlns:p14="http://schemas.microsoft.com/office/powerpoint/2010/main" val="315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524000" y="0"/>
            <a:ext cx="9144000" cy="6858000"/>
          </a:xfrm>
        </p:spPr>
        <p:txBody>
          <a:bodyPr/>
          <a:lstStyle/>
          <a:p>
            <a:pPr eaLnBrk="1" hangingPunct="1"/>
            <a:r>
              <a:rPr lang="en-US" altLang="en-US" smtClean="0"/>
              <a:t>188 Law Governing in Absence of Effective Choice by the Parties</a:t>
            </a:r>
          </a:p>
          <a:p>
            <a:pPr eaLnBrk="1" hangingPunct="1"/>
            <a:endParaRPr lang="en-US" altLang="en-US" smtClean="0"/>
          </a:p>
          <a:p>
            <a:pPr eaLnBrk="1" hangingPunct="1"/>
            <a:r>
              <a:rPr lang="en-US" altLang="en-US" smtClean="0"/>
              <a:t>(1) The rights and duties of the parties with respect to an issue in contract are determined by the local law of the state which, with respect to that issue, has the most significant relationship to the transaction and the parties under the principles stated in s 6.</a:t>
            </a:r>
          </a:p>
          <a:p>
            <a:pPr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val="1930637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0"/>
            <a:ext cx="9144000" cy="6858000"/>
          </a:xfrm>
        </p:spPr>
        <p:txBody>
          <a:bodyPr/>
          <a:lstStyle/>
          <a:p>
            <a:pPr eaLnBrk="1" hangingPunct="1"/>
            <a:r>
              <a:rPr lang="en-US" altLang="en-US"/>
              <a:t>(2) In the absence of an effective choice of law by the parties (see s 187), the contacts to be taken into account in applying the principles of s 6 to determine the law applicable to an issue include:</a:t>
            </a:r>
          </a:p>
          <a:p>
            <a:pPr eaLnBrk="1" hangingPunct="1"/>
            <a:r>
              <a:rPr lang="en-US" altLang="en-US"/>
              <a:t>(a) the place of contracting,</a:t>
            </a:r>
          </a:p>
          <a:p>
            <a:pPr eaLnBrk="1" hangingPunct="1"/>
            <a:r>
              <a:rPr lang="en-US" altLang="en-US"/>
              <a:t>(b) the place of negotiation of the contract,</a:t>
            </a:r>
          </a:p>
          <a:p>
            <a:pPr eaLnBrk="1" hangingPunct="1"/>
            <a:r>
              <a:rPr lang="en-US" altLang="en-US"/>
              <a:t>(c) the place of performance,</a:t>
            </a:r>
          </a:p>
          <a:p>
            <a:pPr eaLnBrk="1" hangingPunct="1"/>
            <a:r>
              <a:rPr lang="en-US" altLang="en-US"/>
              <a:t>(d) the location of the subject matter of the contract, and</a:t>
            </a:r>
          </a:p>
          <a:p>
            <a:pPr eaLnBrk="1" hangingPunct="1"/>
            <a:r>
              <a:rPr lang="en-US" altLang="en-US"/>
              <a:t>(e) the domicile, residence, nationality, place of incorporation and place of business of the parties</a:t>
            </a:r>
          </a:p>
          <a:p>
            <a:pPr eaLnBrk="1" hangingPunct="1"/>
            <a:r>
              <a:rPr lang="en-US" altLang="en-US"/>
              <a:t>These contracts are to be evaluated according to their relative importance with respect to the particular issue.</a:t>
            </a:r>
          </a:p>
          <a:p>
            <a:pPr eaLnBrk="1" hangingPunct="1"/>
            <a:endParaRPr lang="en-US" altLang="en-US" smtClean="0"/>
          </a:p>
        </p:txBody>
      </p:sp>
    </p:spTree>
    <p:extLst>
      <p:ext uri="{BB962C8B-B14F-4D97-AF65-F5344CB8AC3E}">
        <p14:creationId xmlns:p14="http://schemas.microsoft.com/office/powerpoint/2010/main" val="1437358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424898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3354985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a:t>Leflar</a:t>
            </a:r>
            <a:r>
              <a:rPr lang="en-US" dirty="0"/>
              <a:t> – choice influencing considerations</a:t>
            </a:r>
            <a:br>
              <a:rPr lang="en-US" dirty="0"/>
            </a:br>
            <a:endParaRPr lang="en-US" dirty="0"/>
          </a:p>
        </p:txBody>
      </p:sp>
      <p:sp>
        <p:nvSpPr>
          <p:cNvPr id="13315" name="Content Placeholder 2"/>
          <p:cNvSpPr>
            <a:spLocks noGrp="1"/>
          </p:cNvSpPr>
          <p:nvPr>
            <p:ph idx="1"/>
          </p:nvPr>
        </p:nvSpPr>
        <p:spPr/>
        <p:txBody>
          <a:bodyPr/>
          <a:lstStyle/>
          <a:p>
            <a:pPr eaLnBrk="1" hangingPunct="1"/>
            <a:r>
              <a:rPr lang="en-US" altLang="en-US"/>
              <a:t>predictability of results</a:t>
            </a:r>
          </a:p>
          <a:p>
            <a:pPr eaLnBrk="1" hangingPunct="1"/>
            <a:r>
              <a:rPr lang="en-US" altLang="en-US"/>
              <a:t>maintenance of interstate and int’l legal orders</a:t>
            </a:r>
          </a:p>
          <a:p>
            <a:pPr eaLnBrk="1" hangingPunct="1"/>
            <a:r>
              <a:rPr lang="en-US" altLang="en-US"/>
              <a:t>simplification of judicial task</a:t>
            </a:r>
          </a:p>
          <a:p>
            <a:pPr eaLnBrk="1" hangingPunct="1"/>
            <a:r>
              <a:rPr lang="en-US" altLang="en-US"/>
              <a:t>advancement of forum interest</a:t>
            </a:r>
          </a:p>
          <a:p>
            <a:pPr eaLnBrk="1" hangingPunct="1"/>
            <a:r>
              <a:rPr lang="en-US" altLang="en-US"/>
              <a:t>choosing better rule of law</a:t>
            </a:r>
          </a:p>
          <a:p>
            <a:pPr eaLnBrk="1" hangingPunct="1"/>
            <a:endParaRPr lang="en-US" altLang="en-US"/>
          </a:p>
        </p:txBody>
      </p:sp>
    </p:spTree>
    <p:extLst>
      <p:ext uri="{BB962C8B-B14F-4D97-AF65-F5344CB8AC3E}">
        <p14:creationId xmlns:p14="http://schemas.microsoft.com/office/powerpoint/2010/main" val="1091912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Milkovich v Saari (Minn. 1973)</a:t>
            </a:r>
          </a:p>
        </p:txBody>
      </p:sp>
    </p:spTree>
    <p:extLst>
      <p:ext uri="{BB962C8B-B14F-4D97-AF65-F5344CB8AC3E}">
        <p14:creationId xmlns:p14="http://schemas.microsoft.com/office/powerpoint/2010/main" val="144670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152401"/>
            <a:ext cx="8305800" cy="5973763"/>
          </a:xfrm>
        </p:spPr>
        <p:txBody>
          <a:bodyPr/>
          <a:lstStyle/>
          <a:p>
            <a:pPr eaLnBrk="1" hangingPunct="1"/>
            <a:r>
              <a:rPr lang="en-US" altLang="en-US"/>
              <a:t>§ 6. Choice-Of-Law Principles</a:t>
            </a:r>
            <a:br>
              <a:rPr lang="en-US" altLang="en-US"/>
            </a:br>
            <a:r>
              <a:rPr lang="en-US" altLang="en-US"/>
              <a:t>(1) A court, subject to constitutional restrictions, will follow a statutory directive of its own state on choice of law.</a:t>
            </a:r>
            <a:r>
              <a:rPr lang="en-US" altLang="en-US" b="1"/>
              <a:t/>
            </a:r>
            <a:br>
              <a:rPr lang="en-US" altLang="en-US" b="1"/>
            </a:br>
            <a:endParaRPr lang="en-US" altLang="en-US"/>
          </a:p>
        </p:txBody>
      </p:sp>
    </p:spTree>
    <p:extLst>
      <p:ext uri="{BB962C8B-B14F-4D97-AF65-F5344CB8AC3E}">
        <p14:creationId xmlns:p14="http://schemas.microsoft.com/office/powerpoint/2010/main" val="2526130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35675"/>
          </a:xfrm>
        </p:spPr>
        <p:txBody>
          <a:bodyPr/>
          <a:lstStyle/>
          <a:p>
            <a:r>
              <a:rPr lang="en-US" dirty="0" err="1"/>
              <a:t>Kell</a:t>
            </a:r>
            <a:r>
              <a:rPr lang="en-US" dirty="0"/>
              <a:t> v. Henderson, 26 A.D.2d 595 (1966)</a:t>
            </a:r>
          </a:p>
        </p:txBody>
      </p:sp>
    </p:spTree>
    <p:extLst>
      <p:ext uri="{BB962C8B-B14F-4D97-AF65-F5344CB8AC3E}">
        <p14:creationId xmlns:p14="http://schemas.microsoft.com/office/powerpoint/2010/main" val="1460995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a:t>Leflar</a:t>
            </a:r>
            <a:r>
              <a:rPr lang="en-US" dirty="0"/>
              <a:t> – choice influencing considerations</a:t>
            </a:r>
            <a:br>
              <a:rPr lang="en-US" dirty="0"/>
            </a:br>
            <a:endParaRPr lang="en-US" dirty="0"/>
          </a:p>
        </p:txBody>
      </p:sp>
      <p:sp>
        <p:nvSpPr>
          <p:cNvPr id="13315" name="Content Placeholder 2"/>
          <p:cNvSpPr>
            <a:spLocks noGrp="1"/>
          </p:cNvSpPr>
          <p:nvPr>
            <p:ph idx="1"/>
          </p:nvPr>
        </p:nvSpPr>
        <p:spPr/>
        <p:txBody>
          <a:bodyPr/>
          <a:lstStyle/>
          <a:p>
            <a:pPr eaLnBrk="1" hangingPunct="1"/>
            <a:r>
              <a:rPr lang="en-US" altLang="en-US"/>
              <a:t>predictability of results</a:t>
            </a:r>
          </a:p>
          <a:p>
            <a:pPr eaLnBrk="1" hangingPunct="1"/>
            <a:r>
              <a:rPr lang="en-US" altLang="en-US"/>
              <a:t>maintenance of interstate and int’l legal orders</a:t>
            </a:r>
          </a:p>
          <a:p>
            <a:pPr eaLnBrk="1" hangingPunct="1"/>
            <a:r>
              <a:rPr lang="en-US" altLang="en-US"/>
              <a:t>simplification of judicial task</a:t>
            </a:r>
          </a:p>
          <a:p>
            <a:pPr eaLnBrk="1" hangingPunct="1"/>
            <a:r>
              <a:rPr lang="en-US" altLang="en-US"/>
              <a:t>advancement of forum interest</a:t>
            </a:r>
          </a:p>
          <a:p>
            <a:pPr eaLnBrk="1" hangingPunct="1"/>
            <a:r>
              <a:rPr lang="en-US" altLang="en-US"/>
              <a:t>choosing better rule of law</a:t>
            </a:r>
          </a:p>
          <a:p>
            <a:pPr eaLnBrk="1" hangingPunct="1"/>
            <a:endParaRPr lang="en-US" altLang="en-US"/>
          </a:p>
        </p:txBody>
      </p:sp>
    </p:spTree>
    <p:extLst>
      <p:ext uri="{BB962C8B-B14F-4D97-AF65-F5344CB8AC3E}">
        <p14:creationId xmlns:p14="http://schemas.microsoft.com/office/powerpoint/2010/main" val="4198492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79" y="365125"/>
            <a:ext cx="11813060" cy="6035675"/>
          </a:xfrm>
        </p:spPr>
        <p:txBody>
          <a:bodyPr>
            <a:noAutofit/>
          </a:bodyPr>
          <a:lstStyle/>
          <a:p>
            <a:r>
              <a:rPr lang="en-US" sz="2800" dirty="0"/>
              <a:t>On the consideration of governmental interest, Professor Leflar found adequate support for the decision rendered by the New York court. In so doing, he rejected the concept of the practical interest of the state in the supervision and safety of its state highways since the rule in question, unlike rules of the road and definitions of negligence, does not bear upon vehicle operation as such. Instead, he pointed out that the factor to be considered is the relevant effect the New York rule has on the duty of host to guest and the danger of collusion between them to defraud the host's insurer. New York's interest in applying its own law rather than Ontario law on these issues, he found to be based primarily on its status as a justice-administering state. In that status, it is strongly concerned with seeing that persons who come into the New York courts to litigate controversies with substantial New York connections have these cases determined according to rules consistent with New York concepts of justice, or at least not inconsistent with them. That will be as true for </a:t>
            </a:r>
            <a:r>
              <a:rPr lang="en-US" sz="2800" dirty="0" err="1"/>
              <a:t>nondomiciliary</a:t>
            </a:r>
            <a:r>
              <a:rPr lang="en-US" sz="2800" dirty="0"/>
              <a:t> litigants as for </a:t>
            </a:r>
            <a:r>
              <a:rPr lang="en-US" sz="2800" dirty="0" err="1"/>
              <a:t>domiciliaries</a:t>
            </a:r>
            <a:r>
              <a:rPr lang="en-US" sz="2800" dirty="0"/>
              <a:t>. This interest will not manifest itself clearly if the out-of-state rule does not run contrary to some strong socio-legal policy of the forum, but it will become a major consideration if there is such a strong opposing local policy.</a:t>
            </a:r>
          </a:p>
        </p:txBody>
      </p:sp>
    </p:spTree>
    <p:extLst>
      <p:ext uri="{BB962C8B-B14F-4D97-AF65-F5344CB8AC3E}">
        <p14:creationId xmlns:p14="http://schemas.microsoft.com/office/powerpoint/2010/main" val="66265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eaLnBrk="1" hangingPunct="1"/>
            <a:r>
              <a:rPr lang="en-US" altLang="en-US"/>
              <a:t>In our search for the better rule, we are firmly convinced of the superiority of the common-law rule of liability to that of the Ontario guest statute. We can find little reason for the strict limitation of a host's liability to his guest beyond the fear of collusive suits and the vague disapproval of a guest ‘biting the hand that feeds him.’ Neither rationale is persuasive. We are convinced the judicial system can uncover collusive suits without such overinclusive rules, and we do not find any discomfort in the prospect of a guest suing his host for injuries suffered through the host's simple negligence.</a:t>
            </a:r>
          </a:p>
          <a:p>
            <a:pPr eaLnBrk="1" hangingPunct="1"/>
            <a:endParaRPr lang="en-US" altLang="en-US"/>
          </a:p>
        </p:txBody>
      </p:sp>
    </p:spTree>
    <p:extLst>
      <p:ext uri="{BB962C8B-B14F-4D97-AF65-F5344CB8AC3E}">
        <p14:creationId xmlns:p14="http://schemas.microsoft.com/office/powerpoint/2010/main" val="17368111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2316162"/>
          </a:xfrm>
        </p:spPr>
        <p:txBody>
          <a:bodyPr/>
          <a:lstStyle/>
          <a:p>
            <a:pPr eaLnBrk="1" hangingPunct="1"/>
            <a:r>
              <a:rPr lang="en-US" altLang="en-US"/>
              <a:t>Jepson v. Gen. Casualty Co. of Wisc. (Minn. 1994)</a:t>
            </a:r>
          </a:p>
        </p:txBody>
      </p:sp>
    </p:spTree>
    <p:extLst>
      <p:ext uri="{BB962C8B-B14F-4D97-AF65-F5344CB8AC3E}">
        <p14:creationId xmlns:p14="http://schemas.microsoft.com/office/powerpoint/2010/main" val="12290489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eaLnBrk="1" hangingPunct="1"/>
            <a:r>
              <a:rPr lang="en-US" altLang="en-US"/>
              <a:t>predictability of results</a:t>
            </a:r>
          </a:p>
          <a:p>
            <a:pPr eaLnBrk="1" hangingPunct="1"/>
            <a:r>
              <a:rPr lang="en-US" altLang="en-US"/>
              <a:t>maintenance of interstate and int’l legal orders</a:t>
            </a:r>
          </a:p>
          <a:p>
            <a:pPr eaLnBrk="1" hangingPunct="1"/>
            <a:r>
              <a:rPr lang="en-US" altLang="en-US"/>
              <a:t>simplification of judicial task</a:t>
            </a:r>
          </a:p>
          <a:p>
            <a:pPr eaLnBrk="1" hangingPunct="1"/>
            <a:r>
              <a:rPr lang="en-US" altLang="en-US"/>
              <a:t>advancement of forum interest</a:t>
            </a:r>
          </a:p>
          <a:p>
            <a:pPr eaLnBrk="1" hangingPunct="1"/>
            <a:r>
              <a:rPr lang="en-US" altLang="en-US"/>
              <a:t>choosing better rule of law</a:t>
            </a:r>
          </a:p>
          <a:p>
            <a:pPr eaLnBrk="1" hangingPunct="1"/>
            <a:endParaRPr lang="en-US" altLang="en-US"/>
          </a:p>
        </p:txBody>
      </p:sp>
    </p:spTree>
    <p:extLst>
      <p:ext uri="{BB962C8B-B14F-4D97-AF65-F5344CB8AC3E}">
        <p14:creationId xmlns:p14="http://schemas.microsoft.com/office/powerpoint/2010/main" val="27674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1224030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a:t>§ 145. The General Principle</a:t>
            </a:r>
            <a:br>
              <a:rPr lang="en-US" altLang="en-US"/>
            </a:br>
            <a:r>
              <a:rPr lang="en-US" altLang="en-US"/>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a:br>
            <a:endParaRPr lang="en-US" altLang="en-US"/>
          </a:p>
        </p:txBody>
      </p:sp>
    </p:spTree>
    <p:extLst>
      <p:ext uri="{BB962C8B-B14F-4D97-AF65-F5344CB8AC3E}">
        <p14:creationId xmlns:p14="http://schemas.microsoft.com/office/powerpoint/2010/main" val="2981797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54452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304800"/>
            <a:ext cx="8229600" cy="1143000"/>
          </a:xfrm>
        </p:spPr>
        <p:txBody>
          <a:bodyPr/>
          <a:lstStyle/>
          <a:p>
            <a:pPr eaLnBrk="1" hangingPunct="1"/>
            <a:r>
              <a:rPr lang="en-US" altLang="en-US"/>
              <a:t>§ 169. Intra-Family Immunity</a:t>
            </a:r>
          </a:p>
        </p:txBody>
      </p:sp>
      <p:sp>
        <p:nvSpPr>
          <p:cNvPr id="15363" name="Content Placeholder 2"/>
          <p:cNvSpPr>
            <a:spLocks noGrp="1"/>
          </p:cNvSpPr>
          <p:nvPr>
            <p:ph idx="1"/>
          </p:nvPr>
        </p:nvSpPr>
        <p:spPr/>
        <p:txBody>
          <a:bodyPr/>
          <a:lstStyle/>
          <a:p>
            <a:pPr eaLnBrk="1" hangingPunct="1">
              <a:buFont typeface="Arial" panose="020B0604020202020204" pitchFamily="34" charset="0"/>
              <a:buNone/>
            </a:pPr>
            <a:r>
              <a:rPr lang="en-US" altLang="en-US" b="1"/>
              <a:t/>
            </a:r>
            <a:br>
              <a:rPr lang="en-US" altLang="en-US" b="1"/>
            </a:br>
            <a:r>
              <a:rPr lang="en-US" altLang="en-US"/>
              <a:t>(1) The law selected by application of the rule of § 145 determines whether one member of a family is immune from tort liability to another member of the family.</a:t>
            </a:r>
            <a:br>
              <a:rPr lang="en-US" altLang="en-US"/>
            </a:br>
            <a:r>
              <a:rPr lang="en-US" altLang="en-US"/>
              <a:t/>
            </a:r>
            <a:br>
              <a:rPr lang="en-US" altLang="en-US"/>
            </a:br>
            <a:r>
              <a:rPr lang="en-US" altLang="en-US"/>
              <a:t>(2) The applicable law will usually be the local law of the state of the parties' domicil.</a:t>
            </a:r>
            <a:r>
              <a:rPr lang="en-US" altLang="en-US" b="1"/>
              <a:t/>
            </a:r>
            <a:br>
              <a:rPr lang="en-US" altLang="en-US" b="1"/>
            </a:br>
            <a:endParaRPr lang="en-US" altLang="en-US"/>
          </a:p>
        </p:txBody>
      </p:sp>
    </p:spTree>
    <p:extLst>
      <p:ext uri="{BB962C8B-B14F-4D97-AF65-F5344CB8AC3E}">
        <p14:creationId xmlns:p14="http://schemas.microsoft.com/office/powerpoint/2010/main" val="202716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73670"/>
          </a:xfrm>
        </p:spPr>
        <p:txBody>
          <a:bodyPr/>
          <a:lstStyle/>
          <a:p>
            <a:r>
              <a:rPr lang="en-US" dirty="0"/>
              <a:t>problems:</a:t>
            </a:r>
            <a:br>
              <a:rPr lang="en-US" dirty="0"/>
            </a:br>
            <a:r>
              <a:rPr lang="en-US" dirty="0"/>
              <a:t>1) categorization</a:t>
            </a:r>
            <a:br>
              <a:rPr lang="en-US" dirty="0"/>
            </a:br>
            <a:r>
              <a:rPr lang="en-US" dirty="0"/>
              <a:t>2) role of presumptions?</a:t>
            </a:r>
            <a:br>
              <a:rPr lang="en-US" dirty="0"/>
            </a:br>
            <a:r>
              <a:rPr lang="en-US" dirty="0"/>
              <a:t>3) method or rules?</a:t>
            </a:r>
          </a:p>
        </p:txBody>
      </p:sp>
    </p:spTree>
    <p:extLst>
      <p:ext uri="{BB962C8B-B14F-4D97-AF65-F5344CB8AC3E}">
        <p14:creationId xmlns:p14="http://schemas.microsoft.com/office/powerpoint/2010/main" val="409830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1667</Words>
  <Application>Microsoft Office PowerPoint</Application>
  <PresentationFormat>Widescreen</PresentationFormat>
  <Paragraphs>70</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Lecture 14 Oct. 10, 2019</vt:lpstr>
      <vt:lpstr>2nd Restatement</vt:lpstr>
      <vt:lpstr>PowerPoint Presentation</vt:lpstr>
      <vt:lpstr>PowerPoint Presentation</vt:lpstr>
      <vt:lpstr>PowerPoint Presentation</vt:lpstr>
      <vt:lpstr>PowerPoint Presentation</vt:lpstr>
      <vt:lpstr>PowerPoint Presentation</vt:lpstr>
      <vt:lpstr>§ 169. Intra-Family Immunity</vt:lpstr>
      <vt:lpstr>problems: 1) categorization 2) role of presumptions? 3) method or rules?</vt:lpstr>
      <vt:lpstr>Phillips v. Gen. Motors Corp (Mont. 2000) </vt:lpstr>
      <vt:lpstr>KS law? Mont law? Mich law? NC law?</vt:lpstr>
      <vt:lpstr>presumptive law?</vt:lpstr>
      <vt:lpstr>PowerPoint Presentation</vt:lpstr>
      <vt:lpstr>PowerPoint Presentation</vt:lpstr>
      <vt:lpstr>justified expectations?</vt:lpstr>
      <vt:lpstr>basic policies underlying field of law?</vt:lpstr>
      <vt:lpstr>PowerPoint Presentation</vt:lpstr>
      <vt:lpstr>certainty, predictability and uniformity of result, and ease in the determination and application of the law to be applied? </vt:lpstr>
      <vt:lpstr>policies…</vt:lpstr>
      <vt:lpstr>PowerPoint Presentation</vt:lpstr>
      <vt:lpstr>the place where the injury occurred  Kansas</vt:lpstr>
      <vt:lpstr>The purpose of a state's product liability statute is to regulate the sale of products in that state and to prevent injuries incurred by that state's residents due to defective products.   Any conduct the state of Kansas may have been attempting to regulate through § 60-3302 could not be implicated by the facts of this case as it involves neither a sale in Kansas nor an injury to a Kansas resident.</vt:lpstr>
      <vt:lpstr>Kansas law provides for multiple defenses to a product liability claim.   For example, Kansas law bars recovery for injuries occurring after “the time during which the product would be normally likely to perform or be stored in a safe manner.”   Kansas law also allows a party defending a product liability claim to assert that the injury causing aspect of the product was in compliance with the regulatory standards relating to design or performance at the time of manufacture.   Once 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vt:lpstr>
      <vt:lpstr>the place where the conduct causing the injury occurred  NC (?)</vt:lpstr>
      <vt:lpstr>PowerPoint Presentation</vt:lpstr>
      <vt:lpstr>Well then – what law would a Kansas state court apply…?</vt:lpstr>
      <vt:lpstr>the domicil, residence, nationality, place of incorporation and place of business of the parties  Mich.  Mont. </vt:lpstr>
      <vt:lpstr>Other courts have observed that applying the law of the place of manufacture would be unfair because it would tend to leave victims under compensated as states wishing to attract and hold manufacturing companies would raise the threshold of liability and reduce compensation. </vt:lpstr>
      <vt:lpstr>Significantly, Michigan courts have recognized that it would not further the purpose of Michigan product liability law to apply it to a similar set of facts.   Michigan courts have not applied Michigan law under similar circumstances because Michigan has little interest in applying its law when its only contact with the dispute is the location of the manufacturer. </vt:lpstr>
      <vt:lpstr>public policy exception?</vt:lpstr>
      <vt:lpstr>PowerPoint Presentation</vt:lpstr>
      <vt:lpstr>Wood Bros Homes v Walker Adj Bureau (Colo. 1979) </vt:lpstr>
      <vt:lpstr>PowerPoint Presentation</vt:lpstr>
      <vt:lpstr>PowerPoint Presentation</vt:lpstr>
      <vt:lpstr>PowerPoint Presentation</vt:lpstr>
      <vt:lpstr>PowerPoint Presentation</vt:lpstr>
      <vt:lpstr>PowerPoint Presentation</vt:lpstr>
      <vt:lpstr>Leflar – choice influencing considerations </vt:lpstr>
      <vt:lpstr>Milkovich v Saari (Minn. 1973)</vt:lpstr>
      <vt:lpstr>Kell v. Henderson, 26 A.D.2d 595 (1966)</vt:lpstr>
      <vt:lpstr>Leflar – choice influencing considerations </vt:lpstr>
      <vt:lpstr>On the consideration of governmental interest, Professor Leflar found adequate support for the decision rendered by the New York court. In so doing, he rejected the concept of the practical interest of the state in the supervision and safety of its state highways since the rule in question, unlike rules of the road and definitions of negligence, does not bear upon vehicle operation as such. Instead, he pointed out that the factor to be considered is the relevant effect the New York rule has on the duty of host to guest and the danger of collusion between them to defraud the host's insurer. New York's interest in applying its own law rather than Ontario law on these issues, he found to be based primarily on its status as a justice-administering state. In that status, it is strongly concerned with seeing that persons who come into the New York courts to litigate controversies with substantial New York connections have these cases determined according to rules consistent with New York concepts of justice, or at least not inconsistent with them. That will be as true for nondomiciliary litigants as for domiciliaries. This interest will not manifest itself clearly if the out-of-state rule does not run contrary to some strong socio-legal policy of the forum, but it will become a major consideration if there is such a strong opposing local policy.</vt:lpstr>
      <vt:lpstr>PowerPoint Presentation</vt:lpstr>
      <vt:lpstr>Jepson v. Gen. Casualty Co. of Wisc. (Minn. 1994)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172</cp:revision>
  <cp:lastPrinted>2018-02-07T17:05:49Z</cp:lastPrinted>
  <dcterms:created xsi:type="dcterms:W3CDTF">2016-02-03T23:33:45Z</dcterms:created>
  <dcterms:modified xsi:type="dcterms:W3CDTF">2019-10-10T15:02:16Z</dcterms:modified>
</cp:coreProperties>
</file>