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410" r:id="rId2"/>
    <p:sldId id="456" r:id="rId3"/>
    <p:sldId id="506" r:id="rId4"/>
    <p:sldId id="575" r:id="rId5"/>
    <p:sldId id="581" r:id="rId6"/>
    <p:sldId id="582" r:id="rId7"/>
    <p:sldId id="583" r:id="rId8"/>
    <p:sldId id="491" r:id="rId9"/>
    <p:sldId id="584" r:id="rId10"/>
    <p:sldId id="480" r:id="rId11"/>
    <p:sldId id="585" r:id="rId12"/>
    <p:sldId id="495" r:id="rId13"/>
    <p:sldId id="479" r:id="rId14"/>
    <p:sldId id="496" r:id="rId15"/>
    <p:sldId id="508" r:id="rId16"/>
    <p:sldId id="412" r:id="rId17"/>
    <p:sldId id="586" r:id="rId18"/>
    <p:sldId id="433" r:id="rId19"/>
    <p:sldId id="587" r:id="rId20"/>
    <p:sldId id="509" r:id="rId21"/>
    <p:sldId id="510" r:id="rId22"/>
    <p:sldId id="511" r:id="rId23"/>
    <p:sldId id="576" r:id="rId24"/>
    <p:sldId id="547" r:id="rId25"/>
    <p:sldId id="548" r:id="rId26"/>
    <p:sldId id="513" r:id="rId27"/>
    <p:sldId id="514" r:id="rId28"/>
    <p:sldId id="515" r:id="rId29"/>
    <p:sldId id="516" r:id="rId30"/>
    <p:sldId id="540" r:id="rId31"/>
    <p:sldId id="541" r:id="rId32"/>
    <p:sldId id="517" r:id="rId33"/>
    <p:sldId id="519" r:id="rId34"/>
    <p:sldId id="520" r:id="rId35"/>
    <p:sldId id="521" r:id="rId36"/>
    <p:sldId id="522" r:id="rId37"/>
    <p:sldId id="579" r:id="rId38"/>
    <p:sldId id="580" r:id="rId39"/>
    <p:sldId id="542" r:id="rId40"/>
    <p:sldId id="543" r:id="rId41"/>
    <p:sldId id="544" r:id="rId42"/>
    <p:sldId id="545"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112" d="100"/>
          <a:sy n="112" d="100"/>
        </p:scale>
        <p:origin x="5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10/7/19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13</a:t>
            </a:r>
            <a:br>
              <a:rPr lang="en-US" dirty="0"/>
            </a:br>
            <a:r>
              <a:rPr lang="en-US" dirty="0"/>
              <a:t>Oct. 8,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a:t>Kramer’s solution</a:t>
            </a:r>
            <a:br>
              <a:rPr lang="en-US" dirty="0"/>
            </a:br>
            <a:r>
              <a:rPr lang="en-US" dirty="0"/>
              <a:t>- affirmative defense of P’s domicile does not apply</a:t>
            </a:r>
            <a:br>
              <a:rPr lang="en-US" dirty="0"/>
            </a:br>
            <a:r>
              <a:rPr lang="en-US" dirty="0"/>
              <a:t>- but cause of action for relief of P’s domicile does apply</a:t>
            </a:r>
          </a:p>
        </p:txBody>
      </p:sp>
    </p:spTree>
    <p:extLst>
      <p:ext uri="{BB962C8B-B14F-4D97-AF65-F5344CB8AC3E}">
        <p14:creationId xmlns:p14="http://schemas.microsoft.com/office/powerpoint/2010/main" val="4207673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BC279-B408-FC4D-B146-401C508AF180}"/>
              </a:ext>
            </a:extLst>
          </p:cNvPr>
          <p:cNvSpPr>
            <a:spLocks noGrp="1"/>
          </p:cNvSpPr>
          <p:nvPr>
            <p:ph type="title"/>
          </p:nvPr>
        </p:nvSpPr>
        <p:spPr>
          <a:xfrm>
            <a:off x="598311" y="365125"/>
            <a:ext cx="10755489" cy="6137275"/>
          </a:xfrm>
        </p:spPr>
        <p:txBody>
          <a:bodyPr>
            <a:normAutofit fontScale="90000"/>
          </a:bodyPr>
          <a:lstStyle/>
          <a:p>
            <a:r>
              <a:rPr lang="en-US" dirty="0"/>
              <a:t>problems – </a:t>
            </a:r>
            <a:br>
              <a:rPr lang="en-US" dirty="0"/>
            </a:br>
            <a:br>
              <a:rPr lang="en-US" dirty="0"/>
            </a:br>
            <a:r>
              <a:rPr lang="en-US" dirty="0"/>
              <a:t>- repeals leaving rump laws</a:t>
            </a:r>
            <a:br>
              <a:rPr lang="en-US" dirty="0"/>
            </a:br>
            <a:r>
              <a:rPr lang="en-US" dirty="0"/>
              <a:t>- true conflicts when both jurisdictions have the same laws: cause of action with affirmative defense</a:t>
            </a:r>
            <a:br>
              <a:rPr lang="en-US" dirty="0"/>
            </a:br>
            <a:br>
              <a:rPr lang="en-US" dirty="0"/>
            </a:br>
            <a:r>
              <a:rPr lang="en-US" dirty="0"/>
              <a:t>and</a:t>
            </a:r>
            <a:br>
              <a:rPr lang="en-US" dirty="0"/>
            </a:br>
            <a:br>
              <a:rPr lang="en-US" dirty="0"/>
            </a:br>
            <a:r>
              <a:rPr lang="en-US" dirty="0"/>
              <a:t>why should </a:t>
            </a:r>
            <a:r>
              <a:rPr lang="en-US" i="1" dirty="0"/>
              <a:t>form</a:t>
            </a:r>
            <a:r>
              <a:rPr lang="en-US" dirty="0"/>
              <a:t> (</a:t>
            </a:r>
            <a:r>
              <a:rPr lang="en-US" dirty="0" err="1"/>
              <a:t>aff</a:t>
            </a:r>
            <a:r>
              <a:rPr lang="en-US" dirty="0"/>
              <a:t>. defense or no cause of action) matter?</a:t>
            </a:r>
          </a:p>
        </p:txBody>
      </p:sp>
    </p:spTree>
    <p:extLst>
      <p:ext uri="{BB962C8B-B14F-4D97-AF65-F5344CB8AC3E}">
        <p14:creationId xmlns:p14="http://schemas.microsoft.com/office/powerpoint/2010/main" val="3756579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real issue is</a:t>
            </a:r>
            <a:br>
              <a:rPr lang="en-US" dirty="0"/>
            </a:br>
            <a:br>
              <a:rPr lang="en-US" dirty="0"/>
            </a:br>
            <a:r>
              <a:rPr lang="en-US" dirty="0"/>
              <a:t>what law would Ontario </a:t>
            </a:r>
            <a:r>
              <a:rPr lang="en-US" i="1" dirty="0"/>
              <a:t>want</a:t>
            </a:r>
            <a:r>
              <a:rPr lang="en-US" dirty="0"/>
              <a:t> for Neumeier?</a:t>
            </a:r>
          </a:p>
        </p:txBody>
      </p:sp>
    </p:spTree>
    <p:extLst>
      <p:ext uri="{BB962C8B-B14F-4D97-AF65-F5344CB8AC3E}">
        <p14:creationId xmlns:p14="http://schemas.microsoft.com/office/powerpoint/2010/main" val="2993812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but what law would NY want for Neumeier?</a:t>
            </a:r>
            <a:br>
              <a:rPr lang="en-US" dirty="0"/>
            </a:br>
            <a:br>
              <a:rPr lang="en-US" dirty="0"/>
            </a:br>
            <a:r>
              <a:rPr lang="en-US" dirty="0"/>
              <a:t>compensatory interest? – no</a:t>
            </a:r>
            <a:br>
              <a:rPr lang="en-US" dirty="0"/>
            </a:br>
            <a:r>
              <a:rPr lang="en-US" dirty="0"/>
              <a:t>deterrence interest? – no</a:t>
            </a:r>
            <a:br>
              <a:rPr lang="en-US" dirty="0"/>
            </a:br>
            <a:r>
              <a:rPr lang="en-US" dirty="0"/>
              <a:t>worries about fraud? – yes!</a:t>
            </a:r>
          </a:p>
        </p:txBody>
      </p:sp>
    </p:spTree>
    <p:extLst>
      <p:ext uri="{BB962C8B-B14F-4D97-AF65-F5344CB8AC3E}">
        <p14:creationId xmlns:p14="http://schemas.microsoft.com/office/powerpoint/2010/main" val="753688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71599"/>
          </a:xfrm>
        </p:spPr>
        <p:txBody>
          <a:bodyPr>
            <a:normAutofit fontScale="90000"/>
          </a:bodyPr>
          <a:lstStyle/>
          <a:p>
            <a:r>
              <a:rPr lang="en-US" dirty="0"/>
              <a:t>NY – negligence liability</a:t>
            </a:r>
            <a:br>
              <a:rPr lang="en-US" dirty="0"/>
            </a:br>
            <a:r>
              <a:rPr lang="en-US" dirty="0" err="1"/>
              <a:t>Comp.</a:t>
            </a:r>
            <a:r>
              <a:rPr lang="en-US" baseline="-25000" dirty="0" err="1"/>
              <a:t>NY</a:t>
            </a:r>
            <a:r>
              <a:rPr lang="en-US" dirty="0"/>
              <a:t> (2) + </a:t>
            </a:r>
            <a:r>
              <a:rPr lang="en-US" dirty="0" err="1"/>
              <a:t>Deter.</a:t>
            </a:r>
            <a:r>
              <a:rPr lang="en-US" baseline="-25000" dirty="0" err="1"/>
              <a:t>NY</a:t>
            </a:r>
            <a:r>
              <a:rPr lang="en-US" baseline="-25000" dirty="0"/>
              <a:t> </a:t>
            </a:r>
            <a:r>
              <a:rPr lang="en-US" dirty="0"/>
              <a:t>(4) &gt; </a:t>
            </a:r>
            <a:r>
              <a:rPr lang="en-US" dirty="0" err="1"/>
              <a:t>Fraud</a:t>
            </a:r>
            <a:r>
              <a:rPr lang="en-US" baseline="-25000" dirty="0" err="1"/>
              <a:t>NY</a:t>
            </a:r>
            <a:r>
              <a:rPr lang="en-US" baseline="-25000" dirty="0"/>
              <a:t> </a:t>
            </a:r>
            <a:r>
              <a:rPr lang="en-US" dirty="0"/>
              <a:t>(5)</a:t>
            </a:r>
            <a:br>
              <a:rPr lang="en-US" dirty="0"/>
            </a:br>
            <a:br>
              <a:rPr lang="en-US" dirty="0"/>
            </a:br>
            <a:r>
              <a:rPr lang="en-US" dirty="0" err="1"/>
              <a:t>Ont</a:t>
            </a:r>
            <a:r>
              <a:rPr lang="en-US" dirty="0"/>
              <a:t> – guest statute</a:t>
            </a:r>
            <a:br>
              <a:rPr lang="en-US" dirty="0"/>
            </a:b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Ont</a:t>
            </a:r>
            <a:r>
              <a:rPr lang="en-US" baseline="-25000" dirty="0"/>
              <a:t> </a:t>
            </a:r>
            <a:r>
              <a:rPr lang="en-US" dirty="0"/>
              <a:t>(5)</a:t>
            </a:r>
            <a:br>
              <a:rPr lang="en-US" dirty="0"/>
            </a:br>
            <a:br>
              <a:rPr lang="en-US" dirty="0"/>
            </a:br>
            <a:r>
              <a:rPr lang="en-US" i="1" dirty="0"/>
              <a:t>Neumeier</a:t>
            </a:r>
            <a:br>
              <a:rPr lang="en-US" dirty="0"/>
            </a:br>
            <a:r>
              <a:rPr lang="en-US" dirty="0"/>
              <a:t>NY - </a:t>
            </a:r>
            <a:r>
              <a:rPr lang="en-US" dirty="0" err="1"/>
              <a:t>Fraud</a:t>
            </a:r>
            <a:r>
              <a:rPr lang="en-US" baseline="-25000" dirty="0" err="1"/>
              <a:t>NY</a:t>
            </a:r>
            <a:r>
              <a:rPr lang="en-US" baseline="-25000" dirty="0"/>
              <a:t> </a:t>
            </a:r>
            <a:r>
              <a:rPr lang="en-US" dirty="0"/>
              <a:t>(5)</a:t>
            </a:r>
            <a:br>
              <a:rPr lang="en-US" dirty="0"/>
            </a:br>
            <a:r>
              <a:rPr lang="en-US" dirty="0" err="1"/>
              <a:t>Ont</a:t>
            </a:r>
            <a:r>
              <a:rPr lang="en-US" dirty="0"/>
              <a:t>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br>
              <a:rPr lang="en-US" dirty="0"/>
            </a:br>
            <a:r>
              <a:rPr lang="en-US" dirty="0"/>
              <a:t>best rule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NY</a:t>
            </a:r>
            <a:r>
              <a:rPr lang="en-US" baseline="-25000" dirty="0"/>
              <a:t> </a:t>
            </a:r>
            <a:r>
              <a:rPr lang="en-US" dirty="0"/>
              <a:t>(5)</a:t>
            </a:r>
          </a:p>
        </p:txBody>
      </p:sp>
    </p:spTree>
    <p:extLst>
      <p:ext uri="{BB962C8B-B14F-4D97-AF65-F5344CB8AC3E}">
        <p14:creationId xmlns:p14="http://schemas.microsoft.com/office/powerpoint/2010/main" val="297071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479427" cy="6258097"/>
          </a:xfrm>
        </p:spPr>
        <p:txBody>
          <a:bodyPr>
            <a:normAutofit/>
          </a:bodyPr>
          <a:lstStyle/>
          <a:p>
            <a:r>
              <a:rPr lang="en-US" sz="3200" dirty="0"/>
              <a:t>NY – negligence liability</a:t>
            </a:r>
            <a:br>
              <a:rPr lang="en-US" sz="3200" dirty="0"/>
            </a:br>
            <a:r>
              <a:rPr lang="en-US" sz="3200" dirty="0" err="1"/>
              <a:t>Comp.</a:t>
            </a:r>
            <a:r>
              <a:rPr lang="en-US" sz="3200" baseline="-25000" dirty="0" err="1"/>
              <a:t>NY</a:t>
            </a:r>
            <a:r>
              <a:rPr lang="en-US" sz="3200" dirty="0"/>
              <a:t> (2) + </a:t>
            </a:r>
            <a:r>
              <a:rPr lang="en-US" sz="3200" dirty="0" err="1"/>
              <a:t>Deter.</a:t>
            </a:r>
            <a:r>
              <a:rPr lang="en-US" sz="3200" baseline="-25000" dirty="0" err="1"/>
              <a:t>NY</a:t>
            </a:r>
            <a:r>
              <a:rPr lang="en-US" sz="3200" baseline="-25000" dirty="0"/>
              <a:t> </a:t>
            </a:r>
            <a:r>
              <a:rPr lang="en-US" sz="3200" dirty="0"/>
              <a:t>(4) &gt; </a:t>
            </a:r>
            <a:r>
              <a:rPr lang="en-US" sz="3200" dirty="0" err="1"/>
              <a:t>Fraud</a:t>
            </a:r>
            <a:r>
              <a:rPr lang="en-US" sz="3200" baseline="-25000" dirty="0" err="1"/>
              <a:t>NY</a:t>
            </a:r>
            <a:r>
              <a:rPr lang="en-US" sz="3200" baseline="-25000" dirty="0"/>
              <a:t> </a:t>
            </a:r>
            <a:r>
              <a:rPr lang="en-US" sz="3200" dirty="0"/>
              <a:t>(5)</a:t>
            </a:r>
            <a:br>
              <a:rPr lang="en-US" sz="3200" dirty="0"/>
            </a:br>
            <a:br>
              <a:rPr lang="en-US" sz="3200" dirty="0"/>
            </a:br>
            <a:r>
              <a:rPr lang="en-US" sz="3200" dirty="0" err="1"/>
              <a:t>Ont</a:t>
            </a:r>
            <a:r>
              <a:rPr lang="en-US" sz="3200" dirty="0"/>
              <a:t> – guest statute</a:t>
            </a:r>
            <a:br>
              <a:rPr lang="en-US" sz="3200" dirty="0"/>
            </a:br>
            <a:r>
              <a:rPr lang="en-US" sz="3200" dirty="0" err="1"/>
              <a:t>Comp.</a:t>
            </a:r>
            <a:r>
              <a:rPr lang="en-US" sz="3200" baseline="-25000" dirty="0" err="1"/>
              <a:t>Ont</a:t>
            </a:r>
            <a:r>
              <a:rPr lang="en-US" sz="3200" dirty="0"/>
              <a:t> (3)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Ont</a:t>
            </a:r>
            <a:r>
              <a:rPr lang="en-US" sz="3200" baseline="-25000" dirty="0"/>
              <a:t> </a:t>
            </a:r>
            <a:r>
              <a:rPr lang="en-US" sz="3200" dirty="0"/>
              <a:t>(5) </a:t>
            </a:r>
            <a:br>
              <a:rPr lang="en-US" sz="3200" dirty="0"/>
            </a:br>
            <a:br>
              <a:rPr lang="en-US" sz="3200" dirty="0"/>
            </a:br>
            <a:r>
              <a:rPr lang="en-US" sz="3200" i="1" dirty="0"/>
              <a:t>Babcock</a:t>
            </a:r>
            <a:br>
              <a:rPr lang="en-US" sz="3200" dirty="0"/>
            </a:br>
            <a:r>
              <a:rPr lang="en-US" sz="3200" dirty="0"/>
              <a:t>NY P-guest</a:t>
            </a:r>
            <a:br>
              <a:rPr lang="en-US" sz="3200" dirty="0"/>
            </a:br>
            <a:r>
              <a:rPr lang="en-US" sz="3200" dirty="0"/>
              <a:t>NY D-host</a:t>
            </a:r>
            <a:br>
              <a:rPr lang="en-US" sz="3200" dirty="0"/>
            </a:br>
            <a:r>
              <a:rPr lang="en-US" sz="3200" dirty="0" err="1"/>
              <a:t>Ont</a:t>
            </a:r>
            <a:r>
              <a:rPr lang="en-US" sz="3200" dirty="0"/>
              <a:t> accident</a:t>
            </a:r>
            <a:br>
              <a:rPr lang="en-US" sz="3200" dirty="0"/>
            </a:br>
            <a:br>
              <a:rPr lang="en-US" sz="3200" dirty="0"/>
            </a:br>
            <a:r>
              <a:rPr lang="en-US" sz="3200" dirty="0"/>
              <a:t>NY - </a:t>
            </a:r>
            <a:r>
              <a:rPr lang="en-US" sz="3200" dirty="0" err="1"/>
              <a:t>Comp.</a:t>
            </a:r>
            <a:r>
              <a:rPr lang="en-US" sz="3200" baseline="-25000" dirty="0" err="1"/>
              <a:t>NY</a:t>
            </a:r>
            <a:r>
              <a:rPr lang="en-US" sz="3200" dirty="0"/>
              <a:t> (2) &lt; </a:t>
            </a:r>
            <a:r>
              <a:rPr lang="en-US" sz="3200" dirty="0" err="1"/>
              <a:t>Fraud</a:t>
            </a:r>
            <a:r>
              <a:rPr lang="en-US" sz="3200" baseline="-25000" dirty="0" err="1"/>
              <a:t>NY</a:t>
            </a:r>
            <a:r>
              <a:rPr lang="en-US" sz="3200" baseline="-25000" dirty="0"/>
              <a:t> </a:t>
            </a:r>
            <a:r>
              <a:rPr lang="en-US" sz="3200" dirty="0"/>
              <a:t>(5)</a:t>
            </a:r>
            <a:br>
              <a:rPr lang="en-US" sz="3200" dirty="0"/>
            </a:br>
            <a:r>
              <a:rPr lang="en-US" sz="3200" dirty="0" err="1"/>
              <a:t>Ont</a:t>
            </a:r>
            <a:r>
              <a:rPr lang="en-US" sz="3200" dirty="0"/>
              <a:t> - </a:t>
            </a:r>
            <a:r>
              <a:rPr lang="en-US" sz="3200" dirty="0" err="1"/>
              <a:t>Deter.</a:t>
            </a:r>
            <a:r>
              <a:rPr lang="en-US" sz="3200" baseline="-25000" dirty="0" err="1"/>
              <a:t>Ont</a:t>
            </a:r>
            <a:r>
              <a:rPr lang="en-US" sz="3200" baseline="-25000" dirty="0"/>
              <a:t> </a:t>
            </a:r>
            <a:r>
              <a:rPr lang="en-US" sz="3200" dirty="0"/>
              <a:t>(1) </a:t>
            </a:r>
            <a:br>
              <a:rPr lang="en-US" sz="3200" dirty="0"/>
            </a:br>
            <a:r>
              <a:rPr lang="en-US" sz="3200" dirty="0"/>
              <a:t>best rule: </a:t>
            </a:r>
            <a:r>
              <a:rPr lang="en-US" sz="3200" dirty="0" err="1"/>
              <a:t>Comp.</a:t>
            </a:r>
            <a:r>
              <a:rPr lang="en-US" sz="3200" baseline="-25000" dirty="0" err="1"/>
              <a:t>NY</a:t>
            </a:r>
            <a:r>
              <a:rPr lang="en-US" sz="3200" dirty="0"/>
              <a:t> (2)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NY</a:t>
            </a:r>
            <a:r>
              <a:rPr lang="en-US" sz="3200" baseline="-25000" dirty="0"/>
              <a:t> </a:t>
            </a:r>
            <a:r>
              <a:rPr lang="en-US" sz="3200" dirty="0"/>
              <a:t>(5)</a:t>
            </a:r>
          </a:p>
        </p:txBody>
      </p:sp>
    </p:spTree>
    <p:extLst>
      <p:ext uri="{BB962C8B-B14F-4D97-AF65-F5344CB8AC3E}">
        <p14:creationId xmlns:p14="http://schemas.microsoft.com/office/powerpoint/2010/main" val="2937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a:t>Harris v. Harris (Ga. 1984)</a:t>
            </a:r>
            <a:br>
              <a:rPr lang="en-US" dirty="0"/>
            </a:br>
            <a:r>
              <a:rPr lang="en-US" dirty="0"/>
              <a:t>two married but separated Georgians get into car accident in Georgia in which husband is negligent – wife sues</a:t>
            </a:r>
            <a:br>
              <a:rPr lang="en-US" dirty="0"/>
            </a:br>
            <a:br>
              <a:rPr lang="en-US" dirty="0"/>
            </a:br>
            <a:r>
              <a:rPr lang="en-US" dirty="0"/>
              <a:t>does Georgia spousal immunity rule apply?</a:t>
            </a:r>
            <a:br>
              <a:rPr lang="en-US" dirty="0"/>
            </a:br>
            <a:r>
              <a:rPr lang="en-US" dirty="0"/>
              <a:t>Or normal Ga tort law?</a:t>
            </a:r>
          </a:p>
        </p:txBody>
      </p:sp>
    </p:spTree>
    <p:extLst>
      <p:ext uri="{BB962C8B-B14F-4D97-AF65-F5344CB8AC3E}">
        <p14:creationId xmlns:p14="http://schemas.microsoft.com/office/powerpoint/2010/main" val="2195614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8003-0B9E-8C45-9102-BA5E93AE9866}"/>
              </a:ext>
            </a:extLst>
          </p:cNvPr>
          <p:cNvSpPr>
            <a:spLocks noGrp="1"/>
          </p:cNvSpPr>
          <p:nvPr>
            <p:ph type="title"/>
          </p:nvPr>
        </p:nvSpPr>
        <p:spPr>
          <a:xfrm>
            <a:off x="519289" y="365125"/>
            <a:ext cx="10834511" cy="6159853"/>
          </a:xfrm>
        </p:spPr>
        <p:txBody>
          <a:bodyPr/>
          <a:lstStyle/>
          <a:p>
            <a:r>
              <a:rPr lang="en-US" dirty="0"/>
              <a:t>the court balances all relevant interests</a:t>
            </a:r>
            <a:br>
              <a:rPr lang="en-US" dirty="0"/>
            </a:br>
            <a:br>
              <a:rPr lang="en-US" dirty="0"/>
            </a:br>
            <a:r>
              <a:rPr lang="en-US" dirty="0"/>
              <a:t>spousal immunity – marital harmony &amp; fraud</a:t>
            </a:r>
            <a:br>
              <a:rPr lang="en-US" dirty="0"/>
            </a:br>
            <a:r>
              <a:rPr lang="en-US" dirty="0"/>
              <a:t>normal tort law – compensation &amp; deterrence</a:t>
            </a:r>
          </a:p>
        </p:txBody>
      </p:sp>
    </p:spTree>
    <p:extLst>
      <p:ext uri="{BB962C8B-B14F-4D97-AF65-F5344CB8AC3E}">
        <p14:creationId xmlns:p14="http://schemas.microsoft.com/office/powerpoint/2010/main" val="548483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two married Californians get into car accident in Georgia in which husband is negligent, wife sues</a:t>
            </a:r>
            <a:br>
              <a:rPr lang="en-US" dirty="0"/>
            </a:br>
            <a:br>
              <a:rPr lang="en-US" dirty="0"/>
            </a:br>
            <a:r>
              <a:rPr lang="en-US" dirty="0"/>
              <a:t>does Georgia’s spousal immunity rule apply?</a:t>
            </a:r>
            <a:br>
              <a:rPr lang="en-US" dirty="0"/>
            </a:br>
            <a:r>
              <a:rPr lang="en-US" dirty="0"/>
              <a:t>Or California’s normal tort law?</a:t>
            </a:r>
          </a:p>
        </p:txBody>
      </p:sp>
    </p:spTree>
    <p:extLst>
      <p:ext uri="{BB962C8B-B14F-4D97-AF65-F5344CB8AC3E}">
        <p14:creationId xmlns:p14="http://schemas.microsoft.com/office/powerpoint/2010/main" val="354983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A326-FD9B-A547-A382-9CFDB9CF6C4C}"/>
              </a:ext>
            </a:extLst>
          </p:cNvPr>
          <p:cNvSpPr>
            <a:spLocks noGrp="1"/>
          </p:cNvSpPr>
          <p:nvPr>
            <p:ph type="title"/>
          </p:nvPr>
        </p:nvSpPr>
        <p:spPr>
          <a:xfrm>
            <a:off x="553156" y="523169"/>
            <a:ext cx="10823222" cy="6114697"/>
          </a:xfrm>
        </p:spPr>
        <p:txBody>
          <a:bodyPr>
            <a:normAutofit fontScale="90000"/>
          </a:bodyPr>
          <a:lstStyle/>
          <a:p>
            <a:r>
              <a:rPr lang="en-US" dirty="0"/>
              <a:t>the court does </a:t>
            </a:r>
            <a:r>
              <a:rPr lang="en-US" i="1" dirty="0"/>
              <a:t>not</a:t>
            </a:r>
            <a:r>
              <a:rPr lang="en-US" dirty="0"/>
              <a:t> balance all relevant interests</a:t>
            </a:r>
            <a:br>
              <a:rPr lang="en-US" dirty="0"/>
            </a:br>
            <a:br>
              <a:rPr lang="en-US" dirty="0"/>
            </a:br>
            <a:r>
              <a:rPr lang="en-US" dirty="0"/>
              <a:t>Ca interest in marital harmony &amp; fraud?</a:t>
            </a:r>
            <a:br>
              <a:rPr lang="en-US" dirty="0"/>
            </a:br>
            <a:r>
              <a:rPr lang="en-US" dirty="0"/>
              <a:t>NO</a:t>
            </a:r>
            <a:br>
              <a:rPr lang="en-US" dirty="0"/>
            </a:br>
            <a:r>
              <a:rPr lang="en-US" dirty="0"/>
              <a:t>Ga interest in deterrence?</a:t>
            </a:r>
            <a:br>
              <a:rPr lang="en-US" dirty="0"/>
            </a:br>
            <a:r>
              <a:rPr lang="en-US" dirty="0"/>
              <a:t>NO</a:t>
            </a:r>
            <a:br>
              <a:rPr lang="en-US" dirty="0"/>
            </a:br>
            <a:r>
              <a:rPr lang="en-US" dirty="0"/>
              <a:t>Ca interest in compensation?</a:t>
            </a:r>
            <a:br>
              <a:rPr lang="en-US" dirty="0"/>
            </a:br>
            <a:r>
              <a:rPr lang="en-US" dirty="0"/>
              <a:t>Yes…</a:t>
            </a:r>
            <a:br>
              <a:rPr lang="en-US" dirty="0"/>
            </a:br>
            <a:br>
              <a:rPr lang="en-US" dirty="0"/>
            </a:br>
            <a:endParaRPr lang="en-US" dirty="0"/>
          </a:p>
        </p:txBody>
      </p:sp>
    </p:spTree>
    <p:extLst>
      <p:ext uri="{BB962C8B-B14F-4D97-AF65-F5344CB8AC3E}">
        <p14:creationId xmlns:p14="http://schemas.microsoft.com/office/powerpoint/2010/main" val="229959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a:t>“unprovided-for” cases</a:t>
            </a:r>
          </a:p>
        </p:txBody>
      </p:sp>
    </p:spTree>
    <p:extLst>
      <p:ext uri="{BB962C8B-B14F-4D97-AF65-F5344CB8AC3E}">
        <p14:creationId xmlns:p14="http://schemas.microsoft.com/office/powerpoint/2010/main" val="498620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a:t>true conflicts</a:t>
            </a:r>
          </a:p>
        </p:txBody>
      </p:sp>
    </p:spTree>
    <p:extLst>
      <p:ext uri="{BB962C8B-B14F-4D97-AF65-F5344CB8AC3E}">
        <p14:creationId xmlns:p14="http://schemas.microsoft.com/office/powerpoint/2010/main" val="34105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534400" cy="6583362"/>
          </a:xfrm>
        </p:spPr>
        <p:txBody>
          <a:bodyPr/>
          <a:lstStyle/>
          <a:p>
            <a:pPr marL="342900" indent="-342900"/>
            <a:r>
              <a:rPr lang="en-US" altLang="en-US" dirty="0"/>
              <a:t>Lilienthal v Kaufman (Ore. 1964)</a:t>
            </a:r>
            <a:br>
              <a:rPr lang="en-US" altLang="en-US" dirty="0"/>
            </a:br>
            <a:endParaRPr lang="en-US" altLang="en-US" dirty="0"/>
          </a:p>
        </p:txBody>
      </p:sp>
    </p:spTree>
    <p:extLst>
      <p:ext uri="{BB962C8B-B14F-4D97-AF65-F5344CB8AC3E}">
        <p14:creationId xmlns:p14="http://schemas.microsoft.com/office/powerpoint/2010/main" val="25383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85102"/>
          </a:xfrm>
        </p:spPr>
        <p:txBody>
          <a:bodyPr/>
          <a:lstStyle/>
          <a:p>
            <a:r>
              <a:rPr lang="en-US" dirty="0"/>
              <a:t>How would 1</a:t>
            </a:r>
            <a:r>
              <a:rPr lang="en-US" baseline="30000" dirty="0"/>
              <a:t>st</a:t>
            </a:r>
            <a:r>
              <a:rPr lang="en-US" dirty="0"/>
              <a:t> Rest answer?</a:t>
            </a:r>
          </a:p>
        </p:txBody>
      </p:sp>
    </p:spTree>
    <p:extLst>
      <p:ext uri="{BB962C8B-B14F-4D97-AF65-F5344CB8AC3E}">
        <p14:creationId xmlns:p14="http://schemas.microsoft.com/office/powerpoint/2010/main" val="2100887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221026"/>
          </a:xfrm>
        </p:spPr>
        <p:txBody>
          <a:bodyPr/>
          <a:lstStyle/>
          <a:p>
            <a:r>
              <a:rPr lang="en-US" dirty="0"/>
              <a:t>How would rule of validation answer?</a:t>
            </a:r>
          </a:p>
        </p:txBody>
      </p:sp>
    </p:spTree>
    <p:extLst>
      <p:ext uri="{BB962C8B-B14F-4D97-AF65-F5344CB8AC3E}">
        <p14:creationId xmlns:p14="http://schemas.microsoft.com/office/powerpoint/2010/main" val="1308700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72745"/>
          </a:xfrm>
        </p:spPr>
        <p:txBody>
          <a:bodyPr/>
          <a:lstStyle/>
          <a:p>
            <a:r>
              <a:rPr lang="en-US" dirty="0"/>
              <a:t>is CA interested in its law applying?</a:t>
            </a:r>
          </a:p>
        </p:txBody>
      </p:sp>
    </p:spTree>
    <p:extLst>
      <p:ext uri="{BB962C8B-B14F-4D97-AF65-F5344CB8AC3E}">
        <p14:creationId xmlns:p14="http://schemas.microsoft.com/office/powerpoint/2010/main" val="3113746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22172"/>
          </a:xfrm>
        </p:spPr>
        <p:txBody>
          <a:bodyPr/>
          <a:lstStyle/>
          <a:p>
            <a:r>
              <a:rPr lang="en-US" dirty="0"/>
              <a:t>is Oregon interested in its law applying?</a:t>
            </a:r>
          </a:p>
        </p:txBody>
      </p:sp>
    </p:spTree>
    <p:extLst>
      <p:ext uri="{BB962C8B-B14F-4D97-AF65-F5344CB8AC3E}">
        <p14:creationId xmlns:p14="http://schemas.microsoft.com/office/powerpoint/2010/main" val="2455553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97459"/>
          </a:xfrm>
        </p:spPr>
        <p:txBody>
          <a:bodyPr>
            <a:normAutofit fontScale="90000"/>
          </a:bodyPr>
          <a:lstStyle/>
          <a:p>
            <a:r>
              <a:rPr lang="en-US" dirty="0"/>
              <a:t>Thus far all signs have pointed to applying the law of California and holding the contract enforceable. There is, however, an obstacle to cross before this end can be logically reached. In </a:t>
            </a:r>
            <a:r>
              <a:rPr lang="en-US" dirty="0" err="1"/>
              <a:t>Olshen</a:t>
            </a:r>
            <a:r>
              <a:rPr lang="en-US" dirty="0"/>
              <a:t>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a:t>
            </a:r>
          </a:p>
        </p:txBody>
      </p:sp>
    </p:spTree>
    <p:extLst>
      <p:ext uri="{BB962C8B-B14F-4D97-AF65-F5344CB8AC3E}">
        <p14:creationId xmlns:p14="http://schemas.microsoft.com/office/powerpoint/2010/main" val="3650144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96313"/>
          </a:xfrm>
        </p:spPr>
        <p:txBody>
          <a:bodyPr/>
          <a:lstStyle/>
          <a:p>
            <a:r>
              <a:rPr lang="en-US" dirty="0"/>
              <a:t>Is Oregon’s interest stronger than CA’s?</a:t>
            </a:r>
          </a:p>
        </p:txBody>
      </p:sp>
    </p:spTree>
    <p:extLst>
      <p:ext uri="{BB962C8B-B14F-4D97-AF65-F5344CB8AC3E}">
        <p14:creationId xmlns:p14="http://schemas.microsoft.com/office/powerpoint/2010/main" val="1236265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274639"/>
            <a:ext cx="8229600" cy="5851525"/>
          </a:xfrm>
        </p:spPr>
        <p:txBody>
          <a:bodyPr rtlCol="0">
            <a:normAutofit/>
          </a:bodyPr>
          <a:lstStyle/>
          <a:p>
            <a:pPr>
              <a:defRPr/>
            </a:pPr>
            <a:r>
              <a:rPr lang="en-US" dirty="0"/>
              <a:t>Concurrence</a:t>
            </a:r>
          </a:p>
          <a:p>
            <a:pPr>
              <a:defRPr/>
            </a:pPr>
            <a:r>
              <a:rPr lang="en-US" dirty="0"/>
              <a:t>To distinguish the </a:t>
            </a:r>
            <a:r>
              <a:rPr lang="en-US" dirty="0" err="1"/>
              <a:t>Olshen</a:t>
            </a:r>
            <a:r>
              <a:rPr lang="en-US" dirty="0"/>
              <a:t> case it would be necessary to assume that although the legislature intended to protect the interest of the spendthrift, his family and the county when local creditors were harmed, the same protection was not intended where the transaction adversely affected foreign creditors. I see no basis for making that assumption. There is no reason to believe that our legislature intended to protect California creditors to a greater extent than our own.</a:t>
            </a:r>
          </a:p>
        </p:txBody>
      </p:sp>
    </p:spTree>
    <p:extLst>
      <p:ext uri="{BB962C8B-B14F-4D97-AF65-F5344CB8AC3E}">
        <p14:creationId xmlns:p14="http://schemas.microsoft.com/office/powerpoint/2010/main" val="1884318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196313"/>
          </a:xfrm>
        </p:spPr>
        <p:txBody>
          <a:bodyPr/>
          <a:lstStyle/>
          <a:p>
            <a:r>
              <a:rPr lang="en-US" dirty="0"/>
              <a:t>What if Lilienthal had been brought in CA state court?</a:t>
            </a:r>
            <a:br>
              <a:rPr lang="en-US" dirty="0"/>
            </a:br>
            <a:br>
              <a:rPr lang="en-US" dirty="0"/>
            </a:br>
            <a:r>
              <a:rPr lang="en-US" dirty="0"/>
              <a:t>What if it had been brought in Nevada state court?</a:t>
            </a:r>
          </a:p>
        </p:txBody>
      </p:sp>
    </p:spTree>
    <p:extLst>
      <p:ext uri="{BB962C8B-B14F-4D97-AF65-F5344CB8AC3E}">
        <p14:creationId xmlns:p14="http://schemas.microsoft.com/office/powerpoint/2010/main" val="220799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get rid of pro-domiciliary approach to loss-allocating rules?</a:t>
            </a:r>
          </a:p>
        </p:txBody>
      </p:sp>
    </p:spTree>
    <p:extLst>
      <p:ext uri="{BB962C8B-B14F-4D97-AF65-F5344CB8AC3E}">
        <p14:creationId xmlns:p14="http://schemas.microsoft.com/office/powerpoint/2010/main" val="2974688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10961"/>
          </a:xfrm>
        </p:spPr>
        <p:txBody>
          <a:bodyPr/>
          <a:lstStyle/>
          <a:p>
            <a:r>
              <a:rPr lang="en-US" dirty="0"/>
              <a:t>Why didn’t the plaintiff sue in CA?</a:t>
            </a:r>
          </a:p>
        </p:txBody>
      </p:sp>
    </p:spTree>
    <p:extLst>
      <p:ext uri="{BB962C8B-B14F-4D97-AF65-F5344CB8AC3E}">
        <p14:creationId xmlns:p14="http://schemas.microsoft.com/office/powerpoint/2010/main" val="2003324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21026"/>
          </a:xfrm>
        </p:spPr>
        <p:txBody>
          <a:bodyPr/>
          <a:lstStyle/>
          <a:p>
            <a:r>
              <a:rPr lang="en-US" dirty="0"/>
              <a:t>Is giving preference to forum interest in true conflicts so bad?</a:t>
            </a:r>
          </a:p>
        </p:txBody>
      </p:sp>
    </p:spTree>
    <p:extLst>
      <p:ext uri="{BB962C8B-B14F-4D97-AF65-F5344CB8AC3E}">
        <p14:creationId xmlns:p14="http://schemas.microsoft.com/office/powerpoint/2010/main" val="1564394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5"/>
            <a:ext cx="10861431" cy="6070844"/>
          </a:xfrm>
        </p:spPr>
        <p:txBody>
          <a:bodyPr>
            <a:normAutofit/>
          </a:bodyPr>
          <a:lstStyle/>
          <a:p>
            <a:r>
              <a:rPr lang="en-US" dirty="0"/>
              <a:t>true conflict – </a:t>
            </a:r>
            <a:br>
              <a:rPr lang="en-US" dirty="0"/>
            </a:br>
            <a:r>
              <a:rPr lang="en-US" dirty="0"/>
              <a:t>- cumulative voting is required under CA law</a:t>
            </a:r>
            <a:br>
              <a:rPr lang="en-US" dirty="0"/>
            </a:br>
            <a:r>
              <a:rPr lang="en-US" dirty="0"/>
              <a:t>- absence of cumulative voting  is permitted under Del law</a:t>
            </a:r>
            <a:br>
              <a:rPr lang="en-US" dirty="0"/>
            </a:br>
            <a:br>
              <a:rPr lang="en-US" dirty="0"/>
            </a:br>
            <a:r>
              <a:rPr lang="en-US" dirty="0"/>
              <a:t>real true conflict -</a:t>
            </a:r>
            <a:br>
              <a:rPr lang="en-US" dirty="0"/>
            </a:br>
            <a:r>
              <a:rPr lang="en-US" dirty="0"/>
              <a:t>- cumulative voting is required under CA law</a:t>
            </a:r>
            <a:br>
              <a:rPr lang="en-US" dirty="0"/>
            </a:br>
            <a:r>
              <a:rPr lang="en-US" dirty="0"/>
              <a:t>- cumulative voting is forbidden under Del law</a:t>
            </a:r>
          </a:p>
        </p:txBody>
      </p:sp>
    </p:spTree>
    <p:extLst>
      <p:ext uri="{BB962C8B-B14F-4D97-AF65-F5344CB8AC3E}">
        <p14:creationId xmlns:p14="http://schemas.microsoft.com/office/powerpoint/2010/main" val="2669385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altLang="en-US"/>
              <a:t>Bernkrant v Fowler (Cal. 1961)</a:t>
            </a:r>
          </a:p>
        </p:txBody>
      </p:sp>
    </p:spTree>
    <p:extLst>
      <p:ext uri="{BB962C8B-B14F-4D97-AF65-F5344CB8AC3E}">
        <p14:creationId xmlns:p14="http://schemas.microsoft.com/office/powerpoint/2010/main" val="2243882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662" y="365125"/>
            <a:ext cx="10662138" cy="6029813"/>
          </a:xfrm>
        </p:spPr>
        <p:txBody>
          <a:bodyPr/>
          <a:lstStyle/>
          <a:p>
            <a:r>
              <a:rPr lang="en-US" dirty="0"/>
              <a:t>1</a:t>
            </a:r>
            <a:r>
              <a:rPr lang="en-US" baseline="30000" dirty="0"/>
              <a:t>st</a:t>
            </a:r>
            <a:r>
              <a:rPr lang="en-US" dirty="0"/>
              <a:t> Restatement…?</a:t>
            </a:r>
          </a:p>
        </p:txBody>
      </p:sp>
    </p:spTree>
    <p:extLst>
      <p:ext uri="{BB962C8B-B14F-4D97-AF65-F5344CB8AC3E}">
        <p14:creationId xmlns:p14="http://schemas.microsoft.com/office/powerpoint/2010/main" val="3707285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365125"/>
            <a:ext cx="10726615" cy="6047398"/>
          </a:xfrm>
        </p:spPr>
        <p:txBody>
          <a:bodyPr/>
          <a:lstStyle/>
          <a:p>
            <a:r>
              <a:rPr lang="en-US"/>
              <a:t>moderate </a:t>
            </a:r>
            <a:r>
              <a:rPr lang="en-US" dirty="0"/>
              <a:t>and restrained interpretation</a:t>
            </a:r>
          </a:p>
        </p:txBody>
      </p:sp>
    </p:spTree>
    <p:extLst>
      <p:ext uri="{BB962C8B-B14F-4D97-AF65-F5344CB8AC3E}">
        <p14:creationId xmlns:p14="http://schemas.microsoft.com/office/powerpoint/2010/main" val="2956458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4294967295"/>
          </p:nvPr>
        </p:nvSpPr>
        <p:spPr>
          <a:xfrm>
            <a:off x="1981200" y="274639"/>
            <a:ext cx="8229600" cy="5851525"/>
          </a:xfrm>
        </p:spPr>
        <p:txBody>
          <a:bodyPr/>
          <a:lstStyle/>
          <a:p>
            <a:r>
              <a:rPr lang="en-US" altLang="en-US" sz="3600"/>
              <a:t>People v One 1953 Ford Victoria</a:t>
            </a:r>
          </a:p>
          <a:p>
            <a:r>
              <a:rPr lang="en-US" altLang="en-US"/>
              <a:t>automobile mortgaged in TX</a:t>
            </a:r>
          </a:p>
          <a:p>
            <a:r>
              <a:rPr lang="en-US" altLang="en-US"/>
              <a:t>moved to Cal by mortgagor</a:t>
            </a:r>
          </a:p>
          <a:p>
            <a:r>
              <a:rPr lang="en-US" altLang="en-US"/>
              <a:t>seized in connection with drug trafficking</a:t>
            </a:r>
          </a:p>
          <a:p>
            <a:r>
              <a:rPr lang="en-US" altLang="en-US"/>
              <a:t>mortgagee’s interest forfeit under Cal law</a:t>
            </a:r>
          </a:p>
          <a:p>
            <a:r>
              <a:rPr lang="en-US" altLang="en-US"/>
              <a:t>Should Cal or Tex law by applied by a Cal court?</a:t>
            </a:r>
          </a:p>
          <a:p>
            <a:endParaRPr lang="en-US" altLang="en-US"/>
          </a:p>
        </p:txBody>
      </p:sp>
    </p:spTree>
    <p:extLst>
      <p:ext uri="{BB962C8B-B14F-4D97-AF65-F5344CB8AC3E}">
        <p14:creationId xmlns:p14="http://schemas.microsoft.com/office/powerpoint/2010/main" val="3710271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524000" y="274638"/>
            <a:ext cx="8991600" cy="2239962"/>
          </a:xfrm>
        </p:spPr>
        <p:txBody>
          <a:bodyPr/>
          <a:lstStyle/>
          <a:p>
            <a:r>
              <a:rPr lang="en-US" altLang="en-US"/>
              <a:t>Bernhard v Harrah’s Club </a:t>
            </a:r>
            <a:br>
              <a:rPr lang="en-US" altLang="en-US"/>
            </a:br>
            <a:r>
              <a:rPr lang="en-US" altLang="en-US"/>
              <a:t>(Cal. 1976)</a:t>
            </a:r>
            <a:br>
              <a:rPr lang="en-US" altLang="en-US"/>
            </a:br>
            <a:endParaRPr lang="en-US" altLang="en-US"/>
          </a:p>
        </p:txBody>
      </p:sp>
    </p:spTree>
    <p:extLst>
      <p:ext uri="{BB962C8B-B14F-4D97-AF65-F5344CB8AC3E}">
        <p14:creationId xmlns:p14="http://schemas.microsoft.com/office/powerpoint/2010/main" val="1336607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365125"/>
            <a:ext cx="10685585" cy="5836383"/>
          </a:xfrm>
        </p:spPr>
        <p:txBody>
          <a:bodyPr/>
          <a:lstStyle/>
          <a:p>
            <a:r>
              <a:rPr lang="en-US" dirty="0"/>
              <a:t>1</a:t>
            </a:r>
            <a:r>
              <a:rPr lang="en-US" baseline="30000" dirty="0"/>
              <a:t>st</a:t>
            </a:r>
            <a:r>
              <a:rPr lang="en-US" dirty="0"/>
              <a:t> Restatement…?</a:t>
            </a:r>
          </a:p>
        </p:txBody>
      </p:sp>
    </p:spTree>
    <p:extLst>
      <p:ext uri="{BB962C8B-B14F-4D97-AF65-F5344CB8AC3E}">
        <p14:creationId xmlns:p14="http://schemas.microsoft.com/office/powerpoint/2010/main" val="17072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365125"/>
            <a:ext cx="10796954" cy="6340475"/>
          </a:xfrm>
        </p:spPr>
        <p:txBody>
          <a:bodyPr/>
          <a:lstStyle/>
          <a:p>
            <a:r>
              <a:rPr lang="en-US" dirty="0"/>
              <a:t>comparative impairment</a:t>
            </a:r>
          </a:p>
        </p:txBody>
      </p:sp>
    </p:spTree>
    <p:extLst>
      <p:ext uri="{BB962C8B-B14F-4D97-AF65-F5344CB8AC3E}">
        <p14:creationId xmlns:p14="http://schemas.microsoft.com/office/powerpoint/2010/main" val="400968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9FC6-DD92-C24C-AB88-674715DCB9EC}"/>
              </a:ext>
            </a:extLst>
          </p:cNvPr>
          <p:cNvSpPr>
            <a:spLocks noGrp="1"/>
          </p:cNvSpPr>
          <p:nvPr>
            <p:ph type="title"/>
          </p:nvPr>
        </p:nvSpPr>
        <p:spPr>
          <a:xfrm>
            <a:off x="530578" y="365125"/>
            <a:ext cx="10823222" cy="5877631"/>
          </a:xfrm>
        </p:spPr>
        <p:txBody>
          <a:bodyPr/>
          <a:lstStyle/>
          <a:p>
            <a:r>
              <a:rPr lang="en-US" dirty="0"/>
              <a:t>Kramer’s solution…there is no unprovided-for case</a:t>
            </a:r>
            <a:br>
              <a:rPr lang="en-US" dirty="0"/>
            </a:br>
            <a:br>
              <a:rPr lang="en-US" dirty="0"/>
            </a:br>
            <a:r>
              <a:rPr lang="en-US" dirty="0"/>
              <a:t>they are false conflicts</a:t>
            </a:r>
          </a:p>
        </p:txBody>
      </p:sp>
    </p:spTree>
    <p:extLst>
      <p:ext uri="{BB962C8B-B14F-4D97-AF65-F5344CB8AC3E}">
        <p14:creationId xmlns:p14="http://schemas.microsoft.com/office/powerpoint/2010/main" val="6899874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0" y="0"/>
            <a:ext cx="9144000" cy="6324600"/>
          </a:xfrm>
        </p:spPr>
        <p:txBody>
          <a:bodyPr/>
          <a:lstStyle/>
          <a:p>
            <a:r>
              <a:rPr lang="en-US" altLang="en-US"/>
              <a:t>Resident of Mass, driving truck in CT, causes injury to CT P </a:t>
            </a:r>
          </a:p>
          <a:p>
            <a:r>
              <a:rPr lang="en-US" altLang="en-US"/>
              <a:t>D broke speed limit, which creates irrebuttable presumption of negligence under CT law, but not under Mass law</a:t>
            </a:r>
          </a:p>
          <a:p>
            <a:r>
              <a:rPr lang="en-US" altLang="en-US"/>
              <a:t>“If the [Mass] driver causes injury to [a CT] resident while driving in [CT] at a speed in excess of the [CT] speed limit, [CT]'s per se rule should be applied. [CT] has an interest in implementing its regulatory provision, and its interest in the application of its loss-distribution rule offsets [Mass]'s corresponding loss-distribution interest.”</a:t>
            </a:r>
          </a:p>
          <a:p>
            <a:endParaRPr lang="en-US" altLang="en-US"/>
          </a:p>
          <a:p>
            <a:endParaRPr lang="en-US" altLang="en-US"/>
          </a:p>
        </p:txBody>
      </p:sp>
    </p:spTree>
    <p:extLst>
      <p:ext uri="{BB962C8B-B14F-4D97-AF65-F5344CB8AC3E}">
        <p14:creationId xmlns:p14="http://schemas.microsoft.com/office/powerpoint/2010/main" val="3801161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381001"/>
            <a:ext cx="8229600" cy="5745163"/>
          </a:xfrm>
        </p:spPr>
        <p:txBody>
          <a:bodyPr/>
          <a:lstStyle/>
          <a:p>
            <a:r>
              <a:rPr lang="en-US" altLang="en-US"/>
              <a:t>Assume instead both P and D are from Mass</a:t>
            </a:r>
          </a:p>
          <a:p>
            <a:r>
              <a:rPr lang="en-US" altLang="en-US"/>
              <a:t>Accident in CT</a:t>
            </a:r>
          </a:p>
          <a:p>
            <a:r>
              <a:rPr lang="en-US" altLang="en-US"/>
              <a:t>“The [CT] regulatory interest will not be impaired significantly if it is subordinated in the comparatively rare instances involving two nonresidents, who are residents of a state or states that reject the per se subrule. Conduct on [CT] highways will not be affected by knowledge of [Mass] residents that the [CT] per se rule will not be applied to them if the person they injure happens to be a co-citizen.”</a:t>
            </a:r>
          </a:p>
        </p:txBody>
      </p:sp>
    </p:spTree>
    <p:extLst>
      <p:ext uri="{BB962C8B-B14F-4D97-AF65-F5344CB8AC3E}">
        <p14:creationId xmlns:p14="http://schemas.microsoft.com/office/powerpoint/2010/main" val="425430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6126163"/>
          </a:xfrm>
        </p:spPr>
        <p:txBody>
          <a:bodyPr/>
          <a:lstStyle/>
          <a:p>
            <a:pPr lvl="1"/>
            <a:r>
              <a:rPr lang="en-US" altLang="en-US"/>
              <a:t>Offshore Rental Co. v. Continental Oil Co. (Cal. 1978)</a:t>
            </a:r>
          </a:p>
          <a:p>
            <a:pPr lvl="1"/>
            <a:r>
              <a:rPr lang="en-US" altLang="en-US"/>
              <a:t>P, Cal corporation, sent VP to La</a:t>
            </a:r>
          </a:p>
          <a:p>
            <a:pPr lvl="1"/>
            <a:r>
              <a:rPr lang="en-US" altLang="en-US"/>
              <a:t>There VP was injured by negligence of employee of La corporation</a:t>
            </a:r>
          </a:p>
          <a:p>
            <a:pPr lvl="1"/>
            <a:r>
              <a:rPr lang="en-US" altLang="en-US"/>
              <a:t>Cal law allows suits by a corporation for loss of services of employee</a:t>
            </a:r>
          </a:p>
          <a:p>
            <a:pPr lvl="1"/>
            <a:r>
              <a:rPr lang="en-US" altLang="en-US"/>
              <a:t>La law does not</a:t>
            </a:r>
          </a:p>
          <a:p>
            <a:endParaRPr lang="en-US" altLang="en-US"/>
          </a:p>
        </p:txBody>
      </p:sp>
    </p:spTree>
    <p:extLst>
      <p:ext uri="{BB962C8B-B14F-4D97-AF65-F5344CB8AC3E}">
        <p14:creationId xmlns:p14="http://schemas.microsoft.com/office/powerpoint/2010/main" val="238726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5EB3-5B88-1044-AA2D-EA00BEE36EED}"/>
              </a:ext>
            </a:extLst>
          </p:cNvPr>
          <p:cNvSpPr>
            <a:spLocks noGrp="1"/>
          </p:cNvSpPr>
          <p:nvPr>
            <p:ph type="title"/>
          </p:nvPr>
        </p:nvSpPr>
        <p:spPr>
          <a:xfrm>
            <a:off x="203200" y="365125"/>
            <a:ext cx="11909778" cy="6492875"/>
          </a:xfrm>
        </p:spPr>
        <p:txBody>
          <a:bodyPr>
            <a:normAutofit fontScale="90000"/>
          </a:bodyPr>
          <a:lstStyle/>
          <a:p>
            <a:r>
              <a:rPr lang="en-US" dirty="0"/>
              <a:t>no-cause-of-action cases (Erwin)</a:t>
            </a:r>
            <a:br>
              <a:rPr lang="en-US" dirty="0"/>
            </a:br>
            <a:br>
              <a:rPr lang="en-US" dirty="0"/>
            </a:br>
            <a:r>
              <a:rPr lang="en-US" altLang="en-US" dirty="0">
                <a:solidFill>
                  <a:srgbClr val="000000"/>
                </a:solidFill>
              </a:rPr>
              <a:t>P’s domicile’s loss-allocating law benefits D (by providing no cause of action)</a:t>
            </a:r>
            <a:br>
              <a:rPr lang="en-US" altLang="en-US" dirty="0">
                <a:solidFill>
                  <a:srgbClr val="000000"/>
                </a:solidFill>
              </a:rPr>
            </a:br>
            <a:br>
              <a:rPr lang="en-US" altLang="en-US" dirty="0">
                <a:solidFill>
                  <a:srgbClr val="000000"/>
                </a:solidFill>
              </a:rPr>
            </a:br>
            <a:r>
              <a:rPr lang="en-US" altLang="en-US" dirty="0">
                <a:solidFill>
                  <a:srgbClr val="000000"/>
                </a:solidFill>
              </a:rPr>
              <a:t>D’s domicile’s loss-allocating law benefits P (by having cause of action)</a:t>
            </a:r>
            <a:br>
              <a:rPr lang="en-US" altLang="en-US" dirty="0">
                <a:solidFill>
                  <a:srgbClr val="000000"/>
                </a:solidFill>
              </a:rPr>
            </a:br>
            <a:br>
              <a:rPr lang="en-US" altLang="en-US" dirty="0">
                <a:solidFill>
                  <a:srgbClr val="000000"/>
                </a:solidFill>
              </a:rPr>
            </a:br>
            <a:r>
              <a:rPr lang="en-US" altLang="en-US" dirty="0">
                <a:solidFill>
                  <a:srgbClr val="000000"/>
                </a:solidFill>
              </a:rPr>
              <a:t>wrongdoing is in P’s domicile, which has no conduct regulating interest</a:t>
            </a:r>
            <a:br>
              <a:rPr lang="en-US" altLang="en-US" dirty="0">
                <a:solidFill>
                  <a:srgbClr val="000000"/>
                </a:solidFill>
              </a:rPr>
            </a:br>
            <a:endParaRPr lang="en-US" dirty="0"/>
          </a:p>
        </p:txBody>
      </p:sp>
    </p:spTree>
    <p:extLst>
      <p:ext uri="{BB962C8B-B14F-4D97-AF65-F5344CB8AC3E}">
        <p14:creationId xmlns:p14="http://schemas.microsoft.com/office/powerpoint/2010/main" val="285978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9DEF-6A30-8141-AD73-BDE33D235DFC}"/>
              </a:ext>
            </a:extLst>
          </p:cNvPr>
          <p:cNvSpPr>
            <a:spLocks noGrp="1"/>
          </p:cNvSpPr>
          <p:nvPr>
            <p:ph type="title"/>
          </p:nvPr>
        </p:nvSpPr>
        <p:spPr>
          <a:xfrm>
            <a:off x="496711" y="365125"/>
            <a:ext cx="10857089" cy="6103408"/>
          </a:xfrm>
        </p:spPr>
        <p:txBody>
          <a:bodyPr/>
          <a:lstStyle/>
          <a:p>
            <a:r>
              <a:rPr lang="en-US" dirty="0"/>
              <a:t>Kramer</a:t>
            </a:r>
            <a:br>
              <a:rPr lang="en-US" dirty="0"/>
            </a:br>
            <a:br>
              <a:rPr lang="en-US" dirty="0"/>
            </a:br>
            <a:r>
              <a:rPr lang="en-US" dirty="0"/>
              <a:t>P fails to state a claim under his own law </a:t>
            </a:r>
          </a:p>
        </p:txBody>
      </p:sp>
    </p:spTree>
    <p:extLst>
      <p:ext uri="{BB962C8B-B14F-4D97-AF65-F5344CB8AC3E}">
        <p14:creationId xmlns:p14="http://schemas.microsoft.com/office/powerpoint/2010/main" val="306986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BEEF9-EE70-1240-AE7C-3D2DEEADF602}"/>
              </a:ext>
            </a:extLst>
          </p:cNvPr>
          <p:cNvSpPr>
            <a:spLocks noGrp="1"/>
          </p:cNvSpPr>
          <p:nvPr>
            <p:ph type="title"/>
          </p:nvPr>
        </p:nvSpPr>
        <p:spPr>
          <a:xfrm>
            <a:off x="440267" y="365125"/>
            <a:ext cx="10913533" cy="6125986"/>
          </a:xfrm>
        </p:spPr>
        <p:txBody>
          <a:bodyPr/>
          <a:lstStyle/>
          <a:p>
            <a:r>
              <a:rPr lang="en-US" dirty="0"/>
              <a:t>Green – no, it is a true conflict </a:t>
            </a:r>
            <a:br>
              <a:rPr lang="en-US" dirty="0"/>
            </a:br>
            <a:br>
              <a:rPr lang="en-US" dirty="0"/>
            </a:br>
            <a:r>
              <a:rPr lang="en-US" dirty="0"/>
              <a:t>Erwin is weird because Wash was uniquely interested in burdening Wash plaintiffs/married women</a:t>
            </a:r>
          </a:p>
        </p:txBody>
      </p:sp>
    </p:spTree>
    <p:extLst>
      <p:ext uri="{BB962C8B-B14F-4D97-AF65-F5344CB8AC3E}">
        <p14:creationId xmlns:p14="http://schemas.microsoft.com/office/powerpoint/2010/main" val="67261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dirty="0"/>
              <a:t>return to affirmative defense </a:t>
            </a:r>
            <a:r>
              <a:rPr lang="en-US" dirty="0" err="1"/>
              <a:t>unprovided</a:t>
            </a:r>
            <a:r>
              <a:rPr lang="en-US" dirty="0"/>
              <a:t>-for cases…</a:t>
            </a:r>
          </a:p>
        </p:txBody>
      </p:sp>
    </p:spTree>
    <p:extLst>
      <p:ext uri="{BB962C8B-B14F-4D97-AF65-F5344CB8AC3E}">
        <p14:creationId xmlns:p14="http://schemas.microsoft.com/office/powerpoint/2010/main" val="3342517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5EB3-5B88-1044-AA2D-EA00BEE36EED}"/>
              </a:ext>
            </a:extLst>
          </p:cNvPr>
          <p:cNvSpPr>
            <a:spLocks noGrp="1"/>
          </p:cNvSpPr>
          <p:nvPr>
            <p:ph type="title"/>
          </p:nvPr>
        </p:nvSpPr>
        <p:spPr>
          <a:xfrm>
            <a:off x="203200" y="365125"/>
            <a:ext cx="11909778" cy="6492875"/>
          </a:xfrm>
        </p:spPr>
        <p:txBody>
          <a:bodyPr>
            <a:normAutofit fontScale="90000"/>
          </a:bodyPr>
          <a:lstStyle/>
          <a:p>
            <a:r>
              <a:rPr lang="en-US" dirty="0"/>
              <a:t>affirmative-defense cases (Neumeier)</a:t>
            </a:r>
            <a:br>
              <a:rPr lang="en-US" dirty="0"/>
            </a:br>
            <a:br>
              <a:rPr lang="en-US" dirty="0"/>
            </a:br>
            <a:r>
              <a:rPr lang="en-US" altLang="en-US" dirty="0">
                <a:solidFill>
                  <a:srgbClr val="000000"/>
                </a:solidFill>
              </a:rPr>
              <a:t>P’s domicile’s loss-allocating law benefits D (by having an affirmative defense)</a:t>
            </a:r>
            <a:br>
              <a:rPr lang="en-US" altLang="en-US" dirty="0">
                <a:solidFill>
                  <a:srgbClr val="000000"/>
                </a:solidFill>
              </a:rPr>
            </a:br>
            <a:br>
              <a:rPr lang="en-US" altLang="en-US" dirty="0">
                <a:solidFill>
                  <a:srgbClr val="000000"/>
                </a:solidFill>
              </a:rPr>
            </a:br>
            <a:r>
              <a:rPr lang="en-US" altLang="en-US" dirty="0">
                <a:solidFill>
                  <a:srgbClr val="000000"/>
                </a:solidFill>
              </a:rPr>
              <a:t>D’s domicile’s loss-allocating law benefits P (by having a cause of action without an affirmative defense)</a:t>
            </a:r>
            <a:br>
              <a:rPr lang="en-US" altLang="en-US" dirty="0">
                <a:solidFill>
                  <a:srgbClr val="000000"/>
                </a:solidFill>
              </a:rPr>
            </a:br>
            <a:br>
              <a:rPr lang="en-US" altLang="en-US" dirty="0">
                <a:solidFill>
                  <a:srgbClr val="000000"/>
                </a:solidFill>
              </a:rPr>
            </a:br>
            <a:r>
              <a:rPr lang="en-US" altLang="en-US" dirty="0">
                <a:solidFill>
                  <a:srgbClr val="000000"/>
                </a:solidFill>
              </a:rPr>
              <a:t>wrongdoing is in P’s domicile, which has no conduct regulating interest</a:t>
            </a:r>
            <a:br>
              <a:rPr lang="en-US" altLang="en-US" dirty="0">
                <a:solidFill>
                  <a:srgbClr val="000000"/>
                </a:solidFill>
              </a:rPr>
            </a:br>
            <a:endParaRPr lang="en-US" dirty="0"/>
          </a:p>
        </p:txBody>
      </p:sp>
    </p:spTree>
    <p:extLst>
      <p:ext uri="{BB962C8B-B14F-4D97-AF65-F5344CB8AC3E}">
        <p14:creationId xmlns:p14="http://schemas.microsoft.com/office/powerpoint/2010/main" val="778945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689</Words>
  <Application>Microsoft Macintosh PowerPoint</Application>
  <PresentationFormat>Widescreen</PresentationFormat>
  <Paragraphs>56</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Lecture 13 Oct. 8, 2019</vt:lpstr>
      <vt:lpstr>“unprovided-for” cases</vt:lpstr>
      <vt:lpstr>get rid of pro-domiciliary approach to loss-allocating rules?</vt:lpstr>
      <vt:lpstr>Kramer’s solution…there is no unprovided-for case  they are false conflicts</vt:lpstr>
      <vt:lpstr>no-cause-of-action cases (Erwin)  P’s domicile’s loss-allocating law benefits D (by providing no cause of action)  D’s domicile’s loss-allocating law benefits P (by having cause of action)  wrongdoing is in P’s domicile, which has no conduct regulating interest </vt:lpstr>
      <vt:lpstr>Kramer  P fails to state a claim under his own law </vt:lpstr>
      <vt:lpstr>Green – no, it is a true conflict   Erwin is weird because Wash was uniquely interested in burdening Wash plaintiffs/married women</vt:lpstr>
      <vt:lpstr>return to affirmative defense unprovided-for cases…</vt:lpstr>
      <vt:lpstr>affirmative-defense cases (Neumeier)  P’s domicile’s loss-allocating law benefits D (by having an affirmative defense)  D’s domicile’s loss-allocating law benefits P (by having a cause of action without an affirmative defense)  wrongdoing is in P’s domicile, which has no conduct regulating interest </vt:lpstr>
      <vt:lpstr>Kramer’s solution - affirmative defense of P’s domicile does not apply - but cause of action for relief of P’s domicile does apply</vt:lpstr>
      <vt:lpstr>problems –   - repeals leaving rump laws - true conflicts when both jurisdictions have the same laws: cause of action with affirmative defense  and  why should form (aff. defense or no cause of action) matter?</vt:lpstr>
      <vt:lpstr>real issue is  what law would Ontario want for Neumeier?</vt:lpstr>
      <vt:lpstr>but what law would NY want for Neumeier?  compensatory interest? – no deterrence interest? – no worries about fraud? – yes!</vt:lpstr>
      <vt:lpstr>NY – negligence liability Comp.NY (2) + Deter.NY (4) &gt; FraudNY (5)  Ont – guest statute Comp.Ont (3) + Deter.Ont (1) &lt; FraudOnt (5)  Neumeier NY - FraudNY (5) Ont - Comp.Ont (3) + Deter.Ont (1)  best rule – Comp.Ont (3) + Deter.Ont (1) &lt; FraudNY (5)</vt:lpstr>
      <vt:lpstr>NY – negligence liability Comp.NY (2) + Deter.NY (4) &gt; FraudNY (5)  Ont – guest statute Comp.Ont (3) + Deter.Ont (1) &lt; FraudOnt (5)   Babcock NY P-guest NY D-host Ont accident  NY - Comp.NY (2) &lt; FraudNY (5) Ont - Deter.Ont (1)  best rule: Comp.NY (2) + Deter.Ont (1)  &lt;  FraudNY (5)</vt:lpstr>
      <vt:lpstr>Harris v. Harris (Ga. 1984) two married but separated Georgians get into car accident in Georgia in which husband is negligent – wife sues  does Georgia spousal immunity rule apply? Or normal Ga tort law?</vt:lpstr>
      <vt:lpstr>the court balances all relevant interests  spousal immunity – marital harmony &amp; fraud normal tort law – compensation &amp; deterrence</vt:lpstr>
      <vt:lpstr>two married Californians get into car accident in Georgia in which husband is negligent, wife sues  does Georgia’s spousal immunity rule apply? Or California’s normal tort law?</vt:lpstr>
      <vt:lpstr>the court does not balance all relevant interests  Ca interest in marital harmony &amp; fraud? NO Ga interest in deterrence? NO Ca interest in compensation? Yes…  </vt:lpstr>
      <vt:lpstr>true conflicts</vt:lpstr>
      <vt:lpstr>Lilienthal v Kaufman (Ore. 1964) </vt:lpstr>
      <vt:lpstr>How would 1st Rest answer?</vt:lpstr>
      <vt:lpstr>How would rule of validation answer?</vt:lpstr>
      <vt:lpstr>is CA interested in its law applying?</vt:lpstr>
      <vt:lpstr>is Oregon interested in its law applying?</vt:lpstr>
      <vt:lpstr>Thus far all signs have pointed to applying the law of California and holding the contract enforceable. There is, however, an obstacle to cross before this end can be logically reached. In Olshen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vt:lpstr>
      <vt:lpstr>Is Oregon’s interest stronger than CA’s?</vt:lpstr>
      <vt:lpstr>PowerPoint Presentation</vt:lpstr>
      <vt:lpstr>What if Lilienthal had been brought in CA state court?  What if it had been brought in Nevada state court?</vt:lpstr>
      <vt:lpstr>Why didn’t the plaintiff sue in CA?</vt:lpstr>
      <vt:lpstr>Is giving preference to forum interest in true conflicts so bad?</vt:lpstr>
      <vt:lpstr>true conflict –  - cumulative voting is required under CA law - absence of cumulative voting  is permitted under Del law  real true conflict - - cumulative voting is required under CA law - cumulative voting is forbidden under Del law</vt:lpstr>
      <vt:lpstr>Bernkrant v Fowler (Cal. 1961)</vt:lpstr>
      <vt:lpstr>1st Restatement…?</vt:lpstr>
      <vt:lpstr>moderate and restrained interpretation</vt:lpstr>
      <vt:lpstr>PowerPoint Presentation</vt:lpstr>
      <vt:lpstr>Bernhard v Harrah’s Club  (Cal. 1976) </vt:lpstr>
      <vt:lpstr>1st Restatement…?</vt:lpstr>
      <vt:lpstr>comparative impairment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152</cp:revision>
  <cp:lastPrinted>2018-02-07T17:05:49Z</cp:lastPrinted>
  <dcterms:created xsi:type="dcterms:W3CDTF">2016-02-03T23:33:45Z</dcterms:created>
  <dcterms:modified xsi:type="dcterms:W3CDTF">2019-10-07T08:48:27Z</dcterms:modified>
</cp:coreProperties>
</file>