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8"/>
  </p:handoutMasterIdLst>
  <p:sldIdLst>
    <p:sldId id="331" r:id="rId2"/>
    <p:sldId id="387" r:id="rId3"/>
    <p:sldId id="389" r:id="rId4"/>
    <p:sldId id="394" r:id="rId5"/>
    <p:sldId id="395" r:id="rId6"/>
    <p:sldId id="423" r:id="rId7"/>
    <p:sldId id="528" r:id="rId8"/>
    <p:sldId id="456" r:id="rId9"/>
    <p:sldId id="457" r:id="rId10"/>
    <p:sldId id="458" r:id="rId11"/>
    <p:sldId id="529" r:id="rId12"/>
    <p:sldId id="530" r:id="rId13"/>
    <p:sldId id="531" r:id="rId14"/>
    <p:sldId id="459" r:id="rId15"/>
    <p:sldId id="470" r:id="rId16"/>
    <p:sldId id="471" r:id="rId17"/>
    <p:sldId id="472" r:id="rId18"/>
    <p:sldId id="532" r:id="rId19"/>
    <p:sldId id="533" r:id="rId20"/>
    <p:sldId id="534" r:id="rId21"/>
    <p:sldId id="473" r:id="rId22"/>
    <p:sldId id="535" r:id="rId23"/>
    <p:sldId id="536" r:id="rId24"/>
    <p:sldId id="537" r:id="rId25"/>
    <p:sldId id="474" r:id="rId26"/>
    <p:sldId id="475" r:id="rId27"/>
    <p:sldId id="476" r:id="rId28"/>
    <p:sldId id="513" r:id="rId29"/>
    <p:sldId id="514" r:id="rId30"/>
    <p:sldId id="515" r:id="rId31"/>
    <p:sldId id="576" r:id="rId32"/>
    <p:sldId id="525" r:id="rId33"/>
    <p:sldId id="523" r:id="rId34"/>
    <p:sldId id="539" r:id="rId35"/>
    <p:sldId id="478" r:id="rId36"/>
    <p:sldId id="540" r:id="rId37"/>
    <p:sldId id="541" r:id="rId38"/>
    <p:sldId id="538" r:id="rId39"/>
    <p:sldId id="542" r:id="rId40"/>
    <p:sldId id="579" r:id="rId41"/>
    <p:sldId id="516" r:id="rId42"/>
    <p:sldId id="477" r:id="rId43"/>
    <p:sldId id="510" r:id="rId44"/>
    <p:sldId id="517" r:id="rId45"/>
    <p:sldId id="518" r:id="rId46"/>
    <p:sldId id="519" r:id="rId47"/>
    <p:sldId id="520" r:id="rId48"/>
    <p:sldId id="521" r:id="rId49"/>
    <p:sldId id="577" r:id="rId50"/>
    <p:sldId id="578" r:id="rId51"/>
    <p:sldId id="522" r:id="rId52"/>
    <p:sldId id="580" r:id="rId53"/>
    <p:sldId id="581" r:id="rId54"/>
    <p:sldId id="511" r:id="rId55"/>
    <p:sldId id="497" r:id="rId56"/>
    <p:sldId id="543" r:id="rId57"/>
    <p:sldId id="498" r:id="rId58"/>
    <p:sldId id="499" r:id="rId59"/>
    <p:sldId id="500" r:id="rId60"/>
    <p:sldId id="501" r:id="rId61"/>
    <p:sldId id="546" r:id="rId62"/>
    <p:sldId id="547" r:id="rId63"/>
    <p:sldId id="548" r:id="rId64"/>
    <p:sldId id="549" r:id="rId65"/>
    <p:sldId id="489" r:id="rId66"/>
    <p:sldId id="484" r:id="rId67"/>
    <p:sldId id="485" r:id="rId68"/>
    <p:sldId id="486" r:id="rId69"/>
    <p:sldId id="512" r:id="rId70"/>
    <p:sldId id="503" r:id="rId71"/>
    <p:sldId id="504" r:id="rId72"/>
    <p:sldId id="505" r:id="rId73"/>
    <p:sldId id="488" r:id="rId74"/>
    <p:sldId id="506" r:id="rId75"/>
    <p:sldId id="575" r:id="rId76"/>
    <p:sldId id="490" r:id="rId77"/>
    <p:sldId id="491" r:id="rId78"/>
    <p:sldId id="493" r:id="rId79"/>
    <p:sldId id="480" r:id="rId80"/>
    <p:sldId id="507" r:id="rId81"/>
    <p:sldId id="481" r:id="rId82"/>
    <p:sldId id="494" r:id="rId83"/>
    <p:sldId id="495" r:id="rId84"/>
    <p:sldId id="479" r:id="rId85"/>
    <p:sldId id="496" r:id="rId86"/>
    <p:sldId id="508" r:id="rId8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77" d="100"/>
          <a:sy n="77"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10/1/2019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187099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Tues. Oct. 1</a:t>
            </a:r>
            <a:br>
              <a:rPr lang="en-US" dirty="0"/>
            </a:br>
            <a:endParaRPr lang="en-US" dirty="0"/>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365125"/>
            <a:ext cx="11305895" cy="5889901"/>
          </a:xfrm>
        </p:spPr>
        <p:txBody>
          <a:bodyPr/>
          <a:lstStyle/>
          <a:p>
            <a:r>
              <a:rPr lang="en-US" dirty="0"/>
              <a:t>creates liability and is conduct regulating</a:t>
            </a:r>
            <a:r>
              <a:rPr lang="mr-IN" dirty="0"/>
              <a:t>…</a:t>
            </a:r>
            <a:endParaRPr lang="en-US" dirty="0"/>
          </a:p>
        </p:txBody>
      </p:sp>
    </p:spTree>
    <p:extLst>
      <p:ext uri="{BB962C8B-B14F-4D97-AF65-F5344CB8AC3E}">
        <p14:creationId xmlns:p14="http://schemas.microsoft.com/office/powerpoint/2010/main" val="20367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F7D33-E2D9-A043-ACC8-B5A9A087CB51}"/>
              </a:ext>
            </a:extLst>
          </p:cNvPr>
          <p:cNvSpPr>
            <a:spLocks noGrp="1"/>
          </p:cNvSpPr>
          <p:nvPr>
            <p:ph type="title"/>
          </p:nvPr>
        </p:nvSpPr>
        <p:spPr>
          <a:xfrm>
            <a:off x="632178" y="365125"/>
            <a:ext cx="10721622" cy="6013097"/>
          </a:xfrm>
        </p:spPr>
        <p:txBody>
          <a:bodyPr/>
          <a:lstStyle/>
          <a:p>
            <a:r>
              <a:rPr lang="en-US" dirty="0"/>
              <a:t>seeks to deter the conduct that caused the loss</a:t>
            </a:r>
            <a:br>
              <a:rPr lang="en-US" dirty="0"/>
            </a:br>
            <a:r>
              <a:rPr lang="en-US" dirty="0"/>
              <a:t/>
            </a:r>
            <a:br>
              <a:rPr lang="en-US" dirty="0"/>
            </a:br>
            <a:r>
              <a:rPr lang="en-US" dirty="0"/>
              <a:t>e.g. negligence law (in its deterrence function)</a:t>
            </a:r>
          </a:p>
        </p:txBody>
      </p:sp>
    </p:spTree>
    <p:extLst>
      <p:ext uri="{BB962C8B-B14F-4D97-AF65-F5344CB8AC3E}">
        <p14:creationId xmlns:p14="http://schemas.microsoft.com/office/powerpoint/2010/main" val="3886319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6A3F-0980-0E4E-B923-76B69436B263}"/>
              </a:ext>
            </a:extLst>
          </p:cNvPr>
          <p:cNvSpPr>
            <a:spLocks noGrp="1"/>
          </p:cNvSpPr>
          <p:nvPr>
            <p:ph type="title"/>
          </p:nvPr>
        </p:nvSpPr>
        <p:spPr>
          <a:xfrm>
            <a:off x="722489" y="365125"/>
            <a:ext cx="10631311" cy="5979231"/>
          </a:xfrm>
        </p:spPr>
        <p:txBody>
          <a:bodyPr/>
          <a:lstStyle/>
          <a:p>
            <a:r>
              <a:rPr lang="en-US" dirty="0"/>
              <a:t>blocks liability and is conduct regulating</a:t>
            </a:r>
            <a:r>
              <a:rPr lang="mr-IN" dirty="0"/>
              <a:t>…</a:t>
            </a:r>
            <a:endParaRPr lang="en-US" dirty="0"/>
          </a:p>
        </p:txBody>
      </p:sp>
    </p:spTree>
    <p:extLst>
      <p:ext uri="{BB962C8B-B14F-4D97-AF65-F5344CB8AC3E}">
        <p14:creationId xmlns:p14="http://schemas.microsoft.com/office/powerpoint/2010/main" val="320868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506C-167B-B548-A983-BB6912801986}"/>
              </a:ext>
            </a:extLst>
          </p:cNvPr>
          <p:cNvSpPr>
            <a:spLocks noGrp="1"/>
          </p:cNvSpPr>
          <p:nvPr>
            <p:ph type="title"/>
          </p:nvPr>
        </p:nvSpPr>
        <p:spPr>
          <a:xfrm>
            <a:off x="733778" y="365125"/>
            <a:ext cx="10620022" cy="6080831"/>
          </a:xfrm>
        </p:spPr>
        <p:txBody>
          <a:bodyPr/>
          <a:lstStyle/>
          <a:p>
            <a:r>
              <a:rPr lang="en-US" dirty="0"/>
              <a:t>seeks to permit the conduct that caused the loss</a:t>
            </a:r>
            <a:br>
              <a:rPr lang="en-US" dirty="0"/>
            </a:br>
            <a:r>
              <a:rPr lang="en-US" dirty="0"/>
              <a:t/>
            </a:r>
            <a:br>
              <a:rPr lang="en-US" dirty="0"/>
            </a:br>
            <a:r>
              <a:rPr lang="en-US" dirty="0"/>
              <a:t>e.g. absence of liability for non-negligent conduct</a:t>
            </a:r>
          </a:p>
        </p:txBody>
      </p:sp>
    </p:spTree>
    <p:extLst>
      <p:ext uri="{BB962C8B-B14F-4D97-AF65-F5344CB8AC3E}">
        <p14:creationId xmlns:p14="http://schemas.microsoft.com/office/powerpoint/2010/main" val="240635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365125"/>
            <a:ext cx="11022724" cy="5909551"/>
          </a:xfrm>
        </p:spPr>
        <p:txBody>
          <a:bodyPr/>
          <a:lstStyle/>
          <a:p>
            <a:r>
              <a:rPr lang="en-US" dirty="0"/>
              <a:t>loss-allocating</a:t>
            </a:r>
          </a:p>
        </p:txBody>
      </p:sp>
    </p:spTree>
    <p:extLst>
      <p:ext uri="{BB962C8B-B14F-4D97-AF65-F5344CB8AC3E}">
        <p14:creationId xmlns:p14="http://schemas.microsoft.com/office/powerpoint/2010/main" val="161345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0970741" cy="6183956"/>
          </a:xfrm>
        </p:spPr>
        <p:txBody>
          <a:bodyPr/>
          <a:lstStyle/>
          <a:p>
            <a:r>
              <a:rPr lang="en-US" dirty="0"/>
              <a:t>two types</a:t>
            </a:r>
            <a:br>
              <a:rPr lang="en-US" dirty="0"/>
            </a:br>
            <a:r>
              <a:rPr lang="en-US" dirty="0"/>
              <a:t/>
            </a:r>
            <a:br>
              <a:rPr lang="en-US" dirty="0"/>
            </a:br>
            <a:r>
              <a:rPr lang="en-US" dirty="0"/>
              <a:t>1) really about allocating losses</a:t>
            </a:r>
            <a:br>
              <a:rPr lang="en-US" dirty="0"/>
            </a:br>
            <a:r>
              <a:rPr lang="en-US" dirty="0"/>
              <a:t>2) about encouraging or discouraging some other conduct that the conduct that caused the loss</a:t>
            </a:r>
          </a:p>
        </p:txBody>
      </p:sp>
    </p:spTree>
    <p:extLst>
      <p:ext uri="{BB962C8B-B14F-4D97-AF65-F5344CB8AC3E}">
        <p14:creationId xmlns:p14="http://schemas.microsoft.com/office/powerpoint/2010/main" val="2966485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21026"/>
          </a:xfrm>
        </p:spPr>
        <p:txBody>
          <a:bodyPr>
            <a:normAutofit fontScale="90000"/>
          </a:bodyPr>
          <a:lstStyle/>
          <a:p>
            <a:r>
              <a:rPr lang="en-US" i="1" dirty="0"/>
              <a:t>both</a:t>
            </a:r>
            <a:r>
              <a:rPr lang="en-US" dirty="0"/>
              <a:t> conduct regulating and loss allocating (type 1)</a:t>
            </a:r>
            <a:br>
              <a:rPr lang="en-US" dirty="0"/>
            </a:br>
            <a:r>
              <a:rPr lang="en-US" dirty="0"/>
              <a:t/>
            </a:r>
            <a:br>
              <a:rPr lang="en-US" dirty="0"/>
            </a:br>
            <a:r>
              <a:rPr lang="en-US" dirty="0"/>
              <a:t>creates liability </a:t>
            </a:r>
            <a:br>
              <a:rPr lang="en-US" dirty="0"/>
            </a:br>
            <a:r>
              <a:rPr lang="en-US" dirty="0"/>
              <a:t>e.g. negligence law</a:t>
            </a:r>
            <a:br>
              <a:rPr lang="en-US" dirty="0"/>
            </a:br>
            <a:r>
              <a:rPr lang="en-US" dirty="0"/>
              <a:t>- deter conduct that caused the loss</a:t>
            </a:r>
            <a:br>
              <a:rPr lang="en-US" dirty="0"/>
            </a:br>
            <a:r>
              <a:rPr lang="en-US" dirty="0"/>
              <a:t>- loss should be on the defendant</a:t>
            </a:r>
            <a:br>
              <a:rPr lang="en-US" dirty="0"/>
            </a:br>
            <a:r>
              <a:rPr lang="en-US" dirty="0"/>
              <a:t/>
            </a:r>
            <a:br>
              <a:rPr lang="en-US" dirty="0"/>
            </a:br>
            <a:r>
              <a:rPr lang="en-US" dirty="0"/>
              <a:t>blocks liability </a:t>
            </a:r>
            <a:br>
              <a:rPr lang="en-US" dirty="0"/>
            </a:br>
            <a:r>
              <a:rPr lang="en-US" dirty="0"/>
              <a:t>e.g. no liability for non-negligence</a:t>
            </a:r>
            <a:br>
              <a:rPr lang="en-US" dirty="0"/>
            </a:br>
            <a:r>
              <a:rPr lang="en-US" dirty="0"/>
              <a:t>- permit the conduct that caused the loss</a:t>
            </a:r>
            <a:br>
              <a:rPr lang="en-US" dirty="0"/>
            </a:br>
            <a:r>
              <a:rPr lang="en-US" dirty="0"/>
              <a:t>- loss should be on the plaintiff </a:t>
            </a:r>
            <a:br>
              <a:rPr lang="en-US" dirty="0"/>
            </a:br>
            <a:endParaRPr lang="en-US" dirty="0"/>
          </a:p>
        </p:txBody>
      </p:sp>
    </p:spTree>
    <p:extLst>
      <p:ext uri="{BB962C8B-B14F-4D97-AF65-F5344CB8AC3E}">
        <p14:creationId xmlns:p14="http://schemas.microsoft.com/office/powerpoint/2010/main" val="253468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22172"/>
          </a:xfrm>
        </p:spPr>
        <p:txBody>
          <a:bodyPr>
            <a:normAutofit/>
          </a:bodyPr>
          <a:lstStyle/>
          <a:p>
            <a:r>
              <a:rPr lang="en-US" i="1" dirty="0"/>
              <a:t>solely</a:t>
            </a:r>
            <a:r>
              <a:rPr lang="en-US" dirty="0"/>
              <a:t> loss allocating (type 1)</a:t>
            </a:r>
            <a:br>
              <a:rPr lang="en-US" dirty="0"/>
            </a:br>
            <a:r>
              <a:rPr lang="en-US" dirty="0"/>
              <a:t/>
            </a:r>
            <a:br>
              <a:rPr lang="en-US" dirty="0"/>
            </a:br>
            <a:r>
              <a:rPr lang="en-US" dirty="0"/>
              <a:t>creates liability…</a:t>
            </a:r>
          </a:p>
        </p:txBody>
      </p:sp>
    </p:spTree>
    <p:extLst>
      <p:ext uri="{BB962C8B-B14F-4D97-AF65-F5344CB8AC3E}">
        <p14:creationId xmlns:p14="http://schemas.microsoft.com/office/powerpoint/2010/main" val="4214613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45AE-D80F-2940-BBF8-6CCD6D98FC8D}"/>
              </a:ext>
            </a:extLst>
          </p:cNvPr>
          <p:cNvSpPr>
            <a:spLocks noGrp="1"/>
          </p:cNvSpPr>
          <p:nvPr>
            <p:ph type="title"/>
          </p:nvPr>
        </p:nvSpPr>
        <p:spPr>
          <a:xfrm>
            <a:off x="654756" y="365125"/>
            <a:ext cx="10699044" cy="5888919"/>
          </a:xfrm>
        </p:spPr>
        <p:txBody>
          <a:bodyPr/>
          <a:lstStyle/>
          <a:p>
            <a:r>
              <a:rPr lang="en-US" dirty="0" err="1"/>
              <a:t>respondeat</a:t>
            </a:r>
            <a:r>
              <a:rPr lang="en-US" dirty="0"/>
              <a:t> superior</a:t>
            </a:r>
          </a:p>
        </p:txBody>
      </p:sp>
    </p:spTree>
    <p:extLst>
      <p:ext uri="{BB962C8B-B14F-4D97-AF65-F5344CB8AC3E}">
        <p14:creationId xmlns:p14="http://schemas.microsoft.com/office/powerpoint/2010/main" val="3086556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DA84-1FBC-7C49-BA2C-87CC4195817A}"/>
              </a:ext>
            </a:extLst>
          </p:cNvPr>
          <p:cNvSpPr>
            <a:spLocks noGrp="1"/>
          </p:cNvSpPr>
          <p:nvPr>
            <p:ph type="title"/>
          </p:nvPr>
        </p:nvSpPr>
        <p:spPr>
          <a:xfrm>
            <a:off x="745067" y="365125"/>
            <a:ext cx="10608733" cy="6013097"/>
          </a:xfrm>
        </p:spPr>
        <p:txBody>
          <a:bodyPr/>
          <a:lstStyle/>
          <a:p>
            <a:r>
              <a:rPr lang="en-US" i="1" dirty="0"/>
              <a:t>solely</a:t>
            </a:r>
            <a:r>
              <a:rPr lang="en-US" dirty="0"/>
              <a:t> loss allocating (type 1)</a:t>
            </a:r>
            <a:br>
              <a:rPr lang="en-US" dirty="0"/>
            </a:br>
            <a:r>
              <a:rPr lang="en-US" dirty="0"/>
              <a:t/>
            </a:r>
            <a:br>
              <a:rPr lang="en-US" dirty="0"/>
            </a:br>
            <a:r>
              <a:rPr lang="en-US" dirty="0"/>
              <a:t>blocks liability…</a:t>
            </a:r>
          </a:p>
        </p:txBody>
      </p:sp>
    </p:spTree>
    <p:extLst>
      <p:ext uri="{BB962C8B-B14F-4D97-AF65-F5344CB8AC3E}">
        <p14:creationId xmlns:p14="http://schemas.microsoft.com/office/powerpoint/2010/main" val="350945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a:t>interest analysis</a:t>
            </a:r>
          </a:p>
        </p:txBody>
      </p:sp>
    </p:spTree>
    <p:extLst>
      <p:ext uri="{BB962C8B-B14F-4D97-AF65-F5344CB8AC3E}">
        <p14:creationId xmlns:p14="http://schemas.microsoft.com/office/powerpoint/2010/main" val="4077490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5F65-D0B4-164F-A7A3-39BA6DDAB659}"/>
              </a:ext>
            </a:extLst>
          </p:cNvPr>
          <p:cNvSpPr>
            <a:spLocks noGrp="1"/>
          </p:cNvSpPr>
          <p:nvPr>
            <p:ph type="title"/>
          </p:nvPr>
        </p:nvSpPr>
        <p:spPr>
          <a:xfrm>
            <a:off x="677333" y="365125"/>
            <a:ext cx="10676467" cy="6035675"/>
          </a:xfrm>
        </p:spPr>
        <p:txBody>
          <a:bodyPr/>
          <a:lstStyle/>
          <a:p>
            <a:r>
              <a:rPr lang="en-US" dirty="0"/>
              <a:t>guest statutes (when about biting hand that feeds you)</a:t>
            </a:r>
            <a:br>
              <a:rPr lang="en-US" dirty="0"/>
            </a:br>
            <a:r>
              <a:rPr lang="en-US" dirty="0"/>
              <a:t/>
            </a:r>
            <a:br>
              <a:rPr lang="en-US" dirty="0"/>
            </a:br>
            <a:r>
              <a:rPr lang="en-US" dirty="0"/>
              <a:t>spousal immunity (when about spousal harmony)</a:t>
            </a:r>
          </a:p>
        </p:txBody>
      </p:sp>
    </p:spTree>
    <p:extLst>
      <p:ext uri="{BB962C8B-B14F-4D97-AF65-F5344CB8AC3E}">
        <p14:creationId xmlns:p14="http://schemas.microsoft.com/office/powerpoint/2010/main" val="4016187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506" y="319970"/>
            <a:ext cx="10723605" cy="6023318"/>
          </a:xfrm>
        </p:spPr>
        <p:txBody>
          <a:bodyPr>
            <a:normAutofit/>
          </a:bodyPr>
          <a:lstStyle/>
          <a:p>
            <a:r>
              <a:rPr lang="en-US" dirty="0"/>
              <a:t>solely loss allocating (type 2)</a:t>
            </a:r>
            <a:br>
              <a:rPr lang="en-US" dirty="0"/>
            </a:br>
            <a:r>
              <a:rPr lang="en-US" dirty="0"/>
              <a:t/>
            </a:r>
            <a:br>
              <a:rPr lang="en-US" dirty="0"/>
            </a:br>
            <a:r>
              <a:rPr lang="en-US" dirty="0"/>
              <a:t>creates liability </a:t>
            </a:r>
          </a:p>
        </p:txBody>
      </p:sp>
    </p:spTree>
    <p:extLst>
      <p:ext uri="{BB962C8B-B14F-4D97-AF65-F5344CB8AC3E}">
        <p14:creationId xmlns:p14="http://schemas.microsoft.com/office/powerpoint/2010/main" val="329330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D1FF-0FAD-7C4A-8201-FEBA3D58B2E7}"/>
              </a:ext>
            </a:extLst>
          </p:cNvPr>
          <p:cNvSpPr>
            <a:spLocks noGrp="1"/>
          </p:cNvSpPr>
          <p:nvPr>
            <p:ph type="title"/>
          </p:nvPr>
        </p:nvSpPr>
        <p:spPr>
          <a:xfrm>
            <a:off x="699911" y="365125"/>
            <a:ext cx="10653889" cy="5956653"/>
          </a:xfrm>
        </p:spPr>
        <p:txBody>
          <a:bodyPr>
            <a:normAutofit/>
          </a:bodyPr>
          <a:lstStyle/>
          <a:p>
            <a:pPr algn="ctr"/>
            <a:r>
              <a:rPr lang="en-US" dirty="0"/>
              <a:t>?</a:t>
            </a:r>
          </a:p>
        </p:txBody>
      </p:sp>
    </p:spTree>
    <p:extLst>
      <p:ext uri="{BB962C8B-B14F-4D97-AF65-F5344CB8AC3E}">
        <p14:creationId xmlns:p14="http://schemas.microsoft.com/office/powerpoint/2010/main" val="4028347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D84D0-0799-7E46-A6F2-DAFE5F7A6260}"/>
              </a:ext>
            </a:extLst>
          </p:cNvPr>
          <p:cNvSpPr>
            <a:spLocks noGrp="1"/>
          </p:cNvSpPr>
          <p:nvPr>
            <p:ph type="title"/>
          </p:nvPr>
        </p:nvSpPr>
        <p:spPr>
          <a:xfrm>
            <a:off x="553156" y="365125"/>
            <a:ext cx="10800644" cy="5956653"/>
          </a:xfrm>
        </p:spPr>
        <p:txBody>
          <a:bodyPr>
            <a:normAutofit/>
          </a:bodyPr>
          <a:lstStyle/>
          <a:p>
            <a:r>
              <a:rPr lang="en-US" dirty="0"/>
              <a:t>solely loss allocating (type 2)</a:t>
            </a:r>
            <a:br>
              <a:rPr lang="en-US" dirty="0"/>
            </a:br>
            <a:r>
              <a:rPr lang="en-US" dirty="0"/>
              <a:t/>
            </a:r>
            <a:br>
              <a:rPr lang="en-US" dirty="0"/>
            </a:br>
            <a:r>
              <a:rPr lang="en-US" dirty="0"/>
              <a:t>blocks liability</a:t>
            </a:r>
          </a:p>
        </p:txBody>
      </p:sp>
    </p:spTree>
    <p:extLst>
      <p:ext uri="{BB962C8B-B14F-4D97-AF65-F5344CB8AC3E}">
        <p14:creationId xmlns:p14="http://schemas.microsoft.com/office/powerpoint/2010/main" val="1753991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AB5D-57D9-724C-BA24-F76E49C39E53}"/>
              </a:ext>
            </a:extLst>
          </p:cNvPr>
          <p:cNvSpPr>
            <a:spLocks noGrp="1"/>
          </p:cNvSpPr>
          <p:nvPr>
            <p:ph type="title"/>
          </p:nvPr>
        </p:nvSpPr>
        <p:spPr>
          <a:xfrm>
            <a:off x="733778" y="365125"/>
            <a:ext cx="10620022" cy="5967942"/>
          </a:xfrm>
        </p:spPr>
        <p:txBody>
          <a:bodyPr/>
          <a:lstStyle/>
          <a:p>
            <a:r>
              <a:rPr lang="en-US" dirty="0"/>
              <a:t>guest statutes (when about fraud)</a:t>
            </a:r>
            <a:br>
              <a:rPr lang="en-US" dirty="0"/>
            </a:br>
            <a:r>
              <a:rPr lang="en-US" dirty="0"/>
              <a:t/>
            </a:r>
            <a:br>
              <a:rPr lang="en-US" dirty="0"/>
            </a:br>
            <a:r>
              <a:rPr lang="en-US" dirty="0"/>
              <a:t>spousal immunity (when about fraud)</a:t>
            </a:r>
            <a:br>
              <a:rPr lang="en-US" dirty="0"/>
            </a:br>
            <a:r>
              <a:rPr lang="en-US" dirty="0"/>
              <a:t/>
            </a:r>
            <a:br>
              <a:rPr lang="en-US" dirty="0"/>
            </a:br>
            <a:r>
              <a:rPr lang="en-US" dirty="0"/>
              <a:t>charitable immunity for negligent hiring and supervision (when about encouraging charitable activities)</a:t>
            </a:r>
            <a:br>
              <a:rPr lang="en-US" dirty="0"/>
            </a:br>
            <a:endParaRPr lang="en-US" dirty="0"/>
          </a:p>
        </p:txBody>
      </p:sp>
    </p:spTree>
    <p:extLst>
      <p:ext uri="{BB962C8B-B14F-4D97-AF65-F5344CB8AC3E}">
        <p14:creationId xmlns:p14="http://schemas.microsoft.com/office/powerpoint/2010/main" val="3313794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1269362" cy="6208670"/>
          </a:xfrm>
        </p:spPr>
        <p:txBody>
          <a:bodyPr/>
          <a:lstStyle/>
          <a:p>
            <a:r>
              <a:rPr lang="en-US" dirty="0"/>
              <a:t>conduct regulating – geographic scope</a:t>
            </a:r>
            <a:br>
              <a:rPr lang="en-US" dirty="0"/>
            </a:br>
            <a:r>
              <a:rPr lang="en-US" dirty="0"/>
              <a:t/>
            </a:r>
            <a:br>
              <a:rPr lang="en-US" dirty="0"/>
            </a:br>
            <a:r>
              <a:rPr lang="en-US" dirty="0"/>
              <a:t>if conduct occurred in the jurisdiction</a:t>
            </a:r>
            <a:br>
              <a:rPr lang="en-US" dirty="0"/>
            </a:br>
            <a:r>
              <a:rPr lang="en-US" dirty="0"/>
              <a:t>if loss caused by conduct occurred in the </a:t>
            </a:r>
            <a:r>
              <a:rPr lang="en-US" dirty="0" err="1"/>
              <a:t>jurisd</a:t>
            </a:r>
            <a:r>
              <a:rPr lang="en-US" dirty="0"/>
              <a:t>.</a:t>
            </a:r>
            <a:br>
              <a:rPr lang="en-US" dirty="0"/>
            </a:br>
            <a:r>
              <a:rPr lang="en-US" dirty="0"/>
              <a:t>	(at least if it creates liability)</a:t>
            </a:r>
            <a:br>
              <a:rPr lang="en-US" dirty="0"/>
            </a:br>
            <a:endParaRPr lang="en-US" dirty="0"/>
          </a:p>
        </p:txBody>
      </p:sp>
    </p:spTree>
    <p:extLst>
      <p:ext uri="{BB962C8B-B14F-4D97-AF65-F5344CB8AC3E}">
        <p14:creationId xmlns:p14="http://schemas.microsoft.com/office/powerpoint/2010/main" val="2484285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loss allocating (type 1) – geographic scope</a:t>
            </a:r>
            <a:br>
              <a:rPr lang="en-US" dirty="0"/>
            </a:br>
            <a:r>
              <a:rPr lang="en-US" dirty="0"/>
              <a:t/>
            </a:r>
            <a:br>
              <a:rPr lang="en-US" dirty="0"/>
            </a:br>
            <a:r>
              <a:rPr lang="en-US" dirty="0"/>
              <a:t>creates liability – plaintiff is a domiciliary of the jurisdiction</a:t>
            </a:r>
            <a:br>
              <a:rPr lang="en-US" dirty="0"/>
            </a:br>
            <a:r>
              <a:rPr lang="en-US" dirty="0"/>
              <a:t/>
            </a:r>
            <a:br>
              <a:rPr lang="en-US" dirty="0"/>
            </a:br>
            <a:r>
              <a:rPr lang="en-US" dirty="0"/>
              <a:t>blocks liability – defendant is a domiciliary of the jurisdiction </a:t>
            </a:r>
          </a:p>
        </p:txBody>
      </p:sp>
    </p:spTree>
    <p:extLst>
      <p:ext uri="{BB962C8B-B14F-4D97-AF65-F5344CB8AC3E}">
        <p14:creationId xmlns:p14="http://schemas.microsoft.com/office/powerpoint/2010/main" val="3438388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loss allocating (type 2) – geographic scope</a:t>
            </a:r>
            <a:br>
              <a:rPr lang="en-US" dirty="0"/>
            </a:br>
            <a:r>
              <a:rPr lang="en-US" dirty="0"/>
              <a:t/>
            </a:r>
            <a:br>
              <a:rPr lang="en-US" dirty="0"/>
            </a:br>
            <a:r>
              <a:rPr lang="en-US" dirty="0"/>
              <a:t>much more variable, but not implicated just because the conduct causing harm occurred in the jurisdiction</a:t>
            </a:r>
          </a:p>
        </p:txBody>
      </p:sp>
    </p:spTree>
    <p:extLst>
      <p:ext uri="{BB962C8B-B14F-4D97-AF65-F5344CB8AC3E}">
        <p14:creationId xmlns:p14="http://schemas.microsoft.com/office/powerpoint/2010/main" val="1155051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10961"/>
          </a:xfrm>
        </p:spPr>
        <p:txBody>
          <a:bodyPr>
            <a:normAutofit fontScale="90000"/>
          </a:bodyPr>
          <a:lstStyle/>
          <a:p>
            <a:r>
              <a:rPr lang="en-US" b="1" i="1" dirty="0"/>
              <a:t/>
            </a:r>
            <a:br>
              <a:rPr lang="en-US" b="1" i="1" dirty="0"/>
            </a:br>
            <a:r>
              <a:rPr lang="en-US" b="1" i="1" dirty="0"/>
              <a:t/>
            </a:r>
            <a:br>
              <a:rPr lang="en-US" b="1" i="1" dirty="0"/>
            </a:br>
            <a:r>
              <a:rPr lang="en-US" b="1" i="1" dirty="0" err="1"/>
              <a:t>Abogados</a:t>
            </a:r>
            <a:r>
              <a:rPr lang="en-US" b="1" i="1" dirty="0"/>
              <a:t> v. AT&amp;T (9</a:t>
            </a:r>
            <a:r>
              <a:rPr lang="en-US" b="1" i="1" baseline="30000" dirty="0"/>
              <a:t>th</a:t>
            </a:r>
            <a:r>
              <a:rPr lang="en-US" b="1" i="1" dirty="0"/>
              <a:t> Cir. 2000)</a:t>
            </a:r>
            <a:br>
              <a:rPr lang="en-US" b="1" i="1" dirty="0"/>
            </a:br>
            <a:r>
              <a:rPr lang="en-US" b="1" i="1" dirty="0"/>
              <a:t/>
            </a:r>
            <a:br>
              <a:rPr lang="en-US" b="1" i="1" dirty="0"/>
            </a:br>
            <a:r>
              <a:rPr lang="en-US" dirty="0"/>
              <a:t>NY </a:t>
            </a:r>
            <a:r>
              <a:rPr lang="en-US" dirty="0" err="1"/>
              <a:t>corp</a:t>
            </a:r>
            <a:r>
              <a:rPr lang="en-US" dirty="0"/>
              <a:t> engages in interference of contract in Jalisco concerning Mexican co.</a:t>
            </a:r>
            <a:br>
              <a:rPr lang="en-US" dirty="0"/>
            </a:br>
            <a:r>
              <a:rPr lang="en-US" dirty="0"/>
              <a:t/>
            </a:r>
            <a:br>
              <a:rPr lang="en-US" dirty="0"/>
            </a:br>
            <a:r>
              <a:rPr lang="en-US" dirty="0"/>
              <a:t>Mexican co. sues under NY law, which has a cause of action for tortious interference of contact</a:t>
            </a:r>
            <a:br>
              <a:rPr lang="en-US" dirty="0"/>
            </a:br>
            <a:r>
              <a:rPr lang="en-US" dirty="0"/>
              <a:t/>
            </a:r>
            <a:br>
              <a:rPr lang="en-US" dirty="0"/>
            </a:br>
            <a:r>
              <a:rPr lang="en-US" dirty="0" err="1"/>
              <a:t>Jaliscan</a:t>
            </a:r>
            <a:r>
              <a:rPr lang="en-US" dirty="0"/>
              <a:t> law does not</a:t>
            </a:r>
          </a:p>
        </p:txBody>
      </p:sp>
    </p:spTree>
    <p:extLst>
      <p:ext uri="{BB962C8B-B14F-4D97-AF65-F5344CB8AC3E}">
        <p14:creationId xmlns:p14="http://schemas.microsoft.com/office/powerpoint/2010/main" val="1996252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09816"/>
          </a:xfrm>
        </p:spPr>
        <p:txBody>
          <a:bodyPr/>
          <a:lstStyle/>
          <a:p>
            <a:r>
              <a:rPr lang="en-US" dirty="0"/>
              <a:t>Babcock</a:t>
            </a:r>
            <a:br>
              <a:rPr lang="en-US" dirty="0"/>
            </a:br>
            <a:r>
              <a:rPr lang="en-US" dirty="0"/>
              <a:t/>
            </a:r>
            <a:br>
              <a:rPr lang="en-US" dirty="0"/>
            </a:br>
            <a:r>
              <a:rPr lang="en-US" dirty="0"/>
              <a:t>NY P-guest</a:t>
            </a:r>
            <a:br>
              <a:rPr lang="en-US" dirty="0"/>
            </a:br>
            <a:r>
              <a:rPr lang="en-US" dirty="0"/>
              <a:t>NY D-host</a:t>
            </a:r>
            <a:br>
              <a:rPr lang="en-US" dirty="0"/>
            </a:br>
            <a:r>
              <a:rPr lang="en-US" dirty="0" err="1"/>
              <a:t>Ont</a:t>
            </a:r>
            <a:r>
              <a:rPr lang="en-US" dirty="0"/>
              <a:t> accident</a:t>
            </a:r>
            <a:br>
              <a:rPr lang="en-US" dirty="0"/>
            </a:br>
            <a:r>
              <a:rPr lang="en-US" dirty="0"/>
              <a:t/>
            </a:r>
            <a:br>
              <a:rPr lang="en-US" dirty="0"/>
            </a:br>
            <a:r>
              <a:rPr lang="en-US" dirty="0"/>
              <a:t>NY </a:t>
            </a:r>
            <a:r>
              <a:rPr lang="en-US" dirty="0" err="1"/>
              <a:t>negl</a:t>
            </a:r>
            <a:r>
              <a:rPr lang="en-US" dirty="0"/>
              <a:t> liability (conduct regulating and loss allocating)</a:t>
            </a:r>
            <a:br>
              <a:rPr lang="en-US" dirty="0"/>
            </a:br>
            <a:r>
              <a:rPr lang="en-US" dirty="0" err="1"/>
              <a:t>Ont</a:t>
            </a:r>
            <a:r>
              <a:rPr lang="en-US" dirty="0"/>
              <a:t> guest statute (purely loss allocating type 2)</a:t>
            </a:r>
          </a:p>
        </p:txBody>
      </p:sp>
    </p:spTree>
    <p:extLst>
      <p:ext uri="{BB962C8B-B14F-4D97-AF65-F5344CB8AC3E}">
        <p14:creationId xmlns:p14="http://schemas.microsoft.com/office/powerpoint/2010/main" val="263575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6035675"/>
          </a:xfrm>
        </p:spPr>
        <p:txBody>
          <a:bodyPr/>
          <a:lstStyle/>
          <a:p>
            <a:r>
              <a:rPr lang="en-US" dirty="0"/>
              <a:t>purposivism</a:t>
            </a:r>
            <a:br>
              <a:rPr lang="en-US" dirty="0"/>
            </a:br>
            <a:r>
              <a:rPr lang="en-US" dirty="0"/>
              <a:t>textualism</a:t>
            </a:r>
          </a:p>
        </p:txBody>
      </p:sp>
    </p:spTree>
    <p:extLst>
      <p:ext uri="{BB962C8B-B14F-4D97-AF65-F5344CB8AC3E}">
        <p14:creationId xmlns:p14="http://schemas.microsoft.com/office/powerpoint/2010/main" val="699209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Schultz v Boy Scouts of America </a:t>
            </a:r>
            <a:br>
              <a:rPr lang="en-US" dirty="0"/>
            </a:br>
            <a:r>
              <a:rPr lang="en-US" dirty="0"/>
              <a:t>(NY 1985)</a:t>
            </a:r>
          </a:p>
        </p:txBody>
      </p:sp>
    </p:spTree>
    <p:extLst>
      <p:ext uri="{BB962C8B-B14F-4D97-AF65-F5344CB8AC3E}">
        <p14:creationId xmlns:p14="http://schemas.microsoft.com/office/powerpoint/2010/main" val="3056952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37" y="365125"/>
            <a:ext cx="10902863" cy="6073253"/>
          </a:xfrm>
        </p:spPr>
        <p:txBody>
          <a:bodyPr/>
          <a:lstStyle/>
          <a:p>
            <a:r>
              <a:rPr lang="en-US" dirty="0"/>
              <a:t>Thus, under present rules, most of the </a:t>
            </a:r>
            <a:r>
              <a:rPr lang="en-US" dirty="0" err="1"/>
              <a:t>nondomicile</a:t>
            </a:r>
            <a:r>
              <a:rPr lang="en-US" dirty="0"/>
              <a:t> and </a:t>
            </a:r>
            <a:r>
              <a:rPr lang="en-US" dirty="0" err="1"/>
              <a:t>nonlocus</a:t>
            </a:r>
            <a:r>
              <a:rPr lang="en-US" dirty="0"/>
              <a:t> contacts relied on in </a:t>
            </a:r>
            <a:r>
              <a:rPr lang="en-US" i="1" dirty="0"/>
              <a:t>Babcock v Jackson</a:t>
            </a:r>
            <a:r>
              <a:rPr lang="en-US" dirty="0"/>
              <a:t> (</a:t>
            </a:r>
            <a:r>
              <a:rPr lang="en-US" i="1" dirty="0"/>
              <a:t>supra</a:t>
            </a:r>
            <a:r>
              <a:rPr lang="en-US" dirty="0"/>
              <a:t>), such as where the guest-host relationship arose and where the journey was to begin and end, are no longer controlling in tort actions involving guest </a:t>
            </a:r>
            <a:r>
              <a:rPr lang="en-US" dirty="0" smtClean="0"/>
              <a:t>statutes.</a:t>
            </a:r>
            <a:endParaRPr lang="en-US" dirty="0"/>
          </a:p>
        </p:txBody>
      </p:sp>
    </p:spTree>
    <p:extLst>
      <p:ext uri="{BB962C8B-B14F-4D97-AF65-F5344CB8AC3E}">
        <p14:creationId xmlns:p14="http://schemas.microsoft.com/office/powerpoint/2010/main" val="2440536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55102-4770-5F4C-8FC1-B7960B1DD813}"/>
              </a:ext>
            </a:extLst>
          </p:cNvPr>
          <p:cNvSpPr>
            <a:spLocks noGrp="1"/>
          </p:cNvSpPr>
          <p:nvPr>
            <p:ph type="title"/>
          </p:nvPr>
        </p:nvSpPr>
        <p:spPr>
          <a:xfrm>
            <a:off x="620889" y="365125"/>
            <a:ext cx="10732911" cy="6092119"/>
          </a:xfrm>
        </p:spPr>
        <p:txBody>
          <a:bodyPr/>
          <a:lstStyle/>
          <a:p>
            <a:r>
              <a:rPr lang="en-US" dirty="0"/>
              <a:t>what is the cause of action?</a:t>
            </a:r>
            <a:br>
              <a:rPr lang="en-US" dirty="0"/>
            </a:br>
            <a:r>
              <a:rPr lang="en-US" dirty="0"/>
              <a:t/>
            </a:r>
            <a:br>
              <a:rPr lang="en-US" dirty="0"/>
            </a:br>
            <a:r>
              <a:rPr lang="en-US" dirty="0" err="1"/>
              <a:t>respondeat</a:t>
            </a:r>
            <a:r>
              <a:rPr lang="en-US" dirty="0"/>
              <a:t> superior?</a:t>
            </a:r>
            <a:br>
              <a:rPr lang="en-US" dirty="0"/>
            </a:br>
            <a:r>
              <a:rPr lang="en-US" dirty="0"/>
              <a:t/>
            </a:r>
            <a:br>
              <a:rPr lang="en-US" dirty="0"/>
            </a:br>
            <a:r>
              <a:rPr lang="en-US" dirty="0"/>
              <a:t>or</a:t>
            </a:r>
            <a:br>
              <a:rPr lang="en-US" dirty="0"/>
            </a:br>
            <a:r>
              <a:rPr lang="en-US" dirty="0"/>
              <a:t/>
            </a:r>
            <a:br>
              <a:rPr lang="en-US" dirty="0"/>
            </a:br>
            <a:r>
              <a:rPr lang="en-US" dirty="0"/>
              <a:t>negligent hiring and supervision?</a:t>
            </a:r>
            <a:br>
              <a:rPr lang="en-US" dirty="0"/>
            </a:br>
            <a:endParaRPr lang="en-US" dirty="0"/>
          </a:p>
        </p:txBody>
      </p:sp>
    </p:spTree>
    <p:extLst>
      <p:ext uri="{BB962C8B-B14F-4D97-AF65-F5344CB8AC3E}">
        <p14:creationId xmlns:p14="http://schemas.microsoft.com/office/powerpoint/2010/main" val="471792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normAutofit/>
          </a:bodyPr>
          <a:lstStyle/>
          <a:p>
            <a:r>
              <a:rPr lang="en-US" dirty="0"/>
              <a:t>assume P and D are New </a:t>
            </a:r>
            <a:r>
              <a:rPr lang="en-US" dirty="0" err="1"/>
              <a:t>Jerseyans</a:t>
            </a:r>
            <a:r>
              <a:rPr lang="en-US" dirty="0"/>
              <a:t/>
            </a:r>
            <a:br>
              <a:rPr lang="en-US" dirty="0"/>
            </a:br>
            <a:r>
              <a:rPr lang="en-US" dirty="0"/>
              <a:t>NJ has charitable immunity</a:t>
            </a:r>
            <a:br>
              <a:rPr lang="en-US" dirty="0"/>
            </a:br>
            <a:r>
              <a:rPr lang="en-US" dirty="0"/>
              <a:t>NY doesn’t</a:t>
            </a:r>
            <a:br>
              <a:rPr lang="en-US" dirty="0"/>
            </a:br>
            <a:r>
              <a:rPr lang="en-US" dirty="0"/>
              <a:t>wrongdoing of charity’s employee and harm all occur in NY</a:t>
            </a:r>
            <a:br>
              <a:rPr lang="en-US" dirty="0"/>
            </a:br>
            <a:r>
              <a:rPr lang="en-US" dirty="0"/>
              <a:t/>
            </a:r>
            <a:br>
              <a:rPr lang="en-US" dirty="0"/>
            </a:br>
            <a:r>
              <a:rPr lang="en-US" dirty="0"/>
              <a:t>P sues D under a theory of </a:t>
            </a:r>
            <a:r>
              <a:rPr lang="en-US" dirty="0" err="1"/>
              <a:t>respondeat</a:t>
            </a:r>
            <a:r>
              <a:rPr lang="en-US" dirty="0"/>
              <a:t> superior for the torts of the employee. D alleges charitable immunity.</a:t>
            </a:r>
          </a:p>
        </p:txBody>
      </p:sp>
    </p:spTree>
    <p:extLst>
      <p:ext uri="{BB962C8B-B14F-4D97-AF65-F5344CB8AC3E}">
        <p14:creationId xmlns:p14="http://schemas.microsoft.com/office/powerpoint/2010/main" val="1039935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0027-5A07-9441-918B-9DD02F7D5979}"/>
              </a:ext>
            </a:extLst>
          </p:cNvPr>
          <p:cNvSpPr>
            <a:spLocks noGrp="1"/>
          </p:cNvSpPr>
          <p:nvPr>
            <p:ph type="title"/>
          </p:nvPr>
        </p:nvSpPr>
        <p:spPr>
          <a:xfrm>
            <a:off x="553156" y="365125"/>
            <a:ext cx="10800644" cy="6024386"/>
          </a:xfrm>
        </p:spPr>
        <p:txBody>
          <a:bodyPr/>
          <a:lstStyle/>
          <a:p>
            <a:r>
              <a:rPr lang="en-US" dirty="0"/>
              <a:t>what about public policy exception…?</a:t>
            </a:r>
          </a:p>
        </p:txBody>
      </p:sp>
    </p:spTree>
    <p:extLst>
      <p:ext uri="{BB962C8B-B14F-4D97-AF65-F5344CB8AC3E}">
        <p14:creationId xmlns:p14="http://schemas.microsoft.com/office/powerpoint/2010/main" val="2246641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48032"/>
          </a:xfrm>
        </p:spPr>
        <p:txBody>
          <a:bodyPr/>
          <a:lstStyle/>
          <a:p>
            <a:r>
              <a:rPr lang="en-US" dirty="0"/>
              <a:t>start with Boy Scouts</a:t>
            </a:r>
          </a:p>
        </p:txBody>
      </p:sp>
    </p:spTree>
    <p:extLst>
      <p:ext uri="{BB962C8B-B14F-4D97-AF65-F5344CB8AC3E}">
        <p14:creationId xmlns:p14="http://schemas.microsoft.com/office/powerpoint/2010/main" val="1480943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CF43A-188B-FC45-BC77-40B4C7326D4F}"/>
              </a:ext>
            </a:extLst>
          </p:cNvPr>
          <p:cNvSpPr>
            <a:spLocks noGrp="1"/>
          </p:cNvSpPr>
          <p:nvPr>
            <p:ph type="title"/>
          </p:nvPr>
        </p:nvSpPr>
        <p:spPr>
          <a:xfrm>
            <a:off x="496711" y="365125"/>
            <a:ext cx="10857089" cy="6024386"/>
          </a:xfrm>
        </p:spPr>
        <p:txBody>
          <a:bodyPr/>
          <a:lstStyle/>
          <a:p>
            <a:r>
              <a:rPr lang="en-US" dirty="0"/>
              <a:t>where did their wrongful conduct occur?</a:t>
            </a:r>
          </a:p>
        </p:txBody>
      </p:sp>
    </p:spTree>
    <p:extLst>
      <p:ext uri="{BB962C8B-B14F-4D97-AF65-F5344CB8AC3E}">
        <p14:creationId xmlns:p14="http://schemas.microsoft.com/office/powerpoint/2010/main" val="476550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F45A0-92B9-5E4A-9DB5-8DB02B699E46}"/>
              </a:ext>
            </a:extLst>
          </p:cNvPr>
          <p:cNvSpPr>
            <a:spLocks noGrp="1"/>
          </p:cNvSpPr>
          <p:nvPr>
            <p:ph type="title"/>
          </p:nvPr>
        </p:nvSpPr>
        <p:spPr>
          <a:xfrm>
            <a:off x="677333" y="365125"/>
            <a:ext cx="10676467" cy="6080831"/>
          </a:xfrm>
        </p:spPr>
        <p:txBody>
          <a:bodyPr/>
          <a:lstStyle/>
          <a:p>
            <a:r>
              <a:rPr lang="en-US" dirty="0"/>
              <a:t>where did the harm occur?</a:t>
            </a:r>
          </a:p>
        </p:txBody>
      </p:sp>
    </p:spTree>
    <p:extLst>
      <p:ext uri="{BB962C8B-B14F-4D97-AF65-F5344CB8AC3E}">
        <p14:creationId xmlns:p14="http://schemas.microsoft.com/office/powerpoint/2010/main" val="2856022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01BB-9E99-5145-A584-541D682FA574}"/>
              </a:ext>
            </a:extLst>
          </p:cNvPr>
          <p:cNvSpPr>
            <a:spLocks noGrp="1"/>
          </p:cNvSpPr>
          <p:nvPr>
            <p:ph type="title"/>
          </p:nvPr>
        </p:nvSpPr>
        <p:spPr>
          <a:xfrm>
            <a:off x="632178" y="365125"/>
            <a:ext cx="10721622" cy="6182431"/>
          </a:xfrm>
        </p:spPr>
        <p:txBody>
          <a:bodyPr/>
          <a:lstStyle/>
          <a:p>
            <a:r>
              <a:rPr lang="en-US" dirty="0"/>
              <a:t>what is its domicile?</a:t>
            </a:r>
            <a:br>
              <a:rPr lang="en-US" dirty="0"/>
            </a:br>
            <a:r>
              <a:rPr lang="en-US" dirty="0"/>
              <a:t/>
            </a:r>
            <a:br>
              <a:rPr lang="en-US" dirty="0"/>
            </a:br>
            <a:r>
              <a:rPr lang="en-US" dirty="0"/>
              <a:t>when?</a:t>
            </a:r>
          </a:p>
        </p:txBody>
      </p:sp>
    </p:spTree>
    <p:extLst>
      <p:ext uri="{BB962C8B-B14F-4D97-AF65-F5344CB8AC3E}">
        <p14:creationId xmlns:p14="http://schemas.microsoft.com/office/powerpoint/2010/main" val="1406242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CE69-552D-AA43-9134-AB3BD15EA801}"/>
              </a:ext>
            </a:extLst>
          </p:cNvPr>
          <p:cNvSpPr>
            <a:spLocks noGrp="1"/>
          </p:cNvSpPr>
          <p:nvPr>
            <p:ph type="title"/>
          </p:nvPr>
        </p:nvSpPr>
        <p:spPr>
          <a:xfrm>
            <a:off x="699911" y="365125"/>
            <a:ext cx="10653889" cy="6148564"/>
          </a:xfrm>
        </p:spPr>
        <p:txBody>
          <a:bodyPr/>
          <a:lstStyle/>
          <a:p>
            <a:r>
              <a:rPr lang="en-US" dirty="0"/>
              <a:t>purpose of NJ charitable immunity rule?</a:t>
            </a:r>
          </a:p>
        </p:txBody>
      </p:sp>
    </p:spTree>
    <p:extLst>
      <p:ext uri="{BB962C8B-B14F-4D97-AF65-F5344CB8AC3E}">
        <p14:creationId xmlns:p14="http://schemas.microsoft.com/office/powerpoint/2010/main" val="219564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a:t>true conflicts</a:t>
            </a:r>
          </a:p>
        </p:txBody>
      </p:sp>
    </p:spTree>
    <p:extLst>
      <p:ext uri="{BB962C8B-B14F-4D97-AF65-F5344CB8AC3E}">
        <p14:creationId xmlns:p14="http://schemas.microsoft.com/office/powerpoint/2010/main" val="3878917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5910415"/>
          </a:xfrm>
        </p:spPr>
        <p:txBody>
          <a:bodyPr>
            <a:normAutofit fontScale="90000"/>
          </a:bodyPr>
          <a:lstStyle/>
          <a:p>
            <a:r>
              <a:rPr lang="en-US" dirty="0"/>
              <a:t>Plaintiffs and their sons, however, were beneficiaries of the Boy Scouts' charitable activities in New Jersey and should be bound by the benefits and burdens of that choice. Additionally, the State of New Jersey is intimately interested in seeing that the parties' associational interests are respected and its own loss-distributing rules are enforced so that the underlying policy, which is undoubtedly to encourage the growth of charitable work within its borders, is effectuated.</a:t>
            </a:r>
          </a:p>
        </p:txBody>
      </p:sp>
    </p:spTree>
    <p:extLst>
      <p:ext uri="{BB962C8B-B14F-4D97-AF65-F5344CB8AC3E}">
        <p14:creationId xmlns:p14="http://schemas.microsoft.com/office/powerpoint/2010/main" val="494801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36821"/>
          </a:xfrm>
        </p:spPr>
        <p:txBody>
          <a:bodyPr/>
          <a:lstStyle/>
          <a:p>
            <a:r>
              <a:rPr lang="en-US" dirty="0"/>
              <a:t>does the common domicile of P or D matter given those purposes?</a:t>
            </a:r>
          </a:p>
        </p:txBody>
      </p:sp>
    </p:spTree>
    <p:extLst>
      <p:ext uri="{BB962C8B-B14F-4D97-AF65-F5344CB8AC3E}">
        <p14:creationId xmlns:p14="http://schemas.microsoft.com/office/powerpoint/2010/main" val="1756207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a:t>- assume the Schultz’s are domiciled in NY</a:t>
            </a:r>
            <a:br>
              <a:rPr lang="en-US" altLang="en-US" dirty="0"/>
            </a:br>
            <a:r>
              <a:rPr lang="en-US" altLang="en-US" dirty="0"/>
              <a:t>- the Boy Scouts are domiciled in TX</a:t>
            </a:r>
            <a:br>
              <a:rPr lang="en-US" altLang="en-US" dirty="0"/>
            </a:br>
            <a:r>
              <a:rPr lang="en-US" altLang="en-US" dirty="0"/>
              <a:t>- but the scout camp is always in NJ, where the molestation and negligence occur</a:t>
            </a:r>
          </a:p>
        </p:txBody>
      </p:sp>
    </p:spTree>
    <p:extLst>
      <p:ext uri="{BB962C8B-B14F-4D97-AF65-F5344CB8AC3E}">
        <p14:creationId xmlns:p14="http://schemas.microsoft.com/office/powerpoint/2010/main" val="2488081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a:t>- assume the Schultz’s and Boy Scouts are domiciled in NJ</a:t>
            </a:r>
            <a:br>
              <a:rPr lang="en-US" altLang="en-US" dirty="0"/>
            </a:br>
            <a:r>
              <a:rPr lang="en-US" altLang="en-US" dirty="0"/>
              <a:t/>
            </a:r>
            <a:br>
              <a:rPr lang="en-US" altLang="en-US" dirty="0"/>
            </a:br>
            <a:r>
              <a:rPr lang="en-US" altLang="en-US" dirty="0"/>
              <a:t>- but the scout camp is always in NY, where the molestation and negligence occur</a:t>
            </a:r>
          </a:p>
        </p:txBody>
      </p:sp>
    </p:spTree>
    <p:extLst>
      <p:ext uri="{BB962C8B-B14F-4D97-AF65-F5344CB8AC3E}">
        <p14:creationId xmlns:p14="http://schemas.microsoft.com/office/powerpoint/2010/main" val="2752105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22172"/>
          </a:xfrm>
        </p:spPr>
        <p:txBody>
          <a:bodyPr/>
          <a:lstStyle/>
          <a:p>
            <a:r>
              <a:rPr lang="en-US" dirty="0"/>
              <a:t>why doesn’t New York law also apply?</a:t>
            </a:r>
          </a:p>
        </p:txBody>
      </p:sp>
    </p:spTree>
    <p:extLst>
      <p:ext uri="{BB962C8B-B14F-4D97-AF65-F5344CB8AC3E}">
        <p14:creationId xmlns:p14="http://schemas.microsoft.com/office/powerpoint/2010/main" val="683517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4978283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5697105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10312162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278562"/>
          </a:xfrm>
        </p:spPr>
        <p:txBody>
          <a:bodyPr/>
          <a:lstStyle/>
          <a:p>
            <a:pPr algn="l" eaLnBrk="1" hangingPunct="1"/>
            <a:r>
              <a:rPr lang="en-US" altLang="en-US"/>
              <a:t>Kell v. Henderson (N.Y. Sup. Ct. 1965)</a:t>
            </a:r>
            <a:br>
              <a:rPr lang="en-US" altLang="en-US"/>
            </a:br>
            <a:r>
              <a:rPr lang="en-US" altLang="en-US"/>
              <a:t>Residents of Ontario</a:t>
            </a:r>
            <a:br>
              <a:rPr lang="en-US" altLang="en-US"/>
            </a:br>
            <a:r>
              <a:rPr lang="en-US" altLang="en-US"/>
              <a:t>Trip begins and ends in Ontario</a:t>
            </a:r>
            <a:br>
              <a:rPr lang="en-US" altLang="en-US"/>
            </a:br>
            <a:r>
              <a:rPr lang="en-US" altLang="en-US"/>
              <a:t>Accident in NY</a:t>
            </a:r>
            <a:br>
              <a:rPr lang="en-US" altLang="en-US"/>
            </a:br>
            <a:r>
              <a:rPr lang="en-US" altLang="en-US"/>
              <a:t>Court applied NY law, not Ontario guest statute</a:t>
            </a:r>
            <a:br>
              <a:rPr lang="en-US" altLang="en-US"/>
            </a:br>
            <a:endParaRPr lang="en-US" altLang="en-US"/>
          </a:p>
        </p:txBody>
      </p:sp>
    </p:spTree>
    <p:extLst>
      <p:ext uri="{BB962C8B-B14F-4D97-AF65-F5344CB8AC3E}">
        <p14:creationId xmlns:p14="http://schemas.microsoft.com/office/powerpoint/2010/main" val="1054491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365125"/>
            <a:ext cx="10940441" cy="6273670"/>
          </a:xfrm>
        </p:spPr>
        <p:txBody>
          <a:bodyPr/>
          <a:lstStyle/>
          <a:p>
            <a:r>
              <a:rPr lang="en-US" dirty="0"/>
              <a:t>Conversely, when the jurisdictions' conflicting rules relate to allocating losses that result from admittedly tortious conduct, as they do here, rules such as those limiting damages in wrongful death actions, vicarious liability rules, or immunities from suit, considerations of the State's admonitory interest and party reliance are less important.</a:t>
            </a:r>
          </a:p>
        </p:txBody>
      </p:sp>
    </p:spTree>
    <p:extLst>
      <p:ext uri="{BB962C8B-B14F-4D97-AF65-F5344CB8AC3E}">
        <p14:creationId xmlns:p14="http://schemas.microsoft.com/office/powerpoint/2010/main" val="684178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a:t>false conflicts</a:t>
            </a:r>
          </a:p>
        </p:txBody>
      </p:sp>
    </p:spTree>
    <p:extLst>
      <p:ext uri="{BB962C8B-B14F-4D97-AF65-F5344CB8AC3E}">
        <p14:creationId xmlns:p14="http://schemas.microsoft.com/office/powerpoint/2010/main" val="736467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110831"/>
          </a:xfrm>
        </p:spPr>
        <p:txBody>
          <a:bodyPr/>
          <a:lstStyle/>
          <a:p>
            <a:r>
              <a:rPr lang="en-US" dirty="0"/>
              <a:t>New York's rule holding charities liable for their tortious acts, or its rule of </a:t>
            </a:r>
            <a:r>
              <a:rPr lang="en-US" dirty="0" err="1"/>
              <a:t>nonimmunity</a:t>
            </a:r>
            <a:r>
              <a:rPr lang="en-US" dirty="0"/>
              <a:t> as the dissent characterizes it, is also a loss-allocating rule, just as New Jersey's charitable immunity statute is.</a:t>
            </a:r>
          </a:p>
        </p:txBody>
      </p:sp>
    </p:spTree>
    <p:extLst>
      <p:ext uri="{BB962C8B-B14F-4D97-AF65-F5344CB8AC3E}">
        <p14:creationId xmlns:p14="http://schemas.microsoft.com/office/powerpoint/2010/main" val="22315883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a:t>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3885202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07" y="365125"/>
            <a:ext cx="11803693" cy="6173461"/>
          </a:xfrm>
        </p:spPr>
        <p:txBody>
          <a:bodyPr>
            <a:noAutofit/>
          </a:bodyPr>
          <a:lstStyle/>
          <a:p>
            <a:r>
              <a:rPr lang="en-US" sz="3200" dirty="0" smtClean="0"/>
              <a:t>[T]here </a:t>
            </a:r>
            <a:r>
              <a:rPr lang="en-US" sz="3200" dirty="0"/>
              <a:t>are persuasive reasons for consistently applying the law of the parties' common domicile. First, it significantly reduces forum-shopping opportunities, because the same law will be applied by the common-domicile and locus jurisdictions, the two most likely forums. Second, it rebuts charges that the forum-locus is biased in favor of its own laws and in favor of rules permitting recovery. Third, the concepts of mutuality and reciprocity support consistent application of the common-domicile law. In any given case, one person could be either plaintiff or defendant and one State could be either the parties' common domicile or the locus, and yet the applicable law would not change depending on their status. Finally, it produces a rule that is easy to apply and brings a modicum of predictability and certainty to an area of the law needing both.</a:t>
            </a:r>
          </a:p>
        </p:txBody>
      </p:sp>
    </p:spTree>
    <p:extLst>
      <p:ext uri="{BB962C8B-B14F-4D97-AF65-F5344CB8AC3E}">
        <p14:creationId xmlns:p14="http://schemas.microsoft.com/office/powerpoint/2010/main" val="10224554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394021"/>
          </a:xfrm>
        </p:spPr>
        <p:txBody>
          <a:bodyPr/>
          <a:lstStyle/>
          <a:p>
            <a:r>
              <a:rPr lang="en-US" dirty="0"/>
              <a:t>P.V. ex rel. T.V. v. Camp Jaycee (NJ 2007)</a:t>
            </a:r>
            <a:br>
              <a:rPr lang="en-US" dirty="0"/>
            </a:br>
            <a:endParaRPr lang="en-US" dirty="0"/>
          </a:p>
        </p:txBody>
      </p:sp>
    </p:spTree>
    <p:extLst>
      <p:ext uri="{BB962C8B-B14F-4D97-AF65-F5344CB8AC3E}">
        <p14:creationId xmlns:p14="http://schemas.microsoft.com/office/powerpoint/2010/main" val="2302467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936821"/>
          </a:xfrm>
        </p:spPr>
        <p:txBody>
          <a:bodyPr/>
          <a:lstStyle/>
          <a:p>
            <a:r>
              <a:rPr lang="en-US" dirty="0"/>
              <a:t>assume it is a true conflict</a:t>
            </a:r>
            <a:br>
              <a:rPr lang="en-US" dirty="0"/>
            </a:br>
            <a:r>
              <a:rPr lang="en-US" dirty="0"/>
              <a:t/>
            </a:r>
            <a:br>
              <a:rPr lang="en-US" dirty="0"/>
            </a:br>
            <a:r>
              <a:rPr lang="en-US" dirty="0"/>
              <a:t>who has the stronger interest?</a:t>
            </a:r>
          </a:p>
        </p:txBody>
      </p:sp>
    </p:spTree>
    <p:extLst>
      <p:ext uri="{BB962C8B-B14F-4D97-AF65-F5344CB8AC3E}">
        <p14:creationId xmlns:p14="http://schemas.microsoft.com/office/powerpoint/2010/main" val="2511144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35675"/>
          </a:xfrm>
        </p:spPr>
        <p:txBody>
          <a:bodyPr/>
          <a:lstStyle/>
          <a:p>
            <a:r>
              <a:rPr lang="en-US" dirty="0"/>
              <a:t>Franciscan Bros.</a:t>
            </a:r>
          </a:p>
        </p:txBody>
      </p:sp>
    </p:spTree>
    <p:extLst>
      <p:ext uri="{BB962C8B-B14F-4D97-AF65-F5344CB8AC3E}">
        <p14:creationId xmlns:p14="http://schemas.microsoft.com/office/powerpoint/2010/main" val="2281030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207C-2D19-3A4B-AFBA-6D4320796B96}"/>
              </a:ext>
            </a:extLst>
          </p:cNvPr>
          <p:cNvSpPr>
            <a:spLocks noGrp="1"/>
          </p:cNvSpPr>
          <p:nvPr>
            <p:ph type="title"/>
          </p:nvPr>
        </p:nvSpPr>
        <p:spPr>
          <a:xfrm>
            <a:off x="564444" y="365125"/>
            <a:ext cx="10789356" cy="6171142"/>
          </a:xfrm>
        </p:spPr>
        <p:txBody>
          <a:bodyPr/>
          <a:lstStyle/>
          <a:p>
            <a:r>
              <a:rPr lang="en-US" dirty="0"/>
              <a:t>domicile?</a:t>
            </a:r>
            <a:br>
              <a:rPr lang="en-US" dirty="0"/>
            </a:br>
            <a:r>
              <a:rPr lang="en-US" dirty="0"/>
              <a:t/>
            </a:r>
            <a:br>
              <a:rPr lang="en-US" dirty="0"/>
            </a:br>
            <a:r>
              <a:rPr lang="en-US" dirty="0"/>
              <a:t>place of wrongdoing?</a:t>
            </a:r>
            <a:br>
              <a:rPr lang="en-US" dirty="0"/>
            </a:br>
            <a:r>
              <a:rPr lang="en-US" dirty="0"/>
              <a:t/>
            </a:r>
            <a:br>
              <a:rPr lang="en-US" dirty="0"/>
            </a:br>
            <a:r>
              <a:rPr lang="en-US" dirty="0"/>
              <a:t>place of harm?</a:t>
            </a:r>
          </a:p>
        </p:txBody>
      </p:sp>
    </p:spTree>
    <p:extLst>
      <p:ext uri="{BB962C8B-B14F-4D97-AF65-F5344CB8AC3E}">
        <p14:creationId xmlns:p14="http://schemas.microsoft.com/office/powerpoint/2010/main" val="175632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1667841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79093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a:t>Conversely,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356593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22" y="365125"/>
            <a:ext cx="10611678" cy="6022423"/>
          </a:xfrm>
        </p:spPr>
        <p:txBody>
          <a:bodyPr/>
          <a:lstStyle/>
          <a:p>
            <a:r>
              <a:rPr lang="en-US" dirty="0"/>
              <a:t>finding false conflicts</a:t>
            </a:r>
            <a:r>
              <a:rPr lang="mr-IN" dirty="0"/>
              <a:t>…</a:t>
            </a:r>
            <a:endParaRPr lang="en-US" dirty="0"/>
          </a:p>
        </p:txBody>
      </p:sp>
    </p:spTree>
    <p:extLst>
      <p:ext uri="{BB962C8B-B14F-4D97-AF65-F5344CB8AC3E}">
        <p14:creationId xmlns:p14="http://schemas.microsoft.com/office/powerpoint/2010/main" val="38254517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a:t>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28376365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a:t>“unprovided-for” cases</a:t>
            </a:r>
          </a:p>
        </p:txBody>
      </p:sp>
    </p:spTree>
    <p:extLst>
      <p:ext uri="{BB962C8B-B14F-4D97-AF65-F5344CB8AC3E}">
        <p14:creationId xmlns:p14="http://schemas.microsoft.com/office/powerpoint/2010/main" val="8162225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sz="4000" dirty="0"/>
              <a:t>Grant variation</a:t>
            </a:r>
          </a:p>
          <a:p>
            <a:pPr eaLnBrk="1" hangingPunct="1"/>
            <a:r>
              <a:rPr lang="en-US" altLang="en-US" sz="4000" dirty="0"/>
              <a:t>Arizonan and Californian get in accident in Arizona</a:t>
            </a:r>
          </a:p>
          <a:p>
            <a:pPr eaLnBrk="1" hangingPunct="1"/>
            <a:r>
              <a:rPr lang="en-US" altLang="en-US" sz="4000" dirty="0"/>
              <a:t>Californian dies</a:t>
            </a:r>
          </a:p>
          <a:p>
            <a:pPr eaLnBrk="1" hangingPunct="1"/>
            <a:r>
              <a:rPr lang="en-US" altLang="en-US" sz="4000" dirty="0"/>
              <a:t>Arizonan sues Californian’s estate</a:t>
            </a:r>
          </a:p>
          <a:p>
            <a:pPr eaLnBrk="1" hangingPunct="1"/>
            <a:r>
              <a:rPr lang="en-US" altLang="en-US" sz="4000" dirty="0"/>
              <a:t>AZ has no survivorship of actions</a:t>
            </a:r>
          </a:p>
          <a:p>
            <a:pPr eaLnBrk="1" hangingPunct="1"/>
            <a:r>
              <a:rPr lang="en-US" altLang="en-US" sz="4000" dirty="0"/>
              <a:t>Cal does</a:t>
            </a:r>
          </a:p>
          <a:p>
            <a:pPr eaLnBrk="1" hangingPunct="1"/>
            <a:endParaRPr lang="en-US" altLang="en-US" dirty="0"/>
          </a:p>
        </p:txBody>
      </p:sp>
    </p:spTree>
    <p:extLst>
      <p:ext uri="{BB962C8B-B14F-4D97-AF65-F5344CB8AC3E}">
        <p14:creationId xmlns:p14="http://schemas.microsoft.com/office/powerpoint/2010/main" val="10394193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sz="4000" dirty="0"/>
              <a:t>Neumeier</a:t>
            </a:r>
          </a:p>
          <a:p>
            <a:pPr eaLnBrk="1" hangingPunct="1"/>
            <a:r>
              <a:rPr lang="en-US" altLang="en-US" sz="4000" dirty="0"/>
              <a:t>Ontario guest riding in </a:t>
            </a:r>
            <a:r>
              <a:rPr lang="en-US" altLang="en-US" sz="4000" dirty="0" err="1"/>
              <a:t>NYer’s</a:t>
            </a:r>
            <a:r>
              <a:rPr lang="en-US" altLang="en-US" sz="4000" dirty="0"/>
              <a:t> car </a:t>
            </a:r>
          </a:p>
          <a:p>
            <a:pPr eaLnBrk="1" hangingPunct="1"/>
            <a:r>
              <a:rPr lang="en-US" altLang="en-US" sz="4000" dirty="0"/>
              <a:t>accident in Ontario</a:t>
            </a:r>
          </a:p>
          <a:p>
            <a:pPr eaLnBrk="1" hangingPunct="1"/>
            <a:r>
              <a:rPr lang="en-US" altLang="en-US" sz="4000" dirty="0"/>
              <a:t>Ontario has guest statute </a:t>
            </a:r>
          </a:p>
          <a:p>
            <a:pPr eaLnBrk="1" hangingPunct="1"/>
            <a:r>
              <a:rPr lang="en-US" altLang="en-US" sz="4000" dirty="0"/>
              <a:t>NY doesn’t</a:t>
            </a:r>
          </a:p>
          <a:p>
            <a:pPr eaLnBrk="1" hangingPunct="1"/>
            <a:endParaRPr lang="en-US" altLang="en-US" dirty="0"/>
          </a:p>
        </p:txBody>
      </p:sp>
    </p:spTree>
    <p:extLst>
      <p:ext uri="{BB962C8B-B14F-4D97-AF65-F5344CB8AC3E}">
        <p14:creationId xmlns:p14="http://schemas.microsoft.com/office/powerpoint/2010/main" val="41212491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354762"/>
          </a:xfrm>
        </p:spPr>
        <p:txBody>
          <a:bodyPr/>
          <a:lstStyle/>
          <a:p>
            <a:pPr marL="342900" indent="-342900"/>
            <a:r>
              <a:rPr lang="en-US" altLang="en-US" sz="3600" dirty="0">
                <a:solidFill>
                  <a:srgbClr val="000000"/>
                </a:solidFill>
              </a:rPr>
              <a:t>unprovided-for case:</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P’s domicile’s loss-allocating law benefits D (by prohibiting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D’s domicile’s loss-allocating law benefits P (by allowing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wrongdoing is in P’s domicile, which has no conduct regulating interest</a:t>
            </a:r>
            <a:br>
              <a:rPr lang="en-US" altLang="en-US" sz="3600" dirty="0">
                <a:solidFill>
                  <a:srgbClr val="000000"/>
                </a:solidFill>
              </a:rPr>
            </a:br>
            <a:endParaRPr lang="en-US" altLang="en-US" sz="3600" dirty="0">
              <a:solidFill>
                <a:srgbClr val="000000"/>
              </a:solidFill>
            </a:endParaRPr>
          </a:p>
        </p:txBody>
      </p:sp>
    </p:spTree>
    <p:extLst>
      <p:ext uri="{BB962C8B-B14F-4D97-AF65-F5344CB8AC3E}">
        <p14:creationId xmlns:p14="http://schemas.microsoft.com/office/powerpoint/2010/main" val="6392468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6002119"/>
          </a:xfrm>
        </p:spPr>
        <p:txBody>
          <a:bodyPr/>
          <a:lstStyle/>
          <a:p>
            <a:r>
              <a:rPr lang="en-US" dirty="0"/>
              <a:t>Currie:</a:t>
            </a:r>
            <a:br>
              <a:rPr lang="en-US" dirty="0"/>
            </a:br>
            <a:r>
              <a:rPr lang="en-US" dirty="0"/>
              <a:t/>
            </a:r>
            <a:br>
              <a:rPr lang="en-US" dirty="0"/>
            </a:br>
            <a:r>
              <a:rPr lang="en-US" dirty="0"/>
              <a:t>use law that is most humane and enlightened</a:t>
            </a:r>
            <a:br>
              <a:rPr lang="en-US" dirty="0"/>
            </a:br>
            <a:r>
              <a:rPr lang="en-US" dirty="0"/>
              <a:t/>
            </a:r>
            <a:br>
              <a:rPr lang="en-US" dirty="0"/>
            </a:br>
            <a:r>
              <a:rPr lang="en-US" dirty="0"/>
              <a:t>use forum law</a:t>
            </a:r>
            <a:br>
              <a:rPr lang="en-US" dirty="0"/>
            </a:br>
            <a:endParaRPr lang="en-US" dirty="0"/>
          </a:p>
        </p:txBody>
      </p:sp>
    </p:spTree>
    <p:extLst>
      <p:ext uri="{BB962C8B-B14F-4D97-AF65-F5344CB8AC3E}">
        <p14:creationId xmlns:p14="http://schemas.microsoft.com/office/powerpoint/2010/main" val="2226679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ctrTitle" idx="4294967295"/>
          </p:nvPr>
        </p:nvSpPr>
        <p:spPr>
          <a:xfrm>
            <a:off x="1828800" y="152400"/>
            <a:ext cx="8229600" cy="6477000"/>
          </a:xfrm>
        </p:spPr>
        <p:txBody>
          <a:bodyPr rtlCol="0">
            <a:normAutofit/>
          </a:bodyPr>
          <a:lstStyle/>
          <a:p>
            <a:pPr marL="342900" indent="-342900">
              <a:defRPr/>
            </a:pPr>
            <a:r>
              <a:rPr lang="en-US" dirty="0"/>
              <a:t>Erwin v. Thomas </a:t>
            </a:r>
            <a:br>
              <a:rPr lang="en-US" dirty="0"/>
            </a:br>
            <a:r>
              <a:rPr lang="en-US" dirty="0"/>
              <a:t>(Or. 1973)</a:t>
            </a:r>
            <a:br>
              <a:rPr lang="en-US" dirty="0"/>
            </a:br>
            <a:r>
              <a:rPr lang="en-US" dirty="0"/>
              <a:t/>
            </a:r>
            <a:br>
              <a:rPr lang="en-US" dirty="0"/>
            </a:br>
            <a:endParaRPr lang="en-US" dirty="0"/>
          </a:p>
        </p:txBody>
      </p:sp>
    </p:spTree>
    <p:extLst>
      <p:ext uri="{BB962C8B-B14F-4D97-AF65-F5344CB8AC3E}">
        <p14:creationId xmlns:p14="http://schemas.microsoft.com/office/powerpoint/2010/main" val="36598531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idx="4294967295"/>
          </p:nvPr>
        </p:nvSpPr>
        <p:spPr>
          <a:xfrm>
            <a:off x="575733" y="248357"/>
            <a:ext cx="9635067" cy="5877808"/>
          </a:xfrm>
        </p:spPr>
        <p:txBody>
          <a:bodyPr>
            <a:noAutofit/>
          </a:bodyPr>
          <a:lstStyle/>
          <a:p>
            <a:pPr eaLnBrk="1" hangingPunct="1"/>
            <a:r>
              <a:rPr lang="en-US" altLang="en-US" sz="4000" dirty="0"/>
              <a:t>“Washington has decided that the rights of a married woman whose husband is injured are not sufficiently important to cause the negligent defendant who is responsible for the injury to pay the wife for her loss. It has weighed the matter in favor of protection of defendants. No Washington defendant is going to have to respond for damages in the present case, since the defendant is an Oregonian.”</a:t>
            </a:r>
          </a:p>
        </p:txBody>
      </p:sp>
    </p:spTree>
    <p:extLst>
      <p:ext uri="{BB962C8B-B14F-4D97-AF65-F5344CB8AC3E}">
        <p14:creationId xmlns:p14="http://schemas.microsoft.com/office/powerpoint/2010/main" val="14377686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idx="4294967295"/>
          </p:nvPr>
        </p:nvSpPr>
        <p:spPr>
          <a:xfrm>
            <a:off x="406400" y="169333"/>
            <a:ext cx="9804400" cy="5956831"/>
          </a:xfrm>
        </p:spPr>
        <p:txBody>
          <a:bodyPr>
            <a:noAutofit/>
          </a:bodyPr>
          <a:lstStyle/>
          <a:p>
            <a:pPr eaLnBrk="1" hangingPunct="1"/>
            <a:r>
              <a:rPr lang="en-US" altLang="en-US" sz="4000" dirty="0"/>
              <a:t>“On the other hand, what is Oregon's interest? Oregon, obviously, is protective of the rights of married women and believes that they should be allowed to recover for negligently inflicted loss of consortium. However, it is stretching the imagination more than a trifle to conceive that the Oregon Legislature was concerned about the rights of all the nonresident married women in the nation whose husbands would be injured outside of the state of Oregon.”</a:t>
            </a:r>
          </a:p>
        </p:txBody>
      </p:sp>
    </p:spTree>
    <p:extLst>
      <p:ext uri="{BB962C8B-B14F-4D97-AF65-F5344CB8AC3E}">
        <p14:creationId xmlns:p14="http://schemas.microsoft.com/office/powerpoint/2010/main" val="37172517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p:cNvSpPr>
          <p:nvPr>
            <p:ph idx="4294967295"/>
          </p:nvPr>
        </p:nvSpPr>
        <p:spPr>
          <a:xfrm>
            <a:off x="440267" y="293511"/>
            <a:ext cx="9770533" cy="5832653"/>
          </a:xfrm>
        </p:spPr>
        <p:txBody>
          <a:bodyPr/>
          <a:lstStyle/>
          <a:p>
            <a:pPr eaLnBrk="1" hangingPunct="1"/>
            <a:r>
              <a:rPr lang="en-US" altLang="en-US" sz="4000" dirty="0"/>
              <a:t>Casey v Mason</a:t>
            </a:r>
          </a:p>
          <a:p>
            <a:pPr eaLnBrk="1" hangingPunct="1"/>
            <a:r>
              <a:rPr lang="en-US" altLang="en-US" sz="4000" dirty="0"/>
              <a:t>Ore wife brings loss of consortium action against Wash D for accident in Wash</a:t>
            </a:r>
          </a:p>
          <a:p>
            <a:pPr eaLnBrk="1" hangingPunct="1"/>
            <a:endParaRPr lang="en-US" altLang="en-US" dirty="0"/>
          </a:p>
        </p:txBody>
      </p:sp>
    </p:spTree>
    <p:extLst>
      <p:ext uri="{BB962C8B-B14F-4D97-AF65-F5344CB8AC3E}">
        <p14:creationId xmlns:p14="http://schemas.microsoft.com/office/powerpoint/2010/main" val="406779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E7B2-D560-B141-BE3E-AEAAC4F46377}"/>
              </a:ext>
            </a:extLst>
          </p:cNvPr>
          <p:cNvSpPr>
            <a:spLocks noGrp="1"/>
          </p:cNvSpPr>
          <p:nvPr>
            <p:ph type="title"/>
          </p:nvPr>
        </p:nvSpPr>
        <p:spPr>
          <a:xfrm>
            <a:off x="564444" y="365125"/>
            <a:ext cx="10789356" cy="6058253"/>
          </a:xfrm>
        </p:spPr>
        <p:txBody>
          <a:bodyPr/>
          <a:lstStyle/>
          <a:p>
            <a:r>
              <a:rPr lang="en-US" dirty="0"/>
              <a:t>conduct regulating</a:t>
            </a:r>
            <a:br>
              <a:rPr lang="en-US" dirty="0"/>
            </a:br>
            <a:r>
              <a:rPr lang="en-US" dirty="0"/>
              <a:t/>
            </a:r>
            <a:br>
              <a:rPr lang="en-US" dirty="0"/>
            </a:br>
            <a:r>
              <a:rPr lang="en-US" dirty="0"/>
              <a:t>loss allocating</a:t>
            </a:r>
          </a:p>
        </p:txBody>
      </p:sp>
    </p:spTree>
    <p:extLst>
      <p:ext uri="{BB962C8B-B14F-4D97-AF65-F5344CB8AC3E}">
        <p14:creationId xmlns:p14="http://schemas.microsoft.com/office/powerpoint/2010/main" val="29501916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54" y="365125"/>
            <a:ext cx="10469545" cy="5764370"/>
          </a:xfrm>
        </p:spPr>
        <p:txBody>
          <a:bodyPr/>
          <a:lstStyle/>
          <a:p>
            <a:r>
              <a:rPr lang="en-US" dirty="0"/>
              <a:t>what is the real purpose of WA law? </a:t>
            </a:r>
            <a:br>
              <a:rPr lang="en-US" dirty="0"/>
            </a:br>
            <a:r>
              <a:rPr lang="en-US" dirty="0"/>
              <a:t/>
            </a:r>
            <a:br>
              <a:rPr lang="en-US" dirty="0"/>
            </a:br>
            <a:r>
              <a:rPr lang="en-US" dirty="0"/>
              <a:t>is it really to protect WA Ds?</a:t>
            </a:r>
          </a:p>
        </p:txBody>
      </p:sp>
    </p:spTree>
    <p:extLst>
      <p:ext uri="{BB962C8B-B14F-4D97-AF65-F5344CB8AC3E}">
        <p14:creationId xmlns:p14="http://schemas.microsoft.com/office/powerpoint/2010/main" val="2744500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288" y="365125"/>
            <a:ext cx="10670512" cy="5864853"/>
          </a:xfrm>
        </p:spPr>
        <p:txBody>
          <a:bodyPr/>
          <a:lstStyle/>
          <a:p>
            <a:r>
              <a:rPr lang="en-US" dirty="0"/>
              <a:t>OR married woman sues WA D for loss of consortium concerning accident in OR</a:t>
            </a:r>
            <a:br>
              <a:rPr lang="en-US" dirty="0"/>
            </a:br>
            <a:r>
              <a:rPr lang="en-US" dirty="0"/>
              <a:t/>
            </a:r>
            <a:br>
              <a:rPr lang="en-US" dirty="0"/>
            </a:br>
            <a:r>
              <a:rPr lang="en-US" dirty="0"/>
              <a:t>true conflict or false one?</a:t>
            </a:r>
          </a:p>
        </p:txBody>
      </p:sp>
    </p:spTree>
    <p:extLst>
      <p:ext uri="{BB962C8B-B14F-4D97-AF65-F5344CB8AC3E}">
        <p14:creationId xmlns:p14="http://schemas.microsoft.com/office/powerpoint/2010/main" val="8234501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36" y="365125"/>
            <a:ext cx="10660464" cy="6055772"/>
          </a:xfrm>
        </p:spPr>
        <p:txBody>
          <a:bodyPr/>
          <a:lstStyle/>
          <a:p>
            <a:r>
              <a:rPr lang="en-US" i="1" dirty="0"/>
              <a:t>Erwin</a:t>
            </a:r>
            <a:r>
              <a:rPr lang="en-US" dirty="0"/>
              <a:t> is a special case…</a:t>
            </a:r>
          </a:p>
        </p:txBody>
      </p:sp>
    </p:spTree>
    <p:extLst>
      <p:ext uri="{BB962C8B-B14F-4D97-AF65-F5344CB8AC3E}">
        <p14:creationId xmlns:p14="http://schemas.microsoft.com/office/powerpoint/2010/main" val="5644831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6136343"/>
          </a:xfrm>
        </p:spPr>
        <p:txBody>
          <a:bodyPr>
            <a:normAutofit fontScale="90000"/>
          </a:bodyPr>
          <a:lstStyle/>
          <a:p>
            <a:r>
              <a:rPr lang="en-US" dirty="0" err="1"/>
              <a:t>unprovided</a:t>
            </a:r>
            <a:r>
              <a:rPr lang="en-US" dirty="0"/>
              <a:t>-for variation on </a:t>
            </a:r>
            <a:r>
              <a:rPr lang="en-US" i="1" dirty="0"/>
              <a:t>Hurtado </a:t>
            </a:r>
            <a:r>
              <a:rPr lang="en-US" dirty="0"/>
              <a:t>(Cal. 1974)</a:t>
            </a:r>
            <a:br>
              <a:rPr lang="en-US" dirty="0"/>
            </a:br>
            <a:r>
              <a:rPr lang="en-US" dirty="0"/>
              <a:t/>
            </a:r>
            <a:br>
              <a:rPr lang="en-US" dirty="0"/>
            </a:br>
            <a:r>
              <a:rPr lang="en-US" dirty="0"/>
              <a:t>- Ps from Mexican state of Zacatecas sue Californian for wrongful death due to an accident in Zacatecas </a:t>
            </a:r>
            <a:br>
              <a:rPr lang="en-US" dirty="0"/>
            </a:br>
            <a:r>
              <a:rPr lang="en-US" dirty="0"/>
              <a:t>- Zacatecan law had a limit on the amount of damages for wrongful death (part of the cause of action, not an affirmative defense)</a:t>
            </a:r>
            <a:br>
              <a:rPr lang="en-US" dirty="0"/>
            </a:br>
            <a:r>
              <a:rPr lang="en-US" dirty="0"/>
              <a:t>- California law had no such limit</a:t>
            </a:r>
            <a:br>
              <a:rPr lang="en-US" dirty="0"/>
            </a:br>
            <a:r>
              <a:rPr lang="en-US" dirty="0"/>
              <a:t>- interests for recovery above the limit?</a:t>
            </a:r>
          </a:p>
        </p:txBody>
      </p:sp>
    </p:spTree>
    <p:extLst>
      <p:ext uri="{BB962C8B-B14F-4D97-AF65-F5344CB8AC3E}">
        <p14:creationId xmlns:p14="http://schemas.microsoft.com/office/powerpoint/2010/main" val="29903137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get rid of pro-domiciliary approach to loss-allocating rules?</a:t>
            </a:r>
          </a:p>
        </p:txBody>
      </p:sp>
    </p:spTree>
    <p:extLst>
      <p:ext uri="{BB962C8B-B14F-4D97-AF65-F5344CB8AC3E}">
        <p14:creationId xmlns:p14="http://schemas.microsoft.com/office/powerpoint/2010/main" val="2671511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9FC6-DD92-C24C-AB88-674715DCB9EC}"/>
              </a:ext>
            </a:extLst>
          </p:cNvPr>
          <p:cNvSpPr>
            <a:spLocks noGrp="1"/>
          </p:cNvSpPr>
          <p:nvPr>
            <p:ph type="title"/>
          </p:nvPr>
        </p:nvSpPr>
        <p:spPr>
          <a:xfrm>
            <a:off x="530578" y="365125"/>
            <a:ext cx="10823222" cy="5877631"/>
          </a:xfrm>
        </p:spPr>
        <p:txBody>
          <a:bodyPr/>
          <a:lstStyle/>
          <a:p>
            <a:r>
              <a:rPr lang="en-US" dirty="0"/>
              <a:t>Kramer’s solution…there is no unprovided-for case</a:t>
            </a:r>
          </a:p>
        </p:txBody>
      </p:sp>
    </p:spTree>
    <p:extLst>
      <p:ext uri="{BB962C8B-B14F-4D97-AF65-F5344CB8AC3E}">
        <p14:creationId xmlns:p14="http://schemas.microsoft.com/office/powerpoint/2010/main" val="11817237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08670"/>
          </a:xfrm>
        </p:spPr>
        <p:txBody>
          <a:bodyPr/>
          <a:lstStyle/>
          <a:p>
            <a:r>
              <a:rPr lang="en-US" dirty="0"/>
              <a:t>two type of </a:t>
            </a:r>
            <a:r>
              <a:rPr lang="en-US" dirty="0" err="1"/>
              <a:t>unprovided</a:t>
            </a:r>
            <a:r>
              <a:rPr lang="en-US" dirty="0"/>
              <a:t>-for cases</a:t>
            </a:r>
            <a:br>
              <a:rPr lang="en-US" dirty="0"/>
            </a:br>
            <a:r>
              <a:rPr lang="en-US" dirty="0"/>
              <a:t/>
            </a:r>
            <a:br>
              <a:rPr lang="en-US" dirty="0"/>
            </a:br>
            <a:r>
              <a:rPr lang="en-US" dirty="0"/>
              <a:t>is law blocking liability an affirmative defense or simply the absence of a cause of action…?</a:t>
            </a:r>
          </a:p>
        </p:txBody>
      </p:sp>
    </p:spTree>
    <p:extLst>
      <p:ext uri="{BB962C8B-B14F-4D97-AF65-F5344CB8AC3E}">
        <p14:creationId xmlns:p14="http://schemas.microsoft.com/office/powerpoint/2010/main" val="20869974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dirty="0"/>
              <a:t>affirmative defense unprovided-for cases…</a:t>
            </a:r>
          </a:p>
        </p:txBody>
      </p:sp>
    </p:spTree>
    <p:extLst>
      <p:ext uri="{BB962C8B-B14F-4D97-AF65-F5344CB8AC3E}">
        <p14:creationId xmlns:p14="http://schemas.microsoft.com/office/powerpoint/2010/main" val="2121392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282222" y="225779"/>
            <a:ext cx="9928578" cy="5900386"/>
          </a:xfrm>
        </p:spPr>
        <p:txBody>
          <a:bodyPr/>
          <a:lstStyle/>
          <a:p>
            <a:pPr eaLnBrk="1" hangingPunct="1"/>
            <a:r>
              <a:rPr lang="en-US" altLang="en-US" sz="4000" dirty="0"/>
              <a:t>Neumeier</a:t>
            </a:r>
          </a:p>
          <a:p>
            <a:pPr eaLnBrk="1" hangingPunct="1"/>
            <a:r>
              <a:rPr lang="en-US" altLang="en-US" sz="4000" dirty="0"/>
              <a:t>Ontario guest riding in </a:t>
            </a:r>
            <a:r>
              <a:rPr lang="en-US" altLang="en-US" sz="4000" dirty="0" err="1"/>
              <a:t>NYer’s</a:t>
            </a:r>
            <a:r>
              <a:rPr lang="en-US" altLang="en-US" sz="4000" dirty="0"/>
              <a:t> car </a:t>
            </a:r>
          </a:p>
          <a:p>
            <a:pPr eaLnBrk="1" hangingPunct="1"/>
            <a:r>
              <a:rPr lang="en-US" altLang="en-US" sz="4000" dirty="0"/>
              <a:t>accident in Ontario</a:t>
            </a:r>
          </a:p>
          <a:p>
            <a:pPr eaLnBrk="1" hangingPunct="1"/>
            <a:r>
              <a:rPr lang="en-US" altLang="en-US" sz="4000" dirty="0"/>
              <a:t>Ontario has guest statute </a:t>
            </a:r>
          </a:p>
          <a:p>
            <a:pPr eaLnBrk="1" hangingPunct="1"/>
            <a:r>
              <a:rPr lang="en-US" altLang="en-US" sz="4000" dirty="0"/>
              <a:t>NY doesn’t</a:t>
            </a:r>
          </a:p>
          <a:p>
            <a:pPr eaLnBrk="1" hangingPunct="1"/>
            <a:endParaRPr lang="en-US" altLang="en-US" dirty="0"/>
          </a:p>
        </p:txBody>
      </p:sp>
    </p:spTree>
    <p:extLst>
      <p:ext uri="{BB962C8B-B14F-4D97-AF65-F5344CB8AC3E}">
        <p14:creationId xmlns:p14="http://schemas.microsoft.com/office/powerpoint/2010/main" val="28099953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a:t>Kramer’s solution</a:t>
            </a:r>
            <a:br>
              <a:rPr lang="en-US" dirty="0"/>
            </a:br>
            <a:r>
              <a:rPr lang="en-US" dirty="0"/>
              <a:t>- affirmative defense of P’s domicile does not apply</a:t>
            </a:r>
            <a:br>
              <a:rPr lang="en-US" dirty="0"/>
            </a:br>
            <a:r>
              <a:rPr lang="en-US" dirty="0"/>
              <a:t>- but cause of action for relief of P’s domicile does apply</a:t>
            </a:r>
          </a:p>
        </p:txBody>
      </p:sp>
    </p:spTree>
    <p:extLst>
      <p:ext uri="{BB962C8B-B14F-4D97-AF65-F5344CB8AC3E}">
        <p14:creationId xmlns:p14="http://schemas.microsoft.com/office/powerpoint/2010/main" val="212247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7" y="328054"/>
            <a:ext cx="10760676" cy="6023318"/>
          </a:xfrm>
        </p:spPr>
        <p:txBody>
          <a:bodyPr/>
          <a:lstStyle/>
          <a:p>
            <a:r>
              <a:rPr lang="en-US" dirty="0"/>
              <a:t>assume…</a:t>
            </a:r>
            <a:br>
              <a:rPr lang="en-US" dirty="0"/>
            </a:br>
            <a:r>
              <a:rPr lang="en-US" dirty="0"/>
              <a:t/>
            </a:r>
            <a:br>
              <a:rPr lang="en-US" dirty="0"/>
            </a:br>
            <a:r>
              <a:rPr lang="en-US" dirty="0"/>
              <a:t>conduct causes a loss</a:t>
            </a:r>
            <a:br>
              <a:rPr lang="en-US" dirty="0"/>
            </a:br>
            <a:r>
              <a:rPr lang="en-US" dirty="0"/>
              <a:t>there is a tort rule concerning it</a:t>
            </a:r>
          </a:p>
        </p:txBody>
      </p:sp>
    </p:spTree>
    <p:extLst>
      <p:ext uri="{BB962C8B-B14F-4D97-AF65-F5344CB8AC3E}">
        <p14:creationId xmlns:p14="http://schemas.microsoft.com/office/powerpoint/2010/main" val="21646572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466" y="365125"/>
            <a:ext cx="10841334" cy="6256739"/>
          </a:xfrm>
        </p:spPr>
        <p:txBody>
          <a:bodyPr/>
          <a:lstStyle/>
          <a:p>
            <a:r>
              <a:rPr lang="en-US" dirty="0"/>
              <a:t>shouldn’t repeals also be read in the light of their purposes?</a:t>
            </a:r>
            <a:br>
              <a:rPr lang="en-US" dirty="0"/>
            </a:br>
            <a:r>
              <a:rPr lang="en-US" dirty="0"/>
              <a:t/>
            </a:r>
            <a:br>
              <a:rPr lang="en-US" dirty="0"/>
            </a:br>
            <a:r>
              <a:rPr lang="en-US" dirty="0"/>
              <a:t>assume NY had a guest statute but repealed it</a:t>
            </a:r>
            <a:br>
              <a:rPr lang="en-US" dirty="0"/>
            </a:br>
            <a:r>
              <a:rPr lang="en-US" dirty="0"/>
              <a:t/>
            </a:r>
            <a:br>
              <a:rPr lang="en-US" dirty="0"/>
            </a:br>
            <a:r>
              <a:rPr lang="en-US" dirty="0"/>
              <a:t>would the repeal apply to Neumeier?</a:t>
            </a:r>
            <a:br>
              <a:rPr lang="en-US" dirty="0"/>
            </a:br>
            <a:r>
              <a:rPr lang="en-US" dirty="0" err="1"/>
              <a:t>Ont</a:t>
            </a:r>
            <a:r>
              <a:rPr lang="en-US" dirty="0"/>
              <a:t> P-guest</a:t>
            </a:r>
            <a:br>
              <a:rPr lang="en-US" dirty="0"/>
            </a:br>
            <a:r>
              <a:rPr lang="en-US" dirty="0"/>
              <a:t>NY D-host</a:t>
            </a:r>
            <a:br>
              <a:rPr lang="en-US" dirty="0"/>
            </a:br>
            <a:r>
              <a:rPr lang="en-US" dirty="0"/>
              <a:t>accident in </a:t>
            </a:r>
            <a:r>
              <a:rPr lang="en-US" dirty="0" err="1"/>
              <a:t>Ont</a:t>
            </a:r>
            <a:endParaRPr lang="en-US" dirty="0"/>
          </a:p>
        </p:txBody>
      </p:sp>
    </p:spTree>
    <p:extLst>
      <p:ext uri="{BB962C8B-B14F-4D97-AF65-F5344CB8AC3E}">
        <p14:creationId xmlns:p14="http://schemas.microsoft.com/office/powerpoint/2010/main" val="3750532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447" y="278627"/>
            <a:ext cx="10858850" cy="6178288"/>
          </a:xfrm>
        </p:spPr>
        <p:txBody>
          <a:bodyPr/>
          <a:lstStyle/>
          <a:p>
            <a:r>
              <a:rPr lang="en-US" altLang="en-US" dirty="0"/>
              <a:t/>
            </a:r>
            <a:br>
              <a:rPr lang="en-US" altLang="en-US" dirty="0"/>
            </a:br>
            <a:r>
              <a:rPr lang="en-US" altLang="en-US" dirty="0"/>
              <a:t>Ontario guest riding in Michigander’s car </a:t>
            </a:r>
            <a:br>
              <a:rPr lang="en-US" altLang="en-US" dirty="0"/>
            </a:br>
            <a:r>
              <a:rPr lang="en-US" altLang="en-US" dirty="0"/>
              <a:t>accident in Ontario</a:t>
            </a:r>
            <a:br>
              <a:rPr lang="en-US" altLang="en-US" dirty="0"/>
            </a:br>
            <a:r>
              <a:rPr lang="en-US" altLang="en-US" dirty="0" err="1"/>
              <a:t>Ontario</a:t>
            </a:r>
            <a:r>
              <a:rPr lang="en-US" altLang="en-US" dirty="0"/>
              <a:t> has guest statute </a:t>
            </a:r>
            <a:br>
              <a:rPr lang="en-US" altLang="en-US" dirty="0"/>
            </a:br>
            <a:r>
              <a:rPr lang="en-US" altLang="en-US" dirty="0"/>
              <a:t>Michigan does too</a:t>
            </a:r>
            <a:br>
              <a:rPr lang="en-US" altLang="en-US" dirty="0"/>
            </a:br>
            <a:r>
              <a:rPr lang="en-US" altLang="en-US" dirty="0"/>
              <a:t/>
            </a:r>
            <a:br>
              <a:rPr lang="en-US" altLang="en-US" dirty="0"/>
            </a:br>
            <a:r>
              <a:rPr lang="en-US" altLang="en-US" dirty="0"/>
              <a:t>Ontario negligence law minus guest statute applies</a:t>
            </a:r>
            <a:br>
              <a:rPr lang="en-US" altLang="en-US" dirty="0"/>
            </a:br>
            <a:r>
              <a:rPr lang="en-US" altLang="en-US" dirty="0"/>
              <a:t>Michigan’s guest statute applies</a:t>
            </a:r>
          </a:p>
        </p:txBody>
      </p:sp>
    </p:spTree>
    <p:extLst>
      <p:ext uri="{BB962C8B-B14F-4D97-AF65-F5344CB8AC3E}">
        <p14:creationId xmlns:p14="http://schemas.microsoft.com/office/powerpoint/2010/main" val="23209230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23318"/>
          </a:xfrm>
        </p:spPr>
        <p:txBody>
          <a:bodyPr>
            <a:normAutofit fontScale="90000"/>
          </a:bodyPr>
          <a:lstStyle/>
          <a:p>
            <a:r>
              <a:rPr lang="en-US" altLang="en-US" dirty="0"/>
              <a:t>like Neumeier…</a:t>
            </a:r>
            <a:br>
              <a:rPr lang="en-US" altLang="en-US" dirty="0"/>
            </a:br>
            <a:r>
              <a:rPr lang="en-US" altLang="en-US" dirty="0"/>
              <a:t/>
            </a:r>
            <a:br>
              <a:rPr lang="en-US" altLang="en-US" dirty="0"/>
            </a:br>
            <a:r>
              <a:rPr lang="en-US" altLang="en-US" dirty="0"/>
              <a:t>Ontario guest riding in </a:t>
            </a:r>
            <a:r>
              <a:rPr lang="en-US" altLang="en-US" dirty="0" err="1"/>
              <a:t>NYer’s</a:t>
            </a:r>
            <a:r>
              <a:rPr lang="en-US" altLang="en-US" dirty="0"/>
              <a:t> car </a:t>
            </a:r>
            <a:br>
              <a:rPr lang="en-US" altLang="en-US" dirty="0"/>
            </a:br>
            <a:r>
              <a:rPr lang="en-US" altLang="en-US" dirty="0"/>
              <a:t>accident in Ontario</a:t>
            </a:r>
            <a:br>
              <a:rPr lang="en-US" altLang="en-US" dirty="0"/>
            </a:br>
            <a:r>
              <a:rPr lang="en-US" altLang="en-US" dirty="0"/>
              <a:t>NY has liability of host to guest</a:t>
            </a:r>
            <a:br>
              <a:rPr lang="en-US" altLang="en-US" dirty="0"/>
            </a:br>
            <a:r>
              <a:rPr lang="en-US" altLang="en-US" dirty="0"/>
              <a:t/>
            </a:r>
            <a:br>
              <a:rPr lang="en-US" altLang="en-US" dirty="0"/>
            </a:br>
            <a:r>
              <a:rPr lang="en-US" altLang="en-US" dirty="0"/>
              <a:t>except…</a:t>
            </a:r>
            <a:br>
              <a:rPr lang="en-US" altLang="en-US" dirty="0"/>
            </a:br>
            <a:r>
              <a:rPr lang="en-US" altLang="en-US" dirty="0"/>
              <a:t>Ontario has made absence of guest/host relationship an element of the cause of action rather than an affirmative defense</a:t>
            </a:r>
            <a:endParaRPr lang="en-US" dirty="0"/>
          </a:p>
        </p:txBody>
      </p:sp>
    </p:spTree>
    <p:extLst>
      <p:ext uri="{BB962C8B-B14F-4D97-AF65-F5344CB8AC3E}">
        <p14:creationId xmlns:p14="http://schemas.microsoft.com/office/powerpoint/2010/main" val="5598394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real issue is</a:t>
            </a:r>
            <a:br>
              <a:rPr lang="en-US" dirty="0"/>
            </a:br>
            <a:r>
              <a:rPr lang="en-US" dirty="0"/>
              <a:t/>
            </a:r>
            <a:br>
              <a:rPr lang="en-US" dirty="0"/>
            </a:br>
            <a:r>
              <a:rPr lang="en-US" dirty="0"/>
              <a:t>what law would Ontario </a:t>
            </a:r>
            <a:r>
              <a:rPr lang="en-US" i="1" dirty="0"/>
              <a:t>want</a:t>
            </a:r>
            <a:r>
              <a:rPr lang="en-US" dirty="0"/>
              <a:t> for Neumeier?</a:t>
            </a:r>
          </a:p>
        </p:txBody>
      </p:sp>
    </p:spTree>
    <p:extLst>
      <p:ext uri="{BB962C8B-B14F-4D97-AF65-F5344CB8AC3E}">
        <p14:creationId xmlns:p14="http://schemas.microsoft.com/office/powerpoint/2010/main" val="259432373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but what law would NY want for Neumeier?</a:t>
            </a:r>
            <a:br>
              <a:rPr lang="en-US" dirty="0"/>
            </a:br>
            <a:r>
              <a:rPr lang="en-US" dirty="0"/>
              <a:t/>
            </a:r>
            <a:br>
              <a:rPr lang="en-US" dirty="0"/>
            </a:br>
            <a:r>
              <a:rPr lang="en-US" dirty="0"/>
              <a:t>compensatory interest? – no</a:t>
            </a:r>
            <a:br>
              <a:rPr lang="en-US" dirty="0"/>
            </a:br>
            <a:r>
              <a:rPr lang="en-US" dirty="0"/>
              <a:t>deterrence interest? – no</a:t>
            </a:r>
            <a:br>
              <a:rPr lang="en-US" dirty="0"/>
            </a:br>
            <a:r>
              <a:rPr lang="en-US" dirty="0"/>
              <a:t>worries about fraud? – yes!</a:t>
            </a:r>
          </a:p>
        </p:txBody>
      </p:sp>
    </p:spTree>
    <p:extLst>
      <p:ext uri="{BB962C8B-B14F-4D97-AF65-F5344CB8AC3E}">
        <p14:creationId xmlns:p14="http://schemas.microsoft.com/office/powerpoint/2010/main" val="14858692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71599"/>
          </a:xfrm>
        </p:spPr>
        <p:txBody>
          <a:bodyPr>
            <a:normAutofit fontScale="90000"/>
          </a:bodyPr>
          <a:lstStyle/>
          <a:p>
            <a:r>
              <a:rPr lang="en-US" dirty="0"/>
              <a:t>NY – negligence liability</a:t>
            </a:r>
            <a:br>
              <a:rPr lang="en-US" dirty="0"/>
            </a:br>
            <a:r>
              <a:rPr lang="en-US" dirty="0" err="1"/>
              <a:t>Comp.</a:t>
            </a:r>
            <a:r>
              <a:rPr lang="en-US" baseline="-25000" dirty="0" err="1"/>
              <a:t>NY</a:t>
            </a:r>
            <a:r>
              <a:rPr lang="en-US" dirty="0"/>
              <a:t> (2) + </a:t>
            </a:r>
            <a:r>
              <a:rPr lang="en-US" dirty="0" err="1"/>
              <a:t>Deter.</a:t>
            </a:r>
            <a:r>
              <a:rPr lang="en-US" baseline="-25000" dirty="0" err="1"/>
              <a:t>NY</a:t>
            </a:r>
            <a:r>
              <a:rPr lang="en-US" baseline="-25000" dirty="0"/>
              <a:t> </a:t>
            </a:r>
            <a:r>
              <a:rPr lang="en-US" dirty="0"/>
              <a:t>(4) &gt; </a:t>
            </a:r>
            <a:r>
              <a:rPr lang="en-US" dirty="0" err="1"/>
              <a:t>Fraud</a:t>
            </a:r>
            <a:r>
              <a:rPr lang="en-US" baseline="-25000" dirty="0" err="1"/>
              <a:t>NY</a:t>
            </a:r>
            <a:r>
              <a:rPr lang="en-US" baseline="-25000" dirty="0"/>
              <a:t> </a:t>
            </a:r>
            <a:r>
              <a:rPr lang="en-US" dirty="0"/>
              <a:t>(5)</a:t>
            </a:r>
            <a:br>
              <a:rPr lang="en-US" dirty="0"/>
            </a:br>
            <a:r>
              <a:rPr lang="en-US" dirty="0"/>
              <a:t/>
            </a:r>
            <a:br>
              <a:rPr lang="en-US" dirty="0"/>
            </a:br>
            <a:r>
              <a:rPr lang="en-US" dirty="0" err="1"/>
              <a:t>Ont</a:t>
            </a:r>
            <a:r>
              <a:rPr lang="en-US" dirty="0"/>
              <a:t> – guest statute</a:t>
            </a:r>
            <a:br>
              <a:rPr lang="en-US" dirty="0"/>
            </a:b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Ont</a:t>
            </a:r>
            <a:r>
              <a:rPr lang="en-US" baseline="-25000" dirty="0"/>
              <a:t> </a:t>
            </a:r>
            <a:r>
              <a:rPr lang="en-US" dirty="0"/>
              <a:t>(5)</a:t>
            </a:r>
            <a:br>
              <a:rPr lang="en-US" dirty="0"/>
            </a:br>
            <a:r>
              <a:rPr lang="en-US" dirty="0"/>
              <a:t/>
            </a:r>
            <a:br>
              <a:rPr lang="en-US" dirty="0"/>
            </a:br>
            <a:r>
              <a:rPr lang="en-US" i="1" dirty="0"/>
              <a:t>Neumeier</a:t>
            </a:r>
            <a:r>
              <a:rPr lang="en-US" dirty="0"/>
              <a:t/>
            </a:r>
            <a:br>
              <a:rPr lang="en-US" dirty="0"/>
            </a:br>
            <a:r>
              <a:rPr lang="en-US" dirty="0"/>
              <a:t>NY - </a:t>
            </a:r>
            <a:r>
              <a:rPr lang="en-US" dirty="0" err="1"/>
              <a:t>Fraud</a:t>
            </a:r>
            <a:r>
              <a:rPr lang="en-US" baseline="-25000" dirty="0" err="1"/>
              <a:t>NY</a:t>
            </a:r>
            <a:r>
              <a:rPr lang="en-US" baseline="-25000" dirty="0"/>
              <a:t> </a:t>
            </a:r>
            <a:r>
              <a:rPr lang="en-US" dirty="0"/>
              <a:t>(5)</a:t>
            </a:r>
            <a:br>
              <a:rPr lang="en-US" dirty="0"/>
            </a:br>
            <a:r>
              <a:rPr lang="en-US" dirty="0" err="1"/>
              <a:t>Ont</a:t>
            </a:r>
            <a:r>
              <a:rPr lang="en-US" dirty="0"/>
              <a:t>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a:t>
            </a:r>
            <a:br>
              <a:rPr lang="en-US" dirty="0"/>
            </a:br>
            <a:r>
              <a:rPr lang="en-US" dirty="0"/>
              <a:t>best rule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NY</a:t>
            </a:r>
            <a:r>
              <a:rPr lang="en-US" baseline="-25000" dirty="0"/>
              <a:t> </a:t>
            </a:r>
            <a:r>
              <a:rPr lang="en-US" dirty="0"/>
              <a:t>(5)</a:t>
            </a:r>
          </a:p>
        </p:txBody>
      </p:sp>
    </p:spTree>
    <p:extLst>
      <p:ext uri="{BB962C8B-B14F-4D97-AF65-F5344CB8AC3E}">
        <p14:creationId xmlns:p14="http://schemas.microsoft.com/office/powerpoint/2010/main" val="23633357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1" y="365125"/>
            <a:ext cx="11479427" cy="6258097"/>
          </a:xfrm>
        </p:spPr>
        <p:txBody>
          <a:bodyPr>
            <a:normAutofit/>
          </a:bodyPr>
          <a:lstStyle/>
          <a:p>
            <a:r>
              <a:rPr lang="en-US" sz="3200" dirty="0"/>
              <a:t>NY – negligence liability</a:t>
            </a:r>
            <a:br>
              <a:rPr lang="en-US" sz="3200" dirty="0"/>
            </a:br>
            <a:r>
              <a:rPr lang="en-US" sz="3200" dirty="0" err="1"/>
              <a:t>Comp.</a:t>
            </a:r>
            <a:r>
              <a:rPr lang="en-US" sz="3200" baseline="-25000" dirty="0" err="1"/>
              <a:t>NY</a:t>
            </a:r>
            <a:r>
              <a:rPr lang="en-US" sz="3200" dirty="0"/>
              <a:t> (2) + </a:t>
            </a:r>
            <a:r>
              <a:rPr lang="en-US" sz="3200" dirty="0" err="1"/>
              <a:t>Deter.</a:t>
            </a:r>
            <a:r>
              <a:rPr lang="en-US" sz="3200" baseline="-25000" dirty="0" err="1"/>
              <a:t>NY</a:t>
            </a:r>
            <a:r>
              <a:rPr lang="en-US" sz="3200" baseline="-25000" dirty="0"/>
              <a:t> </a:t>
            </a:r>
            <a:r>
              <a:rPr lang="en-US" sz="3200" dirty="0"/>
              <a:t>(4) &gt; </a:t>
            </a:r>
            <a:r>
              <a:rPr lang="en-US" sz="3200" dirty="0" err="1"/>
              <a:t>Fraud</a:t>
            </a:r>
            <a:r>
              <a:rPr lang="en-US" sz="3200" baseline="-25000" dirty="0" err="1"/>
              <a:t>NY</a:t>
            </a:r>
            <a:r>
              <a:rPr lang="en-US" sz="3200" baseline="-25000" dirty="0"/>
              <a:t> </a:t>
            </a:r>
            <a:r>
              <a:rPr lang="en-US" sz="3200" dirty="0"/>
              <a:t>(5)</a:t>
            </a:r>
            <a:br>
              <a:rPr lang="en-US" sz="3200" dirty="0"/>
            </a:br>
            <a:r>
              <a:rPr lang="en-US" sz="3200" dirty="0"/>
              <a:t/>
            </a:r>
            <a:br>
              <a:rPr lang="en-US" sz="3200" dirty="0"/>
            </a:br>
            <a:r>
              <a:rPr lang="en-US" sz="3200" dirty="0" err="1"/>
              <a:t>Ont</a:t>
            </a:r>
            <a:r>
              <a:rPr lang="en-US" sz="3200" dirty="0"/>
              <a:t> – guest statute</a:t>
            </a:r>
            <a:br>
              <a:rPr lang="en-US" sz="3200" dirty="0"/>
            </a:br>
            <a:r>
              <a:rPr lang="en-US" sz="3200" dirty="0" err="1"/>
              <a:t>Comp.</a:t>
            </a:r>
            <a:r>
              <a:rPr lang="en-US" sz="3200" baseline="-25000" dirty="0" err="1"/>
              <a:t>Ont</a:t>
            </a:r>
            <a:r>
              <a:rPr lang="en-US" sz="3200" dirty="0"/>
              <a:t> (3)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Ont</a:t>
            </a:r>
            <a:r>
              <a:rPr lang="en-US" sz="3200" baseline="-25000" dirty="0"/>
              <a:t> </a:t>
            </a:r>
            <a:r>
              <a:rPr lang="en-US" sz="3200" dirty="0"/>
              <a:t>(5) </a:t>
            </a:r>
            <a:br>
              <a:rPr lang="en-US" sz="3200" dirty="0"/>
            </a:br>
            <a:r>
              <a:rPr lang="en-US" sz="3200" dirty="0"/>
              <a:t/>
            </a:r>
            <a:br>
              <a:rPr lang="en-US" sz="3200" dirty="0"/>
            </a:br>
            <a:r>
              <a:rPr lang="en-US" sz="3200" i="1" dirty="0"/>
              <a:t>Babcock</a:t>
            </a:r>
            <a:r>
              <a:rPr lang="en-US" sz="3200" dirty="0"/>
              <a:t/>
            </a:r>
            <a:br>
              <a:rPr lang="en-US" sz="3200" dirty="0"/>
            </a:br>
            <a:r>
              <a:rPr lang="en-US" sz="3200" dirty="0"/>
              <a:t>NY P-guest</a:t>
            </a:r>
            <a:br>
              <a:rPr lang="en-US" sz="3200" dirty="0"/>
            </a:br>
            <a:r>
              <a:rPr lang="en-US" sz="3200" dirty="0"/>
              <a:t>NY D-host</a:t>
            </a:r>
            <a:br>
              <a:rPr lang="en-US" sz="3200" dirty="0"/>
            </a:br>
            <a:r>
              <a:rPr lang="en-US" sz="3200" dirty="0" err="1"/>
              <a:t>Ont</a:t>
            </a:r>
            <a:r>
              <a:rPr lang="en-US" sz="3200" dirty="0"/>
              <a:t> accident</a:t>
            </a:r>
            <a:br>
              <a:rPr lang="en-US" sz="3200" dirty="0"/>
            </a:br>
            <a:r>
              <a:rPr lang="en-US" sz="3200" dirty="0"/>
              <a:t/>
            </a:r>
            <a:br>
              <a:rPr lang="en-US" sz="3200" dirty="0"/>
            </a:br>
            <a:r>
              <a:rPr lang="en-US" sz="3200" dirty="0"/>
              <a:t>NY - </a:t>
            </a:r>
            <a:r>
              <a:rPr lang="en-US" sz="3200" dirty="0" err="1"/>
              <a:t>Comp.</a:t>
            </a:r>
            <a:r>
              <a:rPr lang="en-US" sz="3200" baseline="-25000" dirty="0" err="1"/>
              <a:t>NY</a:t>
            </a:r>
            <a:r>
              <a:rPr lang="en-US" sz="3200" dirty="0"/>
              <a:t> (2) &lt; </a:t>
            </a:r>
            <a:r>
              <a:rPr lang="en-US" sz="3200" dirty="0" err="1"/>
              <a:t>Fraud</a:t>
            </a:r>
            <a:r>
              <a:rPr lang="en-US" sz="3200" baseline="-25000" dirty="0" err="1"/>
              <a:t>NY</a:t>
            </a:r>
            <a:r>
              <a:rPr lang="en-US" sz="3200" baseline="-25000" dirty="0"/>
              <a:t> </a:t>
            </a:r>
            <a:r>
              <a:rPr lang="en-US" sz="3200" dirty="0"/>
              <a:t>(5)</a:t>
            </a:r>
            <a:br>
              <a:rPr lang="en-US" sz="3200" dirty="0"/>
            </a:br>
            <a:r>
              <a:rPr lang="en-US" sz="3200" dirty="0" err="1"/>
              <a:t>Ont</a:t>
            </a:r>
            <a:r>
              <a:rPr lang="en-US" sz="3200" dirty="0"/>
              <a:t> - </a:t>
            </a:r>
            <a:r>
              <a:rPr lang="en-US" sz="3200" dirty="0" err="1"/>
              <a:t>Deter.</a:t>
            </a:r>
            <a:r>
              <a:rPr lang="en-US" sz="3200" baseline="-25000" dirty="0" err="1"/>
              <a:t>Ont</a:t>
            </a:r>
            <a:r>
              <a:rPr lang="en-US" sz="3200" baseline="-25000" dirty="0"/>
              <a:t> </a:t>
            </a:r>
            <a:r>
              <a:rPr lang="en-US" sz="3200" dirty="0"/>
              <a:t>(1) </a:t>
            </a:r>
            <a:br>
              <a:rPr lang="en-US" sz="3200" dirty="0"/>
            </a:br>
            <a:r>
              <a:rPr lang="en-US" sz="3200" dirty="0"/>
              <a:t>best rule: </a:t>
            </a:r>
            <a:r>
              <a:rPr lang="en-US" sz="3200" dirty="0" err="1"/>
              <a:t>Comp.</a:t>
            </a:r>
            <a:r>
              <a:rPr lang="en-US" sz="3200" baseline="-25000" dirty="0" err="1"/>
              <a:t>NY</a:t>
            </a:r>
            <a:r>
              <a:rPr lang="en-US" sz="3200" dirty="0"/>
              <a:t> (2)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NY</a:t>
            </a:r>
            <a:r>
              <a:rPr lang="en-US" sz="3200" baseline="-25000" dirty="0"/>
              <a:t> </a:t>
            </a:r>
            <a:r>
              <a:rPr lang="en-US" sz="3200" dirty="0"/>
              <a:t>(5)</a:t>
            </a:r>
          </a:p>
        </p:txBody>
      </p:sp>
    </p:spTree>
    <p:extLst>
      <p:ext uri="{BB962C8B-B14F-4D97-AF65-F5344CB8AC3E}">
        <p14:creationId xmlns:p14="http://schemas.microsoft.com/office/powerpoint/2010/main" val="2857798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21" y="365125"/>
            <a:ext cx="10723179" cy="6272158"/>
          </a:xfrm>
        </p:spPr>
        <p:txBody>
          <a:bodyPr/>
          <a:lstStyle/>
          <a:p>
            <a:r>
              <a:rPr lang="en-US" dirty="0"/>
              <a:t>conduct-regulating</a:t>
            </a:r>
            <a:r>
              <a:rPr lang="mr-IN" dirty="0"/>
              <a:t>…</a:t>
            </a:r>
            <a:endParaRPr lang="en-US" dirty="0"/>
          </a:p>
        </p:txBody>
      </p:sp>
    </p:spTree>
    <p:extLst>
      <p:ext uri="{BB962C8B-B14F-4D97-AF65-F5344CB8AC3E}">
        <p14:creationId xmlns:p14="http://schemas.microsoft.com/office/powerpoint/2010/main" val="1641492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1526</Words>
  <Application>Microsoft Office PowerPoint</Application>
  <PresentationFormat>Widescreen</PresentationFormat>
  <Paragraphs>100</Paragraphs>
  <Slides>86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Arial</vt:lpstr>
      <vt:lpstr>Calibri</vt:lpstr>
      <vt:lpstr>Calibri Light</vt:lpstr>
      <vt:lpstr>Mangal</vt:lpstr>
      <vt:lpstr>Office Theme</vt:lpstr>
      <vt:lpstr>Tues. Oct. 1 </vt:lpstr>
      <vt:lpstr>interest analysis</vt:lpstr>
      <vt:lpstr>purposivism textualism</vt:lpstr>
      <vt:lpstr>true conflicts</vt:lpstr>
      <vt:lpstr>false conflicts</vt:lpstr>
      <vt:lpstr>finding false conflicts…</vt:lpstr>
      <vt:lpstr>conduct regulating  loss allocating</vt:lpstr>
      <vt:lpstr>assume…  conduct causes a loss there is a tort rule concerning it</vt:lpstr>
      <vt:lpstr>conduct-regulating…</vt:lpstr>
      <vt:lpstr>creates liability and is conduct regulating…</vt:lpstr>
      <vt:lpstr>seeks to deter the conduct that caused the loss  e.g. negligence law (in its deterrence function)</vt:lpstr>
      <vt:lpstr>blocks liability and is conduct regulating…</vt:lpstr>
      <vt:lpstr>seeks to permit the conduct that caused the loss  e.g. absence of liability for non-negligent conduct</vt:lpstr>
      <vt:lpstr>loss-allocating</vt:lpstr>
      <vt:lpstr>two types  1) really about allocating losses 2) about encouraging or discouraging some other conduct that the conduct that caused the loss</vt:lpstr>
      <vt:lpstr>both conduct regulating and loss allocating (type 1)  creates liability  e.g. negligence law - deter conduct that caused the loss - loss should be on the defendant  blocks liability  e.g. no liability for non-negligence - permit the conduct that caused the loss - loss should be on the plaintiff  </vt:lpstr>
      <vt:lpstr>solely loss allocating (type 1)  creates liability…</vt:lpstr>
      <vt:lpstr>respondeat superior</vt:lpstr>
      <vt:lpstr>solely loss allocating (type 1)  blocks liability…</vt:lpstr>
      <vt:lpstr>guest statutes (when about biting hand that feeds you)  spousal immunity (when about spousal harmony)</vt:lpstr>
      <vt:lpstr>solely loss allocating (type 2)  creates liability </vt:lpstr>
      <vt:lpstr>?</vt:lpstr>
      <vt:lpstr>solely loss allocating (type 2)  blocks liability</vt:lpstr>
      <vt:lpstr>guest statutes (when about fraud)  spousal immunity (when about fraud)  charitable immunity for negligent hiring and supervision (when about encouraging charitable activities) </vt:lpstr>
      <vt:lpstr>conduct regulating – geographic scope  if conduct occurred in the jurisdiction if loss caused by conduct occurred in the jurisd.  (at least if it creates liability) </vt:lpstr>
      <vt:lpstr>loss allocating (type 1) – geographic scope  creates liability – plaintiff is a domiciliary of the jurisdiction  blocks liability – defendant is a domiciliary of the jurisdiction </vt:lpstr>
      <vt:lpstr>loss allocating (type 2) – geographic scope  much more variable, but not implicated just because the conduct causing harm occurred in the jurisdiction</vt:lpstr>
      <vt:lpstr>  Abogados v. AT&amp;T (9th Cir. 2000)  NY corp engages in interference of contract in Jalisco concerning Mexican co.  Mexican co. sues under NY law, which has a cause of action for tortious interference of contact  Jaliscan law does not</vt:lpstr>
      <vt:lpstr>Babcock  NY P-guest NY D-host Ont accident  NY negl liability (conduct regulating and loss allocating) Ont guest statute (purely loss allocating type 2)</vt:lpstr>
      <vt:lpstr>Schultz v Boy Scouts of America  (NY 1985)</vt:lpstr>
      <vt:lpstr>Thus, under present rules, most of the nondomicile and nonlocus contacts relied on in Babcock v Jackson (supra), such as where the guest-host relationship arose and where the journey was to begin and end, are no longer controlling in tort actions involving guest statutes.</vt:lpstr>
      <vt:lpstr>what is the cause of action?  respondeat superior?  or  negligent hiring and supervision? </vt:lpstr>
      <vt:lpstr>assume P and D are New Jerseyans NJ has charitable immunity NY doesn’t wrongdoing of charity’s employee and harm all occur in NY  P sues D under a theory of respondeat superior for the torts of the employee. D alleges charitable immunity.</vt:lpstr>
      <vt:lpstr>what about public policy exception…?</vt:lpstr>
      <vt:lpstr>start with Boy Scouts</vt:lpstr>
      <vt:lpstr>where did their wrongful conduct occur?</vt:lpstr>
      <vt:lpstr>where did the harm occur?</vt:lpstr>
      <vt:lpstr>what is its domicile?  when?</vt:lpstr>
      <vt:lpstr>purpose of NJ charitable immunity rule?</vt:lpstr>
      <vt:lpstr>Plaintiffs and their sons, however, were beneficiaries of the Boy Scouts' charitable activities in New Jersey and should be bound by the benefits and burdens of that choice. Additionally, the State of New Jersey is intimately interested in seeing that the parties' associational interests are respected and its own loss-distributing rules are enforced so that the underlying policy, which is undoubtedly to encourage the growth of charitable work within its borders, is effectuated.</vt:lpstr>
      <vt:lpstr>does the common domicile of P or D matter given those purposes?</vt:lpstr>
      <vt:lpstr>- assume the Schultz’s are domiciled in NY - the Boy Scouts are domiciled in TX - but the scout camp is always in NJ, where the molestation and negligence occur</vt:lpstr>
      <vt:lpstr>- assume the Schultz’s and Boy Scouts are domiciled in NJ  - but the scout camp is always in NY, where the molestation and negligence occur</vt:lpstr>
      <vt:lpstr>why doesn’t New York law also apply?</vt:lpstr>
      <vt:lpstr>PowerPoint Presentation</vt:lpstr>
      <vt:lpstr>PowerPoint Presentation</vt:lpstr>
      <vt:lpstr>PowerPoint Presentation</vt:lpstr>
      <vt:lpstr>Kell v. Henderson (N.Y. Sup. Ct. 1965) Residents of Ontario Trip begins and ends in Ontario Accident in NY Court applied NY law, not Ontario guest statute </vt:lpstr>
      <vt:lpstr>Conversely, when the jurisdictions' conflicting rules relate to allocating losses that result from admittedly tortious conduct, as they do here, rules such as those limiting damages in wrongful death actions, vicarious liability rules, or immunities from suit, considerations of the State's admonitory interest and party reliance are less important.</vt:lpstr>
      <vt:lpstr>New York's rule holding charities liable for their tortious acts, or its rule of nonimmunity as the dissent characterizes it, is also a loss-allocating rule, just as New Jersey's charitable immunity statute is.</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[T]here are persuasive reasons for consistently applying the law of the parties' common domicile. First, it significantly reduces forum-shopping opportunities, because the same law will be applied by the common-domicile and locus jurisdictions, the two most likely forums. Second, it rebuts charges that the forum-locus is biased in favor of its own laws and in favor of rules permitting recovery. Third, the concepts of mutuality and reciprocity support consistent application of the common-domicile law. In any given case, one person could be either plaintiff or defendant and one State could be either the parties' common domicile or the locus, and yet the applicable law would not change depending on their status. Finally, it produces a rule that is easy to apply and brings a modicum of predictability and certainty to an area of the law needing both.</vt:lpstr>
      <vt:lpstr>P.V. ex rel. T.V. v. Camp Jaycee (NJ 2007) </vt:lpstr>
      <vt:lpstr>assume it is a true conflict  who has the stronger interest?</vt:lpstr>
      <vt:lpstr>Franciscan Bros.</vt:lpstr>
      <vt:lpstr>domicile?  place of wrongdoing?  place of harm?</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lpstr>“unprovided-for” cases</vt:lpstr>
      <vt:lpstr>PowerPoint Presentation</vt:lpstr>
      <vt:lpstr>PowerPoint Presentation</vt:lpstr>
      <vt:lpstr>unprovided-for case:  P’s domicile’s loss-allocating law benefits D (by prohibiting action)  D’s domicile’s loss-allocating law benefits P (by allowing action)  wrongdoing is in P’s domicile, which has no conduct regulating interest </vt:lpstr>
      <vt:lpstr>Currie:  use law that is most humane and enlightened  use forum law </vt:lpstr>
      <vt:lpstr>Erwin v. Thomas  (Or. 1973)  </vt:lpstr>
      <vt:lpstr>PowerPoint Presentation</vt:lpstr>
      <vt:lpstr>PowerPoint Presentation</vt:lpstr>
      <vt:lpstr>PowerPoint Presentation</vt:lpstr>
      <vt:lpstr>what is the real purpose of WA law?   is it really to protect WA Ds?</vt:lpstr>
      <vt:lpstr>OR married woman sues WA D for loss of consortium concerning accident in OR  true conflict or false one?</vt:lpstr>
      <vt:lpstr>Erwin is a special case…</vt:lpstr>
      <vt:lpstr>unprovided-for variation on Hurtado (Cal. 1974)  - Ps from Mexican state of Zacatecas sue Californian for wrongful death due to an accident in Zacatecas  - Zacatecan law had a limit on the amount of damages for wrongful death (part of the cause of action, not an affirmative defense) - California law had no such limit - interests for recovery above the limit?</vt:lpstr>
      <vt:lpstr>get rid of pro-domiciliary approach to loss-allocating rules?</vt:lpstr>
      <vt:lpstr>Kramer’s solution…there is no unprovided-for case</vt:lpstr>
      <vt:lpstr>two type of unprovided-for cases  is law blocking liability an affirmative defense or simply the absence of a cause of action…?</vt:lpstr>
      <vt:lpstr>affirmative defense unprovided-for cases…</vt:lpstr>
      <vt:lpstr>PowerPoint Presentation</vt:lpstr>
      <vt:lpstr>Kramer’s solution - affirmative defense of P’s domicile does not apply - but cause of action for relief of P’s domicile does apply</vt:lpstr>
      <vt:lpstr>shouldn’t repeals also be read in the light of their purposes?  assume NY had a guest statute but repealed it  would the repeal apply to Neumeier? Ont P-guest NY D-host accident in Ont</vt:lpstr>
      <vt:lpstr> Ontario guest riding in Michigander’s car  accident in Ontario Ontario has guest statute  Michigan does too  Ontario negligence law minus guest statute applies Michigan’s guest statute applies</vt:lpstr>
      <vt:lpstr>like Neumeier…  Ontario guest riding in NYer’s car  accident in Ontario NY has liability of host to guest  except… Ontario has made absence of guest/host relationship an element of the cause of action rather than an affirmative defense</vt:lpstr>
      <vt:lpstr>real issue is  what law would Ontario want for Neumeier?</vt:lpstr>
      <vt:lpstr>but what law would NY want for Neumeier?  compensatory interest? – no deterrence interest? – no worries about fraud? – yes!</vt:lpstr>
      <vt:lpstr>NY – negligence liability Comp.NY (2) + Deter.NY (4) &gt; FraudNY (5)  Ont – guest statute Comp.Ont (3) + Deter.Ont (1) &lt; FraudOnt (5)  Neumeier NY - FraudNY (5) Ont - Comp.Ont (3) + Deter.Ont (1)  best rule – Comp.Ont (3) + Deter.Ont (1) &lt; FraudNY (5)</vt:lpstr>
      <vt:lpstr>NY – negligence liability Comp.NY (2) + Deter.NY (4) &gt; FraudNY (5)  Ont – guest statute Comp.Ont (3) + Deter.Ont (1) &lt; FraudOnt (5)   Babcock NY P-guest NY D-host Ont accident  NY - Comp.NY (2) &lt; FraudNY (5) Ont - Deter.Ont (1)  best rule: Comp.NY (2) + Deter.Ont (1)  &lt;  FraudNY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152</cp:revision>
  <cp:lastPrinted>2018-01-29T16:39:44Z</cp:lastPrinted>
  <dcterms:created xsi:type="dcterms:W3CDTF">2017-01-08T14:53:49Z</dcterms:created>
  <dcterms:modified xsi:type="dcterms:W3CDTF">2019-10-01T15:10:09Z</dcterms:modified>
</cp:coreProperties>
</file>