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6"/>
  </p:handoutMasterIdLst>
  <p:sldIdLst>
    <p:sldId id="331" r:id="rId2"/>
    <p:sldId id="365" r:id="rId3"/>
    <p:sldId id="366" r:id="rId4"/>
    <p:sldId id="367" r:id="rId5"/>
    <p:sldId id="372" r:id="rId6"/>
    <p:sldId id="376" r:id="rId7"/>
    <p:sldId id="381" r:id="rId8"/>
    <p:sldId id="382" r:id="rId9"/>
    <p:sldId id="383" r:id="rId10"/>
    <p:sldId id="385" r:id="rId11"/>
    <p:sldId id="386" r:id="rId12"/>
    <p:sldId id="387" r:id="rId13"/>
    <p:sldId id="388" r:id="rId14"/>
    <p:sldId id="389" r:id="rId15"/>
    <p:sldId id="390" r:id="rId16"/>
    <p:sldId id="391" r:id="rId17"/>
    <p:sldId id="392" r:id="rId18"/>
    <p:sldId id="393" r:id="rId19"/>
    <p:sldId id="394" r:id="rId20"/>
    <p:sldId id="395" r:id="rId21"/>
    <p:sldId id="396" r:id="rId22"/>
    <p:sldId id="397" r:id="rId23"/>
    <p:sldId id="423" r:id="rId24"/>
    <p:sldId id="424" r:id="rId25"/>
    <p:sldId id="425" r:id="rId26"/>
    <p:sldId id="426" r:id="rId27"/>
    <p:sldId id="427" r:id="rId28"/>
    <p:sldId id="428" r:id="rId29"/>
    <p:sldId id="526" r:id="rId30"/>
    <p:sldId id="527" r:id="rId31"/>
    <p:sldId id="429" r:id="rId32"/>
    <p:sldId id="430" r:id="rId33"/>
    <p:sldId id="431" r:id="rId34"/>
    <p:sldId id="432" r:id="rId35"/>
    <p:sldId id="528" r:id="rId36"/>
    <p:sldId id="456" r:id="rId37"/>
    <p:sldId id="457" r:id="rId38"/>
    <p:sldId id="458" r:id="rId39"/>
    <p:sldId id="529" r:id="rId40"/>
    <p:sldId id="530" r:id="rId41"/>
    <p:sldId id="531" r:id="rId42"/>
    <p:sldId id="459" r:id="rId43"/>
    <p:sldId id="470" r:id="rId44"/>
    <p:sldId id="471" r:id="rId45"/>
    <p:sldId id="472" r:id="rId46"/>
    <p:sldId id="532" r:id="rId47"/>
    <p:sldId id="533" r:id="rId48"/>
    <p:sldId id="534" r:id="rId49"/>
    <p:sldId id="473" r:id="rId50"/>
    <p:sldId id="535" r:id="rId51"/>
    <p:sldId id="536" r:id="rId52"/>
    <p:sldId id="537" r:id="rId53"/>
    <p:sldId id="474" r:id="rId54"/>
    <p:sldId id="475" r:id="rId55"/>
    <p:sldId id="476" r:id="rId56"/>
    <p:sldId id="513" r:id="rId57"/>
    <p:sldId id="514" r:id="rId58"/>
    <p:sldId id="515" r:id="rId59"/>
    <p:sldId id="525" r:id="rId60"/>
    <p:sldId id="523" r:id="rId61"/>
    <p:sldId id="546" r:id="rId62"/>
    <p:sldId id="478" r:id="rId63"/>
    <p:sldId id="540" r:id="rId64"/>
    <p:sldId id="541" r:id="rId65"/>
    <p:sldId id="538" r:id="rId66"/>
    <p:sldId id="542" r:id="rId67"/>
    <p:sldId id="516" r:id="rId68"/>
    <p:sldId id="477" r:id="rId69"/>
    <p:sldId id="510" r:id="rId70"/>
    <p:sldId id="517" r:id="rId71"/>
    <p:sldId id="518" r:id="rId72"/>
    <p:sldId id="519" r:id="rId73"/>
    <p:sldId id="520" r:id="rId74"/>
    <p:sldId id="545" r:id="rId75"/>
    <p:sldId id="521" r:id="rId76"/>
    <p:sldId id="522" r:id="rId77"/>
    <p:sldId id="511" r:id="rId78"/>
    <p:sldId id="497" r:id="rId79"/>
    <p:sldId id="543" r:id="rId80"/>
    <p:sldId id="498" r:id="rId81"/>
    <p:sldId id="499" r:id="rId82"/>
    <p:sldId id="500" r:id="rId83"/>
    <p:sldId id="501" r:id="rId84"/>
    <p:sldId id="544" r:id="rId8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43" autoAdjust="0"/>
    <p:restoredTop sz="94660"/>
  </p:normalViewPr>
  <p:slideViewPr>
    <p:cSldViewPr snapToGrid="0">
      <p:cViewPr varScale="1">
        <p:scale>
          <a:sx n="77" d="100"/>
          <a:sy n="77" d="100"/>
        </p:scale>
        <p:origin x="4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DA10F33-7AF7-42BF-AA99-C173A384D9E8}" type="datetimeFigureOut">
              <a:rPr lang="en-US" smtClean="0"/>
              <a:t>9/26/2019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6EAC977C-3D29-4CB6-A872-028B6A170D3B}" type="slidenum">
              <a:rPr lang="en-US" smtClean="0"/>
              <a:t>‹#›</a:t>
            </a:fld>
            <a:endParaRPr lang="en-US"/>
          </a:p>
        </p:txBody>
      </p:sp>
    </p:spTree>
    <p:extLst>
      <p:ext uri="{BB962C8B-B14F-4D97-AF65-F5344CB8AC3E}">
        <p14:creationId xmlns:p14="http://schemas.microsoft.com/office/powerpoint/2010/main" val="100715160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310FBAD-B2C2-4A37-B1E3-5A7927924CD7}"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644185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7550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24622017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09600" y="274639"/>
            <a:ext cx="109728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Date Placeholder 2"/>
          <p:cNvSpPr>
            <a:spLocks noGrp="1"/>
          </p:cNvSpPr>
          <p:nvPr>
            <p:ph type="dt" sz="half" idx="10"/>
          </p:nvPr>
        </p:nvSpPr>
        <p:spPr>
          <a:xfrm>
            <a:off x="609600" y="6245225"/>
            <a:ext cx="2844800" cy="476250"/>
          </a:xfrm>
        </p:spPr>
        <p:txBody>
          <a:bodyPr/>
          <a:lstStyle>
            <a:lvl1pPr>
              <a:defRPr/>
            </a:lvl1pPr>
          </a:lstStyle>
          <a:p>
            <a:pPr>
              <a:defRPr/>
            </a:pPr>
            <a:endParaRPr lang="en-US"/>
          </a:p>
        </p:txBody>
      </p:sp>
      <p:sp>
        <p:nvSpPr>
          <p:cNvPr id="4" name="Footer Placeholder 3"/>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8737600" y="6245225"/>
            <a:ext cx="2844800" cy="476250"/>
          </a:xfrm>
        </p:spPr>
        <p:txBody>
          <a:bodyPr/>
          <a:lstStyle>
            <a:lvl1pPr>
              <a:defRPr/>
            </a:lvl1pPr>
          </a:lstStyle>
          <a:p>
            <a:fld id="{D0C0A38D-7074-439D-94CE-73F8CC1FCC8E}" type="slidenum">
              <a:rPr lang="en-US" altLang="en-US"/>
              <a:pPr/>
              <a:t>‹#›</a:t>
            </a:fld>
            <a:endParaRPr lang="en-US" altLang="en-US"/>
          </a:p>
        </p:txBody>
      </p:sp>
    </p:spTree>
    <p:extLst>
      <p:ext uri="{BB962C8B-B14F-4D97-AF65-F5344CB8AC3E}">
        <p14:creationId xmlns:p14="http://schemas.microsoft.com/office/powerpoint/2010/main" val="18709977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310FBAD-B2C2-4A37-B1E3-5A7927924CD7}"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85561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10FBAD-B2C2-4A37-B1E3-5A7927924CD7}" type="datetimeFigureOut">
              <a:rPr lang="en-US" smtClean="0"/>
              <a:t>9/26/2019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378124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310FBAD-B2C2-4A37-B1E3-5A7927924CD7}"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719209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310FBAD-B2C2-4A37-B1E3-5A7927924CD7}" type="datetimeFigureOut">
              <a:rPr lang="en-US" smtClean="0"/>
              <a:t>9/26/2019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20688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310FBAD-B2C2-4A37-B1E3-5A7927924CD7}" type="datetimeFigureOut">
              <a:rPr lang="en-US" smtClean="0"/>
              <a:t>9/26/2019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3387412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10FBAD-B2C2-4A37-B1E3-5A7927924CD7}" type="datetimeFigureOut">
              <a:rPr lang="en-US" smtClean="0"/>
              <a:t>9/26/2019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532988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11036531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310FBAD-B2C2-4A37-B1E3-5A7927924CD7}" type="datetimeFigureOut">
              <a:rPr lang="en-US" smtClean="0"/>
              <a:t>9/26/2019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23D4E8-6B08-4181-A63C-1A9C5E0F6CCB}" type="slidenum">
              <a:rPr lang="en-US" smtClean="0"/>
              <a:t>‹#›</a:t>
            </a:fld>
            <a:endParaRPr lang="en-US"/>
          </a:p>
        </p:txBody>
      </p:sp>
    </p:spTree>
    <p:extLst>
      <p:ext uri="{BB962C8B-B14F-4D97-AF65-F5344CB8AC3E}">
        <p14:creationId xmlns:p14="http://schemas.microsoft.com/office/powerpoint/2010/main" val="419591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10FBAD-B2C2-4A37-B1E3-5A7927924CD7}" type="datetimeFigureOut">
              <a:rPr lang="en-US" smtClean="0"/>
              <a:t>9/26/2019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23D4E8-6B08-4181-A63C-1A9C5E0F6CCB}" type="slidenum">
              <a:rPr lang="en-US" smtClean="0"/>
              <a:t>‹#›</a:t>
            </a:fld>
            <a:endParaRPr lang="en-US"/>
          </a:p>
        </p:txBody>
      </p:sp>
    </p:spTree>
    <p:extLst>
      <p:ext uri="{BB962C8B-B14F-4D97-AF65-F5344CB8AC3E}">
        <p14:creationId xmlns:p14="http://schemas.microsoft.com/office/powerpoint/2010/main" val="20478762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7584" y="365125"/>
            <a:ext cx="10656216" cy="5724590"/>
          </a:xfrm>
        </p:spPr>
        <p:txBody>
          <a:bodyPr/>
          <a:lstStyle/>
          <a:p>
            <a:pPr algn="ctr"/>
            <a:r>
              <a:rPr lang="en-US" dirty="0"/>
              <a:t>Thurs. Sept. 26</a:t>
            </a:r>
            <a:br>
              <a:rPr lang="en-US" dirty="0"/>
            </a:br>
            <a:endParaRPr lang="en-US" dirty="0"/>
          </a:p>
        </p:txBody>
      </p:sp>
    </p:spTree>
    <p:extLst>
      <p:ext uri="{BB962C8B-B14F-4D97-AF65-F5344CB8AC3E}">
        <p14:creationId xmlns:p14="http://schemas.microsoft.com/office/powerpoint/2010/main" val="11210071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p:nvPr>
        </p:nvSpPr>
        <p:spPr>
          <a:xfrm>
            <a:off x="1981200" y="274639"/>
            <a:ext cx="8229600" cy="5851525"/>
          </a:xfrm>
        </p:spPr>
        <p:txBody>
          <a:bodyPr/>
          <a:lstStyle/>
          <a:p>
            <a:r>
              <a:rPr lang="en-US" altLang="en-US"/>
              <a:t>P (Mass) and D (Maine) enter into a contract in Maine with performance in Maine</a:t>
            </a:r>
          </a:p>
          <a:p>
            <a:r>
              <a:rPr lang="en-US" altLang="en-US"/>
              <a:t>The contract says that the law of Mass applies</a:t>
            </a:r>
          </a:p>
          <a:p>
            <a:r>
              <a:rPr lang="en-US" altLang="en-US"/>
              <a:t>Under Mass law D has no capacity to contract, because she is a married woman</a:t>
            </a:r>
          </a:p>
          <a:p>
            <a:r>
              <a:rPr lang="en-US" altLang="en-US"/>
              <a:t>Under Maine law, she has such a capacity</a:t>
            </a:r>
          </a:p>
        </p:txBody>
      </p:sp>
    </p:spTree>
    <p:extLst>
      <p:ext uri="{BB962C8B-B14F-4D97-AF65-F5344CB8AC3E}">
        <p14:creationId xmlns:p14="http://schemas.microsoft.com/office/powerpoint/2010/main" val="2094917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p:nvPr>
        </p:nvSpPr>
        <p:spPr>
          <a:xfrm>
            <a:off x="1524000" y="274638"/>
            <a:ext cx="9144000" cy="6049962"/>
          </a:xfrm>
        </p:spPr>
        <p:txBody>
          <a:bodyPr rtlCol="0">
            <a:normAutofit/>
          </a:bodyPr>
          <a:lstStyle/>
          <a:p>
            <a:pPr>
              <a:defRPr/>
            </a:pPr>
            <a:r>
              <a:rPr lang="en-US"/>
              <a:t>On occasion, the parties may choose a law that would declare the contract invalid. In such situations, the chosen law will not be applied by reason of the parties' choice. To do so would defeat the expectations of the parties which it is the purpose of the present rule to protect. The parties can be assumed to have intended that the provisions of the contract would be binding upon them. If the parties have chosen a law that would invalidate the contract, it can be assumed that they did so by mistake. If, however, the chosen law is that of the state of the otherwise applicable law under the rule of § 188, this law will be applied even when it invalidates the contract. Such application will be by reason of the rule of § 188, and not by reason of the fact that this was the law chosen by the parties. </a:t>
            </a:r>
          </a:p>
          <a:p>
            <a:pPr>
              <a:defRPr/>
            </a:pPr>
            <a:endParaRPr lang="en-US"/>
          </a:p>
        </p:txBody>
      </p:sp>
    </p:spTree>
    <p:extLst>
      <p:ext uri="{BB962C8B-B14F-4D97-AF65-F5344CB8AC3E}">
        <p14:creationId xmlns:p14="http://schemas.microsoft.com/office/powerpoint/2010/main" val="2360695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209800" y="228601"/>
            <a:ext cx="8077200" cy="5973763"/>
          </a:xfrm>
        </p:spPr>
        <p:txBody>
          <a:bodyPr/>
          <a:lstStyle/>
          <a:p>
            <a:r>
              <a:rPr lang="en-US" altLang="en-US"/>
              <a:t>interest analysis</a:t>
            </a:r>
          </a:p>
        </p:txBody>
      </p:sp>
    </p:spTree>
    <p:extLst>
      <p:ext uri="{BB962C8B-B14F-4D97-AF65-F5344CB8AC3E}">
        <p14:creationId xmlns:p14="http://schemas.microsoft.com/office/powerpoint/2010/main" val="40774908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1728" y="365125"/>
            <a:ext cx="10842072" cy="6278956"/>
          </a:xfrm>
        </p:spPr>
        <p:txBody>
          <a:bodyPr/>
          <a:lstStyle/>
          <a:p>
            <a:r>
              <a:rPr lang="en-US" dirty="0"/>
              <a:t>Harris v. Harris (Ga. 1984)</a:t>
            </a:r>
            <a:br>
              <a:rPr lang="en-US" dirty="0"/>
            </a:br>
            <a:r>
              <a:rPr lang="en-US" dirty="0"/>
              <a:t>two married but separated Georgians get into car accident in Georgia in which husband is negligent – wife sues</a:t>
            </a:r>
            <a:br>
              <a:rPr lang="en-US" dirty="0"/>
            </a:br>
            <a:r>
              <a:rPr lang="en-US" dirty="0"/>
              <a:t>does Georgia spousal immunity rule apply?</a:t>
            </a:r>
          </a:p>
        </p:txBody>
      </p:sp>
    </p:spTree>
    <p:extLst>
      <p:ext uri="{BB962C8B-B14F-4D97-AF65-F5344CB8AC3E}">
        <p14:creationId xmlns:p14="http://schemas.microsoft.com/office/powerpoint/2010/main" val="7315331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7563" y="365125"/>
            <a:ext cx="10716237" cy="6035675"/>
          </a:xfrm>
        </p:spPr>
        <p:txBody>
          <a:bodyPr/>
          <a:lstStyle/>
          <a:p>
            <a:r>
              <a:rPr lang="en-US" dirty="0"/>
              <a:t>purposivism</a:t>
            </a:r>
            <a:br>
              <a:rPr lang="en-US" dirty="0"/>
            </a:br>
            <a:r>
              <a:rPr lang="en-US" dirty="0"/>
              <a:t>textualism</a:t>
            </a:r>
          </a:p>
        </p:txBody>
      </p:sp>
    </p:spTree>
    <p:extLst>
      <p:ext uri="{BB962C8B-B14F-4D97-AF65-F5344CB8AC3E}">
        <p14:creationId xmlns:p14="http://schemas.microsoft.com/office/powerpoint/2010/main" val="6992097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9508" y="365125"/>
            <a:ext cx="10674292" cy="6069231"/>
          </a:xfrm>
        </p:spPr>
        <p:txBody>
          <a:bodyPr/>
          <a:lstStyle/>
          <a:p>
            <a:r>
              <a:rPr lang="en-US" dirty="0"/>
              <a:t>two married Californians get into car accident in Georgia in which husband is negligent, wife sues</a:t>
            </a:r>
            <a:br>
              <a:rPr lang="en-US" dirty="0"/>
            </a:br>
            <a:r>
              <a:rPr lang="en-US" dirty="0"/>
              <a:t>does Georgia’s spousal immunity rule apply?</a:t>
            </a:r>
          </a:p>
        </p:txBody>
      </p:sp>
    </p:spTree>
    <p:extLst>
      <p:ext uri="{BB962C8B-B14F-4D97-AF65-F5344CB8AC3E}">
        <p14:creationId xmlns:p14="http://schemas.microsoft.com/office/powerpoint/2010/main" val="461160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1787" y="365125"/>
            <a:ext cx="10582013" cy="6010508"/>
          </a:xfrm>
        </p:spPr>
        <p:txBody>
          <a:bodyPr/>
          <a:lstStyle/>
          <a:p>
            <a:r>
              <a:rPr lang="en-US" cap="small" dirty="0"/>
              <a:t>Wis. Stat</a:t>
            </a:r>
            <a:r>
              <a:rPr lang="en-US" dirty="0"/>
              <a:t>. § 895.03 (action for wrongful death “caused in this state”)</a:t>
            </a:r>
          </a:p>
        </p:txBody>
      </p:sp>
    </p:spTree>
    <p:extLst>
      <p:ext uri="{BB962C8B-B14F-4D97-AF65-F5344CB8AC3E}">
        <p14:creationId xmlns:p14="http://schemas.microsoft.com/office/powerpoint/2010/main" val="4167691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p:nvPr>
        </p:nvSpPr>
        <p:spPr>
          <a:xfrm>
            <a:off x="1981200" y="274639"/>
            <a:ext cx="8229600" cy="5851525"/>
          </a:xfrm>
        </p:spPr>
        <p:txBody>
          <a:bodyPr/>
          <a:lstStyle/>
          <a:p>
            <a:pPr marL="1035050" lvl="1" indent="-577850"/>
            <a:r>
              <a:rPr lang="en-US" altLang="en-US" sz="3200"/>
              <a:t>Millikan v Pratt</a:t>
            </a:r>
          </a:p>
          <a:p>
            <a:pPr marL="1409700" lvl="2" indent="-495300"/>
            <a:r>
              <a:rPr lang="en-US" altLang="en-US" sz="3200"/>
              <a:t>Mass D contracted with Maine Ps to guarantee D’s husband’s payment</a:t>
            </a:r>
          </a:p>
          <a:p>
            <a:pPr marL="1409700" lvl="2" indent="-495300"/>
            <a:r>
              <a:rPr lang="en-US" altLang="en-US" sz="3200"/>
              <a:t>Sent by her husband by mail from Mass to Maine</a:t>
            </a:r>
          </a:p>
          <a:p>
            <a:pPr marL="1409700" lvl="2" indent="-495300"/>
            <a:r>
              <a:rPr lang="en-US" altLang="en-US" sz="3200"/>
              <a:t>D’s husband did not pay</a:t>
            </a:r>
          </a:p>
          <a:p>
            <a:pPr marL="1409700" lvl="2" indent="-495300"/>
            <a:r>
              <a:rPr lang="en-US" altLang="en-US" sz="3200"/>
              <a:t>Ps demanded of D</a:t>
            </a:r>
          </a:p>
          <a:p>
            <a:pPr marL="1409700" lvl="2" indent="-495300"/>
            <a:r>
              <a:rPr lang="en-US" altLang="en-US" sz="3200"/>
              <a:t>She refused</a:t>
            </a:r>
          </a:p>
          <a:p>
            <a:pPr marL="1409700" lvl="2" indent="-495300"/>
            <a:r>
              <a:rPr lang="en-US" altLang="en-US" sz="3200"/>
              <a:t>Mass had law not allowing married women to contract as surety</a:t>
            </a:r>
          </a:p>
          <a:p>
            <a:pPr marL="1409700" lvl="2" indent="-495300"/>
            <a:r>
              <a:rPr lang="en-US" altLang="en-US" sz="3200"/>
              <a:t>Maine didn’t</a:t>
            </a:r>
          </a:p>
        </p:txBody>
      </p:sp>
    </p:spTree>
    <p:extLst>
      <p:ext uri="{BB962C8B-B14F-4D97-AF65-F5344CB8AC3E}">
        <p14:creationId xmlns:p14="http://schemas.microsoft.com/office/powerpoint/2010/main" val="42249133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835" y="0"/>
            <a:ext cx="11896165" cy="6687671"/>
          </a:xfrm>
        </p:spPr>
        <p:txBody>
          <a:bodyPr>
            <a:normAutofit fontScale="90000"/>
          </a:bodyPr>
          <a:lstStyle/>
          <a:p>
            <a:r>
              <a:rPr lang="en-US" dirty="0"/>
              <a:t>GA: </a:t>
            </a:r>
            <a:r>
              <a:rPr lang="en-US" dirty="0" err="1"/>
              <a:t>interspousal</a:t>
            </a:r>
            <a:r>
              <a:rPr lang="en-US" dirty="0"/>
              <a:t> immunity	CA: </a:t>
            </a:r>
            <a:r>
              <a:rPr lang="en-US" dirty="0" err="1"/>
              <a:t>interspousal</a:t>
            </a:r>
            <a:r>
              <a:rPr lang="en-US" dirty="0"/>
              <a:t> liability</a:t>
            </a:r>
            <a:br>
              <a:rPr lang="en-US" dirty="0"/>
            </a:br>
            <a:r>
              <a:rPr lang="en-US" dirty="0"/>
              <a:t/>
            </a:r>
            <a:br>
              <a:rPr lang="en-US" dirty="0"/>
            </a:br>
            <a:r>
              <a:rPr lang="en-US" dirty="0"/>
              <a:t>Domicile 	Accident		Forum	1</a:t>
            </a:r>
            <a:r>
              <a:rPr lang="en-US" baseline="30000" dirty="0"/>
              <a:t>st</a:t>
            </a:r>
            <a:r>
              <a:rPr lang="en-US" dirty="0"/>
              <a:t> R		State Inter.</a:t>
            </a:r>
            <a:br>
              <a:rPr lang="en-US" dirty="0"/>
            </a:br>
            <a:r>
              <a:rPr lang="en-US" dirty="0"/>
              <a:t>CA			CA			CA		CA		CA</a:t>
            </a:r>
            <a:br>
              <a:rPr lang="en-US" dirty="0"/>
            </a:br>
            <a:r>
              <a:rPr lang="en-US" dirty="0"/>
              <a:t>CA			CA			GA		CA		CA</a:t>
            </a:r>
            <a:br>
              <a:rPr lang="en-US" dirty="0"/>
            </a:br>
            <a:r>
              <a:rPr lang="en-US" dirty="0"/>
              <a:t>CA			GA			CA		GA		CA</a:t>
            </a:r>
            <a:br>
              <a:rPr lang="en-US" dirty="0"/>
            </a:br>
            <a:r>
              <a:rPr lang="en-US" dirty="0"/>
              <a:t>CA			GA			GA		GA		CA</a:t>
            </a:r>
            <a:br>
              <a:rPr lang="en-US" dirty="0"/>
            </a:br>
            <a:r>
              <a:rPr lang="en-US" dirty="0"/>
              <a:t>GA			CA			CA		CA		GA	CA</a:t>
            </a:r>
            <a:br>
              <a:rPr lang="en-US" dirty="0"/>
            </a:br>
            <a:r>
              <a:rPr lang="en-US" dirty="0"/>
              <a:t>GA			CA			GA		CA		GA	CA</a:t>
            </a:r>
            <a:br>
              <a:rPr lang="en-US" dirty="0"/>
            </a:br>
            <a:r>
              <a:rPr lang="en-US" dirty="0"/>
              <a:t>GA			GA			CA		GA		GA</a:t>
            </a:r>
            <a:br>
              <a:rPr lang="en-US" dirty="0"/>
            </a:br>
            <a:r>
              <a:rPr lang="en-US" dirty="0"/>
              <a:t>GA			GA			GA		GA		GA</a:t>
            </a:r>
          </a:p>
        </p:txBody>
      </p:sp>
    </p:spTree>
    <p:extLst>
      <p:ext uri="{BB962C8B-B14F-4D97-AF65-F5344CB8AC3E}">
        <p14:creationId xmlns:p14="http://schemas.microsoft.com/office/powerpoint/2010/main" val="3419633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2133600" y="274638"/>
            <a:ext cx="8077200" cy="6354762"/>
          </a:xfrm>
        </p:spPr>
        <p:txBody>
          <a:bodyPr/>
          <a:lstStyle/>
          <a:p>
            <a:pPr eaLnBrk="1" hangingPunct="1"/>
            <a:r>
              <a:rPr lang="en-US" altLang="en-US"/>
              <a:t>true conflicts</a:t>
            </a:r>
          </a:p>
        </p:txBody>
      </p:sp>
    </p:spTree>
    <p:extLst>
      <p:ext uri="{BB962C8B-B14F-4D97-AF65-F5344CB8AC3E}">
        <p14:creationId xmlns:p14="http://schemas.microsoft.com/office/powerpoint/2010/main" val="38789171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p:cNvSpPr>
            <a:spLocks noGrp="1" noChangeArrowheads="1"/>
          </p:cNvSpPr>
          <p:nvPr>
            <p:ph type="title"/>
          </p:nvPr>
        </p:nvSpPr>
        <p:spPr/>
        <p:txBody>
          <a:bodyPr/>
          <a:lstStyle/>
          <a:p>
            <a:r>
              <a:rPr lang="en-US" altLang="en-US"/>
              <a:t>Party Autonomy</a:t>
            </a:r>
          </a:p>
        </p:txBody>
      </p:sp>
    </p:spTree>
    <p:extLst>
      <p:ext uri="{BB962C8B-B14F-4D97-AF65-F5344CB8AC3E}">
        <p14:creationId xmlns:p14="http://schemas.microsoft.com/office/powerpoint/2010/main" val="40608760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1828800" y="274638"/>
            <a:ext cx="8382000" cy="6354762"/>
          </a:xfrm>
        </p:spPr>
        <p:txBody>
          <a:bodyPr/>
          <a:lstStyle/>
          <a:p>
            <a:pPr eaLnBrk="1" hangingPunct="1"/>
            <a:r>
              <a:rPr lang="en-US" altLang="en-US"/>
              <a:t>false conflicts</a:t>
            </a:r>
          </a:p>
        </p:txBody>
      </p:sp>
    </p:spTree>
    <p:extLst>
      <p:ext uri="{BB962C8B-B14F-4D97-AF65-F5344CB8AC3E}">
        <p14:creationId xmlns:p14="http://schemas.microsoft.com/office/powerpoint/2010/main" val="7364670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7565" y="365125"/>
            <a:ext cx="10956235" cy="5836892"/>
          </a:xfrm>
        </p:spPr>
        <p:txBody>
          <a:bodyPr/>
          <a:lstStyle/>
          <a:p>
            <a:r>
              <a:rPr lang="en-US" dirty="0"/>
              <a:t>Is it a “false conflict” when each jurisdiction has law with the same content</a:t>
            </a:r>
            <a:r>
              <a:rPr lang="mr-IN" dirty="0"/>
              <a:t>…</a:t>
            </a:r>
            <a:r>
              <a:rPr lang="en-US" dirty="0"/>
              <a:t>?</a:t>
            </a:r>
          </a:p>
        </p:txBody>
      </p:sp>
    </p:spTree>
    <p:extLst>
      <p:ext uri="{BB962C8B-B14F-4D97-AF65-F5344CB8AC3E}">
        <p14:creationId xmlns:p14="http://schemas.microsoft.com/office/powerpoint/2010/main" val="4214276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899751"/>
          </a:xfrm>
        </p:spPr>
        <p:txBody>
          <a:bodyPr/>
          <a:lstStyle/>
          <a:p>
            <a:r>
              <a:rPr lang="en-US" dirty="0"/>
              <a:t>Marie v Garrison</a:t>
            </a:r>
            <a:br>
              <a:rPr lang="en-US" dirty="0"/>
            </a:br>
            <a:r>
              <a:rPr lang="en-US" dirty="0"/>
              <a:t>Mo K, suit in NY</a:t>
            </a:r>
            <a:br>
              <a:rPr lang="en-US" dirty="0"/>
            </a:br>
            <a:r>
              <a:rPr lang="en-US" dirty="0"/>
              <a:t>NY’s statute of frauds – no contract shall be valid unless in writing</a:t>
            </a:r>
            <a:br>
              <a:rPr lang="en-US" dirty="0"/>
            </a:br>
            <a:r>
              <a:rPr lang="en-US" dirty="0"/>
              <a:t>MO statute of frauds – no contract shall be enforced unless in writing</a:t>
            </a:r>
            <a:br>
              <a:rPr lang="en-US" dirty="0"/>
            </a:br>
            <a:endParaRPr lang="en-US" dirty="0"/>
          </a:p>
        </p:txBody>
      </p:sp>
    </p:spTree>
    <p:extLst>
      <p:ext uri="{BB962C8B-B14F-4D97-AF65-F5344CB8AC3E}">
        <p14:creationId xmlns:p14="http://schemas.microsoft.com/office/powerpoint/2010/main" val="5150656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122" y="365125"/>
            <a:ext cx="10611678" cy="6022423"/>
          </a:xfrm>
        </p:spPr>
        <p:txBody>
          <a:bodyPr/>
          <a:lstStyle/>
          <a:p>
            <a:r>
              <a:rPr lang="en-US" dirty="0"/>
              <a:t>finding false conflicts</a:t>
            </a:r>
            <a:r>
              <a:rPr lang="mr-IN" dirty="0"/>
              <a:t>…</a:t>
            </a:r>
            <a:endParaRPr lang="en-US" dirty="0"/>
          </a:p>
        </p:txBody>
      </p:sp>
    </p:spTree>
    <p:extLst>
      <p:ext uri="{BB962C8B-B14F-4D97-AF65-F5344CB8AC3E}">
        <p14:creationId xmlns:p14="http://schemas.microsoft.com/office/powerpoint/2010/main" val="3825451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ontent Placeholder 1"/>
          <p:cNvSpPr>
            <a:spLocks noGrp="1"/>
          </p:cNvSpPr>
          <p:nvPr>
            <p:ph/>
          </p:nvPr>
        </p:nvSpPr>
        <p:spPr>
          <a:xfrm>
            <a:off x="1981200" y="274639"/>
            <a:ext cx="8229600" cy="5851525"/>
          </a:xfrm>
        </p:spPr>
        <p:txBody>
          <a:bodyPr/>
          <a:lstStyle/>
          <a:p>
            <a:pPr eaLnBrk="1" hangingPunct="1"/>
            <a:r>
              <a:rPr lang="en-US" altLang="en-US"/>
              <a:t>Babcock v. Jackson (NY 1963)</a:t>
            </a:r>
          </a:p>
          <a:p>
            <a:pPr eaLnBrk="1" hangingPunct="1"/>
            <a:r>
              <a:rPr lang="en-US" altLang="en-US"/>
              <a:t>NY P – guest in car w/ NY D</a:t>
            </a:r>
          </a:p>
          <a:p>
            <a:pPr eaLnBrk="1" hangingPunct="1"/>
            <a:r>
              <a:rPr lang="en-US" altLang="en-US"/>
              <a:t>Crashed into stone wall in Ontario</a:t>
            </a:r>
          </a:p>
          <a:p>
            <a:pPr eaLnBrk="1" hangingPunct="1"/>
            <a:r>
              <a:rPr lang="en-US" altLang="en-US"/>
              <a:t>Does Ontario’s guest statute apply?</a:t>
            </a:r>
          </a:p>
          <a:p>
            <a:pPr eaLnBrk="1" hangingPunct="1"/>
            <a:endParaRPr lang="en-US" altLang="en-US"/>
          </a:p>
        </p:txBody>
      </p:sp>
    </p:spTree>
    <p:extLst>
      <p:ext uri="{BB962C8B-B14F-4D97-AF65-F5344CB8AC3E}">
        <p14:creationId xmlns:p14="http://schemas.microsoft.com/office/powerpoint/2010/main" val="29944130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1"/>
          <p:cNvSpPr>
            <a:spLocks noGrp="1"/>
          </p:cNvSpPr>
          <p:nvPr>
            <p:ph/>
          </p:nvPr>
        </p:nvSpPr>
        <p:spPr>
          <a:xfrm>
            <a:off x="1981200" y="274639"/>
            <a:ext cx="8229600" cy="5851525"/>
          </a:xfrm>
        </p:spPr>
        <p:txBody>
          <a:bodyPr/>
          <a:lstStyle/>
          <a:p>
            <a:pPr eaLnBrk="1" hangingPunct="1"/>
            <a:r>
              <a:rPr lang="en-US" altLang="en-US"/>
              <a:t>Dym v Gordon (NY 1965)</a:t>
            </a:r>
          </a:p>
          <a:p>
            <a:pPr eaLnBrk="1" hangingPunct="1"/>
            <a:r>
              <a:rPr lang="en-US" altLang="en-US"/>
              <a:t>P and D both NY domiciliaries</a:t>
            </a:r>
          </a:p>
          <a:p>
            <a:pPr eaLnBrk="1" hangingPunct="1"/>
            <a:r>
              <a:rPr lang="en-US" altLang="en-US"/>
              <a:t>BUT taking courses at U of Colo</a:t>
            </a:r>
          </a:p>
          <a:p>
            <a:pPr eaLnBrk="1" hangingPunct="1"/>
            <a:r>
              <a:rPr lang="en-US" altLang="en-US"/>
              <a:t>Collision with another vehicle (from Kansas) in Colo</a:t>
            </a:r>
          </a:p>
          <a:p>
            <a:pPr eaLnBrk="1" hangingPunct="1"/>
            <a:r>
              <a:rPr lang="en-US" altLang="en-US"/>
              <a:t>Does Colo guest statute apply?</a:t>
            </a:r>
          </a:p>
          <a:p>
            <a:pPr eaLnBrk="1" hangingPunct="1"/>
            <a:endParaRPr lang="en-US" altLang="en-US"/>
          </a:p>
        </p:txBody>
      </p:sp>
    </p:spTree>
    <p:extLst>
      <p:ext uri="{BB962C8B-B14F-4D97-AF65-F5344CB8AC3E}">
        <p14:creationId xmlns:p14="http://schemas.microsoft.com/office/powerpoint/2010/main" val="12465613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322" y="365125"/>
            <a:ext cx="10916478" cy="5942910"/>
          </a:xfrm>
        </p:spPr>
        <p:txBody>
          <a:bodyPr/>
          <a:lstStyle/>
          <a:p>
            <a:r>
              <a:rPr lang="en-US" dirty="0"/>
              <a:t>how is </a:t>
            </a:r>
            <a:r>
              <a:rPr lang="en-US" dirty="0" err="1"/>
              <a:t>Dym</a:t>
            </a:r>
            <a:r>
              <a:rPr lang="en-US" dirty="0"/>
              <a:t> different from Babcock?</a:t>
            </a:r>
          </a:p>
        </p:txBody>
      </p:sp>
    </p:spTree>
    <p:extLst>
      <p:ext uri="{BB962C8B-B14F-4D97-AF65-F5344CB8AC3E}">
        <p14:creationId xmlns:p14="http://schemas.microsoft.com/office/powerpoint/2010/main" val="34048091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p:txBody>
          <a:bodyPr/>
          <a:lstStyle/>
          <a:p>
            <a:pPr eaLnBrk="1" hangingPunct="1"/>
            <a:r>
              <a:rPr lang="en-US" altLang="en-US"/>
              <a:t>Tooker v. Lopez (NY 1969)</a:t>
            </a:r>
            <a:br>
              <a:rPr lang="en-US" altLang="en-US"/>
            </a:br>
            <a:endParaRPr lang="en-US" altLang="en-US"/>
          </a:p>
        </p:txBody>
      </p:sp>
    </p:spTree>
    <p:extLst>
      <p:ext uri="{BB962C8B-B14F-4D97-AF65-F5344CB8AC3E}">
        <p14:creationId xmlns:p14="http://schemas.microsoft.com/office/powerpoint/2010/main" val="40147518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330" y="365125"/>
            <a:ext cx="10863470" cy="5571849"/>
          </a:xfrm>
        </p:spPr>
        <p:txBody>
          <a:bodyPr/>
          <a:lstStyle/>
          <a:p>
            <a:r>
              <a:rPr lang="en-US" dirty="0"/>
              <a:t>how to get out of </a:t>
            </a:r>
            <a:r>
              <a:rPr lang="en-US" dirty="0" err="1"/>
              <a:t>Dym</a:t>
            </a:r>
            <a:r>
              <a:rPr lang="en-US" dirty="0"/>
              <a:t>?</a:t>
            </a:r>
          </a:p>
        </p:txBody>
      </p:sp>
    </p:spTree>
    <p:extLst>
      <p:ext uri="{BB962C8B-B14F-4D97-AF65-F5344CB8AC3E}">
        <p14:creationId xmlns:p14="http://schemas.microsoft.com/office/powerpoint/2010/main" val="19181296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E205B-3374-5C40-A46B-29350A1647F2}"/>
              </a:ext>
            </a:extLst>
          </p:cNvPr>
          <p:cNvSpPr>
            <a:spLocks noGrp="1"/>
          </p:cNvSpPr>
          <p:nvPr>
            <p:ph type="title"/>
          </p:nvPr>
        </p:nvSpPr>
        <p:spPr>
          <a:xfrm>
            <a:off x="462844" y="365125"/>
            <a:ext cx="10890956" cy="5967942"/>
          </a:xfrm>
        </p:spPr>
        <p:txBody>
          <a:bodyPr>
            <a:normAutofit/>
          </a:bodyPr>
          <a:lstStyle/>
          <a:p>
            <a:r>
              <a:rPr lang="en-US" dirty="0"/>
              <a:t>The teleological argument advanced by some that the guest statute was intended to assure the priority of injured </a:t>
            </a:r>
            <a:r>
              <a:rPr lang="en-US" dirty="0" err="1"/>
              <a:t>nonguests</a:t>
            </a:r>
            <a:r>
              <a:rPr lang="en-US" dirty="0"/>
              <a:t> in the assets of a negligent host, in addition to the prevention of fraudulent claims, overlooks not only the statutory history but the fact that the statute permits recovery by guests who can establish that the accident was due to the gross negligence of the driver.</a:t>
            </a:r>
          </a:p>
        </p:txBody>
      </p:sp>
    </p:spTree>
    <p:extLst>
      <p:ext uri="{BB962C8B-B14F-4D97-AF65-F5344CB8AC3E}">
        <p14:creationId xmlns:p14="http://schemas.microsoft.com/office/powerpoint/2010/main" val="727886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p:nvPr>
        </p:nvSpPr>
        <p:spPr>
          <a:xfrm>
            <a:off x="1981200" y="274639"/>
            <a:ext cx="8229600" cy="5851525"/>
          </a:xfrm>
        </p:spPr>
        <p:txBody>
          <a:bodyPr/>
          <a:lstStyle/>
          <a:p>
            <a:r>
              <a:rPr lang="en-US" altLang="en-US" dirty="0"/>
              <a:t>Choice-of-law clauses in contracts</a:t>
            </a:r>
          </a:p>
          <a:p>
            <a:r>
              <a:rPr lang="en-US" altLang="en-US" dirty="0"/>
              <a:t>Choice of law that validates contracts</a:t>
            </a:r>
          </a:p>
          <a:p>
            <a:pPr lvl="1"/>
            <a:r>
              <a:rPr lang="en-US" altLang="en-US" dirty="0"/>
              <a:t>Could be used even when no choice-of-law provisions exists</a:t>
            </a:r>
          </a:p>
          <a:p>
            <a:pPr lvl="1"/>
            <a:r>
              <a:rPr lang="en-US" altLang="en-US" dirty="0"/>
              <a:t>Could be used to choose law other than the law in the choice-of-law clause</a:t>
            </a:r>
          </a:p>
        </p:txBody>
      </p:sp>
    </p:spTree>
    <p:extLst>
      <p:ext uri="{BB962C8B-B14F-4D97-AF65-F5344CB8AC3E}">
        <p14:creationId xmlns:p14="http://schemas.microsoft.com/office/powerpoint/2010/main" val="8614781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4300F-5365-884B-91B7-EBE75370886E}"/>
              </a:ext>
            </a:extLst>
          </p:cNvPr>
          <p:cNvSpPr>
            <a:spLocks noGrp="1"/>
          </p:cNvSpPr>
          <p:nvPr>
            <p:ph type="title"/>
          </p:nvPr>
        </p:nvSpPr>
        <p:spPr>
          <a:xfrm>
            <a:off x="361244" y="365125"/>
            <a:ext cx="10992556" cy="6001808"/>
          </a:xfrm>
        </p:spPr>
        <p:txBody>
          <a:bodyPr/>
          <a:lstStyle/>
          <a:p>
            <a:r>
              <a:rPr lang="en-US" dirty="0"/>
              <a:t>is there an alternative reading of the statute as concerning appropriate compensation that is compatible with liability for gross negligence?</a:t>
            </a:r>
          </a:p>
        </p:txBody>
      </p:sp>
    </p:spTree>
    <p:extLst>
      <p:ext uri="{BB962C8B-B14F-4D97-AF65-F5344CB8AC3E}">
        <p14:creationId xmlns:p14="http://schemas.microsoft.com/office/powerpoint/2010/main" val="7262707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692" y="365125"/>
            <a:ext cx="10637108" cy="5924464"/>
          </a:xfrm>
        </p:spPr>
        <p:txBody>
          <a:bodyPr/>
          <a:lstStyle/>
          <a:p>
            <a:r>
              <a:rPr lang="en-US" dirty="0"/>
              <a:t>does the reinterpretation of the guest statute as concerning fraud really point to the D’s domicile?</a:t>
            </a:r>
          </a:p>
        </p:txBody>
      </p:sp>
    </p:spTree>
    <p:extLst>
      <p:ext uri="{BB962C8B-B14F-4D97-AF65-F5344CB8AC3E}">
        <p14:creationId xmlns:p14="http://schemas.microsoft.com/office/powerpoint/2010/main" val="35132824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546" y="365125"/>
            <a:ext cx="10538254" cy="6221026"/>
          </a:xfrm>
        </p:spPr>
        <p:txBody>
          <a:bodyPr/>
          <a:lstStyle/>
          <a:p>
            <a:r>
              <a:rPr lang="en-US" dirty="0"/>
              <a:t>Fuld’s concurrence…</a:t>
            </a:r>
          </a:p>
        </p:txBody>
      </p:sp>
    </p:spTree>
    <p:extLst>
      <p:ext uri="{BB962C8B-B14F-4D97-AF65-F5344CB8AC3E}">
        <p14:creationId xmlns:p14="http://schemas.microsoft.com/office/powerpoint/2010/main" val="41096706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6119" y="365125"/>
            <a:ext cx="10587681" cy="5961534"/>
          </a:xfrm>
        </p:spPr>
        <p:txBody>
          <a:bodyPr/>
          <a:lstStyle/>
          <a:p>
            <a:r>
              <a:rPr lang="en-US" dirty="0" err="1"/>
              <a:t>Breitel’s</a:t>
            </a:r>
            <a:r>
              <a:rPr lang="en-US" dirty="0"/>
              <a:t> dissent</a:t>
            </a:r>
            <a:br>
              <a:rPr lang="en-US" dirty="0"/>
            </a:br>
            <a:r>
              <a:rPr lang="en-US" dirty="0"/>
              <a:t/>
            </a:r>
            <a:br>
              <a:rPr lang="en-US" dirty="0"/>
            </a:br>
            <a:r>
              <a:rPr lang="en-US" dirty="0"/>
              <a:t>adventitious…?</a:t>
            </a:r>
          </a:p>
        </p:txBody>
      </p:sp>
    </p:spTree>
    <p:extLst>
      <p:ext uri="{BB962C8B-B14F-4D97-AF65-F5344CB8AC3E}">
        <p14:creationId xmlns:p14="http://schemas.microsoft.com/office/powerpoint/2010/main" val="7112379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3339" y="365125"/>
            <a:ext cx="10810461" cy="5651362"/>
          </a:xfrm>
        </p:spPr>
        <p:txBody>
          <a:bodyPr/>
          <a:lstStyle/>
          <a:p>
            <a:r>
              <a:rPr lang="en-US" dirty="0"/>
              <a:t>what about Susan Silk?</a:t>
            </a:r>
          </a:p>
        </p:txBody>
      </p:sp>
    </p:spTree>
    <p:extLst>
      <p:ext uri="{BB962C8B-B14F-4D97-AF65-F5344CB8AC3E}">
        <p14:creationId xmlns:p14="http://schemas.microsoft.com/office/powerpoint/2010/main" val="313719963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FE7B2-D560-B141-BE3E-AEAAC4F46377}"/>
              </a:ext>
            </a:extLst>
          </p:cNvPr>
          <p:cNvSpPr>
            <a:spLocks noGrp="1"/>
          </p:cNvSpPr>
          <p:nvPr>
            <p:ph type="title"/>
          </p:nvPr>
        </p:nvSpPr>
        <p:spPr>
          <a:xfrm>
            <a:off x="564444" y="365125"/>
            <a:ext cx="10789356" cy="6058253"/>
          </a:xfrm>
        </p:spPr>
        <p:txBody>
          <a:bodyPr/>
          <a:lstStyle/>
          <a:p>
            <a:r>
              <a:rPr lang="en-US" dirty="0"/>
              <a:t>conduct regulating</a:t>
            </a:r>
            <a:br>
              <a:rPr lang="en-US" dirty="0"/>
            </a:br>
            <a:r>
              <a:rPr lang="en-US" dirty="0"/>
              <a:t/>
            </a:r>
            <a:br>
              <a:rPr lang="en-US" dirty="0"/>
            </a:br>
            <a:r>
              <a:rPr lang="en-US" dirty="0"/>
              <a:t>loss allocating</a:t>
            </a:r>
          </a:p>
        </p:txBody>
      </p:sp>
    </p:spTree>
    <p:extLst>
      <p:ext uri="{BB962C8B-B14F-4D97-AF65-F5344CB8AC3E}">
        <p14:creationId xmlns:p14="http://schemas.microsoft.com/office/powerpoint/2010/main" val="29501916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837" y="328054"/>
            <a:ext cx="10760676" cy="6023318"/>
          </a:xfrm>
        </p:spPr>
        <p:txBody>
          <a:bodyPr/>
          <a:lstStyle/>
          <a:p>
            <a:r>
              <a:rPr lang="en-US" dirty="0"/>
              <a:t>assume…</a:t>
            </a:r>
            <a:br>
              <a:rPr lang="en-US" dirty="0"/>
            </a:br>
            <a:r>
              <a:rPr lang="en-US" dirty="0"/>
              <a:t/>
            </a:r>
            <a:br>
              <a:rPr lang="en-US" dirty="0"/>
            </a:br>
            <a:r>
              <a:rPr lang="en-US" dirty="0"/>
              <a:t>conduct causes a loss</a:t>
            </a:r>
            <a:br>
              <a:rPr lang="en-US" dirty="0"/>
            </a:br>
            <a:r>
              <a:rPr lang="en-US" dirty="0"/>
              <a:t>there is a tort rule concerning it</a:t>
            </a:r>
          </a:p>
        </p:txBody>
      </p:sp>
    </p:spTree>
    <p:extLst>
      <p:ext uri="{BB962C8B-B14F-4D97-AF65-F5344CB8AC3E}">
        <p14:creationId xmlns:p14="http://schemas.microsoft.com/office/powerpoint/2010/main" val="216465727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0621" y="365125"/>
            <a:ext cx="10723179" cy="6272158"/>
          </a:xfrm>
        </p:spPr>
        <p:txBody>
          <a:bodyPr/>
          <a:lstStyle/>
          <a:p>
            <a:r>
              <a:rPr lang="en-US" dirty="0"/>
              <a:t>conduct-regulating</a:t>
            </a:r>
            <a:r>
              <a:rPr lang="mr-IN" dirty="0"/>
              <a:t>…</a:t>
            </a:r>
            <a:endParaRPr lang="en-US" dirty="0"/>
          </a:p>
        </p:txBody>
      </p:sp>
    </p:spTree>
    <p:extLst>
      <p:ext uri="{BB962C8B-B14F-4D97-AF65-F5344CB8AC3E}">
        <p14:creationId xmlns:p14="http://schemas.microsoft.com/office/powerpoint/2010/main" val="16414923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6591" y="365125"/>
            <a:ext cx="11305895" cy="5889901"/>
          </a:xfrm>
        </p:spPr>
        <p:txBody>
          <a:bodyPr/>
          <a:lstStyle/>
          <a:p>
            <a:r>
              <a:rPr lang="en-US" dirty="0"/>
              <a:t>creates liability and is conduct regulating</a:t>
            </a:r>
            <a:r>
              <a:rPr lang="mr-IN" dirty="0"/>
              <a:t>…</a:t>
            </a:r>
            <a:endParaRPr lang="en-US" dirty="0"/>
          </a:p>
        </p:txBody>
      </p:sp>
    </p:spTree>
    <p:extLst>
      <p:ext uri="{BB962C8B-B14F-4D97-AF65-F5344CB8AC3E}">
        <p14:creationId xmlns:p14="http://schemas.microsoft.com/office/powerpoint/2010/main" val="20367352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2F7D33-E2D9-A043-ACC8-B5A9A087CB51}"/>
              </a:ext>
            </a:extLst>
          </p:cNvPr>
          <p:cNvSpPr>
            <a:spLocks noGrp="1"/>
          </p:cNvSpPr>
          <p:nvPr>
            <p:ph type="title"/>
          </p:nvPr>
        </p:nvSpPr>
        <p:spPr>
          <a:xfrm>
            <a:off x="632178" y="365125"/>
            <a:ext cx="10721622" cy="6013097"/>
          </a:xfrm>
        </p:spPr>
        <p:txBody>
          <a:bodyPr/>
          <a:lstStyle/>
          <a:p>
            <a:r>
              <a:rPr lang="en-US" dirty="0"/>
              <a:t>seeks to deter the conduct that caused the loss</a:t>
            </a:r>
            <a:br>
              <a:rPr lang="en-US" dirty="0"/>
            </a:br>
            <a:r>
              <a:rPr lang="en-US" dirty="0"/>
              <a:t/>
            </a:r>
            <a:br>
              <a:rPr lang="en-US" dirty="0"/>
            </a:br>
            <a:r>
              <a:rPr lang="en-US" dirty="0"/>
              <a:t>e.g. negligence law (in its deterrence function)</a:t>
            </a:r>
          </a:p>
        </p:txBody>
      </p:sp>
    </p:spTree>
    <p:extLst>
      <p:ext uri="{BB962C8B-B14F-4D97-AF65-F5344CB8AC3E}">
        <p14:creationId xmlns:p14="http://schemas.microsoft.com/office/powerpoint/2010/main" val="3886319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p:cNvSpPr>
            <a:spLocks noGrp="1" noChangeArrowheads="1"/>
          </p:cNvSpPr>
          <p:nvPr>
            <p:ph/>
          </p:nvPr>
        </p:nvSpPr>
        <p:spPr>
          <a:xfrm>
            <a:off x="1981200" y="274639"/>
            <a:ext cx="8229600" cy="5851525"/>
          </a:xfrm>
        </p:spPr>
        <p:txBody>
          <a:bodyPr/>
          <a:lstStyle/>
          <a:p>
            <a:pPr>
              <a:buFontTx/>
              <a:buNone/>
            </a:pPr>
            <a:r>
              <a:rPr lang="en-US" altLang="en-US"/>
              <a:t>Rest 2d § 188. Law Governing In Absence Of Effective Choice By The Parties</a:t>
            </a:r>
          </a:p>
          <a:p>
            <a:r>
              <a:rPr lang="en-US" altLang="en-US"/>
              <a:t>(1) The rights and duties of the parties with respect to an issue in contract are determined by the local law of the state which, with respect to that issue, has the most significant relationship to the transaction and the parties under the principles stated in § 6.</a:t>
            </a:r>
          </a:p>
          <a:p>
            <a:r>
              <a:rPr lang="en-US" altLang="en-US"/>
              <a:t>…</a:t>
            </a:r>
          </a:p>
          <a:p>
            <a:r>
              <a:rPr lang="en-US" altLang="en-US"/>
              <a:t>(3) If the place of negotiating the contract and the place of performance are in the same state, the local law of this state will usually be applied, except as otherwise provided in §§ 189-199 and 203.</a:t>
            </a:r>
          </a:p>
        </p:txBody>
      </p:sp>
    </p:spTree>
    <p:extLst>
      <p:ext uri="{BB962C8B-B14F-4D97-AF65-F5344CB8AC3E}">
        <p14:creationId xmlns:p14="http://schemas.microsoft.com/office/powerpoint/2010/main" val="23842809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A6A3F-0980-0E4E-B923-76B69436B263}"/>
              </a:ext>
            </a:extLst>
          </p:cNvPr>
          <p:cNvSpPr>
            <a:spLocks noGrp="1"/>
          </p:cNvSpPr>
          <p:nvPr>
            <p:ph type="title"/>
          </p:nvPr>
        </p:nvSpPr>
        <p:spPr>
          <a:xfrm>
            <a:off x="722489" y="365125"/>
            <a:ext cx="10631311" cy="5979231"/>
          </a:xfrm>
        </p:spPr>
        <p:txBody>
          <a:bodyPr/>
          <a:lstStyle/>
          <a:p>
            <a:r>
              <a:rPr lang="en-US" dirty="0"/>
              <a:t>blocks liability and is conduct regulating</a:t>
            </a:r>
            <a:r>
              <a:rPr lang="mr-IN" dirty="0"/>
              <a:t>…</a:t>
            </a:r>
            <a:endParaRPr lang="en-US" dirty="0"/>
          </a:p>
        </p:txBody>
      </p:sp>
    </p:spTree>
    <p:extLst>
      <p:ext uri="{BB962C8B-B14F-4D97-AF65-F5344CB8AC3E}">
        <p14:creationId xmlns:p14="http://schemas.microsoft.com/office/powerpoint/2010/main" val="32086852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5506C-167B-B548-A983-BB6912801986}"/>
              </a:ext>
            </a:extLst>
          </p:cNvPr>
          <p:cNvSpPr>
            <a:spLocks noGrp="1"/>
          </p:cNvSpPr>
          <p:nvPr>
            <p:ph type="title"/>
          </p:nvPr>
        </p:nvSpPr>
        <p:spPr>
          <a:xfrm>
            <a:off x="733778" y="365125"/>
            <a:ext cx="10620022" cy="6080831"/>
          </a:xfrm>
        </p:spPr>
        <p:txBody>
          <a:bodyPr/>
          <a:lstStyle/>
          <a:p>
            <a:r>
              <a:rPr lang="en-US" dirty="0"/>
              <a:t>seeks to permit the conduct that caused the loss</a:t>
            </a:r>
            <a:br>
              <a:rPr lang="en-US" dirty="0"/>
            </a:br>
            <a:r>
              <a:rPr lang="en-US" dirty="0"/>
              <a:t/>
            </a:r>
            <a:br>
              <a:rPr lang="en-US" dirty="0"/>
            </a:br>
            <a:r>
              <a:rPr lang="en-US" dirty="0"/>
              <a:t>e.g. absence of liability for non-negligent conduct</a:t>
            </a:r>
          </a:p>
        </p:txBody>
      </p:sp>
    </p:spTree>
    <p:extLst>
      <p:ext uri="{BB962C8B-B14F-4D97-AF65-F5344CB8AC3E}">
        <p14:creationId xmlns:p14="http://schemas.microsoft.com/office/powerpoint/2010/main" val="240635610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076" y="365125"/>
            <a:ext cx="11022724" cy="5909551"/>
          </a:xfrm>
        </p:spPr>
        <p:txBody>
          <a:bodyPr/>
          <a:lstStyle/>
          <a:p>
            <a:r>
              <a:rPr lang="en-US" dirty="0"/>
              <a:t>loss-allocating</a:t>
            </a:r>
          </a:p>
        </p:txBody>
      </p:sp>
    </p:spTree>
    <p:extLst>
      <p:ext uri="{BB962C8B-B14F-4D97-AF65-F5344CB8AC3E}">
        <p14:creationId xmlns:p14="http://schemas.microsoft.com/office/powerpoint/2010/main" val="1613453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3059" y="365125"/>
            <a:ext cx="10970741" cy="6183956"/>
          </a:xfrm>
        </p:spPr>
        <p:txBody>
          <a:bodyPr/>
          <a:lstStyle/>
          <a:p>
            <a:r>
              <a:rPr lang="en-US" dirty="0"/>
              <a:t>two types</a:t>
            </a:r>
            <a:br>
              <a:rPr lang="en-US" dirty="0"/>
            </a:br>
            <a:r>
              <a:rPr lang="en-US" dirty="0"/>
              <a:t/>
            </a:r>
            <a:br>
              <a:rPr lang="en-US" dirty="0"/>
            </a:br>
            <a:r>
              <a:rPr lang="en-US" dirty="0"/>
              <a:t>1) really about allocating losses</a:t>
            </a:r>
            <a:br>
              <a:rPr lang="en-US" dirty="0"/>
            </a:br>
            <a:r>
              <a:rPr lang="en-US" dirty="0"/>
              <a:t>2) about encouraging or discouraging some other conduct that the conduct that caused the loss</a:t>
            </a:r>
          </a:p>
        </p:txBody>
      </p:sp>
    </p:spTree>
    <p:extLst>
      <p:ext uri="{BB962C8B-B14F-4D97-AF65-F5344CB8AC3E}">
        <p14:creationId xmlns:p14="http://schemas.microsoft.com/office/powerpoint/2010/main" val="29664852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3" y="365125"/>
            <a:ext cx="10983097" cy="6221026"/>
          </a:xfrm>
        </p:spPr>
        <p:txBody>
          <a:bodyPr>
            <a:normAutofit fontScale="90000"/>
          </a:bodyPr>
          <a:lstStyle/>
          <a:p>
            <a:r>
              <a:rPr lang="en-US" i="1" dirty="0"/>
              <a:t>both</a:t>
            </a:r>
            <a:r>
              <a:rPr lang="en-US" dirty="0"/>
              <a:t> conduct regulating and loss allocating (type 1)</a:t>
            </a:r>
            <a:br>
              <a:rPr lang="en-US" dirty="0"/>
            </a:br>
            <a:r>
              <a:rPr lang="en-US" dirty="0"/>
              <a:t/>
            </a:r>
            <a:br>
              <a:rPr lang="en-US" dirty="0"/>
            </a:br>
            <a:r>
              <a:rPr lang="en-US" dirty="0"/>
              <a:t>creates liability </a:t>
            </a:r>
            <a:br>
              <a:rPr lang="en-US" dirty="0"/>
            </a:br>
            <a:r>
              <a:rPr lang="en-US" dirty="0"/>
              <a:t>e.g. negligence law</a:t>
            </a:r>
            <a:br>
              <a:rPr lang="en-US" dirty="0"/>
            </a:br>
            <a:r>
              <a:rPr lang="en-US" dirty="0"/>
              <a:t>- deter conduct that caused the loss</a:t>
            </a:r>
            <a:br>
              <a:rPr lang="en-US" dirty="0"/>
            </a:br>
            <a:r>
              <a:rPr lang="en-US" dirty="0"/>
              <a:t>- loss should be on the defendant</a:t>
            </a:r>
            <a:br>
              <a:rPr lang="en-US" dirty="0"/>
            </a:br>
            <a:r>
              <a:rPr lang="en-US" dirty="0"/>
              <a:t/>
            </a:r>
            <a:br>
              <a:rPr lang="en-US" dirty="0"/>
            </a:br>
            <a:r>
              <a:rPr lang="en-US" dirty="0"/>
              <a:t>blocks liability </a:t>
            </a:r>
            <a:br>
              <a:rPr lang="en-US" dirty="0"/>
            </a:br>
            <a:r>
              <a:rPr lang="en-US" dirty="0"/>
              <a:t>e.g. no liability for non-negligence</a:t>
            </a:r>
            <a:br>
              <a:rPr lang="en-US" dirty="0"/>
            </a:br>
            <a:r>
              <a:rPr lang="en-US" dirty="0"/>
              <a:t>- permit the conduct that caused the loss</a:t>
            </a:r>
            <a:br>
              <a:rPr lang="en-US" dirty="0"/>
            </a:br>
            <a:r>
              <a:rPr lang="en-US" dirty="0"/>
              <a:t>- loss should be on the plaintiff </a:t>
            </a:r>
            <a:br>
              <a:rPr lang="en-US" dirty="0"/>
            </a:br>
            <a:endParaRPr lang="en-US" dirty="0"/>
          </a:p>
        </p:txBody>
      </p:sp>
    </p:spTree>
    <p:extLst>
      <p:ext uri="{BB962C8B-B14F-4D97-AF65-F5344CB8AC3E}">
        <p14:creationId xmlns:p14="http://schemas.microsoft.com/office/powerpoint/2010/main" val="25346883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122172"/>
          </a:xfrm>
        </p:spPr>
        <p:txBody>
          <a:bodyPr>
            <a:normAutofit/>
          </a:bodyPr>
          <a:lstStyle/>
          <a:p>
            <a:r>
              <a:rPr lang="en-US" i="1" dirty="0"/>
              <a:t>solely</a:t>
            </a:r>
            <a:r>
              <a:rPr lang="en-US" dirty="0"/>
              <a:t> loss allocating (type 1)</a:t>
            </a:r>
            <a:br>
              <a:rPr lang="en-US" dirty="0"/>
            </a:br>
            <a:r>
              <a:rPr lang="en-US" dirty="0"/>
              <a:t/>
            </a:r>
            <a:br>
              <a:rPr lang="en-US" dirty="0"/>
            </a:br>
            <a:r>
              <a:rPr lang="en-US" dirty="0"/>
              <a:t>creates liability…</a:t>
            </a:r>
          </a:p>
        </p:txBody>
      </p:sp>
    </p:spTree>
    <p:extLst>
      <p:ext uri="{BB962C8B-B14F-4D97-AF65-F5344CB8AC3E}">
        <p14:creationId xmlns:p14="http://schemas.microsoft.com/office/powerpoint/2010/main" val="421461383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E45AE-D80F-2940-BBF8-6CCD6D98FC8D}"/>
              </a:ext>
            </a:extLst>
          </p:cNvPr>
          <p:cNvSpPr>
            <a:spLocks noGrp="1"/>
          </p:cNvSpPr>
          <p:nvPr>
            <p:ph type="title"/>
          </p:nvPr>
        </p:nvSpPr>
        <p:spPr>
          <a:xfrm>
            <a:off x="654756" y="365125"/>
            <a:ext cx="10699044" cy="5888919"/>
          </a:xfrm>
        </p:spPr>
        <p:txBody>
          <a:bodyPr/>
          <a:lstStyle/>
          <a:p>
            <a:r>
              <a:rPr lang="en-US" dirty="0" err="1"/>
              <a:t>respondeat</a:t>
            </a:r>
            <a:r>
              <a:rPr lang="en-US" dirty="0"/>
              <a:t> superior</a:t>
            </a:r>
          </a:p>
        </p:txBody>
      </p:sp>
    </p:spTree>
    <p:extLst>
      <p:ext uri="{BB962C8B-B14F-4D97-AF65-F5344CB8AC3E}">
        <p14:creationId xmlns:p14="http://schemas.microsoft.com/office/powerpoint/2010/main" val="308655616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EDA84-1FBC-7C49-BA2C-87CC4195817A}"/>
              </a:ext>
            </a:extLst>
          </p:cNvPr>
          <p:cNvSpPr>
            <a:spLocks noGrp="1"/>
          </p:cNvSpPr>
          <p:nvPr>
            <p:ph type="title"/>
          </p:nvPr>
        </p:nvSpPr>
        <p:spPr>
          <a:xfrm>
            <a:off x="745067" y="365125"/>
            <a:ext cx="10608733" cy="6013097"/>
          </a:xfrm>
        </p:spPr>
        <p:txBody>
          <a:bodyPr/>
          <a:lstStyle/>
          <a:p>
            <a:r>
              <a:rPr lang="en-US" i="1" dirty="0"/>
              <a:t>solely</a:t>
            </a:r>
            <a:r>
              <a:rPr lang="en-US" dirty="0"/>
              <a:t> loss allocating (type 1)</a:t>
            </a:r>
            <a:br>
              <a:rPr lang="en-US" dirty="0"/>
            </a:br>
            <a:r>
              <a:rPr lang="en-US" dirty="0"/>
              <a:t/>
            </a:r>
            <a:br>
              <a:rPr lang="en-US" dirty="0"/>
            </a:br>
            <a:r>
              <a:rPr lang="en-US" dirty="0"/>
              <a:t>blocks liability…</a:t>
            </a:r>
          </a:p>
        </p:txBody>
      </p:sp>
    </p:spTree>
    <p:extLst>
      <p:ext uri="{BB962C8B-B14F-4D97-AF65-F5344CB8AC3E}">
        <p14:creationId xmlns:p14="http://schemas.microsoft.com/office/powerpoint/2010/main" val="350945114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5F65-D0B4-164F-A7A3-39BA6DDAB659}"/>
              </a:ext>
            </a:extLst>
          </p:cNvPr>
          <p:cNvSpPr>
            <a:spLocks noGrp="1"/>
          </p:cNvSpPr>
          <p:nvPr>
            <p:ph type="title"/>
          </p:nvPr>
        </p:nvSpPr>
        <p:spPr>
          <a:xfrm>
            <a:off x="677333" y="365125"/>
            <a:ext cx="10676467" cy="6035675"/>
          </a:xfrm>
        </p:spPr>
        <p:txBody>
          <a:bodyPr/>
          <a:lstStyle/>
          <a:p>
            <a:r>
              <a:rPr lang="en-US" dirty="0"/>
              <a:t>guest statutes (when about biting hand that feeds you)</a:t>
            </a:r>
            <a:br>
              <a:rPr lang="en-US" dirty="0"/>
            </a:br>
            <a:r>
              <a:rPr lang="en-US" dirty="0"/>
              <a:t/>
            </a:r>
            <a:br>
              <a:rPr lang="en-US" dirty="0"/>
            </a:br>
            <a:r>
              <a:rPr lang="en-US" dirty="0"/>
              <a:t>spousal immunity (when about spousal harmony)</a:t>
            </a:r>
          </a:p>
        </p:txBody>
      </p:sp>
    </p:spTree>
    <p:extLst>
      <p:ext uri="{BB962C8B-B14F-4D97-AF65-F5344CB8AC3E}">
        <p14:creationId xmlns:p14="http://schemas.microsoft.com/office/powerpoint/2010/main" val="40161870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506" y="319970"/>
            <a:ext cx="10723605" cy="6023318"/>
          </a:xfrm>
        </p:spPr>
        <p:txBody>
          <a:bodyPr>
            <a:normAutofit/>
          </a:bodyPr>
          <a:lstStyle/>
          <a:p>
            <a:r>
              <a:rPr lang="en-US" dirty="0"/>
              <a:t>solely loss allocating (type 2)</a:t>
            </a:r>
            <a:br>
              <a:rPr lang="en-US" dirty="0"/>
            </a:br>
            <a:r>
              <a:rPr lang="en-US" dirty="0"/>
              <a:t/>
            </a:r>
            <a:br>
              <a:rPr lang="en-US" dirty="0"/>
            </a:br>
            <a:r>
              <a:rPr lang="en-US" dirty="0"/>
              <a:t>creates liability </a:t>
            </a:r>
          </a:p>
        </p:txBody>
      </p:sp>
    </p:spTree>
    <p:extLst>
      <p:ext uri="{BB962C8B-B14F-4D97-AF65-F5344CB8AC3E}">
        <p14:creationId xmlns:p14="http://schemas.microsoft.com/office/powerpoint/2010/main" val="329330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4"/>
          <p:cNvSpPr>
            <a:spLocks noGrp="1" noChangeArrowheads="1"/>
          </p:cNvSpPr>
          <p:nvPr>
            <p:ph/>
          </p:nvPr>
        </p:nvSpPr>
        <p:spPr>
          <a:xfrm>
            <a:off x="1981200" y="274639"/>
            <a:ext cx="8229600" cy="5851525"/>
          </a:xfrm>
        </p:spPr>
        <p:txBody>
          <a:bodyPr/>
          <a:lstStyle/>
          <a:p>
            <a:pPr>
              <a:buFontTx/>
              <a:buNone/>
            </a:pPr>
            <a:r>
              <a:rPr lang="en-US" altLang="en-US"/>
              <a:t>Rest 2d § 187. Law Of The State Chosen By The Parties</a:t>
            </a:r>
          </a:p>
          <a:p>
            <a:pPr>
              <a:buFontTx/>
              <a:buNone/>
            </a:pPr>
            <a:endParaRPr lang="en-US" altLang="en-US"/>
          </a:p>
          <a:p>
            <a:r>
              <a:rPr lang="en-US" altLang="en-US"/>
              <a:t>(1) The law of the state chosen by the parties to govern their contractual rights and duties will be applied if the particular issue is one which the parties could have resolved by an explicit provision in their agreement directed to that issue.</a:t>
            </a:r>
          </a:p>
          <a:p>
            <a:endParaRPr lang="en-US" altLang="en-US"/>
          </a:p>
        </p:txBody>
      </p:sp>
    </p:spTree>
    <p:extLst>
      <p:ext uri="{BB962C8B-B14F-4D97-AF65-F5344CB8AC3E}">
        <p14:creationId xmlns:p14="http://schemas.microsoft.com/office/powerpoint/2010/main" val="67789143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6D1FF-0FAD-7C4A-8201-FEBA3D58B2E7}"/>
              </a:ext>
            </a:extLst>
          </p:cNvPr>
          <p:cNvSpPr>
            <a:spLocks noGrp="1"/>
          </p:cNvSpPr>
          <p:nvPr>
            <p:ph type="title"/>
          </p:nvPr>
        </p:nvSpPr>
        <p:spPr>
          <a:xfrm>
            <a:off x="699911" y="365125"/>
            <a:ext cx="10653889" cy="5956653"/>
          </a:xfrm>
        </p:spPr>
        <p:txBody>
          <a:bodyPr>
            <a:normAutofit/>
          </a:bodyPr>
          <a:lstStyle/>
          <a:p>
            <a:pPr algn="ctr"/>
            <a:r>
              <a:rPr lang="en-US" dirty="0"/>
              <a:t>?</a:t>
            </a:r>
          </a:p>
        </p:txBody>
      </p:sp>
    </p:spTree>
    <p:extLst>
      <p:ext uri="{BB962C8B-B14F-4D97-AF65-F5344CB8AC3E}">
        <p14:creationId xmlns:p14="http://schemas.microsoft.com/office/powerpoint/2010/main" val="40283473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7D84D0-0799-7E46-A6F2-DAFE5F7A6260}"/>
              </a:ext>
            </a:extLst>
          </p:cNvPr>
          <p:cNvSpPr>
            <a:spLocks noGrp="1"/>
          </p:cNvSpPr>
          <p:nvPr>
            <p:ph type="title"/>
          </p:nvPr>
        </p:nvSpPr>
        <p:spPr>
          <a:xfrm>
            <a:off x="553156" y="365125"/>
            <a:ext cx="10800644" cy="5956653"/>
          </a:xfrm>
        </p:spPr>
        <p:txBody>
          <a:bodyPr>
            <a:normAutofit/>
          </a:bodyPr>
          <a:lstStyle/>
          <a:p>
            <a:r>
              <a:rPr lang="en-US" dirty="0"/>
              <a:t>solely loss allocating (type 2)</a:t>
            </a:r>
            <a:br>
              <a:rPr lang="en-US" dirty="0"/>
            </a:br>
            <a:r>
              <a:rPr lang="en-US" dirty="0"/>
              <a:t/>
            </a:r>
            <a:br>
              <a:rPr lang="en-US" dirty="0"/>
            </a:br>
            <a:r>
              <a:rPr lang="en-US" dirty="0"/>
              <a:t>blocks liability</a:t>
            </a:r>
          </a:p>
        </p:txBody>
      </p:sp>
    </p:spTree>
    <p:extLst>
      <p:ext uri="{BB962C8B-B14F-4D97-AF65-F5344CB8AC3E}">
        <p14:creationId xmlns:p14="http://schemas.microsoft.com/office/powerpoint/2010/main" val="175399176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0AB5D-57D9-724C-BA24-F76E49C39E53}"/>
              </a:ext>
            </a:extLst>
          </p:cNvPr>
          <p:cNvSpPr>
            <a:spLocks noGrp="1"/>
          </p:cNvSpPr>
          <p:nvPr>
            <p:ph type="title"/>
          </p:nvPr>
        </p:nvSpPr>
        <p:spPr>
          <a:xfrm>
            <a:off x="733778" y="365125"/>
            <a:ext cx="10620022" cy="5967942"/>
          </a:xfrm>
        </p:spPr>
        <p:txBody>
          <a:bodyPr/>
          <a:lstStyle/>
          <a:p>
            <a:r>
              <a:rPr lang="en-US" dirty="0"/>
              <a:t>guest statutes (when about fraud)</a:t>
            </a:r>
            <a:br>
              <a:rPr lang="en-US" dirty="0"/>
            </a:br>
            <a:r>
              <a:rPr lang="en-US" dirty="0"/>
              <a:t/>
            </a:r>
            <a:br>
              <a:rPr lang="en-US" dirty="0"/>
            </a:br>
            <a:r>
              <a:rPr lang="en-US" dirty="0"/>
              <a:t>spousal immunity (when about fraud)</a:t>
            </a:r>
            <a:br>
              <a:rPr lang="en-US" dirty="0"/>
            </a:br>
            <a:r>
              <a:rPr lang="en-US" dirty="0"/>
              <a:t/>
            </a:r>
            <a:br>
              <a:rPr lang="en-US" dirty="0"/>
            </a:br>
            <a:r>
              <a:rPr lang="en-US" dirty="0"/>
              <a:t>charitable immunity for negligent hiring and supervision (when about encouraging charitable activities)</a:t>
            </a:r>
            <a:br>
              <a:rPr lang="en-US" dirty="0"/>
            </a:br>
            <a:endParaRPr lang="en-US" dirty="0"/>
          </a:p>
        </p:txBody>
      </p:sp>
    </p:spTree>
    <p:extLst>
      <p:ext uri="{BB962C8B-B14F-4D97-AF65-F5344CB8AC3E}">
        <p14:creationId xmlns:p14="http://schemas.microsoft.com/office/powerpoint/2010/main" val="331379494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1269362" cy="6208670"/>
          </a:xfrm>
        </p:spPr>
        <p:txBody>
          <a:bodyPr/>
          <a:lstStyle/>
          <a:p>
            <a:r>
              <a:rPr lang="en-US" dirty="0"/>
              <a:t>conduct regulating – geographic scope</a:t>
            </a:r>
            <a:br>
              <a:rPr lang="en-US" dirty="0"/>
            </a:br>
            <a:r>
              <a:rPr lang="en-US" dirty="0"/>
              <a:t/>
            </a:r>
            <a:br>
              <a:rPr lang="en-US" dirty="0"/>
            </a:br>
            <a:r>
              <a:rPr lang="en-US" dirty="0"/>
              <a:t>if conduct occurred in the jurisdiction</a:t>
            </a:r>
            <a:br>
              <a:rPr lang="en-US" dirty="0"/>
            </a:br>
            <a:r>
              <a:rPr lang="en-US" dirty="0"/>
              <a:t>if loss caused by conduct occurred in the </a:t>
            </a:r>
            <a:r>
              <a:rPr lang="en-US" dirty="0" err="1"/>
              <a:t>jurisd</a:t>
            </a:r>
            <a:r>
              <a:rPr lang="en-US" dirty="0"/>
              <a:t>.</a:t>
            </a:r>
            <a:br>
              <a:rPr lang="en-US" dirty="0"/>
            </a:br>
            <a:r>
              <a:rPr lang="en-US" dirty="0"/>
              <a:t>	(at least if it creates liability)</a:t>
            </a:r>
            <a:br>
              <a:rPr lang="en-US" dirty="0"/>
            </a:br>
            <a:endParaRPr lang="en-US" dirty="0"/>
          </a:p>
        </p:txBody>
      </p:sp>
    </p:spTree>
    <p:extLst>
      <p:ext uri="{BB962C8B-B14F-4D97-AF65-F5344CB8AC3E}">
        <p14:creationId xmlns:p14="http://schemas.microsoft.com/office/powerpoint/2010/main" val="2484285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08670"/>
          </a:xfrm>
        </p:spPr>
        <p:txBody>
          <a:bodyPr/>
          <a:lstStyle/>
          <a:p>
            <a:r>
              <a:rPr lang="en-US" dirty="0"/>
              <a:t>loss allocating (type 1) – geographic scope</a:t>
            </a:r>
            <a:br>
              <a:rPr lang="en-US" dirty="0"/>
            </a:br>
            <a:r>
              <a:rPr lang="en-US" dirty="0"/>
              <a:t/>
            </a:r>
            <a:br>
              <a:rPr lang="en-US" dirty="0"/>
            </a:br>
            <a:r>
              <a:rPr lang="en-US" dirty="0"/>
              <a:t>creates liability – plaintiff is a domiciliary of the jurisdiction</a:t>
            </a:r>
            <a:br>
              <a:rPr lang="en-US" dirty="0"/>
            </a:br>
            <a:r>
              <a:rPr lang="en-US" dirty="0"/>
              <a:t/>
            </a:r>
            <a:br>
              <a:rPr lang="en-US" dirty="0"/>
            </a:br>
            <a:r>
              <a:rPr lang="en-US" dirty="0"/>
              <a:t>blocks liability – defendant is a domiciliary of the jurisdiction </a:t>
            </a:r>
          </a:p>
        </p:txBody>
      </p:sp>
    </p:spTree>
    <p:extLst>
      <p:ext uri="{BB962C8B-B14F-4D97-AF65-F5344CB8AC3E}">
        <p14:creationId xmlns:p14="http://schemas.microsoft.com/office/powerpoint/2010/main" val="343838810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6208670"/>
          </a:xfrm>
        </p:spPr>
        <p:txBody>
          <a:bodyPr/>
          <a:lstStyle/>
          <a:p>
            <a:r>
              <a:rPr lang="en-US" dirty="0"/>
              <a:t>loss allocating (type 2) – geographic scope</a:t>
            </a:r>
            <a:br>
              <a:rPr lang="en-US" dirty="0"/>
            </a:br>
            <a:r>
              <a:rPr lang="en-US" dirty="0"/>
              <a:t/>
            </a:r>
            <a:br>
              <a:rPr lang="en-US" dirty="0"/>
            </a:br>
            <a:r>
              <a:rPr lang="en-US" dirty="0"/>
              <a:t>much more variable, but not implicated just because the conduct causing harm occurred in the jurisdiction</a:t>
            </a:r>
          </a:p>
        </p:txBody>
      </p:sp>
    </p:spTree>
    <p:extLst>
      <p:ext uri="{BB962C8B-B14F-4D97-AF65-F5344CB8AC3E}">
        <p14:creationId xmlns:p14="http://schemas.microsoft.com/office/powerpoint/2010/main" val="115505189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6010961"/>
          </a:xfrm>
        </p:spPr>
        <p:txBody>
          <a:bodyPr>
            <a:normAutofit fontScale="90000"/>
          </a:bodyPr>
          <a:lstStyle/>
          <a:p>
            <a:r>
              <a:rPr lang="en-US" b="1" i="1" dirty="0"/>
              <a:t/>
            </a:r>
            <a:br>
              <a:rPr lang="en-US" b="1" i="1" dirty="0"/>
            </a:br>
            <a:r>
              <a:rPr lang="en-US" b="1" i="1" dirty="0"/>
              <a:t/>
            </a:r>
            <a:br>
              <a:rPr lang="en-US" b="1" i="1" dirty="0"/>
            </a:br>
            <a:r>
              <a:rPr lang="en-US" b="1" i="1" dirty="0" err="1"/>
              <a:t>Abogados</a:t>
            </a:r>
            <a:r>
              <a:rPr lang="en-US" b="1" i="1" dirty="0"/>
              <a:t> v. AT&amp;T (9</a:t>
            </a:r>
            <a:r>
              <a:rPr lang="en-US" b="1" i="1" baseline="30000" dirty="0"/>
              <a:t>th</a:t>
            </a:r>
            <a:r>
              <a:rPr lang="en-US" b="1" i="1" dirty="0"/>
              <a:t> Cir. 2000)</a:t>
            </a:r>
            <a:br>
              <a:rPr lang="en-US" b="1" i="1" dirty="0"/>
            </a:br>
            <a:r>
              <a:rPr lang="en-US" b="1" i="1" dirty="0"/>
              <a:t/>
            </a:r>
            <a:br>
              <a:rPr lang="en-US" b="1" i="1" dirty="0"/>
            </a:br>
            <a:r>
              <a:rPr lang="en-US" dirty="0"/>
              <a:t>NY </a:t>
            </a:r>
            <a:r>
              <a:rPr lang="en-US" dirty="0" err="1"/>
              <a:t>corp</a:t>
            </a:r>
            <a:r>
              <a:rPr lang="en-US" dirty="0"/>
              <a:t> engages in interference of contract in Jalisco concerning Mexican co.</a:t>
            </a:r>
            <a:br>
              <a:rPr lang="en-US" dirty="0"/>
            </a:br>
            <a:r>
              <a:rPr lang="en-US" dirty="0"/>
              <a:t/>
            </a:r>
            <a:br>
              <a:rPr lang="en-US" dirty="0"/>
            </a:br>
            <a:r>
              <a:rPr lang="en-US" dirty="0"/>
              <a:t>Mexican co. sues under NY law, which has a cause of action for tortious interference of contact</a:t>
            </a:r>
            <a:br>
              <a:rPr lang="en-US" dirty="0"/>
            </a:br>
            <a:r>
              <a:rPr lang="en-US" dirty="0"/>
              <a:t/>
            </a:r>
            <a:br>
              <a:rPr lang="en-US" dirty="0"/>
            </a:br>
            <a:r>
              <a:rPr lang="en-US" dirty="0" err="1"/>
              <a:t>Jaliscan</a:t>
            </a:r>
            <a:r>
              <a:rPr lang="en-US" dirty="0"/>
              <a:t> law does not</a:t>
            </a:r>
          </a:p>
        </p:txBody>
      </p:sp>
    </p:spTree>
    <p:extLst>
      <p:ext uri="{BB962C8B-B14F-4D97-AF65-F5344CB8AC3E}">
        <p14:creationId xmlns:p14="http://schemas.microsoft.com/office/powerpoint/2010/main" val="199625220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109816"/>
          </a:xfrm>
        </p:spPr>
        <p:txBody>
          <a:bodyPr/>
          <a:lstStyle/>
          <a:p>
            <a:r>
              <a:rPr lang="en-US" dirty="0"/>
              <a:t>Babcock</a:t>
            </a:r>
            <a:br>
              <a:rPr lang="en-US" dirty="0"/>
            </a:br>
            <a:r>
              <a:rPr lang="en-US" dirty="0"/>
              <a:t/>
            </a:r>
            <a:br>
              <a:rPr lang="en-US" dirty="0"/>
            </a:br>
            <a:r>
              <a:rPr lang="en-US" dirty="0"/>
              <a:t>NY P-guest</a:t>
            </a:r>
            <a:br>
              <a:rPr lang="en-US" dirty="0"/>
            </a:br>
            <a:r>
              <a:rPr lang="en-US" dirty="0"/>
              <a:t>NY D-host</a:t>
            </a:r>
            <a:br>
              <a:rPr lang="en-US" dirty="0"/>
            </a:br>
            <a:r>
              <a:rPr lang="en-US" dirty="0" err="1"/>
              <a:t>Ont</a:t>
            </a:r>
            <a:r>
              <a:rPr lang="en-US" dirty="0"/>
              <a:t> accident</a:t>
            </a:r>
            <a:br>
              <a:rPr lang="en-US" dirty="0"/>
            </a:br>
            <a:r>
              <a:rPr lang="en-US" dirty="0"/>
              <a:t/>
            </a:r>
            <a:br>
              <a:rPr lang="en-US" dirty="0"/>
            </a:br>
            <a:r>
              <a:rPr lang="en-US" dirty="0"/>
              <a:t>NY </a:t>
            </a:r>
            <a:r>
              <a:rPr lang="en-US" dirty="0" err="1"/>
              <a:t>negl</a:t>
            </a:r>
            <a:r>
              <a:rPr lang="en-US" dirty="0"/>
              <a:t> liability (conduct regulating and loss allocating)</a:t>
            </a:r>
            <a:br>
              <a:rPr lang="en-US" dirty="0"/>
            </a:br>
            <a:r>
              <a:rPr lang="en-US" dirty="0" err="1"/>
              <a:t>Ont</a:t>
            </a:r>
            <a:r>
              <a:rPr lang="en-US" dirty="0"/>
              <a:t> guest statute (purely loss allocating type 2)</a:t>
            </a:r>
          </a:p>
        </p:txBody>
      </p:sp>
    </p:spTree>
    <p:extLst>
      <p:ext uri="{BB962C8B-B14F-4D97-AF65-F5344CB8AC3E}">
        <p14:creationId xmlns:p14="http://schemas.microsoft.com/office/powerpoint/2010/main" val="26357512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a:defRPr/>
            </a:pPr>
            <a:r>
              <a:rPr lang="en-US" dirty="0"/>
              <a:t>Schultz v Boy Scouts of America </a:t>
            </a:r>
            <a:br>
              <a:rPr lang="en-US" dirty="0"/>
            </a:br>
            <a:r>
              <a:rPr lang="en-US" dirty="0"/>
              <a:t>(NY 1985)</a:t>
            </a:r>
          </a:p>
        </p:txBody>
      </p:sp>
    </p:spTree>
    <p:extLst>
      <p:ext uri="{BB962C8B-B14F-4D97-AF65-F5344CB8AC3E}">
        <p14:creationId xmlns:p14="http://schemas.microsoft.com/office/powerpoint/2010/main" val="305695248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55102-4770-5F4C-8FC1-B7960B1DD813}"/>
              </a:ext>
            </a:extLst>
          </p:cNvPr>
          <p:cNvSpPr>
            <a:spLocks noGrp="1"/>
          </p:cNvSpPr>
          <p:nvPr>
            <p:ph type="title"/>
          </p:nvPr>
        </p:nvSpPr>
        <p:spPr>
          <a:xfrm>
            <a:off x="620889" y="365125"/>
            <a:ext cx="10732911" cy="6092119"/>
          </a:xfrm>
        </p:spPr>
        <p:txBody>
          <a:bodyPr/>
          <a:lstStyle/>
          <a:p>
            <a:r>
              <a:rPr lang="en-US" dirty="0"/>
              <a:t>what is the cause of action?</a:t>
            </a:r>
            <a:br>
              <a:rPr lang="en-US" dirty="0"/>
            </a:br>
            <a:r>
              <a:rPr lang="en-US" dirty="0"/>
              <a:t/>
            </a:r>
            <a:br>
              <a:rPr lang="en-US" dirty="0"/>
            </a:br>
            <a:r>
              <a:rPr lang="en-US" dirty="0" err="1"/>
              <a:t>respondeat</a:t>
            </a:r>
            <a:r>
              <a:rPr lang="en-US" dirty="0"/>
              <a:t> superior?</a:t>
            </a:r>
            <a:br>
              <a:rPr lang="en-US" dirty="0"/>
            </a:br>
            <a:r>
              <a:rPr lang="en-US" dirty="0"/>
              <a:t/>
            </a:r>
            <a:br>
              <a:rPr lang="en-US" dirty="0"/>
            </a:br>
            <a:r>
              <a:rPr lang="en-US" dirty="0"/>
              <a:t>or</a:t>
            </a:r>
            <a:br>
              <a:rPr lang="en-US" dirty="0"/>
            </a:br>
            <a:r>
              <a:rPr lang="en-US" dirty="0"/>
              <a:t/>
            </a:r>
            <a:br>
              <a:rPr lang="en-US" dirty="0"/>
            </a:br>
            <a:r>
              <a:rPr lang="en-US" dirty="0"/>
              <a:t>negligent hiring and supervision?</a:t>
            </a:r>
            <a:br>
              <a:rPr lang="en-US" dirty="0"/>
            </a:br>
            <a:endParaRPr lang="en-US" dirty="0"/>
          </a:p>
        </p:txBody>
      </p:sp>
    </p:spTree>
    <p:extLst>
      <p:ext uri="{BB962C8B-B14F-4D97-AF65-F5344CB8AC3E}">
        <p14:creationId xmlns:p14="http://schemas.microsoft.com/office/powerpoint/2010/main" val="471792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p:nvPr>
        </p:nvSpPr>
        <p:spPr>
          <a:xfrm>
            <a:off x="1981200" y="274639"/>
            <a:ext cx="8229600" cy="5851525"/>
          </a:xfrm>
        </p:spPr>
        <p:txBody>
          <a:bodyPr/>
          <a:lstStyle/>
          <a:p>
            <a:r>
              <a:rPr lang="en-US" altLang="en-US"/>
              <a:t>Whether the parties could have determined a particular issue by explicit agreement directed to that issue is a question to be determined by the local law of the state selected by application of the rule of § 188. Usually, however, this will be a question that would be decided the same way by the relevant local law rules of all the potentially interested states. On such occasions, there is no need for the forum to determine the state of the applicable law.</a:t>
            </a:r>
          </a:p>
        </p:txBody>
      </p:sp>
    </p:spTree>
    <p:extLst>
      <p:ext uri="{BB962C8B-B14F-4D97-AF65-F5344CB8AC3E}">
        <p14:creationId xmlns:p14="http://schemas.microsoft.com/office/powerpoint/2010/main" val="236200288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3762" y="365125"/>
            <a:ext cx="10600038" cy="5949178"/>
          </a:xfrm>
        </p:spPr>
        <p:txBody>
          <a:bodyPr>
            <a:normAutofit/>
          </a:bodyPr>
          <a:lstStyle/>
          <a:p>
            <a:r>
              <a:rPr lang="en-US" dirty="0"/>
              <a:t>assume P and D are New </a:t>
            </a:r>
            <a:r>
              <a:rPr lang="en-US" dirty="0" err="1"/>
              <a:t>Jerseyans</a:t>
            </a:r>
            <a:r>
              <a:rPr lang="en-US" dirty="0"/>
              <a:t/>
            </a:r>
            <a:br>
              <a:rPr lang="en-US" dirty="0"/>
            </a:br>
            <a:r>
              <a:rPr lang="en-US" dirty="0"/>
              <a:t>NJ has charitable immunity</a:t>
            </a:r>
            <a:br>
              <a:rPr lang="en-US" dirty="0"/>
            </a:br>
            <a:r>
              <a:rPr lang="en-US" dirty="0"/>
              <a:t>NY doesn’t</a:t>
            </a:r>
            <a:br>
              <a:rPr lang="en-US" dirty="0"/>
            </a:br>
            <a:r>
              <a:rPr lang="en-US" dirty="0"/>
              <a:t>wrongdoing of charity’s employee and harm all occur in NY</a:t>
            </a:r>
            <a:br>
              <a:rPr lang="en-US" dirty="0"/>
            </a:br>
            <a:r>
              <a:rPr lang="en-US" dirty="0"/>
              <a:t/>
            </a:r>
            <a:br>
              <a:rPr lang="en-US" dirty="0"/>
            </a:br>
            <a:r>
              <a:rPr lang="en-US" dirty="0"/>
              <a:t>P sues D under a theory of </a:t>
            </a:r>
            <a:r>
              <a:rPr lang="en-US" dirty="0" err="1"/>
              <a:t>respondeat</a:t>
            </a:r>
            <a:r>
              <a:rPr lang="en-US" dirty="0"/>
              <a:t> superior for the torts of the employee. D alleges charitable immunity.</a:t>
            </a:r>
          </a:p>
        </p:txBody>
      </p:sp>
    </p:spTree>
    <p:extLst>
      <p:ext uri="{BB962C8B-B14F-4D97-AF65-F5344CB8AC3E}">
        <p14:creationId xmlns:p14="http://schemas.microsoft.com/office/powerpoint/2010/main" val="10399356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353" y="365125"/>
            <a:ext cx="10702447" cy="6110831"/>
          </a:xfrm>
        </p:spPr>
        <p:txBody>
          <a:bodyPr/>
          <a:lstStyle/>
          <a:p>
            <a:r>
              <a:rPr lang="en-US" dirty="0"/>
              <a:t>p</a:t>
            </a:r>
            <a:r>
              <a:rPr lang="en-US" dirty="0" smtClean="0"/>
              <a:t>ublic policy exception?</a:t>
            </a:r>
            <a:endParaRPr lang="en-US" dirty="0"/>
          </a:p>
        </p:txBody>
      </p:sp>
    </p:spTree>
    <p:extLst>
      <p:ext uri="{BB962C8B-B14F-4D97-AF65-F5344CB8AC3E}">
        <p14:creationId xmlns:p14="http://schemas.microsoft.com/office/powerpoint/2010/main" val="392133790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0832" y="365125"/>
            <a:ext cx="10562968" cy="6048032"/>
          </a:xfrm>
        </p:spPr>
        <p:txBody>
          <a:bodyPr/>
          <a:lstStyle/>
          <a:p>
            <a:r>
              <a:rPr lang="en-US" dirty="0"/>
              <a:t>start with Boy Scouts</a:t>
            </a:r>
          </a:p>
        </p:txBody>
      </p:sp>
    </p:spTree>
    <p:extLst>
      <p:ext uri="{BB962C8B-B14F-4D97-AF65-F5344CB8AC3E}">
        <p14:creationId xmlns:p14="http://schemas.microsoft.com/office/powerpoint/2010/main" val="148094302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CF43A-188B-FC45-BC77-40B4C7326D4F}"/>
              </a:ext>
            </a:extLst>
          </p:cNvPr>
          <p:cNvSpPr>
            <a:spLocks noGrp="1"/>
          </p:cNvSpPr>
          <p:nvPr>
            <p:ph type="title"/>
          </p:nvPr>
        </p:nvSpPr>
        <p:spPr>
          <a:xfrm>
            <a:off x="496711" y="365125"/>
            <a:ext cx="10857089" cy="6024386"/>
          </a:xfrm>
        </p:spPr>
        <p:txBody>
          <a:bodyPr/>
          <a:lstStyle/>
          <a:p>
            <a:r>
              <a:rPr lang="en-US" dirty="0"/>
              <a:t>where did their wrongful conduct occur?</a:t>
            </a:r>
          </a:p>
        </p:txBody>
      </p:sp>
    </p:spTree>
    <p:extLst>
      <p:ext uri="{BB962C8B-B14F-4D97-AF65-F5344CB8AC3E}">
        <p14:creationId xmlns:p14="http://schemas.microsoft.com/office/powerpoint/2010/main" val="47655067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F45A0-92B9-5E4A-9DB5-8DB02B699E46}"/>
              </a:ext>
            </a:extLst>
          </p:cNvPr>
          <p:cNvSpPr>
            <a:spLocks noGrp="1"/>
          </p:cNvSpPr>
          <p:nvPr>
            <p:ph type="title"/>
          </p:nvPr>
        </p:nvSpPr>
        <p:spPr>
          <a:xfrm>
            <a:off x="677333" y="365125"/>
            <a:ext cx="10676467" cy="6080831"/>
          </a:xfrm>
        </p:spPr>
        <p:txBody>
          <a:bodyPr/>
          <a:lstStyle/>
          <a:p>
            <a:r>
              <a:rPr lang="en-US" dirty="0"/>
              <a:t>where did the harm occur?</a:t>
            </a:r>
          </a:p>
        </p:txBody>
      </p:sp>
    </p:spTree>
    <p:extLst>
      <p:ext uri="{BB962C8B-B14F-4D97-AF65-F5344CB8AC3E}">
        <p14:creationId xmlns:p14="http://schemas.microsoft.com/office/powerpoint/2010/main" val="285602264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9E01BB-9E99-5145-A584-541D682FA574}"/>
              </a:ext>
            </a:extLst>
          </p:cNvPr>
          <p:cNvSpPr>
            <a:spLocks noGrp="1"/>
          </p:cNvSpPr>
          <p:nvPr>
            <p:ph type="title"/>
          </p:nvPr>
        </p:nvSpPr>
        <p:spPr>
          <a:xfrm>
            <a:off x="632178" y="365125"/>
            <a:ext cx="10721622" cy="6182431"/>
          </a:xfrm>
        </p:spPr>
        <p:txBody>
          <a:bodyPr/>
          <a:lstStyle/>
          <a:p>
            <a:r>
              <a:rPr lang="en-US" dirty="0"/>
              <a:t>what is its domicile?</a:t>
            </a:r>
            <a:br>
              <a:rPr lang="en-US" dirty="0"/>
            </a:br>
            <a:r>
              <a:rPr lang="en-US" dirty="0"/>
              <a:t/>
            </a:r>
            <a:br>
              <a:rPr lang="en-US" dirty="0"/>
            </a:br>
            <a:r>
              <a:rPr lang="en-US" dirty="0"/>
              <a:t>when?</a:t>
            </a:r>
          </a:p>
        </p:txBody>
      </p:sp>
    </p:spTree>
    <p:extLst>
      <p:ext uri="{BB962C8B-B14F-4D97-AF65-F5344CB8AC3E}">
        <p14:creationId xmlns:p14="http://schemas.microsoft.com/office/powerpoint/2010/main" val="140624200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5CE69-552D-AA43-9134-AB3BD15EA801}"/>
              </a:ext>
            </a:extLst>
          </p:cNvPr>
          <p:cNvSpPr>
            <a:spLocks noGrp="1"/>
          </p:cNvSpPr>
          <p:nvPr>
            <p:ph type="title"/>
          </p:nvPr>
        </p:nvSpPr>
        <p:spPr>
          <a:xfrm>
            <a:off x="699911" y="365125"/>
            <a:ext cx="10653889" cy="6148564"/>
          </a:xfrm>
        </p:spPr>
        <p:txBody>
          <a:bodyPr/>
          <a:lstStyle/>
          <a:p>
            <a:r>
              <a:rPr lang="en-US" dirty="0"/>
              <a:t>purpose of NJ charitable immunity rule?</a:t>
            </a:r>
          </a:p>
        </p:txBody>
      </p:sp>
    </p:spTree>
    <p:extLst>
      <p:ext uri="{BB962C8B-B14F-4D97-AF65-F5344CB8AC3E}">
        <p14:creationId xmlns:p14="http://schemas.microsoft.com/office/powerpoint/2010/main" val="219564296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978" y="365125"/>
            <a:ext cx="10661822" cy="5936821"/>
          </a:xfrm>
        </p:spPr>
        <p:txBody>
          <a:bodyPr/>
          <a:lstStyle/>
          <a:p>
            <a:r>
              <a:rPr lang="en-US" dirty="0"/>
              <a:t>does the common domicile of P or D matter given those purposes?</a:t>
            </a:r>
          </a:p>
        </p:txBody>
      </p:sp>
    </p:spTree>
    <p:extLst>
      <p:ext uri="{BB962C8B-B14F-4D97-AF65-F5344CB8AC3E}">
        <p14:creationId xmlns:p14="http://schemas.microsoft.com/office/powerpoint/2010/main" val="17562079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05000" y="274638"/>
            <a:ext cx="8305800" cy="6202362"/>
          </a:xfrm>
        </p:spPr>
        <p:txBody>
          <a:bodyPr/>
          <a:lstStyle/>
          <a:p>
            <a:pPr marL="342900" indent="-342900"/>
            <a:r>
              <a:rPr lang="en-US" altLang="en-US" dirty="0"/>
              <a:t>- assume the Schultz’s are domiciled in NY</a:t>
            </a:r>
            <a:br>
              <a:rPr lang="en-US" altLang="en-US" dirty="0"/>
            </a:br>
            <a:r>
              <a:rPr lang="en-US" altLang="en-US" dirty="0"/>
              <a:t>- the Boy Scouts are domiciled in TX</a:t>
            </a:r>
            <a:br>
              <a:rPr lang="en-US" altLang="en-US" dirty="0"/>
            </a:br>
            <a:r>
              <a:rPr lang="en-US" altLang="en-US" dirty="0"/>
              <a:t>- but the scout camp is always in NJ, where the molestation and negligence occur</a:t>
            </a:r>
          </a:p>
        </p:txBody>
      </p:sp>
    </p:spTree>
    <p:extLst>
      <p:ext uri="{BB962C8B-B14F-4D97-AF65-F5344CB8AC3E}">
        <p14:creationId xmlns:p14="http://schemas.microsoft.com/office/powerpoint/2010/main" val="24880819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905000" y="274638"/>
            <a:ext cx="8305800" cy="6202362"/>
          </a:xfrm>
        </p:spPr>
        <p:txBody>
          <a:bodyPr/>
          <a:lstStyle/>
          <a:p>
            <a:pPr marL="342900" indent="-342900"/>
            <a:r>
              <a:rPr lang="en-US" altLang="en-US" dirty="0"/>
              <a:t>- assume the Schultz’s and Boy Scouts are domiciled in NJ</a:t>
            </a:r>
            <a:br>
              <a:rPr lang="en-US" altLang="en-US" dirty="0"/>
            </a:br>
            <a:r>
              <a:rPr lang="en-US" altLang="en-US" dirty="0"/>
              <a:t/>
            </a:r>
            <a:br>
              <a:rPr lang="en-US" altLang="en-US" dirty="0"/>
            </a:br>
            <a:r>
              <a:rPr lang="en-US" altLang="en-US" dirty="0"/>
              <a:t>- but the scout camp is always in NY, where the molestation and negligence occur</a:t>
            </a:r>
          </a:p>
        </p:txBody>
      </p:sp>
    </p:spTree>
    <p:extLst>
      <p:ext uri="{BB962C8B-B14F-4D97-AF65-F5344CB8AC3E}">
        <p14:creationId xmlns:p14="http://schemas.microsoft.com/office/powerpoint/2010/main" val="27521053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p:nvPr>
        </p:nvSpPr>
        <p:spPr>
          <a:xfrm>
            <a:off x="1981200" y="274639"/>
            <a:ext cx="8229600" cy="5851525"/>
          </a:xfrm>
        </p:spPr>
        <p:txBody>
          <a:bodyPr/>
          <a:lstStyle/>
          <a:p>
            <a:r>
              <a:rPr lang="en-US" altLang="en-US" b="1"/>
              <a:t>187(3) In the absence of a contrary indication of intention, the reference is to the local law of the state of the chosen law.</a:t>
            </a:r>
            <a:r>
              <a:rPr lang="en-US" altLang="en-US"/>
              <a:t> </a:t>
            </a:r>
          </a:p>
        </p:txBody>
      </p:sp>
    </p:spTree>
    <p:extLst>
      <p:ext uri="{BB962C8B-B14F-4D97-AF65-F5344CB8AC3E}">
        <p14:creationId xmlns:p14="http://schemas.microsoft.com/office/powerpoint/2010/main" val="15523081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5481" y="365125"/>
            <a:ext cx="10748319" cy="6122172"/>
          </a:xfrm>
        </p:spPr>
        <p:txBody>
          <a:bodyPr/>
          <a:lstStyle/>
          <a:p>
            <a:r>
              <a:rPr lang="en-US" dirty="0"/>
              <a:t>why doesn’t New York law also apply?</a:t>
            </a:r>
          </a:p>
        </p:txBody>
      </p:sp>
    </p:spTree>
    <p:extLst>
      <p:ext uri="{BB962C8B-B14F-4D97-AF65-F5344CB8AC3E}">
        <p14:creationId xmlns:p14="http://schemas.microsoft.com/office/powerpoint/2010/main" val="6835172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1"/>
          <p:cNvSpPr>
            <a:spLocks noGrp="1"/>
          </p:cNvSpPr>
          <p:nvPr>
            <p:ph/>
          </p:nvPr>
        </p:nvSpPr>
        <p:spPr>
          <a:xfrm>
            <a:off x="1981200" y="274639"/>
            <a:ext cx="8229600" cy="5851525"/>
          </a:xfrm>
        </p:spPr>
        <p:txBody>
          <a:bodyPr/>
          <a:lstStyle/>
          <a:p>
            <a:pPr eaLnBrk="1" hangingPunct="1"/>
            <a:r>
              <a:rPr lang="en-US" altLang="en-US"/>
              <a:t>The three reasons most often urged in support of applying the law of the forum-locus in cases such as this are: (1) to protect medical creditors who provided services to injured parties in the locus State, (2) to prevent injured tort victims from becoming public wards in the locus State and (3) the deterrent effect application of locus law has on future tort-feasors in the locus State. </a:t>
            </a:r>
          </a:p>
        </p:txBody>
      </p:sp>
    </p:spTree>
    <p:extLst>
      <p:ext uri="{BB962C8B-B14F-4D97-AF65-F5344CB8AC3E}">
        <p14:creationId xmlns:p14="http://schemas.microsoft.com/office/powerpoint/2010/main" val="49782832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1"/>
          <p:cNvSpPr>
            <a:spLocks noGrp="1"/>
          </p:cNvSpPr>
          <p:nvPr>
            <p:ph/>
          </p:nvPr>
        </p:nvSpPr>
        <p:spPr>
          <a:xfrm>
            <a:off x="1981200" y="274639"/>
            <a:ext cx="8229600" cy="5851525"/>
          </a:xfrm>
        </p:spPr>
        <p:txBody>
          <a:bodyPr/>
          <a:lstStyle/>
          <a:p>
            <a:pPr eaLnBrk="1" hangingPunct="1"/>
            <a:r>
              <a:rPr lang="en-US" altLang="en-US"/>
              <a:t>The first two reasons share common weaknesses. First, in the abstract, neither reason necessarily requires application of the locus jurisdiction's law, but rather invariably mandates application of the law of the jurisdiction that would either allow recovery or allow the greater recovery. They are subject to criticism, therefore, as being biased in favor of recovery. </a:t>
            </a:r>
          </a:p>
        </p:txBody>
      </p:sp>
    </p:spTree>
    <p:extLst>
      <p:ext uri="{BB962C8B-B14F-4D97-AF65-F5344CB8AC3E}">
        <p14:creationId xmlns:p14="http://schemas.microsoft.com/office/powerpoint/2010/main" val="56971050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1"/>
          <p:cNvSpPr>
            <a:spLocks noGrp="1"/>
          </p:cNvSpPr>
          <p:nvPr>
            <p:ph/>
          </p:nvPr>
        </p:nvSpPr>
        <p:spPr>
          <a:xfrm>
            <a:off x="1981200" y="274639"/>
            <a:ext cx="8229600" cy="5851525"/>
          </a:xfrm>
        </p:spPr>
        <p:txBody>
          <a:bodyPr/>
          <a:lstStyle/>
          <a:p>
            <a:pPr eaLnBrk="1" hangingPunct="1"/>
            <a:r>
              <a:rPr lang="en-US" altLang="en-US"/>
              <a:t>Finally, although it is conceivable that application of New York's law in this case would have some deterrent effect on future tortious conduct in this State, New York's deterrent interest is considerably less because none of the parties is a resident and the rule in conflict is loss-allocating rather than conduct-regulating.</a:t>
            </a:r>
          </a:p>
        </p:txBody>
      </p:sp>
    </p:spTree>
    <p:extLst>
      <p:ext uri="{BB962C8B-B14F-4D97-AF65-F5344CB8AC3E}">
        <p14:creationId xmlns:p14="http://schemas.microsoft.com/office/powerpoint/2010/main" val="103121627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145" y="365125"/>
            <a:ext cx="10802655" cy="5998097"/>
          </a:xfrm>
        </p:spPr>
        <p:txBody>
          <a:bodyPr/>
          <a:lstStyle/>
          <a:p>
            <a:r>
              <a:rPr lang="en-US" dirty="0"/>
              <a:t>New York's rule holding charities liable for their tortious acts, or its rule of </a:t>
            </a:r>
            <a:r>
              <a:rPr lang="en-US" dirty="0" err="1"/>
              <a:t>nonimmunity</a:t>
            </a:r>
            <a:r>
              <a:rPr lang="en-US" dirty="0"/>
              <a:t> as the dissent characterizes it, is also a loss-allocating rule, just as New Jersey's charitable immunity statute is.</a:t>
            </a:r>
          </a:p>
        </p:txBody>
      </p:sp>
    </p:spTree>
    <p:extLst>
      <p:ext uri="{BB962C8B-B14F-4D97-AF65-F5344CB8AC3E}">
        <p14:creationId xmlns:p14="http://schemas.microsoft.com/office/powerpoint/2010/main" val="748104779"/>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1752600" y="274638"/>
            <a:ext cx="8458200" cy="6278562"/>
          </a:xfrm>
        </p:spPr>
        <p:txBody>
          <a:bodyPr/>
          <a:lstStyle/>
          <a:p>
            <a:pPr algn="l" eaLnBrk="1" hangingPunct="1"/>
            <a:r>
              <a:rPr lang="en-US" altLang="en-US"/>
              <a:t>Kell v. Henderson (N.Y. Sup. Ct. 1965)</a:t>
            </a:r>
            <a:br>
              <a:rPr lang="en-US" altLang="en-US"/>
            </a:br>
            <a:r>
              <a:rPr lang="en-US" altLang="en-US"/>
              <a:t>Residents of Ontario</a:t>
            </a:r>
            <a:br>
              <a:rPr lang="en-US" altLang="en-US"/>
            </a:br>
            <a:r>
              <a:rPr lang="en-US" altLang="en-US"/>
              <a:t>Trip begins and ends in Ontario</a:t>
            </a:r>
            <a:br>
              <a:rPr lang="en-US" altLang="en-US"/>
            </a:br>
            <a:r>
              <a:rPr lang="en-US" altLang="en-US"/>
              <a:t>Accident in NY</a:t>
            </a:r>
            <a:br>
              <a:rPr lang="en-US" altLang="en-US"/>
            </a:br>
            <a:r>
              <a:rPr lang="en-US" altLang="en-US"/>
              <a:t>Court applied NY law, not Ontario guest statute</a:t>
            </a:r>
            <a:br>
              <a:rPr lang="en-US" altLang="en-US"/>
            </a:br>
            <a:endParaRPr lang="en-US" altLang="en-US"/>
          </a:p>
        </p:txBody>
      </p:sp>
    </p:spTree>
    <p:extLst>
      <p:ext uri="{BB962C8B-B14F-4D97-AF65-F5344CB8AC3E}">
        <p14:creationId xmlns:p14="http://schemas.microsoft.com/office/powerpoint/2010/main" val="105449102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995" y="303341"/>
            <a:ext cx="12019005" cy="6109816"/>
          </a:xfrm>
        </p:spPr>
        <p:txBody>
          <a:bodyPr>
            <a:normAutofit fontScale="90000"/>
          </a:bodyPr>
          <a:lstStyle/>
          <a:p>
            <a:r>
              <a:rPr lang="en-US" dirty="0"/>
              <a:t>Dissent: [T]here can be little doubt that New York has an interest in insuring that justice be done to nonresidents who have come to this State and suffered serious injuries herein. There is no cogent reason to deem that interest any weaker whether such guests are here for the purpose of conducting business or personal affairs, or, as in this case, have chosen to spend their vacation in New York. Likewise, it cannot be denied that this State has a strong legitimate interest in deterring serious tortious misconduct, including the kind of reprehensible malfeasance that has victimized the nonresident infant plaintiffs in this case.</a:t>
            </a:r>
          </a:p>
        </p:txBody>
      </p:sp>
    </p:spTree>
    <p:extLst>
      <p:ext uri="{BB962C8B-B14F-4D97-AF65-F5344CB8AC3E}">
        <p14:creationId xmlns:p14="http://schemas.microsoft.com/office/powerpoint/2010/main" val="388520243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124" y="365125"/>
            <a:ext cx="10760676" cy="5936821"/>
          </a:xfrm>
        </p:spPr>
        <p:txBody>
          <a:bodyPr/>
          <a:lstStyle/>
          <a:p>
            <a:r>
              <a:rPr lang="en-US" dirty="0"/>
              <a:t>assume it is a true conflict</a:t>
            </a:r>
            <a:br>
              <a:rPr lang="en-US" dirty="0"/>
            </a:br>
            <a:r>
              <a:rPr lang="en-US" dirty="0"/>
              <a:t/>
            </a:r>
            <a:br>
              <a:rPr lang="en-US" dirty="0"/>
            </a:br>
            <a:r>
              <a:rPr lang="en-US" dirty="0"/>
              <a:t>who has the stronger interest?</a:t>
            </a:r>
          </a:p>
        </p:txBody>
      </p:sp>
    </p:spTree>
    <p:extLst>
      <p:ext uri="{BB962C8B-B14F-4D97-AF65-F5344CB8AC3E}">
        <p14:creationId xmlns:p14="http://schemas.microsoft.com/office/powerpoint/2010/main" val="2511144568"/>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914" y="365125"/>
            <a:ext cx="10871886" cy="6035675"/>
          </a:xfrm>
        </p:spPr>
        <p:txBody>
          <a:bodyPr/>
          <a:lstStyle/>
          <a:p>
            <a:r>
              <a:rPr lang="en-US" dirty="0"/>
              <a:t>Franciscan Bros.</a:t>
            </a:r>
          </a:p>
        </p:txBody>
      </p:sp>
    </p:spTree>
    <p:extLst>
      <p:ext uri="{BB962C8B-B14F-4D97-AF65-F5344CB8AC3E}">
        <p14:creationId xmlns:p14="http://schemas.microsoft.com/office/powerpoint/2010/main" val="228103040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4207C-2D19-3A4B-AFBA-6D4320796B96}"/>
              </a:ext>
            </a:extLst>
          </p:cNvPr>
          <p:cNvSpPr>
            <a:spLocks noGrp="1"/>
          </p:cNvSpPr>
          <p:nvPr>
            <p:ph type="title"/>
          </p:nvPr>
        </p:nvSpPr>
        <p:spPr>
          <a:xfrm>
            <a:off x="564444" y="365125"/>
            <a:ext cx="10789356" cy="6171142"/>
          </a:xfrm>
        </p:spPr>
        <p:txBody>
          <a:bodyPr/>
          <a:lstStyle/>
          <a:p>
            <a:r>
              <a:rPr lang="en-US" dirty="0"/>
              <a:t>domicile?</a:t>
            </a:r>
            <a:br>
              <a:rPr lang="en-US" dirty="0"/>
            </a:br>
            <a:r>
              <a:rPr lang="en-US" dirty="0"/>
              <a:t/>
            </a:r>
            <a:br>
              <a:rPr lang="en-US" dirty="0"/>
            </a:br>
            <a:r>
              <a:rPr lang="en-US" dirty="0"/>
              <a:t>place of wrongdoing?</a:t>
            </a:r>
            <a:br>
              <a:rPr lang="en-US" dirty="0"/>
            </a:br>
            <a:r>
              <a:rPr lang="en-US" dirty="0"/>
              <a:t/>
            </a:r>
            <a:br>
              <a:rPr lang="en-US" dirty="0"/>
            </a:br>
            <a:r>
              <a:rPr lang="en-US" dirty="0"/>
              <a:t>place of harm?</a:t>
            </a:r>
          </a:p>
        </p:txBody>
      </p:sp>
    </p:spTree>
    <p:extLst>
      <p:ext uri="{BB962C8B-B14F-4D97-AF65-F5344CB8AC3E}">
        <p14:creationId xmlns:p14="http://schemas.microsoft.com/office/powerpoint/2010/main" val="175632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p:nvPr>
        </p:nvSpPr>
        <p:spPr>
          <a:xfrm>
            <a:off x="1524000" y="274638"/>
            <a:ext cx="9144000" cy="6278562"/>
          </a:xfrm>
        </p:spPr>
        <p:txBody>
          <a:bodyPr/>
          <a:lstStyle/>
          <a:p>
            <a:pPr>
              <a:buFontTx/>
              <a:buNone/>
            </a:pPr>
            <a:r>
              <a:rPr lang="en-US" altLang="en-US"/>
              <a:t>187(2) The law of the state chosen by the parties to govern their contractual rights and duties will be applied, even if the particular issue is one which the parties could not have resolved by an explicit provision in their agreement directed to that issue, unless either</a:t>
            </a:r>
            <a:br>
              <a:rPr lang="en-US" altLang="en-US"/>
            </a:br>
            <a:r>
              <a:rPr lang="en-US" altLang="en-US"/>
              <a:t>(a) the chosen state has no substantial relationship to the parties or the transaction and there is no other reasonable basis for the parties' choice, or</a:t>
            </a:r>
          </a:p>
        </p:txBody>
      </p:sp>
    </p:spTree>
    <p:extLst>
      <p:ext uri="{BB962C8B-B14F-4D97-AF65-F5344CB8AC3E}">
        <p14:creationId xmlns:p14="http://schemas.microsoft.com/office/powerpoint/2010/main" val="3502844258"/>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1828800" y="274638"/>
            <a:ext cx="8382000" cy="6278562"/>
          </a:xfrm>
        </p:spPr>
        <p:txBody>
          <a:bodyPr/>
          <a:lstStyle/>
          <a:p>
            <a:pPr marL="342900" indent="-342900"/>
            <a:r>
              <a:rPr lang="en-US" altLang="en-US" sz="3200">
                <a:solidFill>
                  <a:srgbClr val="000000"/>
                </a:solidFill>
              </a:rPr>
              <a:t>“As to defendant Franciscan Brothers, this action requires an application of the third of the rules set forth in </a:t>
            </a:r>
            <a:r>
              <a:rPr lang="en-US" altLang="en-US" sz="3200" i="1">
                <a:solidFill>
                  <a:srgbClr val="000000"/>
                </a:solidFill>
              </a:rPr>
              <a:t>Neumeier</a:t>
            </a:r>
            <a:r>
              <a:rPr lang="en-US" altLang="en-US" sz="3200">
                <a:solidFill>
                  <a:srgbClr val="000000"/>
                </a:solidFill>
              </a:rPr>
              <a:t> because the parties are domiciled in different jurisdictions with conflicting loss-distribution rules and the locus of the tort is New York, a separate jurisdiction. In that situation the law of the place of the tort will normally apply, unless displacing it ‘”will advance” the relevant substantive law purposes without impairing the smooth working of the multi-state system or producing great uncertainty for litigants’”</a:t>
            </a:r>
          </a:p>
        </p:txBody>
      </p:sp>
    </p:spTree>
    <p:extLst>
      <p:ext uri="{BB962C8B-B14F-4D97-AF65-F5344CB8AC3E}">
        <p14:creationId xmlns:p14="http://schemas.microsoft.com/office/powerpoint/2010/main" val="166784174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1405" y="365125"/>
            <a:ext cx="10612395" cy="6048032"/>
          </a:xfrm>
        </p:spPr>
        <p:txBody>
          <a:bodyPr>
            <a:normAutofit fontScale="90000"/>
          </a:bodyPr>
          <a:lstStyle/>
          <a:p>
            <a:r>
              <a:rPr lang="en-US" dirty="0"/>
              <a:t>For the same reasons stated in our analysis of the action against defendant Boy Scouts, application of the law of New Jersey in plaintiffs' action against defendant Franciscan Brothers would further that State's interest in enforcing the decision of its domiciliaries to accept the burdens as well as the benefits of that State's loss-distribution tort rules and its interest in promoting the continuation and expansion of defendant's charitable activities in that State. </a:t>
            </a:r>
          </a:p>
        </p:txBody>
      </p:sp>
    </p:spTree>
    <p:extLst>
      <p:ext uri="{BB962C8B-B14F-4D97-AF65-F5344CB8AC3E}">
        <p14:creationId xmlns:p14="http://schemas.microsoft.com/office/powerpoint/2010/main" val="7909305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768" y="365125"/>
            <a:ext cx="10773032" cy="6221026"/>
          </a:xfrm>
        </p:spPr>
        <p:txBody>
          <a:bodyPr/>
          <a:lstStyle/>
          <a:p>
            <a:r>
              <a:rPr lang="en-US" dirty="0"/>
              <a:t>Conversely, although application of New Jersey's law may not affirmatively advance the substantive law purposes of New York, it will not frustrate those interests because New York has no significant interest in applying its own law to this dispute.</a:t>
            </a:r>
          </a:p>
        </p:txBody>
      </p:sp>
    </p:spTree>
    <p:extLst>
      <p:ext uri="{BB962C8B-B14F-4D97-AF65-F5344CB8AC3E}">
        <p14:creationId xmlns:p14="http://schemas.microsoft.com/office/powerpoint/2010/main" val="35659383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8411" y="365125"/>
            <a:ext cx="10785389" cy="6233383"/>
          </a:xfrm>
        </p:spPr>
        <p:txBody>
          <a:bodyPr>
            <a:normAutofit fontScale="90000"/>
          </a:bodyPr>
          <a:lstStyle/>
          <a:p>
            <a:r>
              <a:rPr lang="en-US" dirty="0"/>
              <a:t>Finally, application of New Jersey law will enhance "the smooth working of the multi-state system" by actually reducing the incentive for forum shopping and it will provide certainty for the litigants whose only reasonable expectation surely would have been that the law of the  jurisdiction where plaintiffs are domiciled and defendant sends its teachers would apply, not the law of New York where the parties had only isolated and infrequent contacts as a result of </a:t>
            </a:r>
            <a:r>
              <a:rPr lang="en-US" dirty="0" err="1"/>
              <a:t>Coakeley's</a:t>
            </a:r>
            <a:r>
              <a:rPr lang="en-US" dirty="0"/>
              <a:t> position as Boy Scout leader.</a:t>
            </a:r>
          </a:p>
        </p:txBody>
      </p:sp>
    </p:spTree>
    <p:extLst>
      <p:ext uri="{BB962C8B-B14F-4D97-AF65-F5344CB8AC3E}">
        <p14:creationId xmlns:p14="http://schemas.microsoft.com/office/powerpoint/2010/main" val="283763657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9557" y="365125"/>
            <a:ext cx="10884243" cy="6394021"/>
          </a:xfrm>
        </p:spPr>
        <p:txBody>
          <a:bodyPr/>
          <a:lstStyle/>
          <a:p>
            <a:r>
              <a:rPr lang="en-US" dirty="0"/>
              <a:t>P.V. ex rel. T.V. v. Camp Jaycee (NJ 2007)</a:t>
            </a:r>
            <a:br>
              <a:rPr lang="en-US" dirty="0"/>
            </a:br>
            <a:endParaRPr lang="en-US" dirty="0"/>
          </a:p>
        </p:txBody>
      </p:sp>
    </p:spTree>
    <p:extLst>
      <p:ext uri="{BB962C8B-B14F-4D97-AF65-F5344CB8AC3E}">
        <p14:creationId xmlns:p14="http://schemas.microsoft.com/office/powerpoint/2010/main" val="3449824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4"/>
          <p:cNvSpPr>
            <a:spLocks noGrp="1" noChangeArrowheads="1"/>
          </p:cNvSpPr>
          <p:nvPr>
            <p:ph/>
          </p:nvPr>
        </p:nvSpPr>
        <p:spPr>
          <a:xfrm>
            <a:off x="1981200" y="274639"/>
            <a:ext cx="8229600" cy="5851525"/>
          </a:xfrm>
        </p:spPr>
        <p:txBody>
          <a:bodyPr/>
          <a:lstStyle/>
          <a:p>
            <a:r>
              <a:rPr lang="en-US" altLang="en-US"/>
              <a:t>(b) application of the law of the chosen state would be contrary to a fundamental policy of a state which has a materially greater interest than the chosen state in the determination of the particular issue and which, under the rule of § 188, would be the state of the applicable law in the absence of an effective choice of law by the parties.</a:t>
            </a:r>
          </a:p>
          <a:p>
            <a:endParaRPr lang="en-US" altLang="en-US"/>
          </a:p>
        </p:txBody>
      </p:sp>
    </p:spTree>
    <p:extLst>
      <p:ext uri="{BB962C8B-B14F-4D97-AF65-F5344CB8AC3E}">
        <p14:creationId xmlns:p14="http://schemas.microsoft.com/office/powerpoint/2010/main" val="41803311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532</TotalTime>
  <Words>1750</Words>
  <Application>Microsoft Office PowerPoint</Application>
  <PresentationFormat>Widescreen</PresentationFormat>
  <Paragraphs>109</Paragraphs>
  <Slides>84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84</vt:i4>
      </vt:variant>
    </vt:vector>
  </HeadingPairs>
  <TitlesOfParts>
    <vt:vector size="89" baseType="lpstr">
      <vt:lpstr>Arial</vt:lpstr>
      <vt:lpstr>Calibri</vt:lpstr>
      <vt:lpstr>Calibri Light</vt:lpstr>
      <vt:lpstr>Mangal</vt:lpstr>
      <vt:lpstr>Office Theme</vt:lpstr>
      <vt:lpstr>Thurs. Sept. 26 </vt:lpstr>
      <vt:lpstr>Party Autonomy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interest analysis</vt:lpstr>
      <vt:lpstr>Harris v. Harris (Ga. 1984) two married but separated Georgians get into car accident in Georgia in which husband is negligent – wife sues does Georgia spousal immunity rule apply?</vt:lpstr>
      <vt:lpstr>purposivism textualism</vt:lpstr>
      <vt:lpstr>two married Californians get into car accident in Georgia in which husband is negligent, wife sues does Georgia’s spousal immunity rule apply?</vt:lpstr>
      <vt:lpstr>Wis. Stat. § 895.03 (action for wrongful death “caused in this state”)</vt:lpstr>
      <vt:lpstr>PowerPoint Presentation</vt:lpstr>
      <vt:lpstr>GA: interspousal immunity CA: interspousal liability  Domicile  Accident  Forum 1st R  State Inter. CA   CA   CA  CA  CA CA   CA   GA  CA  CA CA   GA   CA  GA  CA CA   GA   GA  GA  CA GA   CA   CA  CA  GA CA GA   CA   GA  CA  GA CA GA   GA   CA  GA  GA GA   GA   GA  GA  GA</vt:lpstr>
      <vt:lpstr>true conflicts</vt:lpstr>
      <vt:lpstr>false conflicts</vt:lpstr>
      <vt:lpstr>Is it a “false conflict” when each jurisdiction has law with the same content…?</vt:lpstr>
      <vt:lpstr>Marie v Garrison Mo K, suit in NY NY’s statute of frauds – no contract shall be valid unless in writing MO statute of frauds – no contract shall be enforced unless in writing </vt:lpstr>
      <vt:lpstr>finding false conflicts…</vt:lpstr>
      <vt:lpstr>PowerPoint Presentation</vt:lpstr>
      <vt:lpstr>PowerPoint Presentation</vt:lpstr>
      <vt:lpstr>how is Dym different from Babcock?</vt:lpstr>
      <vt:lpstr>Tooker v. Lopez (NY 1969) </vt:lpstr>
      <vt:lpstr>how to get out of Dym?</vt:lpstr>
      <vt:lpstr>The teleological argument advanced by some that the guest statute was intended to assure the priority of injured nonguests in the assets of a negligent host, in addition to the prevention of fraudulent claims, overlooks not only the statutory history but the fact that the statute permits recovery by guests who can establish that the accident was due to the gross negligence of the driver.</vt:lpstr>
      <vt:lpstr>is there an alternative reading of the statute as concerning appropriate compensation that is compatible with liability for gross negligence?</vt:lpstr>
      <vt:lpstr>does the reinterpretation of the guest statute as concerning fraud really point to the D’s domicile?</vt:lpstr>
      <vt:lpstr>Fuld’s concurrence…</vt:lpstr>
      <vt:lpstr>Breitel’s dissent  adventitious…?</vt:lpstr>
      <vt:lpstr>what about Susan Silk?</vt:lpstr>
      <vt:lpstr>conduct regulating  loss allocating</vt:lpstr>
      <vt:lpstr>assume…  conduct causes a loss there is a tort rule concerning it</vt:lpstr>
      <vt:lpstr>conduct-regulating…</vt:lpstr>
      <vt:lpstr>creates liability and is conduct regulating…</vt:lpstr>
      <vt:lpstr>seeks to deter the conduct that caused the loss  e.g. negligence law (in its deterrence function)</vt:lpstr>
      <vt:lpstr>blocks liability and is conduct regulating…</vt:lpstr>
      <vt:lpstr>seeks to permit the conduct that caused the loss  e.g. absence of liability for non-negligent conduct</vt:lpstr>
      <vt:lpstr>loss-allocating</vt:lpstr>
      <vt:lpstr>two types  1) really about allocating losses 2) about encouraging or discouraging some other conduct that the conduct that caused the loss</vt:lpstr>
      <vt:lpstr>both conduct regulating and loss allocating (type 1)  creates liability  e.g. negligence law - deter conduct that caused the loss - loss should be on the defendant  blocks liability  e.g. no liability for non-negligence - permit the conduct that caused the loss - loss should be on the plaintiff  </vt:lpstr>
      <vt:lpstr>solely loss allocating (type 1)  creates liability…</vt:lpstr>
      <vt:lpstr>respondeat superior</vt:lpstr>
      <vt:lpstr>solely loss allocating (type 1)  blocks liability…</vt:lpstr>
      <vt:lpstr>guest statutes (when about biting hand that feeds you)  spousal immunity (when about spousal harmony)</vt:lpstr>
      <vt:lpstr>solely loss allocating (type 2)  creates liability </vt:lpstr>
      <vt:lpstr>?</vt:lpstr>
      <vt:lpstr>solely loss allocating (type 2)  blocks liability</vt:lpstr>
      <vt:lpstr>guest statutes (when about fraud)  spousal immunity (when about fraud)  charitable immunity for negligent hiring and supervision (when about encouraging charitable activities) </vt:lpstr>
      <vt:lpstr>conduct regulating – geographic scope  if conduct occurred in the jurisdiction if loss caused by conduct occurred in the jurisd.  (at least if it creates liability) </vt:lpstr>
      <vt:lpstr>loss allocating (type 1) – geographic scope  creates liability – plaintiff is a domiciliary of the jurisdiction  blocks liability – defendant is a domiciliary of the jurisdiction </vt:lpstr>
      <vt:lpstr>loss allocating (type 2) – geographic scope  much more variable, but not implicated just because the conduct causing harm occurred in the jurisdiction</vt:lpstr>
      <vt:lpstr>  Abogados v. AT&amp;T (9th Cir. 2000)  NY corp engages in interference of contract in Jalisco concerning Mexican co.  Mexican co. sues under NY law, which has a cause of action for tortious interference of contact  Jaliscan law does not</vt:lpstr>
      <vt:lpstr>Babcock  NY P-guest NY D-host Ont accident  NY negl liability (conduct regulating and loss allocating) Ont guest statute (purely loss allocating type 2)</vt:lpstr>
      <vt:lpstr>Schultz v Boy Scouts of America  (NY 1985)</vt:lpstr>
      <vt:lpstr>what is the cause of action?  respondeat superior?  or  negligent hiring and supervision? </vt:lpstr>
      <vt:lpstr>assume P and D are New Jerseyans NJ has charitable immunity NY doesn’t wrongdoing of charity’s employee and harm all occur in NY  P sues D under a theory of respondeat superior for the torts of the employee. D alleges charitable immunity.</vt:lpstr>
      <vt:lpstr>public policy exception?</vt:lpstr>
      <vt:lpstr>start with Boy Scouts</vt:lpstr>
      <vt:lpstr>where did their wrongful conduct occur?</vt:lpstr>
      <vt:lpstr>where did the harm occur?</vt:lpstr>
      <vt:lpstr>what is its domicile?  when?</vt:lpstr>
      <vt:lpstr>purpose of NJ charitable immunity rule?</vt:lpstr>
      <vt:lpstr>does the common domicile of P or D matter given those purposes?</vt:lpstr>
      <vt:lpstr>- assume the Schultz’s are domiciled in NY - the Boy Scouts are domiciled in TX - but the scout camp is always in NJ, where the molestation and negligence occur</vt:lpstr>
      <vt:lpstr>- assume the Schultz’s and Boy Scouts are domiciled in NJ  - but the scout camp is always in NY, where the molestation and negligence occur</vt:lpstr>
      <vt:lpstr>why doesn’t New York law also apply?</vt:lpstr>
      <vt:lpstr>PowerPoint Presentation</vt:lpstr>
      <vt:lpstr>PowerPoint Presentation</vt:lpstr>
      <vt:lpstr>PowerPoint Presentation</vt:lpstr>
      <vt:lpstr>New York's rule holding charities liable for their tortious acts, or its rule of nonimmunity as the dissent characterizes it, is also a loss-allocating rule, just as New Jersey's charitable immunity statute is.</vt:lpstr>
      <vt:lpstr>Kell v. Henderson (N.Y. Sup. Ct. 1965) Residents of Ontario Trip begins and ends in Ontario Accident in NY Court applied NY law, not Ontario guest statute </vt:lpstr>
      <vt:lpstr>Dissent: [T]here can be little doubt that New York has an interest in insuring that justice be done to nonresidents who have come to this State and suffered serious injuries herein. There is no cogent reason to deem that interest any weaker whether such guests are here for the purpose of conducting business or personal affairs, or, as in this case, have chosen to spend their vacation in New York. Likewise, it cannot be denied that this State has a strong legitimate interest in deterring serious tortious misconduct, including the kind of reprehensible malfeasance that has victimized the nonresident infant plaintiffs in this case.</vt:lpstr>
      <vt:lpstr>assume it is a true conflict  who has the stronger interest?</vt:lpstr>
      <vt:lpstr>Franciscan Bros.</vt:lpstr>
      <vt:lpstr>domicile?  place of wrongdoing?  place of harm?</vt:lpstr>
      <vt:lpstr>“As to defendant Franciscan Brothers, this action requires an application of the third of the rules set forth in Neumeier because the parties are domiciled in different jurisdictions with conflicting loss-distribution rules and the locus of the tort is New York, a separate jurisdiction. In that situation the law of the place of the tort will normally apply, unless displacing it ‘”will advance” the relevant substantive law purposes without impairing the smooth working of the multi-state system or producing great uncertainty for litigants’”</vt:lpstr>
      <vt:lpstr>For the same reasons stated in our analysis of the action against defendant Boy Scouts, application of the law of New Jersey in plaintiffs' action against defendant Franciscan Brothers would further that State's interest in enforcing the decision of its domiciliaries to accept the burdens as well as the benefits of that State's loss-distribution tort rules and its interest in promoting the continuation and expansion of defendant's charitable activities in that State. </vt:lpstr>
      <vt:lpstr>Conversely, although application of New Jersey's law may not affirmatively advance the substantive law purposes of New York, it will not frustrate those interests because New York has no significant interest in applying its own law to this dispute.</vt:lpstr>
      <vt:lpstr>Finally, application of New Jersey law will enhance "the smooth working of the multi-state system" by actually reducing the incentive for forum shopping and it will provide certainty for the litigants whose only reasonable expectation surely would have been that the law of the  jurisdiction where plaintiffs are domiciled and defendant sends its teachers would apply, not the law of New York where the parties had only isolated and infrequent contacts as a result of Coakeley's position as Boy Scout leader.</vt:lpstr>
      <vt:lpstr>P.V. ex rel. T.V. v. Camp Jaycee (NJ 2007)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Green, Michael S</cp:lastModifiedBy>
  <cp:revision>151</cp:revision>
  <cp:lastPrinted>2018-01-29T16:39:44Z</cp:lastPrinted>
  <dcterms:created xsi:type="dcterms:W3CDTF">2017-01-08T14:53:49Z</dcterms:created>
  <dcterms:modified xsi:type="dcterms:W3CDTF">2019-09-26T15:17:40Z</dcterms:modified>
</cp:coreProperties>
</file>