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9"/>
  </p:handoutMasterIdLst>
  <p:sldIdLst>
    <p:sldId id="331" r:id="rId2"/>
    <p:sldId id="414" r:id="rId3"/>
    <p:sldId id="416" r:id="rId4"/>
    <p:sldId id="419" r:id="rId5"/>
    <p:sldId id="484" r:id="rId6"/>
    <p:sldId id="432" r:id="rId7"/>
    <p:sldId id="433" r:id="rId8"/>
    <p:sldId id="434" r:id="rId9"/>
    <p:sldId id="436" r:id="rId10"/>
    <p:sldId id="564" r:id="rId11"/>
    <p:sldId id="438" r:id="rId12"/>
    <p:sldId id="469" r:id="rId13"/>
    <p:sldId id="470" r:id="rId14"/>
    <p:sldId id="568" r:id="rId15"/>
    <p:sldId id="569" r:id="rId16"/>
    <p:sldId id="565" r:id="rId17"/>
    <p:sldId id="567" r:id="rId18"/>
    <p:sldId id="493" r:id="rId19"/>
    <p:sldId id="472" r:id="rId20"/>
    <p:sldId id="570" r:id="rId21"/>
    <p:sldId id="474" r:id="rId22"/>
    <p:sldId id="571" r:id="rId23"/>
    <p:sldId id="572" r:id="rId24"/>
    <p:sldId id="475" r:id="rId25"/>
    <p:sldId id="476" r:id="rId26"/>
    <p:sldId id="477" r:id="rId27"/>
    <p:sldId id="478" r:id="rId28"/>
    <p:sldId id="494" r:id="rId29"/>
    <p:sldId id="480" r:id="rId30"/>
    <p:sldId id="481" r:id="rId31"/>
    <p:sldId id="495" r:id="rId32"/>
    <p:sldId id="482" r:id="rId33"/>
    <p:sldId id="483" r:id="rId34"/>
    <p:sldId id="496" r:id="rId35"/>
    <p:sldId id="497" r:id="rId36"/>
    <p:sldId id="574" r:id="rId37"/>
    <p:sldId id="573" r:id="rId3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43" autoAdjust="0"/>
    <p:restoredTop sz="94660"/>
  </p:normalViewPr>
  <p:slideViewPr>
    <p:cSldViewPr snapToGrid="0">
      <p:cViewPr varScale="1">
        <p:scale>
          <a:sx n="77" d="100"/>
          <a:sy n="77" d="100"/>
        </p:scale>
        <p:origin x="49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DA10F33-7AF7-42BF-AA99-C173A384D9E8}" type="datetimeFigureOut">
              <a:rPr lang="en-US" smtClean="0"/>
              <a:t>9/10/2018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EAC977C-3D29-4CB6-A872-028B6A170D3B}" type="slidenum">
              <a:rPr lang="en-US" smtClean="0"/>
              <a:t>‹#›</a:t>
            </a:fld>
            <a:endParaRPr lang="en-US"/>
          </a:p>
        </p:txBody>
      </p:sp>
    </p:spTree>
    <p:extLst>
      <p:ext uri="{BB962C8B-B14F-4D97-AF65-F5344CB8AC3E}">
        <p14:creationId xmlns:p14="http://schemas.microsoft.com/office/powerpoint/2010/main" val="10071516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10FBAD-B2C2-4A37-B1E3-5A7927924CD7}"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364418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10FBAD-B2C2-4A37-B1E3-5A7927924CD7}"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110755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10FBAD-B2C2-4A37-B1E3-5A7927924CD7}"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2462201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10FBAD-B2C2-4A37-B1E3-5A7927924CD7}"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85561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10FBAD-B2C2-4A37-B1E3-5A7927924CD7}"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1378124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10FBAD-B2C2-4A37-B1E3-5A7927924CD7}"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171920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10FBAD-B2C2-4A37-B1E3-5A7927924CD7}" type="datetimeFigureOut">
              <a:rPr lang="en-US" smtClean="0"/>
              <a:t>9/10/2018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3206882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10FBAD-B2C2-4A37-B1E3-5A7927924CD7}" type="datetimeFigureOut">
              <a:rPr lang="en-US" smtClean="0"/>
              <a:t>9/10/2018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3387412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0FBAD-B2C2-4A37-B1E3-5A7927924CD7}" type="datetimeFigureOut">
              <a:rPr lang="en-US" smtClean="0"/>
              <a:t>9/10/2018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53298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10FBAD-B2C2-4A37-B1E3-5A7927924CD7}"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11036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10FBAD-B2C2-4A37-B1E3-5A7927924CD7}"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3D4E8-6B08-4181-A63C-1A9C5E0F6CCB}" type="slidenum">
              <a:rPr lang="en-US" smtClean="0"/>
              <a:t>‹#›</a:t>
            </a:fld>
            <a:endParaRPr lang="en-US"/>
          </a:p>
        </p:txBody>
      </p:sp>
    </p:spTree>
    <p:extLst>
      <p:ext uri="{BB962C8B-B14F-4D97-AF65-F5344CB8AC3E}">
        <p14:creationId xmlns:p14="http://schemas.microsoft.com/office/powerpoint/2010/main" val="41959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0FBAD-B2C2-4A37-B1E3-5A7927924CD7}" type="datetimeFigureOut">
              <a:rPr lang="en-US" smtClean="0"/>
              <a:t>9/10/2018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23D4E8-6B08-4181-A63C-1A9C5E0F6CCB}" type="slidenum">
              <a:rPr lang="en-US" smtClean="0"/>
              <a:t>‹#›</a:t>
            </a:fld>
            <a:endParaRPr lang="en-US"/>
          </a:p>
        </p:txBody>
      </p:sp>
    </p:spTree>
    <p:extLst>
      <p:ext uri="{BB962C8B-B14F-4D97-AF65-F5344CB8AC3E}">
        <p14:creationId xmlns:p14="http://schemas.microsoft.com/office/powerpoint/2010/main" val="2047876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584" y="365125"/>
            <a:ext cx="10656216" cy="5724590"/>
          </a:xfrm>
        </p:spPr>
        <p:txBody>
          <a:bodyPr/>
          <a:lstStyle/>
          <a:p>
            <a:pPr algn="ctr"/>
            <a:r>
              <a:rPr lang="en-US" dirty="0"/>
              <a:t>Lecture 5</a:t>
            </a:r>
            <a:br>
              <a:rPr lang="en-US" dirty="0"/>
            </a:br>
            <a:r>
              <a:rPr lang="en-US" dirty="0"/>
              <a:t>Sept. 10, 2018</a:t>
            </a:r>
          </a:p>
        </p:txBody>
      </p:sp>
    </p:spTree>
    <p:extLst>
      <p:ext uri="{BB962C8B-B14F-4D97-AF65-F5344CB8AC3E}">
        <p14:creationId xmlns:p14="http://schemas.microsoft.com/office/powerpoint/2010/main" val="1121007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79450" y="365125"/>
            <a:ext cx="10674350" cy="5456238"/>
          </a:xfrm>
        </p:spPr>
        <p:txBody>
          <a:bodyPr/>
          <a:lstStyle/>
          <a:p>
            <a:r>
              <a:rPr lang="en-US" altLang="en-US"/>
              <a:t>corporations</a:t>
            </a:r>
          </a:p>
        </p:txBody>
      </p:sp>
    </p:spTree>
    <p:extLst>
      <p:ext uri="{BB962C8B-B14F-4D97-AF65-F5344CB8AC3E}">
        <p14:creationId xmlns:p14="http://schemas.microsoft.com/office/powerpoint/2010/main" val="853537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69913" y="365125"/>
            <a:ext cx="10783887" cy="5984875"/>
          </a:xfrm>
        </p:spPr>
        <p:txBody>
          <a:bodyPr/>
          <a:lstStyle/>
          <a:p>
            <a:pPr marL="342900" indent="-342900"/>
            <a:r>
              <a:rPr lang="en-US" altLang="en-US"/>
              <a:t>Corp incorp’ed in state A</a:t>
            </a:r>
            <a:br>
              <a:rPr lang="en-US" altLang="en-US"/>
            </a:br>
            <a:r>
              <a:rPr lang="en-US" altLang="en-US"/>
              <a:t/>
            </a:r>
            <a:br>
              <a:rPr lang="en-US" altLang="en-US"/>
            </a:br>
            <a:r>
              <a:rPr lang="en-US" altLang="en-US"/>
              <a:t>by law of state A a corp is not liable for the torts of its agents</a:t>
            </a:r>
            <a:br>
              <a:rPr lang="en-US" altLang="en-US"/>
            </a:br>
            <a:r>
              <a:rPr lang="en-US" altLang="en-US"/>
              <a:t/>
            </a:r>
            <a:br>
              <a:rPr lang="en-US" altLang="en-US"/>
            </a:br>
            <a:r>
              <a:rPr lang="en-US" altLang="en-US"/>
              <a:t>Agent of Corp commits tort in state B where corp’s are liable</a:t>
            </a:r>
            <a:br>
              <a:rPr lang="en-US" altLang="en-US"/>
            </a:br>
            <a:endParaRPr lang="en-US" altLang="en-US"/>
          </a:p>
        </p:txBody>
      </p:sp>
    </p:spTree>
    <p:extLst>
      <p:ext uri="{BB962C8B-B14F-4D97-AF65-F5344CB8AC3E}">
        <p14:creationId xmlns:p14="http://schemas.microsoft.com/office/powerpoint/2010/main" val="1233762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2057400" y="274638"/>
            <a:ext cx="8153400" cy="6049962"/>
          </a:xfrm>
        </p:spPr>
        <p:txBody>
          <a:bodyPr/>
          <a:lstStyle/>
          <a:p>
            <a:pPr eaLnBrk="1" hangingPunct="1"/>
            <a:r>
              <a:rPr lang="en-US" altLang="en-US"/>
              <a:t>characterization</a:t>
            </a:r>
          </a:p>
        </p:txBody>
      </p:sp>
    </p:spTree>
    <p:extLst>
      <p:ext uri="{BB962C8B-B14F-4D97-AF65-F5344CB8AC3E}">
        <p14:creationId xmlns:p14="http://schemas.microsoft.com/office/powerpoint/2010/main" val="3786016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905000" y="274638"/>
            <a:ext cx="8305800" cy="6126162"/>
          </a:xfrm>
        </p:spPr>
        <p:txBody>
          <a:bodyPr/>
          <a:lstStyle/>
          <a:p>
            <a:pPr eaLnBrk="1" hangingPunct="1"/>
            <a:r>
              <a:rPr lang="en-US" altLang="en-US"/>
              <a:t>Levy v. Daniels’ U-Drive</a:t>
            </a:r>
            <a:br>
              <a:rPr lang="en-US" altLang="en-US"/>
            </a:br>
            <a:r>
              <a:rPr lang="en-US" altLang="en-US"/>
              <a:t>(Conn. 1928)</a:t>
            </a:r>
          </a:p>
        </p:txBody>
      </p:sp>
    </p:spTree>
    <p:extLst>
      <p:ext uri="{BB962C8B-B14F-4D97-AF65-F5344CB8AC3E}">
        <p14:creationId xmlns:p14="http://schemas.microsoft.com/office/powerpoint/2010/main" val="1643923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879" y="365125"/>
            <a:ext cx="10689921" cy="5998097"/>
          </a:xfrm>
        </p:spPr>
        <p:txBody>
          <a:bodyPr/>
          <a:lstStyle/>
          <a:p>
            <a:r>
              <a:rPr lang="en-US" dirty="0"/>
              <a:t>i</a:t>
            </a:r>
            <a:r>
              <a:rPr lang="en-US" dirty="0" smtClean="0"/>
              <a:t>nterest analysis…</a:t>
            </a:r>
            <a:endParaRPr lang="en-US" dirty="0"/>
          </a:p>
        </p:txBody>
      </p:sp>
    </p:spTree>
    <p:extLst>
      <p:ext uri="{BB962C8B-B14F-4D97-AF65-F5344CB8AC3E}">
        <p14:creationId xmlns:p14="http://schemas.microsoft.com/office/powerpoint/2010/main" val="1647448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093" y="365125"/>
            <a:ext cx="10827707" cy="6085779"/>
          </a:xfrm>
        </p:spPr>
        <p:txBody>
          <a:bodyPr/>
          <a:lstStyle/>
          <a:p>
            <a:r>
              <a:rPr lang="en-US" dirty="0"/>
              <a:t>g</a:t>
            </a:r>
            <a:r>
              <a:rPr lang="en-US" dirty="0" smtClean="0"/>
              <a:t>ive Mass the derivative liability law and Conn the normal tort law</a:t>
            </a:r>
            <a:br>
              <a:rPr lang="en-US" dirty="0" smtClean="0"/>
            </a:br>
            <a:r>
              <a:rPr lang="en-US" dirty="0" smtClean="0"/>
              <a:t/>
            </a:r>
            <a:br>
              <a:rPr lang="en-US" dirty="0" smtClean="0"/>
            </a:br>
            <a:r>
              <a:rPr lang="en-US" dirty="0" smtClean="0"/>
              <a:t>but keep the other facts the same</a:t>
            </a:r>
            <a:br>
              <a:rPr lang="en-US" dirty="0" smtClean="0"/>
            </a:br>
            <a:r>
              <a:rPr lang="en-US" dirty="0"/>
              <a:t/>
            </a:r>
            <a:br>
              <a:rPr lang="en-US" dirty="0"/>
            </a:br>
            <a:r>
              <a:rPr lang="en-US" dirty="0" smtClean="0"/>
              <a:t>what result under </a:t>
            </a:r>
            <a:r>
              <a:rPr lang="en-US" dirty="0" err="1" smtClean="0"/>
              <a:t>lex</a:t>
            </a:r>
            <a:r>
              <a:rPr lang="en-US" dirty="0" smtClean="0"/>
              <a:t> loci </a:t>
            </a:r>
            <a:r>
              <a:rPr lang="en-US" dirty="0" err="1" smtClean="0"/>
              <a:t>delicti</a:t>
            </a:r>
            <a:r>
              <a:rPr lang="en-US" dirty="0" smtClean="0"/>
              <a:t>…?</a:t>
            </a:r>
            <a:endParaRPr lang="en-US" dirty="0"/>
          </a:p>
        </p:txBody>
      </p:sp>
    </p:spTree>
    <p:extLst>
      <p:ext uri="{BB962C8B-B14F-4D97-AF65-F5344CB8AC3E}">
        <p14:creationId xmlns:p14="http://schemas.microsoft.com/office/powerpoint/2010/main" val="2970131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488515" y="304800"/>
            <a:ext cx="9722285" cy="6371573"/>
          </a:xfrm>
        </p:spPr>
        <p:txBody>
          <a:bodyPr/>
          <a:lstStyle/>
          <a:p>
            <a:pPr eaLnBrk="1" hangingPunct="1"/>
            <a:r>
              <a:rPr lang="en-US" altLang="en-US" sz="3600" dirty="0" err="1" smtClean="0"/>
              <a:t>Venuto</a:t>
            </a:r>
            <a:r>
              <a:rPr lang="en-US" altLang="en-US" sz="3600" dirty="0" smtClean="0"/>
              <a:t> v Robinson (3d Cir 1941)</a:t>
            </a:r>
          </a:p>
          <a:p>
            <a:pPr eaLnBrk="1" hangingPunct="1"/>
            <a:r>
              <a:rPr lang="en-US" altLang="en-US" sz="3600" dirty="0" smtClean="0"/>
              <a:t>Robinson agreed in NC to lease his equipment to Ross Motor Lines and to take load for Ross from NC to New England</a:t>
            </a:r>
          </a:p>
          <a:p>
            <a:pPr eaLnBrk="1" hangingPunct="1"/>
            <a:r>
              <a:rPr lang="en-US" altLang="en-US" sz="3600" dirty="0" smtClean="0"/>
              <a:t>Robinson had accident in NJ</a:t>
            </a:r>
          </a:p>
          <a:p>
            <a:pPr eaLnBrk="1" hangingPunct="1"/>
            <a:r>
              <a:rPr lang="en-US" altLang="en-US" sz="3600" dirty="0" err="1" smtClean="0"/>
              <a:t>Venuto</a:t>
            </a:r>
            <a:r>
              <a:rPr lang="en-US" altLang="en-US" sz="3600" dirty="0" smtClean="0"/>
              <a:t> (a domiciliary of NJ) sues Ross (and Robinson) in NJ </a:t>
            </a:r>
            <a:r>
              <a:rPr lang="en-US" altLang="en-US" sz="3600" dirty="0" err="1" smtClean="0"/>
              <a:t>ct</a:t>
            </a:r>
            <a:endParaRPr lang="en-US" altLang="en-US" sz="3600" dirty="0" smtClean="0"/>
          </a:p>
          <a:p>
            <a:pPr eaLnBrk="1" hangingPunct="1"/>
            <a:r>
              <a:rPr lang="en-US" altLang="en-US" sz="3600" dirty="0" smtClean="0"/>
              <a:t>NJ law allowed for derivative liability</a:t>
            </a:r>
          </a:p>
          <a:p>
            <a:pPr eaLnBrk="1" hangingPunct="1"/>
            <a:r>
              <a:rPr lang="en-US" altLang="en-US" sz="3600" dirty="0" smtClean="0"/>
              <a:t>NC law did not</a:t>
            </a:r>
          </a:p>
          <a:p>
            <a:pPr eaLnBrk="1" hangingPunct="1"/>
            <a:endParaRPr lang="en-US" altLang="en-US" dirty="0" smtClean="0"/>
          </a:p>
        </p:txBody>
      </p:sp>
    </p:spTree>
    <p:extLst>
      <p:ext uri="{BB962C8B-B14F-4D97-AF65-F5344CB8AC3E}">
        <p14:creationId xmlns:p14="http://schemas.microsoft.com/office/powerpoint/2010/main" val="1594325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05000" y="274638"/>
            <a:ext cx="8305800" cy="6126162"/>
          </a:xfrm>
        </p:spPr>
        <p:txBody>
          <a:bodyPr/>
          <a:lstStyle/>
          <a:p>
            <a:pPr eaLnBrk="1" hangingPunct="1"/>
            <a:r>
              <a:rPr lang="en-US" altLang="en-US" smtClean="0"/>
              <a:t>- Assume that the contract between Daniels and Sack had by chance been entered into in Massachusetts rather than Conn. But the facts of the case were otherwise the same</a:t>
            </a:r>
          </a:p>
        </p:txBody>
      </p:sp>
    </p:spTree>
    <p:extLst>
      <p:ext uri="{BB962C8B-B14F-4D97-AF65-F5344CB8AC3E}">
        <p14:creationId xmlns:p14="http://schemas.microsoft.com/office/powerpoint/2010/main" val="94947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365125"/>
            <a:ext cx="10859530" cy="6196313"/>
          </a:xfrm>
        </p:spPr>
        <p:txBody>
          <a:bodyPr/>
          <a:lstStyle/>
          <a:p>
            <a:r>
              <a:rPr lang="en-US" dirty="0"/>
              <a:t>was the plaintiff (Levy) a party to the contract?</a:t>
            </a:r>
          </a:p>
        </p:txBody>
      </p:sp>
    </p:spTree>
    <p:extLst>
      <p:ext uri="{BB962C8B-B14F-4D97-AF65-F5344CB8AC3E}">
        <p14:creationId xmlns:p14="http://schemas.microsoft.com/office/powerpoint/2010/main" val="678346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28650" y="365125"/>
            <a:ext cx="10725150" cy="6178550"/>
          </a:xfrm>
        </p:spPr>
        <p:txBody>
          <a:bodyPr/>
          <a:lstStyle/>
          <a:p>
            <a:r>
              <a:rPr lang="en-US" altLang="en-US" sz="3600"/>
              <a:t>The contract was for the “direct, sole, and exclusive benefit” of the plaintiff, who is alleged to have been injured through the tortious operation of the automobile rented by the defendant to Sack. The right of the plaintiff as a beneficiary of this contract to maintain this action is no longer an open question in this state. The contract was made for him and every other member of the public. …The assent of the beneficiary, if required, is manifested in his action upon the contract. </a:t>
            </a:r>
          </a:p>
        </p:txBody>
      </p:sp>
    </p:spTree>
    <p:extLst>
      <p:ext uri="{BB962C8B-B14F-4D97-AF65-F5344CB8AC3E}">
        <p14:creationId xmlns:p14="http://schemas.microsoft.com/office/powerpoint/2010/main" val="414571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057400" y="274638"/>
            <a:ext cx="8153400" cy="5973762"/>
          </a:xfrm>
        </p:spPr>
        <p:txBody>
          <a:bodyPr/>
          <a:lstStyle/>
          <a:p>
            <a:pPr eaLnBrk="1" hangingPunct="1"/>
            <a:r>
              <a:rPr lang="en-US" altLang="en-US"/>
              <a:t>domicile</a:t>
            </a:r>
          </a:p>
        </p:txBody>
      </p:sp>
    </p:spTree>
    <p:extLst>
      <p:ext uri="{BB962C8B-B14F-4D97-AF65-F5344CB8AC3E}">
        <p14:creationId xmlns:p14="http://schemas.microsoft.com/office/powerpoint/2010/main" val="1410446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301" y="365125"/>
            <a:ext cx="10727499" cy="6023149"/>
          </a:xfrm>
        </p:spPr>
        <p:txBody>
          <a:bodyPr/>
          <a:lstStyle/>
          <a:p>
            <a:r>
              <a:rPr lang="en-US" dirty="0"/>
              <a:t>i</a:t>
            </a:r>
            <a:r>
              <a:rPr lang="en-US" dirty="0" smtClean="0"/>
              <a:t>f the Conn law is contract, what is the Mass law…?</a:t>
            </a:r>
            <a:br>
              <a:rPr lang="en-US" dirty="0" smtClean="0"/>
            </a:br>
            <a:r>
              <a:rPr lang="en-US" dirty="0"/>
              <a:t/>
            </a:r>
            <a:br>
              <a:rPr lang="en-US" dirty="0"/>
            </a:br>
            <a:r>
              <a:rPr lang="en-US" dirty="0"/>
              <a:t>i</a:t>
            </a:r>
            <a:r>
              <a:rPr lang="en-US" dirty="0" smtClean="0"/>
              <a:t>s it contract too?</a:t>
            </a:r>
            <a:endParaRPr lang="en-US" dirty="0"/>
          </a:p>
        </p:txBody>
      </p:sp>
    </p:spTree>
    <p:extLst>
      <p:ext uri="{BB962C8B-B14F-4D97-AF65-F5344CB8AC3E}">
        <p14:creationId xmlns:p14="http://schemas.microsoft.com/office/powerpoint/2010/main" val="2860097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05000" y="274638"/>
            <a:ext cx="8305800" cy="6126162"/>
          </a:xfrm>
        </p:spPr>
        <p:txBody>
          <a:bodyPr/>
          <a:lstStyle/>
          <a:p>
            <a:pPr eaLnBrk="1" hangingPunct="1"/>
            <a:r>
              <a:rPr lang="en-US" altLang="en-US"/>
              <a:t>Haumschild v Continental Cas Co. (Wisc. 1959)</a:t>
            </a:r>
            <a:br>
              <a:rPr lang="en-US" altLang="en-US"/>
            </a:br>
            <a:endParaRPr lang="en-US" altLang="en-US"/>
          </a:p>
        </p:txBody>
      </p:sp>
    </p:spTree>
    <p:extLst>
      <p:ext uri="{BB962C8B-B14F-4D97-AF65-F5344CB8AC3E}">
        <p14:creationId xmlns:p14="http://schemas.microsoft.com/office/powerpoint/2010/main" val="1781251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932" y="365125"/>
            <a:ext cx="10664868" cy="6060727"/>
          </a:xfrm>
        </p:spPr>
        <p:txBody>
          <a:bodyPr/>
          <a:lstStyle/>
          <a:p>
            <a:r>
              <a:rPr lang="en-US" dirty="0" smtClean="0"/>
              <a:t>why is the choice of </a:t>
            </a:r>
            <a:r>
              <a:rPr lang="en-US" dirty="0" err="1" smtClean="0"/>
              <a:t>Wisc</a:t>
            </a:r>
            <a:r>
              <a:rPr lang="en-US" dirty="0" smtClean="0"/>
              <a:t> law a good idea?</a:t>
            </a:r>
            <a:endParaRPr lang="en-US" dirty="0"/>
          </a:p>
        </p:txBody>
      </p:sp>
    </p:spTree>
    <p:extLst>
      <p:ext uri="{BB962C8B-B14F-4D97-AF65-F5344CB8AC3E}">
        <p14:creationId xmlns:p14="http://schemas.microsoft.com/office/powerpoint/2010/main" val="3317685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775" y="365125"/>
            <a:ext cx="10740025" cy="6160935"/>
          </a:xfrm>
        </p:spPr>
        <p:txBody>
          <a:bodyPr/>
          <a:lstStyle/>
          <a:p>
            <a:r>
              <a:rPr lang="en-US" dirty="0"/>
              <a:t>d</a:t>
            </a:r>
            <a:r>
              <a:rPr lang="en-US" dirty="0" smtClean="0"/>
              <a:t>oesn’t Cal have an interest too…?</a:t>
            </a:r>
            <a:endParaRPr lang="en-US" dirty="0"/>
          </a:p>
        </p:txBody>
      </p:sp>
    </p:spTree>
    <p:extLst>
      <p:ext uri="{BB962C8B-B14F-4D97-AF65-F5344CB8AC3E}">
        <p14:creationId xmlns:p14="http://schemas.microsoft.com/office/powerpoint/2010/main" val="4265490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14388" y="365125"/>
            <a:ext cx="10539412" cy="6010275"/>
          </a:xfrm>
        </p:spPr>
        <p:txBody>
          <a:bodyPr/>
          <a:lstStyle/>
          <a:p>
            <a:r>
              <a:rPr lang="en-US" altLang="en-US" dirty="0"/>
              <a:t>imagine California allowed  liability and Wisc. refused it…</a:t>
            </a:r>
          </a:p>
        </p:txBody>
      </p:sp>
    </p:spTree>
    <p:extLst>
      <p:ext uri="{BB962C8B-B14F-4D97-AF65-F5344CB8AC3E}">
        <p14:creationId xmlns:p14="http://schemas.microsoft.com/office/powerpoint/2010/main" val="488747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04850" y="365125"/>
            <a:ext cx="10648950" cy="6145213"/>
          </a:xfrm>
        </p:spPr>
        <p:txBody>
          <a:bodyPr/>
          <a:lstStyle/>
          <a:p>
            <a:r>
              <a:rPr lang="en-US" altLang="en-US"/>
              <a:t>Emery v. Emery (Cal. 1955)</a:t>
            </a:r>
          </a:p>
        </p:txBody>
      </p:sp>
    </p:spTree>
    <p:extLst>
      <p:ext uri="{BB962C8B-B14F-4D97-AF65-F5344CB8AC3E}">
        <p14:creationId xmlns:p14="http://schemas.microsoft.com/office/powerpoint/2010/main" val="2579005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815545" y="383058"/>
            <a:ext cx="10688595" cy="6376087"/>
          </a:xfrm>
        </p:spPr>
        <p:txBody>
          <a:bodyPr>
            <a:normAutofit/>
          </a:bodyPr>
          <a:lstStyle/>
          <a:p>
            <a:pPr eaLnBrk="1" hangingPunct="1"/>
            <a:r>
              <a:rPr lang="en-US" altLang="en-US" sz="3600" i="1" dirty="0" err="1"/>
              <a:t>Haumschild</a:t>
            </a:r>
            <a:r>
              <a:rPr lang="en-US" altLang="en-US" sz="3600" dirty="0"/>
              <a:t>: “While the appellant's counsel did not request that we overrule Buckeye v. Buckeye, supra, and the subsequent Wisconsin case dealing with this particular conflict of laws problem, he did specifically seek to have this court apply California's conflict of laws principle, that the law of the domicile is determinative of </a:t>
            </a:r>
            <a:r>
              <a:rPr lang="en-US" altLang="en-US" sz="3600" dirty="0" err="1"/>
              <a:t>interspousal</a:t>
            </a:r>
            <a:r>
              <a:rPr lang="en-US" altLang="en-US" sz="3600" dirty="0"/>
              <a:t> capacity to sue, to this particular case. However, to do so would violate the well recognized principle of conflict of laws that, where the substantive law of another state is applied, there necessarily must be excluded such foreign state's law of conflict of laws.”</a:t>
            </a:r>
          </a:p>
        </p:txBody>
      </p:sp>
    </p:spTree>
    <p:extLst>
      <p:ext uri="{BB962C8B-B14F-4D97-AF65-F5344CB8AC3E}">
        <p14:creationId xmlns:p14="http://schemas.microsoft.com/office/powerpoint/2010/main" val="1472430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595313" y="365125"/>
            <a:ext cx="10758487" cy="6237288"/>
          </a:xfrm>
        </p:spPr>
        <p:txBody>
          <a:bodyPr/>
          <a:lstStyle/>
          <a:p>
            <a:r>
              <a:rPr lang="en-US" altLang="en-US"/>
              <a:t>renvoi</a:t>
            </a:r>
            <a:br>
              <a:rPr lang="en-US" altLang="en-US"/>
            </a:br>
            <a:r>
              <a:rPr lang="en-US" altLang="en-US"/>
              <a:t>désistement</a:t>
            </a:r>
          </a:p>
        </p:txBody>
      </p:sp>
    </p:spTree>
    <p:extLst>
      <p:ext uri="{BB962C8B-B14F-4D97-AF65-F5344CB8AC3E}">
        <p14:creationId xmlns:p14="http://schemas.microsoft.com/office/powerpoint/2010/main" val="2108378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365125"/>
            <a:ext cx="10735962" cy="6109816"/>
          </a:xfrm>
        </p:spPr>
        <p:txBody>
          <a:bodyPr/>
          <a:lstStyle/>
          <a:p>
            <a:r>
              <a:rPr lang="en-US" dirty="0"/>
              <a:t>contract or property?</a:t>
            </a:r>
          </a:p>
        </p:txBody>
      </p:sp>
    </p:spTree>
    <p:extLst>
      <p:ext uri="{BB962C8B-B14F-4D97-AF65-F5344CB8AC3E}">
        <p14:creationId xmlns:p14="http://schemas.microsoft.com/office/powerpoint/2010/main" val="32910044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432486" y="333632"/>
            <a:ext cx="11158152" cy="6252519"/>
          </a:xfrm>
        </p:spPr>
        <p:txBody>
          <a:bodyPr>
            <a:normAutofit/>
          </a:bodyPr>
          <a:lstStyle/>
          <a:p>
            <a:pPr eaLnBrk="1" hangingPunct="1"/>
            <a:r>
              <a:rPr lang="en-US" altLang="en-US" sz="3600" dirty="0"/>
              <a:t>Swank v </a:t>
            </a:r>
            <a:r>
              <a:rPr lang="en-US" altLang="en-US" sz="3600" dirty="0" err="1"/>
              <a:t>Hufnagle</a:t>
            </a:r>
            <a:endParaRPr lang="en-US" altLang="en-US" sz="3600" dirty="0"/>
          </a:p>
          <a:p>
            <a:pPr eaLnBrk="1" hangingPunct="1"/>
            <a:r>
              <a:rPr lang="en-US" altLang="en-US" sz="3600" dirty="0"/>
              <a:t>Ohio woman guaranteed husband’s debt with promissory note, executed in Ohio, and backed up by security interest on Indiana land </a:t>
            </a:r>
          </a:p>
          <a:p>
            <a:pPr eaLnBrk="1" hangingPunct="1"/>
            <a:r>
              <a:rPr lang="en-US" altLang="en-US" sz="3600" dirty="0"/>
              <a:t>Ohio allowed woman to be surety for their husbands</a:t>
            </a:r>
          </a:p>
          <a:p>
            <a:pPr eaLnBrk="1" hangingPunct="1"/>
            <a:r>
              <a:rPr lang="en-US" altLang="en-US" sz="3600" dirty="0"/>
              <a:t>Indiana did not</a:t>
            </a:r>
          </a:p>
          <a:p>
            <a:pPr eaLnBrk="1" hangingPunct="1"/>
            <a:r>
              <a:rPr lang="en-US" altLang="en-US" sz="3600" dirty="0"/>
              <a:t>suit in Indiana to enforce security interest</a:t>
            </a:r>
          </a:p>
          <a:p>
            <a:pPr eaLnBrk="1" hangingPunct="1"/>
            <a:r>
              <a:rPr lang="en-US" altLang="en-US" sz="3600" dirty="0"/>
              <a:t>characterization?</a:t>
            </a:r>
          </a:p>
          <a:p>
            <a:pPr eaLnBrk="1" hangingPunct="1"/>
            <a:endParaRPr lang="en-US" altLang="en-US" sz="3600" dirty="0"/>
          </a:p>
        </p:txBody>
      </p:sp>
    </p:spTree>
    <p:extLst>
      <p:ext uri="{BB962C8B-B14F-4D97-AF65-F5344CB8AC3E}">
        <p14:creationId xmlns:p14="http://schemas.microsoft.com/office/powerpoint/2010/main" val="715896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1981200" y="381000"/>
            <a:ext cx="8229600" cy="5745163"/>
          </a:xfrm>
        </p:spPr>
        <p:txBody>
          <a:bodyPr/>
          <a:lstStyle/>
          <a:p>
            <a:pPr eaLnBrk="1" hangingPunct="1">
              <a:buFont typeface="Arial" charset="0"/>
              <a:buNone/>
            </a:pPr>
            <a:r>
              <a:rPr lang="en-US" altLang="en-US"/>
              <a:t>§ 15. Domicil Of Choice </a:t>
            </a:r>
          </a:p>
          <a:p>
            <a:pPr eaLnBrk="1" hangingPunct="1">
              <a:buFont typeface="Arial" charset="0"/>
              <a:buNone/>
            </a:pPr>
            <a:r>
              <a:rPr lang="en-US" altLang="en-US"/>
              <a:t>(1) A domicil of choice is a domicil acquired, through the exercise of his own will, by a person who is legally capable of changing his domicil.</a:t>
            </a:r>
          </a:p>
          <a:p>
            <a:pPr eaLnBrk="1" hangingPunct="1">
              <a:buFont typeface="Arial" charset="0"/>
              <a:buNone/>
            </a:pPr>
            <a:r>
              <a:rPr lang="en-US" altLang="en-US"/>
              <a:t>(2) To acquire a domicil of choice, a person must establish a dwelling-place with the intention of making it his home.</a:t>
            </a:r>
          </a:p>
          <a:p>
            <a:pPr eaLnBrk="1" hangingPunct="1">
              <a:buFont typeface="Arial" charset="0"/>
              <a:buNone/>
            </a:pPr>
            <a:r>
              <a:rPr lang="en-US" altLang="en-US"/>
              <a:t>(3) The fact of physical presence at a dwelling-place and the intention to make it a home must concur; if they do so, even for a moment, the change of domicil takes place.</a:t>
            </a:r>
          </a:p>
          <a:p>
            <a:pPr eaLnBrk="1" hangingPunct="1">
              <a:buFont typeface="Arial" charset="0"/>
              <a:buNone/>
            </a:pPr>
            <a:endParaRPr lang="en-US" altLang="en-US"/>
          </a:p>
          <a:p>
            <a:pPr eaLnBrk="1" hangingPunct="1"/>
            <a:endParaRPr lang="en-US" altLang="en-US"/>
          </a:p>
        </p:txBody>
      </p:sp>
    </p:spTree>
    <p:extLst>
      <p:ext uri="{BB962C8B-B14F-4D97-AF65-F5344CB8AC3E}">
        <p14:creationId xmlns:p14="http://schemas.microsoft.com/office/powerpoint/2010/main" val="22267264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543697" y="432486"/>
            <a:ext cx="10935730" cy="6178379"/>
          </a:xfrm>
        </p:spPr>
        <p:txBody>
          <a:bodyPr/>
          <a:lstStyle/>
          <a:p>
            <a:pPr eaLnBrk="1" hangingPunct="1"/>
            <a:r>
              <a:rPr lang="en-US" altLang="en-US" sz="3600" dirty="0"/>
              <a:t>Burr v </a:t>
            </a:r>
            <a:r>
              <a:rPr lang="en-US" altLang="en-US" sz="3600" dirty="0" err="1"/>
              <a:t>Beckler</a:t>
            </a:r>
            <a:endParaRPr lang="en-US" altLang="en-US" sz="3600" dirty="0"/>
          </a:p>
          <a:p>
            <a:pPr eaLnBrk="1" hangingPunct="1"/>
            <a:r>
              <a:rPr lang="en-US" altLang="en-US" sz="3600" dirty="0"/>
              <a:t>in Florida, Illinois wife guaranteed husband’s debt, backed up by security interest in Illinois property</a:t>
            </a:r>
          </a:p>
          <a:p>
            <a:pPr eaLnBrk="1" hangingPunct="1"/>
            <a:r>
              <a:rPr lang="en-US" altLang="en-US" sz="3600" dirty="0"/>
              <a:t>Florida had prohibition on wives acting as surety</a:t>
            </a:r>
          </a:p>
          <a:p>
            <a:pPr eaLnBrk="1" hangingPunct="1"/>
            <a:r>
              <a:rPr lang="en-US" altLang="en-US" sz="3600" dirty="0"/>
              <a:t>Illinois didn’t</a:t>
            </a:r>
          </a:p>
          <a:p>
            <a:pPr eaLnBrk="1" hangingPunct="1"/>
            <a:r>
              <a:rPr lang="en-US" altLang="en-US" sz="3600" dirty="0"/>
              <a:t>suit in Illinois to enforce security interest</a:t>
            </a:r>
          </a:p>
          <a:p>
            <a:pPr eaLnBrk="1" hangingPunct="1"/>
            <a:r>
              <a:rPr lang="en-US" altLang="en-US" sz="3600" dirty="0"/>
              <a:t>characterization?</a:t>
            </a:r>
          </a:p>
          <a:p>
            <a:pPr eaLnBrk="1" hangingPunct="1"/>
            <a:endParaRPr lang="en-US" altLang="en-US" dirty="0"/>
          </a:p>
        </p:txBody>
      </p:sp>
    </p:spTree>
    <p:extLst>
      <p:ext uri="{BB962C8B-B14F-4D97-AF65-F5344CB8AC3E}">
        <p14:creationId xmlns:p14="http://schemas.microsoft.com/office/powerpoint/2010/main" val="695399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411" y="365125"/>
            <a:ext cx="10785389" cy="6295167"/>
          </a:xfrm>
        </p:spPr>
        <p:txBody>
          <a:bodyPr/>
          <a:lstStyle/>
          <a:p>
            <a:r>
              <a:rPr lang="en-US" altLang="en-US" dirty="0"/>
              <a:t>are Swank v </a:t>
            </a:r>
            <a:r>
              <a:rPr lang="en-US" altLang="en-US" dirty="0" err="1"/>
              <a:t>Hufnagle</a:t>
            </a:r>
            <a:r>
              <a:rPr lang="en-US" altLang="en-US" dirty="0"/>
              <a:t> and Burr v </a:t>
            </a:r>
            <a:r>
              <a:rPr lang="en-US" altLang="en-US" dirty="0" err="1"/>
              <a:t>Beckler</a:t>
            </a:r>
            <a:r>
              <a:rPr lang="en-US" altLang="en-US" dirty="0"/>
              <a:t> compatible?</a:t>
            </a:r>
            <a:br>
              <a:rPr lang="en-US" altLang="en-US" dirty="0"/>
            </a:br>
            <a:endParaRPr lang="en-US" dirty="0"/>
          </a:p>
        </p:txBody>
      </p:sp>
    </p:spTree>
    <p:extLst>
      <p:ext uri="{BB962C8B-B14F-4D97-AF65-F5344CB8AC3E}">
        <p14:creationId xmlns:p14="http://schemas.microsoft.com/office/powerpoint/2010/main" val="6294774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630195" y="304800"/>
            <a:ext cx="9580605" cy="5898292"/>
          </a:xfrm>
        </p:spPr>
        <p:txBody>
          <a:bodyPr>
            <a:normAutofit/>
          </a:bodyPr>
          <a:lstStyle/>
          <a:p>
            <a:pPr eaLnBrk="1" hangingPunct="1"/>
            <a:r>
              <a:rPr lang="en-US" altLang="en-US" sz="3600" dirty="0"/>
              <a:t>Thomson v Kyle </a:t>
            </a:r>
          </a:p>
          <a:p>
            <a:pPr eaLnBrk="1" hangingPunct="1"/>
            <a:r>
              <a:rPr lang="en-US" altLang="en-US" sz="3600" dirty="0"/>
              <a:t>Alabama woman executed promissory note in Ala backed up by mortgage on land in Florida</a:t>
            </a:r>
          </a:p>
          <a:p>
            <a:pPr eaLnBrk="1" hangingPunct="1"/>
            <a:r>
              <a:rPr lang="en-US" altLang="en-US" sz="3600" dirty="0"/>
              <a:t>wives can’t be surety under Ala law</a:t>
            </a:r>
          </a:p>
          <a:p>
            <a:pPr eaLnBrk="1" hangingPunct="1"/>
            <a:r>
              <a:rPr lang="en-US" altLang="en-US" sz="3600" dirty="0"/>
              <a:t>they can under Florida law</a:t>
            </a:r>
          </a:p>
          <a:p>
            <a:pPr eaLnBrk="1" hangingPunct="1"/>
            <a:r>
              <a:rPr lang="en-US" altLang="en-US" sz="3600" dirty="0"/>
              <a:t>suit in Florida to enforce security interest</a:t>
            </a:r>
          </a:p>
          <a:p>
            <a:pPr eaLnBrk="1" hangingPunct="1"/>
            <a:r>
              <a:rPr lang="en-US" altLang="en-US" sz="3600" dirty="0"/>
              <a:t>characterization?</a:t>
            </a:r>
          </a:p>
        </p:txBody>
      </p:sp>
    </p:spTree>
    <p:extLst>
      <p:ext uri="{BB962C8B-B14F-4D97-AF65-F5344CB8AC3E}">
        <p14:creationId xmlns:p14="http://schemas.microsoft.com/office/powerpoint/2010/main" val="23241232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2057400" y="381000"/>
            <a:ext cx="8153400" cy="5745163"/>
          </a:xfrm>
        </p:spPr>
        <p:txBody>
          <a:bodyPr/>
          <a:lstStyle/>
          <a:p>
            <a:pPr eaLnBrk="1" hangingPunct="1"/>
            <a:r>
              <a:rPr lang="en-US" altLang="en-US"/>
              <a:t>Caldwell v Gore</a:t>
            </a:r>
          </a:p>
          <a:p>
            <a:pPr eaLnBrk="1" hangingPunct="1"/>
            <a:r>
              <a:rPr lang="en-US" altLang="en-US"/>
              <a:t>D erected dam on La property</a:t>
            </a:r>
          </a:p>
          <a:p>
            <a:pPr eaLnBrk="1" hangingPunct="1"/>
            <a:r>
              <a:rPr lang="en-US" altLang="en-US"/>
              <a:t>Obstructed flow of water upstream to P’s property in Ark</a:t>
            </a:r>
          </a:p>
          <a:p>
            <a:pPr eaLnBrk="1" hangingPunct="1"/>
            <a:r>
              <a:rPr lang="en-US" altLang="en-US"/>
              <a:t>La had servitude of lower land to higher to receive water flow freely</a:t>
            </a:r>
          </a:p>
          <a:p>
            <a:pPr eaLnBrk="1" hangingPunct="1"/>
            <a:r>
              <a:rPr lang="en-US" altLang="en-US"/>
              <a:t>Ark law allowed obstruction if reasonable etc.</a:t>
            </a:r>
          </a:p>
          <a:p>
            <a:pPr eaLnBrk="1" hangingPunct="1"/>
            <a:endParaRPr lang="en-US" altLang="en-US"/>
          </a:p>
        </p:txBody>
      </p:sp>
    </p:spTree>
    <p:extLst>
      <p:ext uri="{BB962C8B-B14F-4D97-AF65-F5344CB8AC3E}">
        <p14:creationId xmlns:p14="http://schemas.microsoft.com/office/powerpoint/2010/main" val="18803289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828800" y="274638"/>
            <a:ext cx="8382000" cy="6202362"/>
          </a:xfrm>
        </p:spPr>
        <p:txBody>
          <a:bodyPr/>
          <a:lstStyle/>
          <a:p>
            <a:pPr eaLnBrk="1" hangingPunct="1"/>
            <a:r>
              <a:rPr lang="en-US" altLang="en-US"/>
              <a:t>substance/procedure</a:t>
            </a:r>
          </a:p>
        </p:txBody>
      </p:sp>
    </p:spTree>
    <p:extLst>
      <p:ext uri="{BB962C8B-B14F-4D97-AF65-F5344CB8AC3E}">
        <p14:creationId xmlns:p14="http://schemas.microsoft.com/office/powerpoint/2010/main" val="42863476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81200" y="274638"/>
            <a:ext cx="8229600" cy="6049962"/>
          </a:xfrm>
        </p:spPr>
        <p:txBody>
          <a:bodyPr/>
          <a:lstStyle/>
          <a:p>
            <a:pPr eaLnBrk="1" hangingPunct="1"/>
            <a:r>
              <a:rPr lang="en-US" altLang="en-US"/>
              <a:t>Grant v McAuliffe </a:t>
            </a:r>
            <a:br>
              <a:rPr lang="en-US" altLang="en-US"/>
            </a:br>
            <a:r>
              <a:rPr lang="en-US" altLang="en-US"/>
              <a:t>(Cal. 1953)</a:t>
            </a:r>
            <a:br>
              <a:rPr lang="en-US" altLang="en-US"/>
            </a:br>
            <a:endParaRPr lang="en-US" altLang="en-US"/>
          </a:p>
        </p:txBody>
      </p:sp>
    </p:spTree>
    <p:extLst>
      <p:ext uri="{BB962C8B-B14F-4D97-AF65-F5344CB8AC3E}">
        <p14:creationId xmlns:p14="http://schemas.microsoft.com/office/powerpoint/2010/main" val="3862902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041" y="365125"/>
            <a:ext cx="10852759" cy="5998097"/>
          </a:xfrm>
        </p:spPr>
        <p:txBody>
          <a:bodyPr/>
          <a:lstStyle/>
          <a:p>
            <a:r>
              <a:rPr lang="en-US" dirty="0"/>
              <a:t>w</a:t>
            </a:r>
            <a:r>
              <a:rPr lang="en-US" smtClean="0"/>
              <a:t>hy </a:t>
            </a:r>
            <a:r>
              <a:rPr lang="en-US" dirty="0" smtClean="0"/>
              <a:t>does the choice of Cal law </a:t>
            </a:r>
            <a:r>
              <a:rPr lang="en-US" smtClean="0"/>
              <a:t>make sense…?</a:t>
            </a:r>
            <a:endParaRPr lang="en-US" dirty="0"/>
          </a:p>
        </p:txBody>
      </p:sp>
    </p:spTree>
    <p:extLst>
      <p:ext uri="{BB962C8B-B14F-4D97-AF65-F5344CB8AC3E}">
        <p14:creationId xmlns:p14="http://schemas.microsoft.com/office/powerpoint/2010/main" val="18786320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827" y="365125"/>
            <a:ext cx="10714973" cy="5973045"/>
          </a:xfrm>
        </p:spPr>
        <p:txBody>
          <a:bodyPr/>
          <a:lstStyle/>
          <a:p>
            <a:r>
              <a:rPr lang="en-US" dirty="0"/>
              <a:t>i</a:t>
            </a:r>
            <a:r>
              <a:rPr lang="en-US" smtClean="0"/>
              <a:t>magine </a:t>
            </a:r>
            <a:r>
              <a:rPr lang="en-US" dirty="0" smtClean="0"/>
              <a:t>that the action had been brought in Nevada…</a:t>
            </a:r>
            <a:endParaRPr lang="en-US" dirty="0"/>
          </a:p>
        </p:txBody>
      </p:sp>
    </p:spTree>
    <p:extLst>
      <p:ext uri="{BB962C8B-B14F-4D97-AF65-F5344CB8AC3E}">
        <p14:creationId xmlns:p14="http://schemas.microsoft.com/office/powerpoint/2010/main" val="2491454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981200" y="304800"/>
            <a:ext cx="8229600" cy="5821363"/>
          </a:xfrm>
        </p:spPr>
        <p:txBody>
          <a:bodyPr/>
          <a:lstStyle/>
          <a:p>
            <a:pPr eaLnBrk="1" hangingPunct="1">
              <a:buFont typeface="Arial" charset="0"/>
              <a:buNone/>
            </a:pPr>
            <a:r>
              <a:rPr lang="en-US" altLang="en-US"/>
              <a:t>§ 10. Domicil By What Law Determined</a:t>
            </a:r>
          </a:p>
          <a:p>
            <a:pPr eaLnBrk="1" hangingPunct="1">
              <a:buFont typeface="Arial" charset="0"/>
              <a:buNone/>
            </a:pPr>
            <a:endParaRPr lang="en-US" altLang="en-US"/>
          </a:p>
          <a:p>
            <a:pPr eaLnBrk="1" hangingPunct="1">
              <a:buFont typeface="Arial" charset="0"/>
              <a:buNone/>
            </a:pPr>
            <a:r>
              <a:rPr lang="en-US" altLang="en-US"/>
              <a:t>(1) A question of domicil as between the state of the forum and another state is determined by the law of the forum.</a:t>
            </a:r>
          </a:p>
          <a:p>
            <a:pPr eaLnBrk="1" hangingPunct="1">
              <a:buFont typeface="Arial" charset="0"/>
              <a:buNone/>
            </a:pPr>
            <a:endParaRPr lang="en-US" altLang="en-US"/>
          </a:p>
        </p:txBody>
      </p:sp>
    </p:spTree>
    <p:extLst>
      <p:ext uri="{BB962C8B-B14F-4D97-AF65-F5344CB8AC3E}">
        <p14:creationId xmlns:p14="http://schemas.microsoft.com/office/powerpoint/2010/main" val="3846993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51" y="365125"/>
            <a:ext cx="10711249" cy="6221026"/>
          </a:xfrm>
        </p:spPr>
        <p:txBody>
          <a:bodyPr/>
          <a:lstStyle/>
          <a:p>
            <a:r>
              <a:rPr lang="en-US" dirty="0"/>
              <a:t>marriage</a:t>
            </a:r>
          </a:p>
        </p:txBody>
      </p:sp>
    </p:spTree>
    <p:extLst>
      <p:ext uri="{BB962C8B-B14F-4D97-AF65-F5344CB8AC3E}">
        <p14:creationId xmlns:p14="http://schemas.microsoft.com/office/powerpoint/2010/main" val="2211315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1981200" y="228600"/>
            <a:ext cx="8229600" cy="5897563"/>
          </a:xfrm>
        </p:spPr>
        <p:txBody>
          <a:bodyPr/>
          <a:lstStyle/>
          <a:p>
            <a:pPr eaLnBrk="1" hangingPunct="1"/>
            <a:r>
              <a:rPr lang="en-US" altLang="en-US"/>
              <a:t>§ 121. Law Governing Validity Of Marriage</a:t>
            </a:r>
          </a:p>
          <a:p>
            <a:pPr eaLnBrk="1" hangingPunct="1">
              <a:buFont typeface="Arial" panose="020B0604020202020204" pitchFamily="34" charset="0"/>
              <a:buNone/>
            </a:pPr>
            <a:endParaRPr lang="en-US" altLang="en-US"/>
          </a:p>
          <a:p>
            <a:pPr eaLnBrk="1" hangingPunct="1"/>
            <a:r>
              <a:rPr lang="en-US" altLang="en-US"/>
              <a:t>Except as stated in §§ 131 and 132, a marriage is valid everywhere if the requirements of the marriage law of the state where the contract of marriage takes place are complied with.</a:t>
            </a:r>
          </a:p>
          <a:p>
            <a:pPr eaLnBrk="1" hangingPunct="1"/>
            <a:endParaRPr lang="en-US" altLang="en-US"/>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2765686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1828800" y="228600"/>
            <a:ext cx="8610600" cy="6477000"/>
          </a:xfrm>
        </p:spPr>
        <p:txBody>
          <a:bodyPr/>
          <a:lstStyle/>
          <a:p>
            <a:pPr eaLnBrk="1" hangingPunct="1">
              <a:buFont typeface="Arial" panose="020B0604020202020204" pitchFamily="34" charset="0"/>
              <a:buNone/>
            </a:pPr>
            <a:r>
              <a:rPr lang="en-US" altLang="en-US"/>
              <a:t>§ 132. Marriage Declared Void By Law Of Domicil</a:t>
            </a:r>
          </a:p>
          <a:p>
            <a:pPr eaLnBrk="1" hangingPunct="1">
              <a:buFont typeface="Arial" panose="020B0604020202020204" pitchFamily="34" charset="0"/>
              <a:buNone/>
            </a:pPr>
            <a:r>
              <a:rPr lang="en-US" altLang="en-US"/>
              <a:t>A marriage which is against the law of the state of domicil of either party, though the requirements of the law of the state of celebration have been complied with, will be invalid everywhere in the following cases:</a:t>
            </a:r>
          </a:p>
          <a:p>
            <a:pPr eaLnBrk="1" hangingPunct="1">
              <a:buFont typeface="Arial" panose="020B0604020202020204" pitchFamily="34" charset="0"/>
              <a:buNone/>
            </a:pPr>
            <a:r>
              <a:rPr lang="en-US" altLang="en-US"/>
              <a:t>(a) polygamous marriage,</a:t>
            </a:r>
          </a:p>
          <a:p>
            <a:pPr eaLnBrk="1" hangingPunct="1">
              <a:buFont typeface="Arial" panose="020B0604020202020204" pitchFamily="34" charset="0"/>
              <a:buNone/>
            </a:pPr>
            <a:r>
              <a:rPr lang="en-US" altLang="en-US"/>
              <a:t>(b) incestuous marriage between persons so closely related that their marriage is contrary to a strong public policy of the domicil,</a:t>
            </a:r>
          </a:p>
          <a:p>
            <a:pPr eaLnBrk="1" hangingPunct="1">
              <a:buFont typeface="Arial" panose="020B0604020202020204" pitchFamily="34" charset="0"/>
              <a:buNone/>
            </a:pPr>
            <a:r>
              <a:rPr lang="en-US" altLang="en-US"/>
              <a:t>(c) marriage between persons of different races where such marriages are at the domicil regarded as odious,</a:t>
            </a:r>
          </a:p>
          <a:p>
            <a:pPr eaLnBrk="1" hangingPunct="1">
              <a:buFont typeface="Arial" panose="020B0604020202020204" pitchFamily="34" charset="0"/>
              <a:buNone/>
            </a:pPr>
            <a:r>
              <a:rPr lang="en-US" altLang="en-US"/>
              <a:t>(d) marriage of a domiciliary which a statute at the domicil makes void even though celebrated in another state.</a:t>
            </a:r>
          </a:p>
          <a:p>
            <a:pPr eaLnBrk="1" hangingPunct="1"/>
            <a:endParaRPr lang="en-US" altLang="en-US"/>
          </a:p>
        </p:txBody>
      </p:sp>
    </p:spTree>
    <p:extLst>
      <p:ext uri="{BB962C8B-B14F-4D97-AF65-F5344CB8AC3E}">
        <p14:creationId xmlns:p14="http://schemas.microsoft.com/office/powerpoint/2010/main" val="415619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05000" y="274638"/>
            <a:ext cx="8305800" cy="6202362"/>
          </a:xfrm>
        </p:spPr>
        <p:txBody>
          <a:bodyPr/>
          <a:lstStyle/>
          <a:p>
            <a:pPr eaLnBrk="1" hangingPunct="1"/>
            <a:r>
              <a:rPr lang="en-US" altLang="en-US" sz="3600"/>
              <a:t>2</a:t>
            </a:r>
            <a:r>
              <a:rPr lang="en-US" altLang="en-US" sz="3600" baseline="30000"/>
              <a:t>nd</a:t>
            </a:r>
            <a:r>
              <a:rPr lang="en-US" altLang="en-US" sz="3600"/>
              <a:t> Rest § 283(2)</a:t>
            </a:r>
            <a:br>
              <a:rPr lang="en-US" altLang="en-US" sz="3600"/>
            </a:br>
            <a:r>
              <a:rPr lang="en-US" altLang="en-US" sz="3600"/>
              <a:t>A marriage which satisfies the requirements of the state where the marriage was contracted will everywhere be recognized as valid unless it violates the strong public policy of another state which had the most significant relationship to the spouses and the marriage at the time of the marriage.</a:t>
            </a:r>
            <a:br>
              <a:rPr lang="en-US" altLang="en-US" sz="3600"/>
            </a:br>
            <a:endParaRPr lang="en-US" altLang="en-US" sz="3600"/>
          </a:p>
        </p:txBody>
      </p:sp>
    </p:spTree>
    <p:extLst>
      <p:ext uri="{BB962C8B-B14F-4D97-AF65-F5344CB8AC3E}">
        <p14:creationId xmlns:p14="http://schemas.microsoft.com/office/powerpoint/2010/main" val="1338764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1981200" y="457200"/>
            <a:ext cx="8229600" cy="5668963"/>
          </a:xfrm>
        </p:spPr>
        <p:txBody>
          <a:bodyPr/>
          <a:lstStyle/>
          <a:p>
            <a:pPr eaLnBrk="1" hangingPunct="1"/>
            <a:endParaRPr lang="en-US" altLang="en-US"/>
          </a:p>
          <a:p>
            <a:pPr eaLnBrk="1" hangingPunct="1">
              <a:buFont typeface="Arial" panose="020B0604020202020204" pitchFamily="34" charset="0"/>
              <a:buNone/>
            </a:pPr>
            <a:r>
              <a:rPr lang="en-US" altLang="en-US"/>
              <a:t>§ 134. Marriage Contrary To Public Policy</a:t>
            </a:r>
          </a:p>
          <a:p>
            <a:pPr eaLnBrk="1" hangingPunct="1">
              <a:buFont typeface="Arial" panose="020B0604020202020204" pitchFamily="34" charset="0"/>
              <a:buNone/>
            </a:pPr>
            <a:endParaRPr lang="en-US" altLang="en-US"/>
          </a:p>
          <a:p>
            <a:pPr eaLnBrk="1" hangingPunct="1">
              <a:buFont typeface="Arial" panose="020B0604020202020204" pitchFamily="34" charset="0"/>
              <a:buNone/>
            </a:pPr>
            <a:r>
              <a:rPr lang="en-US" altLang="en-US"/>
              <a:t>If any effect of a marriage created by the law of one state is deemed by the courts of another state sufficiently offensive to the policy of the latter state, the latter state will refuse to give that effect to the marriage.</a:t>
            </a:r>
          </a:p>
        </p:txBody>
      </p:sp>
    </p:spTree>
    <p:extLst>
      <p:ext uri="{BB962C8B-B14F-4D97-AF65-F5344CB8AC3E}">
        <p14:creationId xmlns:p14="http://schemas.microsoft.com/office/powerpoint/2010/main" val="1315171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966</Words>
  <Application>Microsoft Office PowerPoint</Application>
  <PresentationFormat>Widescreen</PresentationFormat>
  <Paragraphs>77</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Lecture 5 Sept. 10, 2018</vt:lpstr>
      <vt:lpstr>domicile</vt:lpstr>
      <vt:lpstr>PowerPoint Presentation</vt:lpstr>
      <vt:lpstr>PowerPoint Presentation</vt:lpstr>
      <vt:lpstr>marriage</vt:lpstr>
      <vt:lpstr>PowerPoint Presentation</vt:lpstr>
      <vt:lpstr>PowerPoint Presentation</vt:lpstr>
      <vt:lpstr>2nd Rest § 283(2) A marriage which satisfies the requirements of the state where the marriage was contracted will everywhere be recognized as valid unless it violates the strong public policy of another state which had the most significant relationship to the spouses and the marriage at the time of the marriage. </vt:lpstr>
      <vt:lpstr>PowerPoint Presentation</vt:lpstr>
      <vt:lpstr>corporations</vt:lpstr>
      <vt:lpstr>Corp incorp’ed in state A  by law of state A a corp is not liable for the torts of its agents  Agent of Corp commits tort in state B where corp’s are liable </vt:lpstr>
      <vt:lpstr>characterization</vt:lpstr>
      <vt:lpstr>Levy v. Daniels’ U-Drive (Conn. 1928)</vt:lpstr>
      <vt:lpstr>interest analysis…</vt:lpstr>
      <vt:lpstr>give Mass the derivative liability law and Conn the normal tort law  but keep the other facts the same  what result under lex loci delicti…?</vt:lpstr>
      <vt:lpstr>PowerPoint Presentation</vt:lpstr>
      <vt:lpstr>- Assume that the contract between Daniels and Sack had by chance been entered into in Massachusetts rather than Conn. But the facts of the case were otherwise the same</vt:lpstr>
      <vt:lpstr>was the plaintiff (Levy) a party to the contract?</vt:lpstr>
      <vt:lpstr>The contract was for the “direct, sole, and exclusive benefit” of the plaintiff, who is alleged to have been injured through the tortious operation of the automobile rented by the defendant to Sack. The right of the plaintiff as a beneficiary of this contract to maintain this action is no longer an open question in this state. The contract was made for him and every other member of the public. …The assent of the beneficiary, if required, is manifested in his action upon the contract. </vt:lpstr>
      <vt:lpstr>if the Conn law is contract, what is the Mass law…?  is it contract too?</vt:lpstr>
      <vt:lpstr>Haumschild v Continental Cas Co. (Wisc. 1959) </vt:lpstr>
      <vt:lpstr>why is the choice of Wisc law a good idea?</vt:lpstr>
      <vt:lpstr>doesn’t Cal have an interest too…?</vt:lpstr>
      <vt:lpstr>imagine California allowed  liability and Wisc. refused it…</vt:lpstr>
      <vt:lpstr>Emery v. Emery (Cal. 1955)</vt:lpstr>
      <vt:lpstr>PowerPoint Presentation</vt:lpstr>
      <vt:lpstr>renvoi désistement</vt:lpstr>
      <vt:lpstr>contract or property?</vt:lpstr>
      <vt:lpstr>PowerPoint Presentation</vt:lpstr>
      <vt:lpstr>PowerPoint Presentation</vt:lpstr>
      <vt:lpstr>are Swank v Hufnagle and Burr v Beckler compatible? </vt:lpstr>
      <vt:lpstr>PowerPoint Presentation</vt:lpstr>
      <vt:lpstr>PowerPoint Presentation</vt:lpstr>
      <vt:lpstr>substance/procedure</vt:lpstr>
      <vt:lpstr>Grant v McAuliffe  (Cal. 1953) </vt:lpstr>
      <vt:lpstr>why does the choice of Cal law make sense…?</vt:lpstr>
      <vt:lpstr>imagine that the action had been brought in Nevada…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85</cp:revision>
  <cp:lastPrinted>2018-01-24T18:20:39Z</cp:lastPrinted>
  <dcterms:created xsi:type="dcterms:W3CDTF">2017-01-08T14:53:49Z</dcterms:created>
  <dcterms:modified xsi:type="dcterms:W3CDTF">2018-09-10T13:47:43Z</dcterms:modified>
</cp:coreProperties>
</file>