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6"/>
  </p:handoutMasterIdLst>
  <p:sldIdLst>
    <p:sldId id="292" r:id="rId2"/>
    <p:sldId id="505" r:id="rId3"/>
    <p:sldId id="506" r:id="rId4"/>
    <p:sldId id="507" r:id="rId5"/>
    <p:sldId id="327" r:id="rId6"/>
    <p:sldId id="397" r:id="rId7"/>
    <p:sldId id="328" r:id="rId8"/>
    <p:sldId id="509" r:id="rId9"/>
    <p:sldId id="517" r:id="rId10"/>
    <p:sldId id="330" r:id="rId11"/>
    <p:sldId id="518" r:id="rId12"/>
    <p:sldId id="332" r:id="rId13"/>
    <p:sldId id="519" r:id="rId14"/>
    <p:sldId id="335" r:id="rId15"/>
    <p:sldId id="510" r:id="rId16"/>
    <p:sldId id="511" r:id="rId17"/>
    <p:sldId id="528" r:id="rId18"/>
    <p:sldId id="529" r:id="rId19"/>
    <p:sldId id="487" r:id="rId20"/>
    <p:sldId id="516" r:id="rId21"/>
    <p:sldId id="520" r:id="rId22"/>
    <p:sldId id="521" r:id="rId23"/>
    <p:sldId id="409" r:id="rId24"/>
    <p:sldId id="410" r:id="rId25"/>
    <p:sldId id="411" r:id="rId26"/>
    <p:sldId id="412" r:id="rId27"/>
    <p:sldId id="413" r:id="rId28"/>
    <p:sldId id="414" r:id="rId29"/>
    <p:sldId id="415" r:id="rId30"/>
    <p:sldId id="416" r:id="rId31"/>
    <p:sldId id="513" r:id="rId32"/>
    <p:sldId id="515" r:id="rId33"/>
    <p:sldId id="514" r:id="rId34"/>
    <p:sldId id="522" r:id="rId35"/>
    <p:sldId id="526" r:id="rId36"/>
    <p:sldId id="523" r:id="rId37"/>
    <p:sldId id="524" r:id="rId38"/>
    <p:sldId id="525" r:id="rId39"/>
    <p:sldId id="396" r:id="rId40"/>
    <p:sldId id="527" r:id="rId41"/>
    <p:sldId id="341" r:id="rId42"/>
    <p:sldId id="442" r:id="rId43"/>
    <p:sldId id="443" r:id="rId44"/>
    <p:sldId id="444" r:id="rId45"/>
    <p:sldId id="530" r:id="rId46"/>
    <p:sldId id="398" r:id="rId47"/>
    <p:sldId id="399" r:id="rId48"/>
    <p:sldId id="497" r:id="rId49"/>
    <p:sldId id="401" r:id="rId50"/>
    <p:sldId id="402" r:id="rId51"/>
    <p:sldId id="403" r:id="rId52"/>
    <p:sldId id="404" r:id="rId53"/>
    <p:sldId id="405" r:id="rId54"/>
    <p:sldId id="445" r:id="rId5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77" d="100"/>
          <a:sy n="77" d="100"/>
        </p:scale>
        <p:origin x="60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3E8ED7-E1CF-4972-8D32-0D048FA79058}" type="datetimeFigureOut">
              <a:rPr lang="en-US" smtClean="0"/>
              <a:t>9/17/2018</a:t>
            </a:fld>
            <a:endParaRPr lang="en-US"/>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B0EC7C1F-DFE6-40EF-9BC0-0E96648AB036}" type="slidenum">
              <a:rPr lang="en-US" smtClean="0"/>
              <a:t>‹#›</a:t>
            </a:fld>
            <a:endParaRPr lang="en-US"/>
          </a:p>
        </p:txBody>
      </p:sp>
    </p:spTree>
    <p:extLst>
      <p:ext uri="{BB962C8B-B14F-4D97-AF65-F5344CB8AC3E}">
        <p14:creationId xmlns:p14="http://schemas.microsoft.com/office/powerpoint/2010/main" val="786078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2E3B6-981F-4FD3-9999-1597D7F58619}"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114738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58204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2818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7244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2E3B6-981F-4FD3-9999-1597D7F58619}"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7004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2E3B6-981F-4FD3-9999-1597D7F58619}"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07417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2E3B6-981F-4FD3-9999-1597D7F58619}"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22608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2E3B6-981F-4FD3-9999-1597D7F58619}"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1659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2E3B6-981F-4FD3-9999-1597D7F58619}"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9724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6977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0234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E3B6-981F-4FD3-9999-1597D7F58619}" type="datetimeFigureOut">
              <a:rPr lang="en-US" smtClean="0"/>
              <a:t>9/17/2018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4AED1-7E5A-482A-A18E-42EF239DBB1C}" type="slidenum">
              <a:rPr lang="en-US" smtClean="0"/>
              <a:t>‹#›</a:t>
            </a:fld>
            <a:endParaRPr lang="en-US"/>
          </a:p>
        </p:txBody>
      </p:sp>
    </p:spTree>
    <p:extLst>
      <p:ext uri="{BB962C8B-B14F-4D97-AF65-F5344CB8AC3E}">
        <p14:creationId xmlns:p14="http://schemas.microsoft.com/office/powerpoint/2010/main" val="418864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Sep. 17</a:t>
            </a:r>
          </a:p>
        </p:txBody>
      </p:sp>
    </p:spTree>
    <p:extLst>
      <p:ext uri="{BB962C8B-B14F-4D97-AF65-F5344CB8AC3E}">
        <p14:creationId xmlns:p14="http://schemas.microsoft.com/office/powerpoint/2010/main" val="309641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952750" y="1063626"/>
            <a:ext cx="6229350" cy="4479925"/>
          </a:xfrm>
        </p:spPr>
        <p:txBody>
          <a:bodyPr/>
          <a:lstStyle/>
          <a:p>
            <a:pPr eaLnBrk="1" hangingPunct="1"/>
            <a:r>
              <a:rPr lang="en-US" altLang="en-US"/>
              <a:t>distinguish PJ from</a:t>
            </a:r>
            <a:br>
              <a:rPr lang="en-US" altLang="en-US"/>
            </a:br>
            <a:r>
              <a:rPr lang="en-US" altLang="en-US"/>
              <a:t>subject matter jurisdiction</a:t>
            </a:r>
          </a:p>
        </p:txBody>
      </p:sp>
    </p:spTree>
    <p:extLst>
      <p:ext uri="{BB962C8B-B14F-4D97-AF65-F5344CB8AC3E}">
        <p14:creationId xmlns:p14="http://schemas.microsoft.com/office/powerpoint/2010/main" val="537113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r>
              <a:rPr lang="en-US" dirty="0"/>
              <a:t/>
            </a:r>
            <a:br>
              <a:rPr lang="en-US" dirty="0"/>
            </a:br>
            <a:r>
              <a:rPr lang="en-US" dirty="0"/>
              <a:t>P sues D in a court in Uzbekistan</a:t>
            </a:r>
            <a:br>
              <a:rPr lang="en-US" dirty="0"/>
            </a:br>
            <a:r>
              <a:rPr lang="en-US" dirty="0"/>
              <a:t/>
            </a:r>
            <a:br>
              <a:rPr lang="en-US" dirty="0"/>
            </a:br>
            <a:r>
              <a:rPr lang="en-US" dirty="0"/>
              <a:t>the Uzbek court adjudicates the case in D’s absence using VA law</a:t>
            </a:r>
          </a:p>
        </p:txBody>
      </p:sp>
    </p:spTree>
    <p:extLst>
      <p:ext uri="{BB962C8B-B14F-4D97-AF65-F5344CB8AC3E}">
        <p14:creationId xmlns:p14="http://schemas.microsoft.com/office/powerpoint/2010/main" val="414959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952750" y="1063626"/>
            <a:ext cx="6229350" cy="4479925"/>
          </a:xfrm>
        </p:spPr>
        <p:txBody>
          <a:bodyPr/>
          <a:lstStyle/>
          <a:p>
            <a:pPr eaLnBrk="1" hangingPunct="1"/>
            <a:r>
              <a:rPr lang="en-US" altLang="en-US"/>
              <a:t>distinguish PJ from</a:t>
            </a:r>
            <a:br>
              <a:rPr lang="en-US" altLang="en-US"/>
            </a:br>
            <a:r>
              <a:rPr lang="en-US" altLang="en-US"/>
              <a:t>service/notice</a:t>
            </a:r>
          </a:p>
        </p:txBody>
      </p:sp>
    </p:spTree>
    <p:extLst>
      <p:ext uri="{BB962C8B-B14F-4D97-AF65-F5344CB8AC3E}">
        <p14:creationId xmlns:p14="http://schemas.microsoft.com/office/powerpoint/2010/main" val="1581262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r>
              <a:rPr lang="en-US" dirty="0"/>
              <a:t/>
            </a:r>
            <a:br>
              <a:rPr lang="en-US" dirty="0"/>
            </a:br>
            <a:r>
              <a:rPr lang="en-US" dirty="0"/>
              <a:t>P sues D in a court in Uzbekistan</a:t>
            </a:r>
            <a:br>
              <a:rPr lang="en-US" dirty="0"/>
            </a:br>
            <a:r>
              <a:rPr lang="en-US" dirty="0"/>
              <a:t/>
            </a:r>
            <a:br>
              <a:rPr lang="en-US" dirty="0"/>
            </a:br>
            <a:r>
              <a:rPr lang="en-US" dirty="0"/>
              <a:t>D is served with a summons and complaint in VA</a:t>
            </a:r>
          </a:p>
        </p:txBody>
      </p:sp>
    </p:spTree>
    <p:extLst>
      <p:ext uri="{BB962C8B-B14F-4D97-AF65-F5344CB8AC3E}">
        <p14:creationId xmlns:p14="http://schemas.microsoft.com/office/powerpoint/2010/main" val="1813333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895600" y="1063626"/>
            <a:ext cx="6286500" cy="4651375"/>
          </a:xfrm>
        </p:spPr>
        <p:txBody>
          <a:bodyPr/>
          <a:lstStyle/>
          <a:p>
            <a:pPr eaLnBrk="1" hangingPunct="1"/>
            <a:r>
              <a:rPr lang="en-US" altLang="en-US"/>
              <a:t>Pennoyer v Neff (US 1878)</a:t>
            </a:r>
          </a:p>
        </p:txBody>
      </p:sp>
    </p:spTree>
    <p:extLst>
      <p:ext uri="{BB962C8B-B14F-4D97-AF65-F5344CB8AC3E}">
        <p14:creationId xmlns:p14="http://schemas.microsoft.com/office/powerpoint/2010/main" val="1572826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8E77-67C9-B746-906C-86BA8D74E565}"/>
              </a:ext>
            </a:extLst>
          </p:cNvPr>
          <p:cNvSpPr>
            <a:spLocks noGrp="1"/>
          </p:cNvSpPr>
          <p:nvPr>
            <p:ph type="title"/>
          </p:nvPr>
        </p:nvSpPr>
        <p:spPr>
          <a:xfrm>
            <a:off x="575733" y="365125"/>
            <a:ext cx="10778067" cy="6159853"/>
          </a:xfrm>
        </p:spPr>
        <p:txBody>
          <a:bodyPr/>
          <a:lstStyle/>
          <a:p>
            <a:r>
              <a:rPr lang="en-US" dirty="0"/>
              <a:t>what are the facts of Mitchell v. Neff?</a:t>
            </a:r>
          </a:p>
        </p:txBody>
      </p:sp>
    </p:spTree>
    <p:extLst>
      <p:ext uri="{BB962C8B-B14F-4D97-AF65-F5344CB8AC3E}">
        <p14:creationId xmlns:p14="http://schemas.microsoft.com/office/powerpoint/2010/main" val="3113636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6F775-A4B1-B44C-9043-0C21E83E1916}"/>
              </a:ext>
            </a:extLst>
          </p:cNvPr>
          <p:cNvSpPr>
            <a:spLocks noGrp="1"/>
          </p:cNvSpPr>
          <p:nvPr>
            <p:ph type="title"/>
          </p:nvPr>
        </p:nvSpPr>
        <p:spPr>
          <a:xfrm>
            <a:off x="666044" y="365125"/>
            <a:ext cx="10687756" cy="6001808"/>
          </a:xfrm>
        </p:spPr>
        <p:txBody>
          <a:bodyPr/>
          <a:lstStyle/>
          <a:p>
            <a:r>
              <a:rPr lang="en-US" dirty="0"/>
              <a:t>what are the facts of Neff v. Pennoyer?</a:t>
            </a:r>
          </a:p>
        </p:txBody>
      </p:sp>
    </p:spTree>
    <p:extLst>
      <p:ext uri="{BB962C8B-B14F-4D97-AF65-F5344CB8AC3E}">
        <p14:creationId xmlns:p14="http://schemas.microsoft.com/office/powerpoint/2010/main" val="1971518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885" y="365125"/>
            <a:ext cx="10927915" cy="6198513"/>
          </a:xfrm>
        </p:spPr>
        <p:txBody>
          <a:bodyPr/>
          <a:lstStyle/>
          <a:p>
            <a:r>
              <a:rPr lang="en-US" dirty="0"/>
              <a:t>w</a:t>
            </a:r>
            <a:r>
              <a:rPr lang="en-US" dirty="0" smtClean="0"/>
              <a:t>hy was there SMJ in </a:t>
            </a:r>
            <a:r>
              <a:rPr lang="en-US" i="1" dirty="0" smtClean="0"/>
              <a:t>Neff v. </a:t>
            </a:r>
            <a:r>
              <a:rPr lang="en-US" i="1" dirty="0" err="1" smtClean="0"/>
              <a:t>Pennoyer</a:t>
            </a:r>
            <a:r>
              <a:rPr lang="en-US" dirty="0" smtClean="0"/>
              <a:t>?</a:t>
            </a:r>
            <a:endParaRPr lang="en-US" dirty="0"/>
          </a:p>
        </p:txBody>
      </p:sp>
    </p:spTree>
    <p:extLst>
      <p:ext uri="{BB962C8B-B14F-4D97-AF65-F5344CB8AC3E}">
        <p14:creationId xmlns:p14="http://schemas.microsoft.com/office/powerpoint/2010/main" val="4218822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885" y="365125"/>
            <a:ext cx="10927915" cy="6198513"/>
          </a:xfrm>
        </p:spPr>
        <p:txBody>
          <a:bodyPr/>
          <a:lstStyle/>
          <a:p>
            <a:r>
              <a:rPr lang="en-US" dirty="0"/>
              <a:t>w</a:t>
            </a:r>
            <a:r>
              <a:rPr lang="en-US" dirty="0" smtClean="0"/>
              <a:t>hy was there PJ in </a:t>
            </a:r>
            <a:r>
              <a:rPr lang="en-US" b="1" i="1" u="sng" dirty="0" smtClean="0"/>
              <a:t>Neff v. </a:t>
            </a:r>
            <a:r>
              <a:rPr lang="en-US" b="1" i="1" u="sng" dirty="0" err="1" smtClean="0"/>
              <a:t>Pennoyer</a:t>
            </a:r>
            <a:r>
              <a:rPr lang="en-US" dirty="0" smtClean="0"/>
              <a:t> (NOT Mitchell v. Neff)?</a:t>
            </a:r>
            <a:br>
              <a:rPr lang="en-US" dirty="0" smtClean="0"/>
            </a:br>
            <a:r>
              <a:rPr lang="en-US" dirty="0"/>
              <a:t/>
            </a:r>
            <a:br>
              <a:rPr lang="en-US" dirty="0"/>
            </a:br>
            <a:endParaRPr lang="en-US" dirty="0"/>
          </a:p>
        </p:txBody>
      </p:sp>
    </p:spTree>
    <p:extLst>
      <p:ext uri="{BB962C8B-B14F-4D97-AF65-F5344CB8AC3E}">
        <p14:creationId xmlns:p14="http://schemas.microsoft.com/office/powerpoint/2010/main" val="3789410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796" y="365125"/>
            <a:ext cx="10711004" cy="5908926"/>
          </a:xfrm>
        </p:spPr>
        <p:txBody>
          <a:bodyPr/>
          <a:lstStyle/>
          <a:p>
            <a:r>
              <a:rPr lang="en-US" altLang="en-US" dirty="0"/>
              <a:t>- why did the US </a:t>
            </a:r>
            <a:r>
              <a:rPr lang="en-US" altLang="en-US" dirty="0" err="1"/>
              <a:t>SCt</a:t>
            </a:r>
            <a:r>
              <a:rPr lang="en-US" altLang="en-US" dirty="0"/>
              <a:t> affirm the decision of the federal trial court?</a:t>
            </a:r>
            <a:endParaRPr lang="en-US" dirty="0"/>
          </a:p>
        </p:txBody>
      </p:sp>
    </p:spTree>
    <p:extLst>
      <p:ext uri="{BB962C8B-B14F-4D97-AF65-F5344CB8AC3E}">
        <p14:creationId xmlns:p14="http://schemas.microsoft.com/office/powerpoint/2010/main" val="1043219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F5C5F-4353-5646-826B-FB9EDA405693}"/>
              </a:ext>
            </a:extLst>
          </p:cNvPr>
          <p:cNvSpPr>
            <a:spLocks noGrp="1"/>
          </p:cNvSpPr>
          <p:nvPr>
            <p:ph type="title"/>
          </p:nvPr>
        </p:nvSpPr>
        <p:spPr>
          <a:xfrm>
            <a:off x="609600" y="365125"/>
            <a:ext cx="10744200" cy="6103408"/>
          </a:xfrm>
        </p:spPr>
        <p:txBody>
          <a:bodyPr/>
          <a:lstStyle/>
          <a:p>
            <a:r>
              <a:rPr lang="en-US" dirty="0"/>
              <a:t>finished removal (and SMJ, for the moment)</a:t>
            </a:r>
          </a:p>
        </p:txBody>
      </p:sp>
    </p:spTree>
    <p:extLst>
      <p:ext uri="{BB962C8B-B14F-4D97-AF65-F5344CB8AC3E}">
        <p14:creationId xmlns:p14="http://schemas.microsoft.com/office/powerpoint/2010/main" val="1686610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743FC-26D3-9548-B303-E2422F74F28B}"/>
              </a:ext>
            </a:extLst>
          </p:cNvPr>
          <p:cNvSpPr>
            <a:spLocks noGrp="1"/>
          </p:cNvSpPr>
          <p:nvPr>
            <p:ph type="title"/>
          </p:nvPr>
        </p:nvSpPr>
        <p:spPr>
          <a:xfrm>
            <a:off x="440267" y="365125"/>
            <a:ext cx="10913533" cy="6125986"/>
          </a:xfrm>
        </p:spPr>
        <p:txBody>
          <a:bodyPr/>
          <a:lstStyle/>
          <a:p>
            <a:r>
              <a:rPr lang="en-US" dirty="0"/>
              <a:t>but don’t federal courts have a duty to give state court judgments full faith and credit?</a:t>
            </a:r>
          </a:p>
        </p:txBody>
      </p:sp>
    </p:spTree>
    <p:extLst>
      <p:ext uri="{BB962C8B-B14F-4D97-AF65-F5344CB8AC3E}">
        <p14:creationId xmlns:p14="http://schemas.microsoft.com/office/powerpoint/2010/main" val="393585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466B-BECD-5D46-B473-E83DCB39C015}"/>
              </a:ext>
            </a:extLst>
          </p:cNvPr>
          <p:cNvSpPr>
            <a:spLocks noGrp="1"/>
          </p:cNvSpPr>
          <p:nvPr>
            <p:ph type="title"/>
          </p:nvPr>
        </p:nvSpPr>
        <p:spPr>
          <a:xfrm>
            <a:off x="553156" y="365125"/>
            <a:ext cx="10800644" cy="6080831"/>
          </a:xfrm>
        </p:spPr>
        <p:txBody>
          <a:bodyPr>
            <a:normAutofit fontScale="90000"/>
          </a:bodyPr>
          <a:lstStyle/>
          <a:p>
            <a:r>
              <a:rPr lang="en-US" dirty="0"/>
              <a:t>In the earlier cases, it was supposed that the act gave to all judgments the same effect in other States which they had by law in the State where rendered. But this view was afterwards qualified so as to make the act applicable only when the court rendering the judgment had jurisdiction of the parties and of the subject matter, and not to preclude an inquiry into the jurisdiction of the court in which the judgment was rendered, or the right of the State itself to exercise authority over the person or the subject matter.</a:t>
            </a:r>
          </a:p>
        </p:txBody>
      </p:sp>
    </p:spTree>
    <p:extLst>
      <p:ext uri="{BB962C8B-B14F-4D97-AF65-F5344CB8AC3E}">
        <p14:creationId xmlns:p14="http://schemas.microsoft.com/office/powerpoint/2010/main" val="1958891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C3609-DD85-0347-B13A-31DEBE423DC4}"/>
              </a:ext>
            </a:extLst>
          </p:cNvPr>
          <p:cNvSpPr>
            <a:spLocks noGrp="1"/>
          </p:cNvSpPr>
          <p:nvPr>
            <p:ph type="title"/>
          </p:nvPr>
        </p:nvSpPr>
        <p:spPr>
          <a:xfrm>
            <a:off x="406400" y="365125"/>
            <a:ext cx="10947400" cy="6171142"/>
          </a:xfrm>
        </p:spPr>
        <p:txBody>
          <a:bodyPr/>
          <a:lstStyle/>
          <a:p>
            <a:r>
              <a:rPr lang="en-US" dirty="0"/>
              <a:t>a bit more on full faith and credit</a:t>
            </a:r>
          </a:p>
        </p:txBody>
      </p:sp>
    </p:spTree>
    <p:extLst>
      <p:ext uri="{BB962C8B-B14F-4D97-AF65-F5344CB8AC3E}">
        <p14:creationId xmlns:p14="http://schemas.microsoft.com/office/powerpoint/2010/main" val="1764568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506994" y="1131888"/>
            <a:ext cx="11009014" cy="4443412"/>
          </a:xfrm>
        </p:spPr>
        <p:txBody>
          <a:bodyPr>
            <a:normAutofit fontScale="90000"/>
          </a:bodyPr>
          <a:lstStyle/>
          <a:p>
            <a:pPr algn="l" eaLnBrk="1" hangingPunct="1"/>
            <a:r>
              <a:rPr lang="en-US" altLang="en-US" dirty="0"/>
              <a:t>- D, a US national residing in NY, is sued by P, an Iranian, in </a:t>
            </a:r>
            <a:r>
              <a:rPr lang="en-US" altLang="en-US" b="1" dirty="0"/>
              <a:t>an Iranian court </a:t>
            </a:r>
            <a:r>
              <a:rPr lang="en-US" altLang="en-US" dirty="0"/>
              <a:t>concerning a brawl that D got into with P in NY</a:t>
            </a:r>
            <a:br>
              <a:rPr lang="en-US" altLang="en-US" dirty="0"/>
            </a:br>
            <a:r>
              <a:rPr lang="en-US" altLang="en-US" dirty="0"/>
              <a:t/>
            </a:r>
            <a:br>
              <a:rPr lang="en-US" altLang="en-US" dirty="0"/>
            </a:br>
            <a:r>
              <a:rPr lang="en-US" altLang="en-US" dirty="0"/>
              <a:t>- assume there is PJ over D</a:t>
            </a:r>
            <a:br>
              <a:rPr lang="en-US" altLang="en-US" dirty="0"/>
            </a:br>
            <a:r>
              <a:rPr lang="en-US" altLang="en-US" dirty="0"/>
              <a:t/>
            </a:r>
            <a:br>
              <a:rPr lang="en-US" altLang="en-US" dirty="0"/>
            </a:br>
            <a:r>
              <a:rPr lang="en-US" altLang="en-US" dirty="0"/>
              <a:t>- D defaults and a monetary judgment is issued against D</a:t>
            </a:r>
            <a:br>
              <a:rPr lang="en-US" altLang="en-US" dirty="0"/>
            </a:br>
            <a:r>
              <a:rPr lang="en-US" altLang="en-US" dirty="0"/>
              <a:t/>
            </a:r>
            <a:br>
              <a:rPr lang="en-US" altLang="en-US" dirty="0"/>
            </a:br>
            <a:r>
              <a:rPr lang="en-US" altLang="en-US" dirty="0"/>
              <a:t>- P then sues upon the judgment </a:t>
            </a:r>
            <a:r>
              <a:rPr lang="en-US" altLang="en-US" b="1" dirty="0"/>
              <a:t>in New York state court</a:t>
            </a:r>
            <a:endParaRPr lang="en-US" altLang="en-US" dirty="0"/>
          </a:p>
        </p:txBody>
      </p:sp>
    </p:spTree>
    <p:extLst>
      <p:ext uri="{BB962C8B-B14F-4D97-AF65-F5344CB8AC3E}">
        <p14:creationId xmlns:p14="http://schemas.microsoft.com/office/powerpoint/2010/main" val="61995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8063" y="1131888"/>
            <a:ext cx="9903737" cy="4451350"/>
          </a:xfrm>
        </p:spPr>
        <p:txBody>
          <a:bodyPr>
            <a:normAutofit fontScale="90000"/>
          </a:bodyPr>
          <a:lstStyle/>
          <a:p>
            <a:pPr algn="l" eaLnBrk="1" hangingPunct="1"/>
            <a:r>
              <a:rPr lang="en-US" altLang="en-US" dirty="0"/>
              <a:t>- D, a citizen and resident of NY, is sued by P, a citizen and resident of CA, </a:t>
            </a:r>
            <a:r>
              <a:rPr lang="en-US" altLang="en-US" b="1" dirty="0"/>
              <a:t>in California state court</a:t>
            </a:r>
            <a:r>
              <a:rPr lang="en-US" altLang="en-US" dirty="0"/>
              <a:t> concerning a brawl that D got into with P in NY</a:t>
            </a:r>
            <a:br>
              <a:rPr lang="en-US" altLang="en-US" dirty="0"/>
            </a:br>
            <a:r>
              <a:rPr lang="en-US" altLang="en-US" dirty="0"/>
              <a:t/>
            </a:r>
            <a:br>
              <a:rPr lang="en-US" altLang="en-US" dirty="0"/>
            </a:br>
            <a:r>
              <a:rPr lang="en-US" altLang="en-US" dirty="0"/>
              <a:t>- assume there is PJ over D</a:t>
            </a:r>
            <a:br>
              <a:rPr lang="en-US" altLang="en-US" dirty="0"/>
            </a:br>
            <a:r>
              <a:rPr lang="en-US" altLang="en-US" dirty="0"/>
              <a:t/>
            </a:r>
            <a:br>
              <a:rPr lang="en-US" altLang="en-US" dirty="0"/>
            </a:br>
            <a:r>
              <a:rPr lang="en-US" altLang="en-US" dirty="0"/>
              <a:t>- D defaults and a monetary judgment is issued against D</a:t>
            </a:r>
            <a:br>
              <a:rPr lang="en-US" altLang="en-US" dirty="0"/>
            </a:br>
            <a:r>
              <a:rPr lang="en-US" altLang="en-US" dirty="0"/>
              <a:t/>
            </a:r>
            <a:br>
              <a:rPr lang="en-US" altLang="en-US" dirty="0"/>
            </a:br>
            <a:r>
              <a:rPr lang="en-US" altLang="en-US" dirty="0"/>
              <a:t>- P then sues upon the judgment in </a:t>
            </a:r>
            <a:r>
              <a:rPr lang="en-US" altLang="en-US" b="1" dirty="0"/>
              <a:t>state court in NY</a:t>
            </a:r>
            <a:endParaRPr lang="en-US" altLang="en-US" dirty="0"/>
          </a:p>
        </p:txBody>
      </p:sp>
    </p:spTree>
    <p:extLst>
      <p:ext uri="{BB962C8B-B14F-4D97-AF65-F5344CB8AC3E}">
        <p14:creationId xmlns:p14="http://schemas.microsoft.com/office/powerpoint/2010/main" val="3366360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533400"/>
            <a:ext cx="8229600" cy="5638800"/>
          </a:xfrm>
        </p:spPr>
        <p:txBody>
          <a:bodyPr/>
          <a:lstStyle/>
          <a:p>
            <a:pPr eaLnBrk="1" hangingPunct="1"/>
            <a:r>
              <a:rPr lang="en-US" altLang="en-US" sz="3600"/>
              <a:t>Art IV, § 1. </a:t>
            </a:r>
            <a:br>
              <a:rPr lang="en-US" altLang="en-US" sz="3600"/>
            </a:br>
            <a:r>
              <a:rPr lang="en-US" altLang="en-US" sz="3600" b="1"/>
              <a:t>Full Faith and Credit</a:t>
            </a:r>
            <a:r>
              <a:rPr lang="en-US" altLang="en-US" sz="3600"/>
              <a:t> shall be given in each State to the public Acts, Records, and </a:t>
            </a:r>
            <a:r>
              <a:rPr lang="en-US" altLang="en-US" sz="3600" b="1"/>
              <a:t>judicial Proceedings </a:t>
            </a:r>
            <a:r>
              <a:rPr lang="en-US" altLang="en-US" sz="3600"/>
              <a:t>of </a:t>
            </a:r>
            <a:r>
              <a:rPr lang="en-US" altLang="en-US" sz="3600" b="1"/>
              <a:t>every other State</a:t>
            </a:r>
            <a:r>
              <a:rPr lang="en-US" altLang="en-US" sz="3600"/>
              <a:t>. And the Congress may by general Laws prescribe the Manner in which such Acts, Records and Proceedings shall be proved, and the Effect thereof. </a:t>
            </a:r>
          </a:p>
        </p:txBody>
      </p:sp>
    </p:spTree>
    <p:extLst>
      <p:ext uri="{BB962C8B-B14F-4D97-AF65-F5344CB8AC3E}">
        <p14:creationId xmlns:p14="http://schemas.microsoft.com/office/powerpoint/2010/main" val="52313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43620" y="857251"/>
            <a:ext cx="10148180" cy="5084763"/>
          </a:xfrm>
        </p:spPr>
        <p:txBody>
          <a:bodyPr>
            <a:normAutofit fontScale="90000"/>
          </a:bodyPr>
          <a:lstStyle/>
          <a:p>
            <a:pPr algn="l" eaLnBrk="1" hangingPunct="1"/>
            <a:r>
              <a:rPr lang="en-US" altLang="en-US" dirty="0"/>
              <a:t>- D, a citizen and resident of NY, is sued by P, a citizen and resident of CA, in </a:t>
            </a:r>
            <a:r>
              <a:rPr lang="en-US" altLang="en-US" b="1" dirty="0"/>
              <a:t>California state court</a:t>
            </a:r>
            <a:r>
              <a:rPr lang="en-US" altLang="en-US" dirty="0"/>
              <a:t> concerning a brawl that D got into with P in NY</a:t>
            </a:r>
            <a:br>
              <a:rPr lang="en-US" altLang="en-US" dirty="0"/>
            </a:br>
            <a:r>
              <a:rPr lang="en-US" altLang="en-US" dirty="0"/>
              <a:t/>
            </a:r>
            <a:br>
              <a:rPr lang="en-US" altLang="en-US" dirty="0"/>
            </a:br>
            <a:r>
              <a:rPr lang="en-US" altLang="en-US" dirty="0"/>
              <a:t>- assume there is PJ over D</a:t>
            </a:r>
            <a:br>
              <a:rPr lang="en-US" altLang="en-US" dirty="0"/>
            </a:br>
            <a:r>
              <a:rPr lang="en-US" altLang="en-US" dirty="0"/>
              <a:t/>
            </a:r>
            <a:br>
              <a:rPr lang="en-US" altLang="en-US" dirty="0"/>
            </a:br>
            <a:r>
              <a:rPr lang="en-US" altLang="en-US" dirty="0"/>
              <a:t>- D defaults and a monetary judgment is issued against D</a:t>
            </a:r>
            <a:br>
              <a:rPr lang="en-US" altLang="en-US" dirty="0"/>
            </a:br>
            <a:r>
              <a:rPr lang="en-US" altLang="en-US" dirty="0"/>
              <a:t/>
            </a:r>
            <a:br>
              <a:rPr lang="en-US" altLang="en-US" dirty="0"/>
            </a:br>
            <a:r>
              <a:rPr lang="en-US" altLang="en-US" dirty="0"/>
              <a:t>- P then sues upon the judgment </a:t>
            </a:r>
            <a:r>
              <a:rPr lang="en-US" altLang="en-US" b="1" dirty="0"/>
              <a:t>in federal court in NY</a:t>
            </a:r>
            <a:endParaRPr lang="en-US" altLang="en-US" dirty="0"/>
          </a:p>
        </p:txBody>
      </p:sp>
    </p:spTree>
    <p:extLst>
      <p:ext uri="{BB962C8B-B14F-4D97-AF65-F5344CB8AC3E}">
        <p14:creationId xmlns:p14="http://schemas.microsoft.com/office/powerpoint/2010/main" val="3711637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304800"/>
            <a:ext cx="8534400" cy="6324600"/>
          </a:xfrm>
        </p:spPr>
        <p:txBody>
          <a:bodyPr/>
          <a:lstStyle/>
          <a:p>
            <a:pPr algn="l" eaLnBrk="1" hangingPunct="1"/>
            <a:r>
              <a:rPr lang="en-US" altLang="en-US" sz="2800"/>
              <a:t>28 U.S.C. § 1738. - State and Territorial statutes and judicial proceedings; full faith and credit ... </a:t>
            </a:r>
            <a:br>
              <a:rPr lang="en-US" altLang="en-US" sz="2800"/>
            </a:br>
            <a:r>
              <a:rPr lang="en-US" altLang="en-US" sz="2800"/>
              <a:t>The records and </a:t>
            </a:r>
            <a:r>
              <a:rPr lang="en-US" altLang="en-US" sz="2800" b="1"/>
              <a:t>judicial proceedings of any court of any such State, </a:t>
            </a:r>
            <a:r>
              <a:rPr lang="en-US" altLang="en-US" sz="2800"/>
              <a:t>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a:t>
            </a:r>
            <a:br>
              <a:rPr lang="en-US" altLang="en-US" sz="2800"/>
            </a:br>
            <a:r>
              <a:rPr lang="en-US" altLang="en-US" sz="2800"/>
              <a:t>Such Acts, records and judicial proceedings or copies thereof, so authenticated, </a:t>
            </a:r>
            <a:r>
              <a:rPr lang="en-US" altLang="en-US" sz="2800" b="1"/>
              <a:t>shall have the same full faith and credit in every court within the United States and its Territories and Possessions as they have by law or usage in the courts of such State, Territory or Possession from which they are taken. </a:t>
            </a:r>
            <a:endParaRPr lang="en-US" altLang="en-US" sz="2800"/>
          </a:p>
        </p:txBody>
      </p:sp>
    </p:spTree>
    <p:extLst>
      <p:ext uri="{BB962C8B-B14F-4D97-AF65-F5344CB8AC3E}">
        <p14:creationId xmlns:p14="http://schemas.microsoft.com/office/powerpoint/2010/main" val="928327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88887" y="857250"/>
            <a:ext cx="10179113" cy="5143500"/>
          </a:xfrm>
        </p:spPr>
        <p:txBody>
          <a:bodyPr>
            <a:normAutofit fontScale="90000"/>
          </a:bodyPr>
          <a:lstStyle/>
          <a:p>
            <a:pPr algn="l" eaLnBrk="1" hangingPunct="1"/>
            <a:r>
              <a:rPr lang="en-US" altLang="en-US" dirty="0"/>
              <a:t>- D, a citizen and resident of NY, is sued by P, a citizen and resident of CA, in </a:t>
            </a:r>
            <a:r>
              <a:rPr lang="en-US" altLang="en-US" b="1" dirty="0"/>
              <a:t>federal court in California</a:t>
            </a:r>
            <a:r>
              <a:rPr lang="en-US" altLang="en-US" dirty="0"/>
              <a:t> concerning a brawl that D got into with P in NY</a:t>
            </a:r>
            <a:br>
              <a:rPr lang="en-US" altLang="en-US" dirty="0"/>
            </a:br>
            <a:r>
              <a:rPr lang="en-US" altLang="en-US" dirty="0"/>
              <a:t/>
            </a:r>
            <a:br>
              <a:rPr lang="en-US" altLang="en-US" dirty="0"/>
            </a:br>
            <a:r>
              <a:rPr lang="en-US" altLang="en-US" dirty="0"/>
              <a:t>- assume there is PJ over D</a:t>
            </a:r>
            <a:br>
              <a:rPr lang="en-US" altLang="en-US" dirty="0"/>
            </a:br>
            <a:r>
              <a:rPr lang="en-US" altLang="en-US" dirty="0"/>
              <a:t/>
            </a:r>
            <a:br>
              <a:rPr lang="en-US" altLang="en-US" dirty="0"/>
            </a:br>
            <a:r>
              <a:rPr lang="en-US" altLang="en-US" dirty="0"/>
              <a:t>- D defaults and a monetary judgment is issued against D</a:t>
            </a:r>
            <a:br>
              <a:rPr lang="en-US" altLang="en-US" dirty="0"/>
            </a:br>
            <a:r>
              <a:rPr lang="en-US" altLang="en-US" dirty="0"/>
              <a:t/>
            </a:r>
            <a:br>
              <a:rPr lang="en-US" altLang="en-US" dirty="0"/>
            </a:br>
            <a:r>
              <a:rPr lang="en-US" altLang="en-US" dirty="0"/>
              <a:t>- P then sues upon the judgment in </a:t>
            </a:r>
            <a:r>
              <a:rPr lang="en-US" altLang="en-US" b="1" dirty="0"/>
              <a:t>state court in NY</a:t>
            </a:r>
            <a:endParaRPr lang="en-US" altLang="en-US" dirty="0"/>
          </a:p>
        </p:txBody>
      </p:sp>
    </p:spTree>
    <p:extLst>
      <p:ext uri="{BB962C8B-B14F-4D97-AF65-F5344CB8AC3E}">
        <p14:creationId xmlns:p14="http://schemas.microsoft.com/office/powerpoint/2010/main" val="1616524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00200" y="1131889"/>
            <a:ext cx="8991600" cy="4733925"/>
          </a:xfrm>
        </p:spPr>
        <p:txBody>
          <a:bodyPr>
            <a:normAutofit fontScale="90000"/>
          </a:bodyPr>
          <a:lstStyle/>
          <a:p>
            <a:pPr algn="l" eaLnBrk="1" hangingPunct="1"/>
            <a:r>
              <a:rPr lang="en-US" altLang="en-US" sz="3600"/>
              <a:t>Art. VI</a:t>
            </a:r>
            <a:br>
              <a:rPr lang="en-US" altLang="en-US" sz="3600"/>
            </a:br>
            <a:r>
              <a:rPr lang="en-US" altLang="en-US" sz="3600"/>
              <a:t/>
            </a:r>
            <a:br>
              <a:rPr lang="en-US" altLang="en-US" sz="3600"/>
            </a:br>
            <a:r>
              <a:rPr lang="en-US" altLang="en-US" sz="3600"/>
              <a:t>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a:t>
            </a:r>
          </a:p>
        </p:txBody>
      </p:sp>
    </p:spTree>
    <p:extLst>
      <p:ext uri="{BB962C8B-B14F-4D97-AF65-F5344CB8AC3E}">
        <p14:creationId xmlns:p14="http://schemas.microsoft.com/office/powerpoint/2010/main" val="47359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988C-DCE4-B64A-8C33-7BE6D745F8FC}"/>
              </a:ext>
            </a:extLst>
          </p:cNvPr>
          <p:cNvSpPr>
            <a:spLocks noGrp="1"/>
          </p:cNvSpPr>
          <p:nvPr>
            <p:ph type="title"/>
          </p:nvPr>
        </p:nvSpPr>
        <p:spPr>
          <a:xfrm>
            <a:off x="417689" y="365125"/>
            <a:ext cx="10936111" cy="5922786"/>
          </a:xfrm>
        </p:spPr>
        <p:txBody>
          <a:bodyPr/>
          <a:lstStyle/>
          <a:p>
            <a:r>
              <a:rPr lang="en-US" dirty="0"/>
              <a:t>one last issue </a:t>
            </a:r>
            <a:br>
              <a:rPr lang="en-US" dirty="0"/>
            </a:br>
            <a:r>
              <a:rPr lang="en-US" dirty="0"/>
              <a:t/>
            </a:r>
            <a:br>
              <a:rPr lang="en-US" dirty="0"/>
            </a:br>
            <a:r>
              <a:rPr lang="en-US" dirty="0" err="1"/>
              <a:t>sua</a:t>
            </a:r>
            <a:r>
              <a:rPr lang="en-US" dirty="0"/>
              <a:t> sponte remands for procedural defects in removal</a:t>
            </a:r>
            <a:br>
              <a:rPr lang="en-US" dirty="0"/>
            </a:br>
            <a:r>
              <a:rPr lang="en-US" dirty="0"/>
              <a:t/>
            </a:r>
            <a:br>
              <a:rPr lang="en-US" dirty="0"/>
            </a:br>
            <a:r>
              <a:rPr lang="en-US" dirty="0"/>
              <a:t>not allowed after 30 days after filing of removal…</a:t>
            </a:r>
          </a:p>
        </p:txBody>
      </p:sp>
    </p:spTree>
    <p:extLst>
      <p:ext uri="{BB962C8B-B14F-4D97-AF65-F5344CB8AC3E}">
        <p14:creationId xmlns:p14="http://schemas.microsoft.com/office/powerpoint/2010/main" val="3000528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524000" y="274638"/>
            <a:ext cx="8686800" cy="6354762"/>
          </a:xfrm>
        </p:spPr>
        <p:txBody>
          <a:bodyPr/>
          <a:lstStyle/>
          <a:p>
            <a:r>
              <a:rPr lang="en-US" altLang="en-US" dirty="0"/>
              <a:t>but no FF&amp;C obligation if the judgment was invalid for lack of PJ</a:t>
            </a:r>
          </a:p>
        </p:txBody>
      </p:sp>
    </p:spTree>
    <p:extLst>
      <p:ext uri="{BB962C8B-B14F-4D97-AF65-F5344CB8AC3E}">
        <p14:creationId xmlns:p14="http://schemas.microsoft.com/office/powerpoint/2010/main" val="564493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049B-B3D4-4641-A53A-3EEFE5247286}"/>
              </a:ext>
            </a:extLst>
          </p:cNvPr>
          <p:cNvSpPr>
            <a:spLocks noGrp="1"/>
          </p:cNvSpPr>
          <p:nvPr>
            <p:ph type="title"/>
          </p:nvPr>
        </p:nvSpPr>
        <p:spPr>
          <a:xfrm>
            <a:off x="553156" y="365125"/>
            <a:ext cx="10800644" cy="6125986"/>
          </a:xfrm>
        </p:spPr>
        <p:txBody>
          <a:bodyPr/>
          <a:lstStyle/>
          <a:p>
            <a:r>
              <a:rPr lang="en-US" dirty="0"/>
              <a:t>why was there no jurisdiction over Neff’s person?</a:t>
            </a:r>
          </a:p>
        </p:txBody>
      </p:sp>
    </p:spTree>
    <p:extLst>
      <p:ext uri="{BB962C8B-B14F-4D97-AF65-F5344CB8AC3E}">
        <p14:creationId xmlns:p14="http://schemas.microsoft.com/office/powerpoint/2010/main" val="2398300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48EB-BEF1-4C4D-B43F-F4A0433CB4D3}"/>
              </a:ext>
            </a:extLst>
          </p:cNvPr>
          <p:cNvSpPr>
            <a:spLocks noGrp="1"/>
          </p:cNvSpPr>
          <p:nvPr>
            <p:ph type="title"/>
          </p:nvPr>
        </p:nvSpPr>
        <p:spPr>
          <a:xfrm>
            <a:off x="654756" y="365125"/>
            <a:ext cx="10699044" cy="6227586"/>
          </a:xfrm>
        </p:spPr>
        <p:txBody>
          <a:bodyPr/>
          <a:lstStyle/>
          <a:p>
            <a:r>
              <a:rPr lang="en-US" dirty="0"/>
              <a:t>assume that Neff had been found in CA and had been served with process there</a:t>
            </a:r>
            <a:br>
              <a:rPr lang="en-US" dirty="0"/>
            </a:br>
            <a:r>
              <a:rPr lang="en-US" dirty="0"/>
              <a:t/>
            </a:r>
            <a:br>
              <a:rPr lang="en-US" dirty="0"/>
            </a:br>
            <a:r>
              <a:rPr lang="en-US" dirty="0"/>
              <a:t>would there be PJ over his person then?</a:t>
            </a:r>
          </a:p>
        </p:txBody>
      </p:sp>
    </p:spTree>
    <p:extLst>
      <p:ext uri="{BB962C8B-B14F-4D97-AF65-F5344CB8AC3E}">
        <p14:creationId xmlns:p14="http://schemas.microsoft.com/office/powerpoint/2010/main" val="645525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B8F7-42DE-DB4D-8514-D54894CC8F75}"/>
              </a:ext>
            </a:extLst>
          </p:cNvPr>
          <p:cNvSpPr>
            <a:spLocks noGrp="1"/>
          </p:cNvSpPr>
          <p:nvPr>
            <p:ph type="title"/>
          </p:nvPr>
        </p:nvSpPr>
        <p:spPr>
          <a:xfrm>
            <a:off x="688622" y="365125"/>
            <a:ext cx="10665178" cy="6069542"/>
          </a:xfrm>
        </p:spPr>
        <p:txBody>
          <a:bodyPr/>
          <a:lstStyle/>
          <a:p>
            <a:r>
              <a:rPr lang="en-US" dirty="0"/>
              <a:t>why was there no jurisdiction over Neff’s property?</a:t>
            </a:r>
          </a:p>
        </p:txBody>
      </p:sp>
    </p:spTree>
    <p:extLst>
      <p:ext uri="{BB962C8B-B14F-4D97-AF65-F5344CB8AC3E}">
        <p14:creationId xmlns:p14="http://schemas.microsoft.com/office/powerpoint/2010/main" val="2164904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2A40-46E3-BF4C-A443-ED9568643410}"/>
              </a:ext>
            </a:extLst>
          </p:cNvPr>
          <p:cNvSpPr>
            <a:spLocks noGrp="1"/>
          </p:cNvSpPr>
          <p:nvPr>
            <p:ph type="title"/>
          </p:nvPr>
        </p:nvSpPr>
        <p:spPr>
          <a:xfrm>
            <a:off x="598311" y="365125"/>
            <a:ext cx="10755489" cy="6069542"/>
          </a:xfrm>
        </p:spPr>
        <p:txBody>
          <a:bodyPr/>
          <a:lstStyle/>
          <a:p>
            <a:r>
              <a:rPr lang="en-US" dirty="0"/>
              <a:t>isn’t it enough that Neff in fact did have property in Oregon?</a:t>
            </a:r>
          </a:p>
        </p:txBody>
      </p:sp>
    </p:spTree>
    <p:extLst>
      <p:ext uri="{BB962C8B-B14F-4D97-AF65-F5344CB8AC3E}">
        <p14:creationId xmlns:p14="http://schemas.microsoft.com/office/powerpoint/2010/main" val="1572882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723" y="365125"/>
            <a:ext cx="10765077" cy="6148409"/>
          </a:xfrm>
        </p:spPr>
        <p:txBody>
          <a:bodyPr/>
          <a:lstStyle/>
          <a:p>
            <a:r>
              <a:rPr lang="en-US" dirty="0"/>
              <a:t>Amendment XIV. Section 1. </a:t>
            </a:r>
            <a:br>
              <a:rPr lang="en-US" dirty="0"/>
            </a:br>
            <a:r>
              <a:rPr lang="en-US" dirty="0"/>
              <a:t>.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 </a:t>
            </a:r>
          </a:p>
        </p:txBody>
      </p:sp>
    </p:spTree>
    <p:extLst>
      <p:ext uri="{BB962C8B-B14F-4D97-AF65-F5344CB8AC3E}">
        <p14:creationId xmlns:p14="http://schemas.microsoft.com/office/powerpoint/2010/main" val="17751563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2156E-8923-B047-AFF7-A83ED0CF1A28}"/>
              </a:ext>
            </a:extLst>
          </p:cNvPr>
          <p:cNvSpPr>
            <a:spLocks noGrp="1"/>
          </p:cNvSpPr>
          <p:nvPr>
            <p:ph type="title"/>
          </p:nvPr>
        </p:nvSpPr>
        <p:spPr>
          <a:xfrm>
            <a:off x="609600" y="365125"/>
            <a:ext cx="10744200" cy="5866342"/>
          </a:xfrm>
        </p:spPr>
        <p:txBody>
          <a:bodyPr/>
          <a:lstStyle/>
          <a:p>
            <a:r>
              <a:rPr lang="en-US" dirty="0"/>
              <a:t>did Justice Field conclude that the Oregon state court judgment in Mitchell v Neff violated the 14th Amendment?</a:t>
            </a:r>
          </a:p>
        </p:txBody>
      </p:sp>
    </p:spTree>
    <p:extLst>
      <p:ext uri="{BB962C8B-B14F-4D97-AF65-F5344CB8AC3E}">
        <p14:creationId xmlns:p14="http://schemas.microsoft.com/office/powerpoint/2010/main" val="3124936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AF51E-FF58-EA47-A461-18E86083A794}"/>
              </a:ext>
            </a:extLst>
          </p:cNvPr>
          <p:cNvSpPr>
            <a:spLocks noGrp="1"/>
          </p:cNvSpPr>
          <p:nvPr>
            <p:ph type="title"/>
          </p:nvPr>
        </p:nvSpPr>
        <p:spPr>
          <a:xfrm>
            <a:off x="733778" y="365125"/>
            <a:ext cx="10620022" cy="5979231"/>
          </a:xfrm>
        </p:spPr>
        <p:txBody>
          <a:bodyPr/>
          <a:lstStyle/>
          <a:p>
            <a:r>
              <a:rPr lang="en-US" dirty="0"/>
              <a:t>why did Field conclude the judgment was invalid then?</a:t>
            </a:r>
          </a:p>
        </p:txBody>
      </p:sp>
    </p:spTree>
    <p:extLst>
      <p:ext uri="{BB962C8B-B14F-4D97-AF65-F5344CB8AC3E}">
        <p14:creationId xmlns:p14="http://schemas.microsoft.com/office/powerpoint/2010/main" val="3275643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8006-9884-2D4B-A9F3-EAF7589DF4C4}"/>
              </a:ext>
            </a:extLst>
          </p:cNvPr>
          <p:cNvSpPr>
            <a:spLocks noGrp="1"/>
          </p:cNvSpPr>
          <p:nvPr>
            <p:ph type="title"/>
          </p:nvPr>
        </p:nvSpPr>
        <p:spPr>
          <a:xfrm>
            <a:off x="530578" y="365125"/>
            <a:ext cx="10823222" cy="6069542"/>
          </a:xfrm>
        </p:spPr>
        <p:txBody>
          <a:bodyPr/>
          <a:lstStyle/>
          <a:p>
            <a:r>
              <a:rPr lang="en-US" dirty="0"/>
              <a:t>what would have happened if Neff had sued Pennoyer in state court in Oregon? </a:t>
            </a:r>
          </a:p>
        </p:txBody>
      </p:sp>
    </p:spTree>
    <p:extLst>
      <p:ext uri="{BB962C8B-B14F-4D97-AF65-F5344CB8AC3E}">
        <p14:creationId xmlns:p14="http://schemas.microsoft.com/office/powerpoint/2010/main" val="1750233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15" y="365125"/>
            <a:ext cx="10792485" cy="6089996"/>
          </a:xfrm>
        </p:spPr>
        <p:txBody>
          <a:bodyPr/>
          <a:lstStyle/>
          <a:p>
            <a:r>
              <a:rPr lang="en-US" dirty="0"/>
              <a:t>was it really necessary that the property be attached at the initiation of the suit…?</a:t>
            </a:r>
          </a:p>
        </p:txBody>
      </p:sp>
    </p:spTree>
    <p:extLst>
      <p:ext uri="{BB962C8B-B14F-4D97-AF65-F5344CB8AC3E}">
        <p14:creationId xmlns:p14="http://schemas.microsoft.com/office/powerpoint/2010/main" val="193724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BEEC1-32E9-1345-B577-73CB65273E90}"/>
              </a:ext>
            </a:extLst>
          </p:cNvPr>
          <p:cNvSpPr>
            <a:spLocks noGrp="1"/>
          </p:cNvSpPr>
          <p:nvPr>
            <p:ph type="title"/>
          </p:nvPr>
        </p:nvSpPr>
        <p:spPr>
          <a:xfrm>
            <a:off x="530578" y="365125"/>
            <a:ext cx="10823222" cy="5877631"/>
          </a:xfrm>
        </p:spPr>
        <p:txBody>
          <a:bodyPr/>
          <a:lstStyle/>
          <a:p>
            <a:r>
              <a:rPr lang="en-US" dirty="0"/>
              <a:t>Lively v. Wild Oats Markets, Inc., 456 F.3d 933 (9th Cir. 2006) (the forum defendant rule is procedural and violation of that rule could not support </a:t>
            </a:r>
            <a:r>
              <a:rPr lang="en-US" dirty="0" err="1"/>
              <a:t>sua</a:t>
            </a:r>
            <a:r>
              <a:rPr lang="en-US" dirty="0"/>
              <a:t> sponte remand).</a:t>
            </a:r>
          </a:p>
        </p:txBody>
      </p:sp>
    </p:spTree>
    <p:extLst>
      <p:ext uri="{BB962C8B-B14F-4D97-AF65-F5344CB8AC3E}">
        <p14:creationId xmlns:p14="http://schemas.microsoft.com/office/powerpoint/2010/main" val="40417472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041" y="365125"/>
            <a:ext cx="10852759" cy="6148409"/>
          </a:xfrm>
        </p:spPr>
        <p:txBody>
          <a:bodyPr/>
          <a:lstStyle/>
          <a:p>
            <a:r>
              <a:rPr lang="en-US" dirty="0" smtClean="0"/>
              <a:t>what is attachment?</a:t>
            </a:r>
            <a:endParaRPr lang="en-US" dirty="0"/>
          </a:p>
        </p:txBody>
      </p:sp>
    </p:spTree>
    <p:extLst>
      <p:ext uri="{BB962C8B-B14F-4D97-AF65-F5344CB8AC3E}">
        <p14:creationId xmlns:p14="http://schemas.microsoft.com/office/powerpoint/2010/main" val="18129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5"/>
            <a:ext cx="10927080" cy="6108827"/>
          </a:xfrm>
        </p:spPr>
        <p:txBody>
          <a:bodyPr/>
          <a:lstStyle/>
          <a:p>
            <a:r>
              <a:rPr lang="en-US" altLang="en-US" dirty="0"/>
              <a:t>- the requirement of attachment for in rem/quasi in rem was soon abandoned, provided that the property is </a:t>
            </a:r>
            <a:r>
              <a:rPr lang="en-US" altLang="en-US" i="1" dirty="0"/>
              <a:t>identified</a:t>
            </a:r>
            <a:r>
              <a:rPr lang="en-US" altLang="en-US" dirty="0"/>
              <a:t> at the outset</a:t>
            </a:r>
            <a:endParaRPr lang="en-US" dirty="0"/>
          </a:p>
        </p:txBody>
      </p:sp>
    </p:spTree>
    <p:extLst>
      <p:ext uri="{BB962C8B-B14F-4D97-AF65-F5344CB8AC3E}">
        <p14:creationId xmlns:p14="http://schemas.microsoft.com/office/powerpoint/2010/main" val="1855431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172200" cy="4194175"/>
          </a:xfrm>
        </p:spPr>
        <p:txBody>
          <a:bodyPr/>
          <a:lstStyle/>
          <a:p>
            <a:pPr eaLnBrk="1" hangingPunct="1"/>
            <a:r>
              <a:rPr lang="en-US" altLang="en-US"/>
              <a:t>challenging PJ</a:t>
            </a:r>
          </a:p>
        </p:txBody>
      </p:sp>
    </p:spTree>
    <p:extLst>
      <p:ext uri="{BB962C8B-B14F-4D97-AF65-F5344CB8AC3E}">
        <p14:creationId xmlns:p14="http://schemas.microsoft.com/office/powerpoint/2010/main" val="3759373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6337" y="126749"/>
            <a:ext cx="11769505" cy="6464173"/>
          </a:xfrm>
        </p:spPr>
        <p:txBody>
          <a:bodyPr>
            <a:normAutofit fontScale="90000"/>
          </a:bodyPr>
          <a:lstStyle/>
          <a:p>
            <a:pPr algn="l" eaLnBrk="1" hangingPunct="1"/>
            <a:r>
              <a:rPr lang="en-US" altLang="en-US" i="1" dirty="0"/>
              <a:t>direct</a:t>
            </a:r>
            <a:r>
              <a:rPr lang="en-US" altLang="en-US" dirty="0"/>
              <a:t/>
            </a:r>
            <a:br>
              <a:rPr lang="en-US" altLang="en-US" dirty="0"/>
            </a:br>
            <a:r>
              <a:rPr lang="en-US" altLang="en-US" dirty="0"/>
              <a:t>	- motion to dismiss for lack of PJ brought before the court that is wrongly asserting PJ</a:t>
            </a:r>
            <a:br>
              <a:rPr lang="en-US" altLang="en-US" dirty="0"/>
            </a:br>
            <a:r>
              <a:rPr lang="en-US" altLang="en-US" dirty="0"/>
              <a:t>	- motion to set aside judgment brought before the court that wrongly asserted PJ</a:t>
            </a:r>
            <a:br>
              <a:rPr lang="en-US" altLang="en-US" dirty="0"/>
            </a:br>
            <a:r>
              <a:rPr lang="en-US" altLang="en-US" dirty="0"/>
              <a:t/>
            </a:r>
            <a:br>
              <a:rPr lang="en-US" altLang="en-US" dirty="0"/>
            </a:br>
            <a:r>
              <a:rPr lang="en-US" altLang="en-US" i="1" dirty="0"/>
              <a:t>indirect</a:t>
            </a:r>
            <a:r>
              <a:rPr lang="en-US" altLang="en-US" dirty="0"/>
              <a:t/>
            </a:r>
            <a:br>
              <a:rPr lang="en-US" altLang="en-US" dirty="0"/>
            </a:br>
            <a:r>
              <a:rPr lang="en-US" altLang="en-US" dirty="0"/>
              <a:t>	- collateral attack</a:t>
            </a:r>
            <a:br>
              <a:rPr lang="en-US" altLang="en-US" dirty="0"/>
            </a:br>
            <a:r>
              <a:rPr lang="en-US" altLang="en-US" dirty="0"/>
              <a:t>		- a challenge of the validity of the judgment of different proceedings on the ground that the court in the proceedings lacked PJ</a:t>
            </a:r>
          </a:p>
        </p:txBody>
      </p:sp>
    </p:spTree>
    <p:extLst>
      <p:ext uri="{BB962C8B-B14F-4D97-AF65-F5344CB8AC3E}">
        <p14:creationId xmlns:p14="http://schemas.microsoft.com/office/powerpoint/2010/main" val="35486854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925" y="365125"/>
            <a:ext cx="11027875" cy="5854606"/>
          </a:xfrm>
        </p:spPr>
        <p:txBody>
          <a:bodyPr/>
          <a:lstStyle/>
          <a:p>
            <a:r>
              <a:rPr lang="en-US" dirty="0"/>
              <a:t>what type of challenge occurred in Neff v. </a:t>
            </a:r>
            <a:r>
              <a:rPr lang="en-US" dirty="0" err="1"/>
              <a:t>Pennoyer</a:t>
            </a:r>
            <a:r>
              <a:rPr lang="en-US" dirty="0"/>
              <a:t>?</a:t>
            </a:r>
          </a:p>
        </p:txBody>
      </p:sp>
    </p:spTree>
    <p:extLst>
      <p:ext uri="{BB962C8B-B14F-4D97-AF65-F5344CB8AC3E}">
        <p14:creationId xmlns:p14="http://schemas.microsoft.com/office/powerpoint/2010/main" val="38732427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885" y="365125"/>
            <a:ext cx="10927915" cy="6223565"/>
          </a:xfrm>
        </p:spPr>
        <p:txBody>
          <a:bodyPr/>
          <a:lstStyle/>
          <a:p>
            <a:r>
              <a:rPr lang="en-US" dirty="0"/>
              <a:t>w</a:t>
            </a:r>
            <a:r>
              <a:rPr lang="en-US" dirty="0" smtClean="0"/>
              <a:t>hy was the validity of the judgment in </a:t>
            </a:r>
            <a:r>
              <a:rPr lang="en-US" i="1" dirty="0" smtClean="0"/>
              <a:t>Mitchell v. Neff </a:t>
            </a:r>
            <a:r>
              <a:rPr lang="en-US" dirty="0" smtClean="0"/>
              <a:t>an issue in </a:t>
            </a:r>
            <a:r>
              <a:rPr lang="en-US" i="1" dirty="0" smtClean="0"/>
              <a:t>Neff v. </a:t>
            </a:r>
            <a:r>
              <a:rPr lang="en-US" i="1" dirty="0" err="1" smtClean="0"/>
              <a:t>Pennoyer</a:t>
            </a:r>
            <a:r>
              <a:rPr lang="en-US" dirty="0" smtClean="0"/>
              <a:t>?</a:t>
            </a:r>
            <a:endParaRPr lang="en-US" dirty="0"/>
          </a:p>
        </p:txBody>
      </p:sp>
    </p:spTree>
    <p:extLst>
      <p:ext uri="{BB962C8B-B14F-4D97-AF65-F5344CB8AC3E}">
        <p14:creationId xmlns:p14="http://schemas.microsoft.com/office/powerpoint/2010/main" val="3903481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828800" y="274638"/>
            <a:ext cx="8382000" cy="6202362"/>
          </a:xfrm>
        </p:spPr>
        <p:txBody>
          <a:bodyPr/>
          <a:lstStyle/>
          <a:p>
            <a:r>
              <a:rPr lang="en-US" altLang="en-US"/>
              <a:t>effect of limits on PJ being read into the 14</a:t>
            </a:r>
            <a:r>
              <a:rPr lang="en-US" altLang="en-US" baseline="30000"/>
              <a:t>th</a:t>
            </a:r>
            <a:r>
              <a:rPr lang="en-US" altLang="en-US"/>
              <a:t> Amendment...</a:t>
            </a:r>
          </a:p>
        </p:txBody>
      </p:sp>
    </p:spTree>
    <p:extLst>
      <p:ext uri="{BB962C8B-B14F-4D97-AF65-F5344CB8AC3E}">
        <p14:creationId xmlns:p14="http://schemas.microsoft.com/office/powerpoint/2010/main" val="40080348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63047" y="1131888"/>
            <a:ext cx="11774465" cy="4476750"/>
          </a:xfrm>
        </p:spPr>
        <p:txBody>
          <a:bodyPr>
            <a:normAutofit fontScale="90000"/>
          </a:bodyPr>
          <a:lstStyle/>
          <a:p>
            <a:r>
              <a:rPr lang="en-US" altLang="en-US" sz="3200" dirty="0"/>
              <a:t/>
            </a:r>
            <a:br>
              <a:rPr lang="en-US" altLang="en-US" sz="3200" dirty="0"/>
            </a:br>
            <a:r>
              <a:rPr lang="en-US" altLang="en-US" sz="3600" dirty="0"/>
              <a:t>direct attack</a:t>
            </a:r>
            <a:br>
              <a:rPr lang="en-US" altLang="en-US" sz="3600" dirty="0"/>
            </a:br>
            <a:r>
              <a:rPr lang="en-US" altLang="en-US" sz="3600" dirty="0"/>
              <a:t/>
            </a:r>
            <a:br>
              <a:rPr lang="en-US" altLang="en-US" sz="3600" dirty="0"/>
            </a:br>
            <a:r>
              <a:rPr lang="en-US" altLang="en-US" sz="3600" dirty="0"/>
              <a:t>- P sues D in Oregon state court</a:t>
            </a:r>
            <a:br>
              <a:rPr lang="en-US" altLang="en-US" sz="3600" dirty="0"/>
            </a:br>
            <a:r>
              <a:rPr lang="en-US" altLang="en-US" sz="3600" dirty="0"/>
              <a:t>- D has no connection with Oregon, but Oregon law allows the assertion of PJ over D</a:t>
            </a:r>
            <a:br>
              <a:rPr lang="en-US" altLang="en-US" sz="3600" dirty="0"/>
            </a:br>
            <a:r>
              <a:rPr lang="en-US" altLang="en-US" sz="3600" dirty="0"/>
              <a:t/>
            </a:r>
            <a:br>
              <a:rPr lang="en-US" altLang="en-US" sz="3600" dirty="0"/>
            </a:br>
            <a:r>
              <a:rPr lang="en-US" altLang="en-US" sz="3600" dirty="0"/>
              <a:t>Pre-</a:t>
            </a:r>
            <a:r>
              <a:rPr lang="en-US" altLang="en-US" sz="3600" dirty="0" err="1"/>
              <a:t>Pennoyer</a:t>
            </a:r>
            <a:r>
              <a:rPr lang="en-US" altLang="en-US" sz="3600" dirty="0"/>
              <a:t>: D has no grounds for a direct attack that could ultimately be entertained by the US </a:t>
            </a:r>
            <a:r>
              <a:rPr lang="en-US" altLang="en-US" sz="3600" dirty="0" err="1"/>
              <a:t>SCt</a:t>
            </a:r>
            <a:r>
              <a:rPr lang="en-US" altLang="en-US" sz="3600" dirty="0"/>
              <a:t> – only question is Oregon state law or international law (as interpreted by Oregon state courts)</a:t>
            </a:r>
            <a:br>
              <a:rPr lang="en-US" altLang="en-US" sz="3600" dirty="0"/>
            </a:br>
            <a:r>
              <a:rPr lang="en-US" altLang="en-US" sz="3600" dirty="0"/>
              <a:t/>
            </a:r>
            <a:br>
              <a:rPr lang="en-US" altLang="en-US" sz="3600" dirty="0"/>
            </a:br>
            <a:r>
              <a:rPr lang="en-US" altLang="en-US" sz="3600" dirty="0"/>
              <a:t>Post-</a:t>
            </a:r>
            <a:r>
              <a:rPr lang="en-US" altLang="en-US" sz="3600" dirty="0" err="1"/>
              <a:t>Pennoyer</a:t>
            </a:r>
            <a:r>
              <a:rPr lang="en-US" altLang="en-US" sz="3600" dirty="0"/>
              <a:t>: D has grounds for a direct attack as a violation of the Due Process Clause of the 14</a:t>
            </a:r>
            <a:r>
              <a:rPr lang="en-US" altLang="en-US" sz="3600" baseline="30000" dirty="0"/>
              <a:t>th</a:t>
            </a:r>
            <a:r>
              <a:rPr lang="en-US" altLang="en-US" sz="3600" dirty="0"/>
              <a:t> Amendment and can appeal to the US </a:t>
            </a:r>
            <a:r>
              <a:rPr lang="en-US" altLang="en-US" sz="3600" dirty="0" err="1"/>
              <a:t>SCt</a:t>
            </a:r>
            <a:r>
              <a:rPr lang="en-US" altLang="en-US" sz="3600" dirty="0"/>
              <a:t>.</a:t>
            </a:r>
            <a:br>
              <a:rPr lang="en-US" altLang="en-US" sz="3600" dirty="0"/>
            </a:br>
            <a:endParaRPr lang="en-US" altLang="en-US" sz="3600" dirty="0"/>
          </a:p>
        </p:txBody>
      </p:sp>
    </p:spTree>
    <p:extLst>
      <p:ext uri="{BB962C8B-B14F-4D97-AF65-F5344CB8AC3E}">
        <p14:creationId xmlns:p14="http://schemas.microsoft.com/office/powerpoint/2010/main" val="2302614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87891" y="1131888"/>
            <a:ext cx="11874674" cy="4476750"/>
          </a:xfrm>
        </p:spPr>
        <p:txBody>
          <a:bodyPr>
            <a:normAutofit fontScale="90000"/>
          </a:bodyPr>
          <a:lstStyle/>
          <a:p>
            <a:r>
              <a:rPr lang="en-US" altLang="en-US" sz="3200" dirty="0"/>
              <a:t/>
            </a:r>
            <a:br>
              <a:rPr lang="en-US" altLang="en-US" sz="3200" dirty="0"/>
            </a:br>
            <a:r>
              <a:rPr lang="en-US" altLang="en-US" sz="3600" dirty="0"/>
              <a:t>collateral attack</a:t>
            </a:r>
            <a:br>
              <a:rPr lang="en-US" altLang="en-US" sz="3600" dirty="0"/>
            </a:br>
            <a:r>
              <a:rPr lang="en-US" altLang="en-US" sz="3600" dirty="0"/>
              <a:t/>
            </a:r>
            <a:br>
              <a:rPr lang="en-US" altLang="en-US" sz="3600" dirty="0"/>
            </a:br>
            <a:r>
              <a:rPr lang="en-US" altLang="en-US" sz="3600" dirty="0"/>
              <a:t>- P sues D in Oregon state court</a:t>
            </a:r>
            <a:br>
              <a:rPr lang="en-US" altLang="en-US" sz="3600" dirty="0"/>
            </a:br>
            <a:r>
              <a:rPr lang="en-US" altLang="en-US" sz="3600" dirty="0"/>
              <a:t>- D has no connection with Oregon, but Oregon law allows the assertion of PJ over D</a:t>
            </a:r>
            <a:br>
              <a:rPr lang="en-US" altLang="en-US" sz="3600" dirty="0"/>
            </a:br>
            <a:r>
              <a:rPr lang="en-US" altLang="en-US" sz="3600" dirty="0"/>
              <a:t>- D defaults</a:t>
            </a:r>
            <a:br>
              <a:rPr lang="en-US" altLang="en-US" sz="3600" dirty="0"/>
            </a:br>
            <a:r>
              <a:rPr lang="en-US" altLang="en-US" sz="3600" dirty="0"/>
              <a:t>- P sues D on the judgment in California state court</a:t>
            </a:r>
            <a:br>
              <a:rPr lang="en-US" altLang="en-US" sz="3600" dirty="0"/>
            </a:br>
            <a:r>
              <a:rPr lang="en-US" altLang="en-US" sz="3600" dirty="0"/>
              <a:t/>
            </a:r>
            <a:br>
              <a:rPr lang="en-US" altLang="en-US" sz="3600" dirty="0"/>
            </a:br>
            <a:r>
              <a:rPr lang="en-US" altLang="en-US" sz="3600" dirty="0"/>
              <a:t>Pre-</a:t>
            </a:r>
            <a:r>
              <a:rPr lang="en-US" altLang="en-US" sz="3600" dirty="0" err="1"/>
              <a:t>Pennoyer</a:t>
            </a:r>
            <a:r>
              <a:rPr lang="en-US" altLang="en-US" sz="3600" dirty="0"/>
              <a:t>: D has no grounds for a collateral attack that could ultimately be entertained by the US </a:t>
            </a:r>
            <a:r>
              <a:rPr lang="en-US" altLang="en-US" sz="3600" dirty="0" err="1"/>
              <a:t>SCt</a:t>
            </a:r>
            <a:r>
              <a:rPr lang="en-US" altLang="en-US" sz="3600" dirty="0"/>
              <a:t> – only question is Oregon state law or international law (as interpreted by California state courts)</a:t>
            </a:r>
            <a:br>
              <a:rPr lang="en-US" altLang="en-US" sz="3600" dirty="0"/>
            </a:br>
            <a:r>
              <a:rPr lang="en-US" altLang="en-US" sz="3600" dirty="0"/>
              <a:t/>
            </a:r>
            <a:br>
              <a:rPr lang="en-US" altLang="en-US" sz="3600" dirty="0"/>
            </a:br>
            <a:r>
              <a:rPr lang="en-US" altLang="en-US" sz="3600" dirty="0"/>
              <a:t>Post-</a:t>
            </a:r>
            <a:r>
              <a:rPr lang="en-US" altLang="en-US" sz="3600" dirty="0" err="1"/>
              <a:t>Pennoyer</a:t>
            </a:r>
            <a:r>
              <a:rPr lang="en-US" altLang="en-US" sz="3600" dirty="0"/>
              <a:t>: D has grounds for a collateral attack as a violation of the Due Process Clause of the 14</a:t>
            </a:r>
            <a:r>
              <a:rPr lang="en-US" altLang="en-US" sz="3600" baseline="30000" dirty="0"/>
              <a:t>th</a:t>
            </a:r>
            <a:r>
              <a:rPr lang="en-US" altLang="en-US" sz="3600" dirty="0"/>
              <a:t> Amendment and can appeal to the US </a:t>
            </a:r>
            <a:r>
              <a:rPr lang="en-US" altLang="en-US" sz="3600" dirty="0" err="1"/>
              <a:t>SCt</a:t>
            </a:r>
            <a:r>
              <a:rPr lang="en-US" altLang="en-US" sz="3600" dirty="0"/>
              <a:t/>
            </a:r>
            <a:br>
              <a:rPr lang="en-US" altLang="en-US" sz="3600" dirty="0"/>
            </a:br>
            <a:endParaRPr lang="en-US" altLang="en-US" sz="3600" dirty="0"/>
          </a:p>
        </p:txBody>
      </p:sp>
    </p:spTree>
    <p:extLst>
      <p:ext uri="{BB962C8B-B14F-4D97-AF65-F5344CB8AC3E}">
        <p14:creationId xmlns:p14="http://schemas.microsoft.com/office/powerpoint/2010/main" val="33792304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95600" y="1063626"/>
            <a:ext cx="6286500" cy="4537075"/>
          </a:xfrm>
        </p:spPr>
        <p:txBody>
          <a:bodyPr/>
          <a:lstStyle/>
          <a:p>
            <a:pPr eaLnBrk="1" hangingPunct="1"/>
            <a:r>
              <a:rPr lang="en-US" altLang="en-US"/>
              <a:t>The </a:t>
            </a:r>
            <a:r>
              <a:rPr lang="en-US" altLang="en-US" i="1"/>
              <a:t>Pennoyer</a:t>
            </a:r>
            <a:r>
              <a:rPr lang="en-US" altLang="en-US"/>
              <a:t> Framework</a:t>
            </a:r>
          </a:p>
        </p:txBody>
      </p:sp>
    </p:spTree>
    <p:extLst>
      <p:ext uri="{BB962C8B-B14F-4D97-AF65-F5344CB8AC3E}">
        <p14:creationId xmlns:p14="http://schemas.microsoft.com/office/powerpoint/2010/main" val="2892191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651375"/>
          </a:xfrm>
        </p:spPr>
        <p:txBody>
          <a:bodyPr/>
          <a:lstStyle/>
          <a:p>
            <a:pPr eaLnBrk="1" hangingPunct="1"/>
            <a:r>
              <a:rPr lang="en-US" altLang="en-US" b="1"/>
              <a:t>PERSONAL JURISDICTION IN STATE COURT</a:t>
            </a:r>
            <a:r>
              <a:rPr lang="en-US" altLang="en-US"/>
              <a:t/>
            </a:r>
            <a:br>
              <a:rPr lang="en-US" altLang="en-US"/>
            </a:br>
            <a:endParaRPr lang="en-US" altLang="en-US"/>
          </a:p>
        </p:txBody>
      </p:sp>
    </p:spTree>
    <p:extLst>
      <p:ext uri="{BB962C8B-B14F-4D97-AF65-F5344CB8AC3E}">
        <p14:creationId xmlns:p14="http://schemas.microsoft.com/office/powerpoint/2010/main" val="41937149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normAutofit fontScale="90000"/>
          </a:bodyPr>
          <a:lstStyle/>
          <a:p>
            <a:pPr eaLnBrk="1" hangingPunct="1"/>
            <a:r>
              <a:rPr lang="en-US" altLang="en-US" i="1"/>
              <a:t>in personam </a:t>
            </a:r>
            <a:r>
              <a:rPr lang="en-US" altLang="en-US"/>
              <a:t>– source of PJ is presence of D at initiation of suit (NOT at time of event being adjudicated)</a:t>
            </a:r>
            <a:br>
              <a:rPr lang="en-US" altLang="en-US"/>
            </a:br>
            <a:r>
              <a:rPr lang="en-US" altLang="en-US"/>
              <a:t/>
            </a:r>
            <a:br>
              <a:rPr lang="en-US" altLang="en-US"/>
            </a:br>
            <a:r>
              <a:rPr lang="en-US" altLang="en-US"/>
              <a:t>tagging</a:t>
            </a:r>
            <a:br>
              <a:rPr lang="en-US" altLang="en-US"/>
            </a:br>
            <a:endParaRPr lang="en-US" altLang="en-US"/>
          </a:p>
        </p:txBody>
      </p:sp>
    </p:spTree>
    <p:extLst>
      <p:ext uri="{BB962C8B-B14F-4D97-AF65-F5344CB8AC3E}">
        <p14:creationId xmlns:p14="http://schemas.microsoft.com/office/powerpoint/2010/main" val="32191738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1063626"/>
            <a:ext cx="8382000" cy="4594225"/>
          </a:xfrm>
        </p:spPr>
        <p:txBody>
          <a:bodyPr>
            <a:normAutofit fontScale="90000"/>
          </a:bodyPr>
          <a:lstStyle/>
          <a:p>
            <a:pPr eaLnBrk="1" hangingPunct="1"/>
            <a:r>
              <a:rPr lang="en-US" altLang="en-US" i="1"/>
              <a:t>in rem </a:t>
            </a:r>
            <a:r>
              <a:rPr lang="en-US" altLang="en-US"/>
              <a:t>– source of PJ is presence of property at initiation of suit</a:t>
            </a:r>
            <a:br>
              <a:rPr lang="en-US" altLang="en-US"/>
            </a:br>
            <a:r>
              <a:rPr lang="en-US" altLang="en-US"/>
              <a:t/>
            </a:r>
            <a:br>
              <a:rPr lang="en-US" altLang="en-US"/>
            </a:br>
            <a:r>
              <a:rPr lang="en-US" altLang="en-US"/>
              <a:t>suit concerns ownership of property (e.g. quiet title action)</a:t>
            </a:r>
            <a:br>
              <a:rPr lang="en-US" altLang="en-US"/>
            </a:br>
            <a:r>
              <a:rPr lang="en-US" altLang="en-US"/>
              <a:t/>
            </a:r>
            <a:br>
              <a:rPr lang="en-US" altLang="en-US"/>
            </a:br>
            <a:r>
              <a:rPr lang="en-US" altLang="en-US"/>
              <a:t>binding upon all possible claimants </a:t>
            </a:r>
            <a:br>
              <a:rPr lang="en-US" altLang="en-US"/>
            </a:br>
            <a:endParaRPr lang="en-US" altLang="en-US"/>
          </a:p>
        </p:txBody>
      </p:sp>
    </p:spTree>
    <p:extLst>
      <p:ext uri="{BB962C8B-B14F-4D97-AF65-F5344CB8AC3E}">
        <p14:creationId xmlns:p14="http://schemas.microsoft.com/office/powerpoint/2010/main" val="35524711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600200" y="1063626"/>
            <a:ext cx="8915400" cy="4594225"/>
          </a:xfrm>
        </p:spPr>
        <p:txBody>
          <a:bodyPr rtlCol="0">
            <a:normAutofit/>
          </a:bodyPr>
          <a:lstStyle/>
          <a:p>
            <a:pPr>
              <a:defRPr/>
            </a:pPr>
            <a:r>
              <a:rPr lang="en-US" i="1" dirty="0"/>
              <a:t>quasi in rem </a:t>
            </a:r>
            <a:r>
              <a:rPr lang="en-US" dirty="0"/>
              <a:t/>
            </a:r>
            <a:br>
              <a:rPr lang="en-US" dirty="0"/>
            </a:br>
            <a:r>
              <a:rPr lang="en-US" dirty="0"/>
              <a:t/>
            </a:r>
            <a:br>
              <a:rPr lang="en-US" dirty="0"/>
            </a:br>
            <a:r>
              <a:rPr lang="en-US" dirty="0"/>
              <a:t>two types:</a:t>
            </a:r>
            <a:br>
              <a:rPr lang="en-US" dirty="0"/>
            </a:br>
            <a:r>
              <a:rPr lang="en-US" dirty="0"/>
              <a:t/>
            </a:r>
            <a:br>
              <a:rPr lang="en-US" dirty="0"/>
            </a:br>
            <a:r>
              <a:rPr lang="en-US" dirty="0"/>
              <a:t>1) </a:t>
            </a:r>
            <a:r>
              <a:rPr lang="en-US" altLang="en-US" dirty="0"/>
              <a:t>suit concerns ownership of property (e.g. quiet title action), BUT binding only on certain named parties</a:t>
            </a:r>
            <a:endParaRPr lang="en-US" dirty="0"/>
          </a:p>
        </p:txBody>
      </p:sp>
    </p:spTree>
    <p:extLst>
      <p:ext uri="{BB962C8B-B14F-4D97-AF65-F5344CB8AC3E}">
        <p14:creationId xmlns:p14="http://schemas.microsoft.com/office/powerpoint/2010/main" val="40498493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003426" y="1131888"/>
            <a:ext cx="8035925" cy="4672012"/>
          </a:xfrm>
        </p:spPr>
        <p:txBody>
          <a:bodyPr/>
          <a:lstStyle/>
          <a:p>
            <a:r>
              <a:rPr lang="en-US" altLang="en-US" dirty="0"/>
              <a:t>2) </a:t>
            </a:r>
            <a:r>
              <a:rPr lang="en-US" dirty="0"/>
              <a:t>source of PJ is D’s property in state at initiation of suit, but suit does not concern ownership of property</a:t>
            </a:r>
            <a:br>
              <a:rPr lang="en-US" dirty="0"/>
            </a:br>
            <a:r>
              <a:rPr lang="en-US" dirty="0"/>
              <a:t/>
            </a:r>
            <a:br>
              <a:rPr lang="en-US" dirty="0"/>
            </a:br>
            <a:r>
              <a:rPr lang="en-US" dirty="0"/>
              <a:t>although if P wins, D’s property will be used to execute judgment</a:t>
            </a:r>
            <a:endParaRPr lang="en-US" altLang="en-US" dirty="0"/>
          </a:p>
        </p:txBody>
      </p:sp>
    </p:spTree>
    <p:extLst>
      <p:ext uri="{BB962C8B-B14F-4D97-AF65-F5344CB8AC3E}">
        <p14:creationId xmlns:p14="http://schemas.microsoft.com/office/powerpoint/2010/main" val="14947398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582" y="365125"/>
            <a:ext cx="10747218" cy="5999461"/>
          </a:xfrm>
        </p:spPr>
        <p:txBody>
          <a:bodyPr/>
          <a:lstStyle/>
          <a:p>
            <a:r>
              <a:rPr lang="en-US" dirty="0"/>
              <a:t>what kind of PJ was Mitchell trying for in </a:t>
            </a:r>
            <a:r>
              <a:rPr lang="en-US" i="1" dirty="0"/>
              <a:t>Mitchell v. Neff</a:t>
            </a:r>
            <a:r>
              <a:rPr lang="en-US" dirty="0"/>
              <a:t>?</a:t>
            </a:r>
          </a:p>
        </p:txBody>
      </p:sp>
    </p:spTree>
    <p:extLst>
      <p:ext uri="{BB962C8B-B14F-4D97-AF65-F5344CB8AC3E}">
        <p14:creationId xmlns:p14="http://schemas.microsoft.com/office/powerpoint/2010/main" val="778751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545" y="365125"/>
            <a:ext cx="10584255" cy="5745964"/>
          </a:xfrm>
        </p:spPr>
        <p:txBody>
          <a:bodyPr/>
          <a:lstStyle/>
          <a:p>
            <a:r>
              <a:rPr lang="en-US" dirty="0"/>
              <a:t>relationship between sovereigns</a:t>
            </a:r>
          </a:p>
        </p:txBody>
      </p:sp>
    </p:spTree>
    <p:extLst>
      <p:ext uri="{BB962C8B-B14F-4D97-AF65-F5344CB8AC3E}">
        <p14:creationId xmlns:p14="http://schemas.microsoft.com/office/powerpoint/2010/main" val="62126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952750" y="1063626"/>
            <a:ext cx="6229350" cy="4765675"/>
          </a:xfrm>
        </p:spPr>
        <p:txBody>
          <a:bodyPr/>
          <a:lstStyle/>
          <a:p>
            <a:pPr eaLnBrk="1" hangingPunct="1"/>
            <a:r>
              <a:rPr lang="en-US" altLang="en-US"/>
              <a:t>distinguish PJ from</a:t>
            </a:r>
            <a:br>
              <a:rPr lang="en-US" altLang="en-US"/>
            </a:br>
            <a:r>
              <a:rPr lang="en-US" altLang="en-US"/>
              <a:t>choice of law</a:t>
            </a:r>
          </a:p>
        </p:txBody>
      </p:sp>
    </p:spTree>
    <p:extLst>
      <p:ext uri="{BB962C8B-B14F-4D97-AF65-F5344CB8AC3E}">
        <p14:creationId xmlns:p14="http://schemas.microsoft.com/office/powerpoint/2010/main" val="3111376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r>
              <a:rPr lang="en-US" dirty="0"/>
              <a:t/>
            </a:r>
            <a:br>
              <a:rPr lang="en-US" dirty="0"/>
            </a:br>
            <a:r>
              <a:rPr lang="en-US" dirty="0"/>
              <a:t>P sues D in a court in Uzbekistan</a:t>
            </a:r>
            <a:br>
              <a:rPr lang="en-US" dirty="0"/>
            </a:br>
            <a:r>
              <a:rPr lang="en-US" dirty="0"/>
              <a:t/>
            </a:r>
            <a:br>
              <a:rPr lang="en-US" dirty="0"/>
            </a:br>
            <a:r>
              <a:rPr lang="en-US" dirty="0"/>
              <a:t>the Uzbek court adjudicates the case in D’s absence using VA law</a:t>
            </a:r>
          </a:p>
        </p:txBody>
      </p:sp>
    </p:spTree>
    <p:extLst>
      <p:ext uri="{BB962C8B-B14F-4D97-AF65-F5344CB8AC3E}">
        <p14:creationId xmlns:p14="http://schemas.microsoft.com/office/powerpoint/2010/main" val="753533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92184-D1A8-7341-B513-F3393D12E6E7}"/>
              </a:ext>
            </a:extLst>
          </p:cNvPr>
          <p:cNvSpPr>
            <a:spLocks noGrp="1"/>
          </p:cNvSpPr>
          <p:nvPr>
            <p:ph type="title"/>
          </p:nvPr>
        </p:nvSpPr>
        <p:spPr>
          <a:xfrm>
            <a:off x="530578" y="365125"/>
            <a:ext cx="10823222" cy="6035675"/>
          </a:xfrm>
        </p:spPr>
        <p:txBody>
          <a:bodyPr/>
          <a:lstStyle/>
          <a:p>
            <a:r>
              <a:rPr lang="en-US" dirty="0"/>
              <a:t>D (VA) punches P (VA) in VA</a:t>
            </a:r>
            <a:br>
              <a:rPr lang="en-US" dirty="0"/>
            </a:br>
            <a:r>
              <a:rPr lang="en-US" dirty="0"/>
              <a:t/>
            </a:r>
            <a:br>
              <a:rPr lang="en-US" dirty="0"/>
            </a:br>
            <a:r>
              <a:rPr lang="en-US" dirty="0"/>
              <a:t>P sues D in a court in Uzbekistan (assume D consents to PJ)</a:t>
            </a:r>
            <a:br>
              <a:rPr lang="en-US" dirty="0"/>
            </a:br>
            <a:r>
              <a:rPr lang="en-US" dirty="0"/>
              <a:t/>
            </a:r>
            <a:br>
              <a:rPr lang="en-US" dirty="0"/>
            </a:br>
            <a:r>
              <a:rPr lang="en-US" dirty="0"/>
              <a:t>the Uzbek court adjudicates the case using Uzbek law</a:t>
            </a:r>
          </a:p>
        </p:txBody>
      </p:sp>
    </p:spTree>
    <p:extLst>
      <p:ext uri="{BB962C8B-B14F-4D97-AF65-F5344CB8AC3E}">
        <p14:creationId xmlns:p14="http://schemas.microsoft.com/office/powerpoint/2010/main" val="112107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1118</TotalTime>
  <Words>761</Words>
  <Application>Microsoft Office PowerPoint</Application>
  <PresentationFormat>Widescreen</PresentationFormat>
  <Paragraphs>54</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Calibri Light</vt:lpstr>
      <vt:lpstr>Office Theme</vt:lpstr>
      <vt:lpstr>Mon., Sep. 17</vt:lpstr>
      <vt:lpstr>finished removal (and SMJ, for the moment)</vt:lpstr>
      <vt:lpstr>one last issue   sua sponte remands for procedural defects in removal  not allowed after 30 days after filing of removal…</vt:lpstr>
      <vt:lpstr>Lively v. Wild Oats Markets, Inc., 456 F.3d 933 (9th Cir. 2006) (the forum defendant rule is procedural and violation of that rule could not support sua sponte remand).</vt:lpstr>
      <vt:lpstr>PERSONAL JURISDICTION IN STATE COURT </vt:lpstr>
      <vt:lpstr>relationship between sovereigns</vt:lpstr>
      <vt:lpstr>distinguish PJ from choice of law</vt:lpstr>
      <vt:lpstr>D (VA) punches P (VA) in VA  P sues D in a court in Uzbekistan  the Uzbek court adjudicates the case in D’s absence using VA law</vt:lpstr>
      <vt:lpstr>D (VA) punches P (VA) in VA  P sues D in a court in Uzbekistan (assume D consents to PJ)  the Uzbek court adjudicates the case using Uzbek law</vt:lpstr>
      <vt:lpstr>distinguish PJ from subject matter jurisdiction</vt:lpstr>
      <vt:lpstr>D (VA) punches P (VA) in VA  P sues D in a court in Uzbekistan  the Uzbek court adjudicates the case in D’s absence using VA law</vt:lpstr>
      <vt:lpstr>distinguish PJ from service/notice</vt:lpstr>
      <vt:lpstr>D (VA) punches P (VA) in VA  P sues D in a court in Uzbekistan  D is served with a summons and complaint in VA</vt:lpstr>
      <vt:lpstr>Pennoyer v Neff (US 1878)</vt:lpstr>
      <vt:lpstr>what are the facts of Mitchell v. Neff?</vt:lpstr>
      <vt:lpstr>what are the facts of Neff v. Pennoyer?</vt:lpstr>
      <vt:lpstr>why was there SMJ in Neff v. Pennoyer?</vt:lpstr>
      <vt:lpstr>why was there PJ in Neff v. Pennoyer (NOT Mitchell v. Neff)?  </vt:lpstr>
      <vt:lpstr>- why did the US SCt affirm the decision of the federal trial court?</vt:lpstr>
      <vt:lpstr>but don’t federal courts have a duty to give state court judgments full faith and credit?</vt:lpstr>
      <vt:lpstr>In the earlier cases, it was supposed that the act gave to all judgments the same effect in other States which they had by law in the State where rendered. But this view was afterwards qualified so as to make the act applicable only when the court rendering the judgment had jurisdiction of the parties and of the subject matter, and not to preclude an inquiry into the jurisdiction of the court in which the judgment was rendered, or the right of the State itself to exercise authority over the person or the subject matter.</vt:lpstr>
      <vt:lpstr>a bit more on full faith and credit</vt:lpstr>
      <vt:lpstr>- D, a US national residing in NY, is sued by P, an Iranian, in an Iranian court concerning a brawl that D got into with P in NY  - assume there is PJ over D  - D defaults and a monetary judgment is issued against D  - P then sues upon the judgment in New York state court</vt:lpstr>
      <vt:lpstr>- D, a citizen and resident of NY, is sued by P, a citizen and resident of CA, in California state court concerning a brawl that D got into with P in NY  - assume there is PJ over D  - D defaults and a monetary judgment is issued against D  - P then sues upon the judgment in state court in NY</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 D, a citizen and resident of NY, is sued by P, a citizen and resident of CA, in California state court concerning a brawl that D got into with P in NY  - assume there is PJ over D  - D defaults and a monetary judgment is issued against D  - P then sues upon the judgment in federal court in NY</vt:lpstr>
      <vt:lpstr>28 U.S.C. § 1738. - State and Territorial statutes and judicial proceedings; full faith and credit ...  The records and judicial proceedings of any court of any such State, 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Such Acts, records and judicial proceedings or copies thereof, so authenticated, shall have the same full faith and credit in every court within the United States and its Territories and Possessions as they have by law or usage in the courts of such State, Territory or Possession from which they are taken. </vt:lpstr>
      <vt:lpstr>- D, a citizen and resident of NY, is sued by P, a citizen and resident of CA, in federal court in California concerning a brawl that D got into with P in NY  - assume there is PJ over D  - D defaults and a monetary judgment is issued against D  - P then sues upon the judgment in state court in NY</vt:lpstr>
      <vt:lpstr>Art. VI  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vt:lpstr>
      <vt:lpstr>but no FF&amp;C obligation if the judgment was invalid for lack of PJ</vt:lpstr>
      <vt:lpstr>why was there no jurisdiction over Neff’s person?</vt:lpstr>
      <vt:lpstr>assume that Neff had been found in CA and had been served with process there  would there be PJ over his person then?</vt:lpstr>
      <vt:lpstr>why was there no jurisdiction over Neff’s property?</vt:lpstr>
      <vt:lpstr>isn’t it enough that Neff in fact did have property in Oregon?</vt:lpstr>
      <vt:lpstr>Amendment XIV. Section 1.  . . .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 </vt:lpstr>
      <vt:lpstr>did Justice Field conclude that the Oregon state court judgment in Mitchell v Neff violated the 14th Amendment?</vt:lpstr>
      <vt:lpstr>why did Field conclude the judgment was invalid then?</vt:lpstr>
      <vt:lpstr>what would have happened if Neff had sued Pennoyer in state court in Oregon? </vt:lpstr>
      <vt:lpstr>was it really necessary that the property be attached at the initiation of the suit…?</vt:lpstr>
      <vt:lpstr>what is attachment?</vt:lpstr>
      <vt:lpstr>- the requirement of attachment for in rem/quasi in rem was soon abandoned, provided that the property is identified at the outset</vt:lpstr>
      <vt:lpstr>challenging PJ</vt:lpstr>
      <vt:lpstr>direct  - motion to dismiss for lack of PJ brought before the court that is wrongly asserting PJ  - motion to set aside judgment brought before the court that wrongly asserted PJ  indirect  - collateral attack   - a challenge of the validity of the judgment of different proceedings on the ground that the court in the proceedings lacked PJ</vt:lpstr>
      <vt:lpstr>what type of challenge occurred in Neff v. Pennoyer?</vt:lpstr>
      <vt:lpstr>why was the validity of the judgment in Mitchell v. Neff an issue in Neff v. Pennoyer?</vt:lpstr>
      <vt:lpstr>effect of limits on PJ being read into the 14th Amendment...</vt:lpstr>
      <vt:lpstr> direct attack  - P sues D in Oregon state court - D has no connection with Oregon, but Oregon law allows the assertion of PJ over D  Pre-Pennoyer: D has no grounds for a direct attack that could ultimately be entertained by the US SCt – only question is Oregon state law or international law (as interpreted by Oregon state courts)  Post-Pennoyer: D has grounds for a direct attack as a violation of the Due Process Clause of the 14th Amendment and can appeal to the US SCt. </vt:lpstr>
      <vt:lpstr> collateral attack  - P sues D in Oregon state court - D has no connection with Oregon, but Oregon law allows the assertion of PJ over D - D defaults - P sues D on the judgment in California state court  Pre-Pennoyer: D has no grounds for a collateral attack that could ultimately be entertained by the US SCt – only question is Oregon state law or international law (as interpreted by California state courts)  Post-Pennoyer: D has grounds for a collateral attack as a violation of the Due Process Clause of the 14th Amendment and can appeal to the US SCt </vt:lpstr>
      <vt:lpstr>The Pennoyer Framework</vt:lpstr>
      <vt:lpstr>in personam – source of PJ is presence of D at initiation of suit (NOT at time of event being adjudicated)  tagging </vt:lpstr>
      <vt:lpstr>in rem – source of PJ is presence of property at initiation of suit  suit concerns ownership of property (e.g. quiet title action)  binding upon all possible claimants  </vt:lpstr>
      <vt:lpstr>quasi in rem   two types:  1) suit concerns ownership of property (e.g. quiet title action), BUT binding only on certain named parties</vt:lpstr>
      <vt:lpstr>2) source of PJ is D’s property in state at initiation of suit, but suit does not concern ownership of property  although if P wins, D’s property will be used to execute judgment</vt:lpstr>
      <vt:lpstr>what kind of PJ was Mitchell trying for in Mitchell v. Neff?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96</cp:revision>
  <cp:lastPrinted>2017-09-04T16:56:24Z</cp:lastPrinted>
  <dcterms:created xsi:type="dcterms:W3CDTF">2017-08-27T17:05:13Z</dcterms:created>
  <dcterms:modified xsi:type="dcterms:W3CDTF">2018-09-17T16:53:32Z</dcterms:modified>
</cp:coreProperties>
</file>