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71" r:id="rId2"/>
    <p:sldId id="287" r:id="rId3"/>
    <p:sldId id="289" r:id="rId4"/>
    <p:sldId id="290" r:id="rId5"/>
    <p:sldId id="425" r:id="rId6"/>
    <p:sldId id="426" r:id="rId7"/>
    <p:sldId id="310" r:id="rId8"/>
    <p:sldId id="424" r:id="rId9"/>
    <p:sldId id="427" r:id="rId10"/>
    <p:sldId id="405" r:id="rId11"/>
    <p:sldId id="378" r:id="rId12"/>
    <p:sldId id="380" r:id="rId13"/>
    <p:sldId id="408" r:id="rId14"/>
    <p:sldId id="423" r:id="rId15"/>
    <p:sldId id="381" r:id="rId16"/>
    <p:sldId id="382" r:id="rId17"/>
    <p:sldId id="383" r:id="rId18"/>
    <p:sldId id="384" r:id="rId19"/>
    <p:sldId id="385" r:id="rId20"/>
    <p:sldId id="412" r:id="rId21"/>
    <p:sldId id="413" r:id="rId22"/>
    <p:sldId id="386" r:id="rId23"/>
    <p:sldId id="387" r:id="rId24"/>
    <p:sldId id="388" r:id="rId25"/>
    <p:sldId id="389" r:id="rId26"/>
    <p:sldId id="390" r:id="rId27"/>
    <p:sldId id="393" r:id="rId28"/>
    <p:sldId id="391" r:id="rId29"/>
    <p:sldId id="392" r:id="rId30"/>
    <p:sldId id="394" r:id="rId31"/>
    <p:sldId id="396" r:id="rId32"/>
    <p:sldId id="409" r:id="rId33"/>
    <p:sldId id="395" r:id="rId34"/>
    <p:sldId id="410" r:id="rId35"/>
    <p:sldId id="397" r:id="rId3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0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CD21426-89A3-4BF6-AB47-01552AEE8D76}" type="datetimeFigureOut">
              <a:rPr lang="en-US" smtClean="0"/>
              <a:t>8/30/18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492AEBA-6811-42A9-BC8A-4667065F7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6018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70EE81-0807-AF46-AFC9-6EEE043FFA0F}" type="datetimeFigureOut">
              <a:rPr lang="en-US" smtClean="0"/>
              <a:t>8/30/18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24FB9C1-A476-E84F-857B-1F98DDBC7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87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52BCA-3F97-4AA1-AD82-60B14CF8848F}" type="datetimeFigureOut">
              <a:rPr lang="en-US" smtClean="0"/>
              <a:t>8/30/18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6F31-2E8D-49FE-8149-23297BCE8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608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52BCA-3F97-4AA1-AD82-60B14CF8848F}" type="datetimeFigureOut">
              <a:rPr lang="en-US" smtClean="0"/>
              <a:t>8/30/18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6F31-2E8D-49FE-8149-23297BCE8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69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52BCA-3F97-4AA1-AD82-60B14CF8848F}" type="datetimeFigureOut">
              <a:rPr lang="en-US" smtClean="0"/>
              <a:t>8/30/18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6F31-2E8D-49FE-8149-23297BCE8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236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52BCA-3F97-4AA1-AD82-60B14CF8848F}" type="datetimeFigureOut">
              <a:rPr lang="en-US" smtClean="0"/>
              <a:t>8/30/18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6F31-2E8D-49FE-8149-23297BCE8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66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52BCA-3F97-4AA1-AD82-60B14CF8848F}" type="datetimeFigureOut">
              <a:rPr lang="en-US" smtClean="0"/>
              <a:t>8/30/18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6F31-2E8D-49FE-8149-23297BCE8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802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52BCA-3F97-4AA1-AD82-60B14CF8848F}" type="datetimeFigureOut">
              <a:rPr lang="en-US" smtClean="0"/>
              <a:t>8/30/18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6F31-2E8D-49FE-8149-23297BCE8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112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52BCA-3F97-4AA1-AD82-60B14CF8848F}" type="datetimeFigureOut">
              <a:rPr lang="en-US" smtClean="0"/>
              <a:t>8/30/18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6F31-2E8D-49FE-8149-23297BCE8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609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52BCA-3F97-4AA1-AD82-60B14CF8848F}" type="datetimeFigureOut">
              <a:rPr lang="en-US" smtClean="0"/>
              <a:t>8/30/18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6F31-2E8D-49FE-8149-23297BCE8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887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52BCA-3F97-4AA1-AD82-60B14CF8848F}" type="datetimeFigureOut">
              <a:rPr lang="en-US" smtClean="0"/>
              <a:t>8/30/18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6F31-2E8D-49FE-8149-23297BCE8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90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52BCA-3F97-4AA1-AD82-60B14CF8848F}" type="datetimeFigureOut">
              <a:rPr lang="en-US" smtClean="0"/>
              <a:t>8/30/18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6F31-2E8D-49FE-8149-23297BCE8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48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52BCA-3F97-4AA1-AD82-60B14CF8848F}" type="datetimeFigureOut">
              <a:rPr lang="en-US" smtClean="0"/>
              <a:t>8/30/18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6F31-2E8D-49FE-8149-23297BCE8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4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52BCA-3F97-4AA1-AD82-60B14CF8848F}" type="datetimeFigureOut">
              <a:rPr lang="en-US" smtClean="0"/>
              <a:t>8/30/18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D6F31-2E8D-49FE-8149-23297BCE8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324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1905000" y="274638"/>
            <a:ext cx="8305800" cy="5668962"/>
          </a:xfrm>
        </p:spPr>
        <p:txBody>
          <a:bodyPr/>
          <a:lstStyle/>
          <a:p>
            <a:pPr eaLnBrk="1" hangingPunct="1"/>
            <a:r>
              <a:rPr lang="en-US" altLang="en-US" dirty="0"/>
              <a:t>Thursday, Aug. 31</a:t>
            </a:r>
          </a:p>
        </p:txBody>
      </p:sp>
    </p:spTree>
    <p:extLst>
      <p:ext uri="{BB962C8B-B14F-4D97-AF65-F5344CB8AC3E}">
        <p14:creationId xmlns:p14="http://schemas.microsoft.com/office/powerpoint/2010/main" val="3216304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771" y="365125"/>
            <a:ext cx="10570029" cy="5922859"/>
          </a:xfrm>
        </p:spPr>
        <p:txBody>
          <a:bodyPr/>
          <a:lstStyle/>
          <a:p>
            <a:r>
              <a:rPr lang="en-US" dirty="0"/>
              <a:t>28 U.S.C. §1332(a)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complete diversity</a:t>
            </a:r>
            <a:br>
              <a:rPr lang="en-US" dirty="0"/>
            </a:br>
            <a:r>
              <a:rPr lang="en-US" dirty="0"/>
              <a:t>complete alienage</a:t>
            </a:r>
          </a:p>
        </p:txBody>
      </p:sp>
    </p:spTree>
    <p:extLst>
      <p:ext uri="{BB962C8B-B14F-4D97-AF65-F5344CB8AC3E}">
        <p14:creationId xmlns:p14="http://schemas.microsoft.com/office/powerpoint/2010/main" val="1090124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1676400" y="1063626"/>
            <a:ext cx="8458200" cy="4479925"/>
          </a:xfrm>
        </p:spPr>
        <p:txBody>
          <a:bodyPr>
            <a:normAutofit fontScale="90000"/>
          </a:bodyPr>
          <a:lstStyle/>
          <a:p>
            <a:pPr algn="l" eaLnBrk="1" hangingPunct="1"/>
            <a:br>
              <a:rPr lang="en-US" altLang="en-US" dirty="0"/>
            </a:br>
            <a:r>
              <a:rPr lang="en-US" altLang="en-US" dirty="0"/>
              <a:t>Examples: is there federal SMJ under 28 USC 1332(a)?</a:t>
            </a:r>
            <a:br>
              <a:rPr lang="en-US" altLang="en-US" dirty="0"/>
            </a:br>
            <a:br>
              <a:rPr lang="en-US" altLang="en-US" dirty="0"/>
            </a:br>
            <a:r>
              <a:rPr lang="en-US" altLang="en-US" dirty="0"/>
              <a:t>assumptions:</a:t>
            </a:r>
            <a:br>
              <a:rPr lang="en-US" altLang="en-US" dirty="0"/>
            </a:br>
            <a:br>
              <a:rPr lang="en-US" altLang="en-US" dirty="0"/>
            </a:br>
            <a:r>
              <a:rPr lang="en-US" altLang="en-US" dirty="0"/>
              <a:t>- jurisdictional minimum is met</a:t>
            </a:r>
            <a:br>
              <a:rPr lang="en-US" altLang="en-US" dirty="0"/>
            </a:br>
            <a:r>
              <a:rPr lang="en-US" altLang="en-US" dirty="0"/>
              <a:t>- action is brought in federal court by the plaintiff</a:t>
            </a:r>
            <a:br>
              <a:rPr lang="en-US" altLang="en-US" dirty="0"/>
            </a:br>
            <a:r>
              <a:rPr lang="en-US" altLang="en-US" dirty="0"/>
              <a:t>- foreign national is domiciled in his own country (unless otherwise stated)</a:t>
            </a:r>
            <a:br>
              <a:rPr lang="en-US" altLang="en-US" dirty="0"/>
            </a:b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501931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321276" y="345989"/>
            <a:ext cx="8954487" cy="5654761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4050" dirty="0"/>
              <a:t>Californian sues a German</a:t>
            </a:r>
            <a:br>
              <a:rPr lang="en-US" altLang="en-US" sz="4050" dirty="0"/>
            </a:br>
            <a:br>
              <a:rPr lang="en-US" altLang="en-US" sz="4050" dirty="0"/>
            </a:br>
            <a:r>
              <a:rPr lang="en-US" altLang="en-US" sz="3200" dirty="0"/>
              <a:t>(1) citizens of different States;</a:t>
            </a:r>
            <a:br>
              <a:rPr lang="en-US" altLang="en-US" sz="3200" dirty="0"/>
            </a:br>
            <a:r>
              <a:rPr lang="en-US" altLang="en-US" sz="3200" dirty="0"/>
              <a:t>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</a:t>
            </a:r>
            <a:br>
              <a:rPr lang="en-US" altLang="en-US" sz="3200" dirty="0"/>
            </a:br>
            <a:r>
              <a:rPr lang="en-US" altLang="en-US" sz="3200" dirty="0"/>
              <a:t>(3) citizens of different States and in which citizens or subjects of a foreign state are additional parties; </a:t>
            </a:r>
          </a:p>
        </p:txBody>
      </p:sp>
    </p:spTree>
    <p:extLst>
      <p:ext uri="{BB962C8B-B14F-4D97-AF65-F5344CB8AC3E}">
        <p14:creationId xmlns:p14="http://schemas.microsoft.com/office/powerpoint/2010/main" val="4084128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321276" y="345989"/>
            <a:ext cx="8954487" cy="5654761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altLang="en-US" sz="4050" dirty="0"/>
              <a:t>Californian sues a New Yorker and a Californian</a:t>
            </a:r>
            <a:br>
              <a:rPr lang="en-US" altLang="en-US" sz="4050" dirty="0"/>
            </a:br>
            <a:br>
              <a:rPr lang="en-US" altLang="en-US" sz="4050" dirty="0"/>
            </a:br>
            <a:r>
              <a:rPr lang="en-US" altLang="en-US" sz="3600" dirty="0"/>
              <a:t>(1) citizens of different States;</a:t>
            </a:r>
            <a:br>
              <a:rPr lang="en-US" altLang="en-US" sz="3600" dirty="0"/>
            </a:br>
            <a:r>
              <a:rPr lang="en-US" altLang="en-US" sz="3600" dirty="0"/>
              <a:t>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</a:t>
            </a:r>
            <a:br>
              <a:rPr lang="en-US" altLang="en-US" sz="3600" dirty="0"/>
            </a:br>
            <a:r>
              <a:rPr lang="en-US" altLang="en-US" sz="3600" dirty="0"/>
              <a:t>(3) citizens of different States and in which citizens or subjects of a foreign state are additional parties</a:t>
            </a:r>
          </a:p>
        </p:txBody>
      </p:sp>
    </p:spTree>
    <p:extLst>
      <p:ext uri="{BB962C8B-B14F-4D97-AF65-F5344CB8AC3E}">
        <p14:creationId xmlns:p14="http://schemas.microsoft.com/office/powerpoint/2010/main" val="3616378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049" y="365125"/>
            <a:ext cx="10624751" cy="6023318"/>
          </a:xfrm>
        </p:spPr>
        <p:txBody>
          <a:bodyPr/>
          <a:lstStyle/>
          <a:p>
            <a:r>
              <a:rPr lang="en-US" dirty="0"/>
              <a:t>does it make sense that there is no diversity under 1332(a) for such a case?</a:t>
            </a:r>
          </a:p>
        </p:txBody>
      </p:sp>
    </p:spTree>
    <p:extLst>
      <p:ext uri="{BB962C8B-B14F-4D97-AF65-F5344CB8AC3E}">
        <p14:creationId xmlns:p14="http://schemas.microsoft.com/office/powerpoint/2010/main" val="2029526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551145" y="475989"/>
            <a:ext cx="9227855" cy="5524761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altLang="en-US" sz="4500" dirty="0"/>
              <a:t>German sues a Frenchman</a:t>
            </a:r>
            <a:br>
              <a:rPr lang="en-US" altLang="en-US" sz="4500" dirty="0"/>
            </a:br>
            <a:br>
              <a:rPr lang="en-US" altLang="en-US" sz="4500" dirty="0"/>
            </a:br>
            <a:r>
              <a:rPr lang="en-US" altLang="en-US" sz="2100" dirty="0"/>
              <a:t> </a:t>
            </a:r>
            <a:r>
              <a:rPr lang="en-US" altLang="en-US" sz="3600" dirty="0"/>
              <a:t>(1) citizens of different States;</a:t>
            </a:r>
            <a:br>
              <a:rPr lang="en-US" altLang="en-US" sz="3600" dirty="0"/>
            </a:br>
            <a:r>
              <a:rPr lang="en-US" altLang="en-US" sz="3600" dirty="0"/>
              <a:t> 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</a:t>
            </a:r>
            <a:br>
              <a:rPr lang="en-US" altLang="en-US" sz="3600" dirty="0"/>
            </a:br>
            <a:r>
              <a:rPr lang="en-US" altLang="en-US" sz="3600" dirty="0"/>
              <a:t>(3) citizens of different States and in which citizens or subjects of a foreign state are additional parties</a:t>
            </a:r>
          </a:p>
        </p:txBody>
      </p:sp>
    </p:spTree>
    <p:extLst>
      <p:ext uri="{BB962C8B-B14F-4D97-AF65-F5344CB8AC3E}">
        <p14:creationId xmlns:p14="http://schemas.microsoft.com/office/powerpoint/2010/main" val="14017511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325677" y="551146"/>
            <a:ext cx="8856423" cy="5049556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4000" dirty="0"/>
              <a:t>New Yorker sues Californian and Frenchman</a:t>
            </a:r>
            <a:br>
              <a:rPr lang="en-US" altLang="en-US" sz="4000" dirty="0"/>
            </a:br>
            <a:br>
              <a:rPr lang="en-US" altLang="en-US" dirty="0"/>
            </a:br>
            <a:r>
              <a:rPr lang="en-US" altLang="en-US" sz="3600" dirty="0"/>
              <a:t> (1) citizens of different States;</a:t>
            </a:r>
            <a:br>
              <a:rPr lang="en-US" altLang="en-US" sz="3600" dirty="0"/>
            </a:br>
            <a:r>
              <a:rPr lang="en-US" altLang="en-US" sz="3600" dirty="0"/>
              <a:t> 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</a:t>
            </a:r>
            <a:br>
              <a:rPr lang="en-US" altLang="en-US" sz="3600" dirty="0"/>
            </a:br>
            <a:r>
              <a:rPr lang="en-US" altLang="en-US" sz="3600" dirty="0"/>
              <a:t>(3) citizens of different States and in which citizens or subjects of a foreign state are additional parties</a:t>
            </a:r>
          </a:p>
        </p:txBody>
      </p:sp>
    </p:spTree>
    <p:extLst>
      <p:ext uri="{BB962C8B-B14F-4D97-AF65-F5344CB8AC3E}">
        <p14:creationId xmlns:p14="http://schemas.microsoft.com/office/powerpoint/2010/main" val="40410172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671" y="1063626"/>
            <a:ext cx="8847029" cy="4937125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sz="3975" dirty="0"/>
              <a:t>A New Yorker and a German sue a Californian and a German</a:t>
            </a:r>
            <a:br>
              <a:rPr lang="en-US" sz="3975" dirty="0"/>
            </a:br>
            <a:br>
              <a:rPr lang="en-US" sz="3975" dirty="0"/>
            </a:br>
            <a:r>
              <a:rPr lang="en-US" sz="3600" dirty="0"/>
              <a:t>(1) citizens of different States;</a:t>
            </a:r>
            <a:br>
              <a:rPr lang="en-US" sz="3600" dirty="0"/>
            </a:br>
            <a:r>
              <a:rPr lang="en-US" sz="3600" dirty="0"/>
              <a:t>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</a:t>
            </a:r>
            <a:br>
              <a:rPr lang="en-US" sz="3600" dirty="0"/>
            </a:br>
            <a:r>
              <a:rPr lang="en-US" sz="3600" dirty="0"/>
              <a:t>(3) citizens of different States and in which citizens or subjects of a foreign state are additional parties</a:t>
            </a:r>
          </a:p>
        </p:txBody>
      </p:sp>
    </p:spTree>
    <p:extLst>
      <p:ext uri="{BB962C8B-B14F-4D97-AF65-F5344CB8AC3E}">
        <p14:creationId xmlns:p14="http://schemas.microsoft.com/office/powerpoint/2010/main" val="22190626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580768" y="444844"/>
            <a:ext cx="10589740" cy="563468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dirty="0"/>
              <a:t>Californian sues a French citizen admitted for permanent residency in the United States who is domiciled in California</a:t>
            </a:r>
            <a:br>
              <a:rPr lang="en-US" altLang="en-US" dirty="0"/>
            </a:br>
            <a:br>
              <a:rPr lang="en-US" altLang="en-US" dirty="0"/>
            </a:br>
            <a:r>
              <a:rPr lang="en-US" altLang="en-US" sz="2700" dirty="0"/>
              <a:t> (1) citizens of different States;</a:t>
            </a:r>
            <a:br>
              <a:rPr lang="en-US" altLang="en-US" sz="2700" dirty="0"/>
            </a:br>
            <a:r>
              <a:rPr lang="en-US" altLang="en-US" sz="2700" dirty="0"/>
              <a:t> 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</a:t>
            </a:r>
            <a:br>
              <a:rPr lang="en-US" altLang="en-US" sz="2700" dirty="0"/>
            </a:br>
            <a:r>
              <a:rPr lang="en-US" altLang="en-US" sz="2700" dirty="0"/>
              <a:t>(3) citizens of different States and in which citizens or subjects of a foreign state are additional parties; and</a:t>
            </a:r>
            <a:br>
              <a:rPr lang="en-US" altLang="en-US" sz="2700" dirty="0"/>
            </a:br>
            <a:r>
              <a:rPr lang="en-US" altLang="en-US" sz="2700" dirty="0"/>
              <a:t>(4) a foreign state ... as plaintiff and citizens of a State or of different States. </a:t>
            </a:r>
            <a:br>
              <a:rPr lang="en-US" altLang="en-US" sz="2700" dirty="0"/>
            </a:br>
            <a:endParaRPr lang="en-US" altLang="en-US" sz="2700" dirty="0"/>
          </a:p>
        </p:txBody>
      </p:sp>
    </p:spTree>
    <p:extLst>
      <p:ext uri="{BB962C8B-B14F-4D97-AF65-F5344CB8AC3E}">
        <p14:creationId xmlns:p14="http://schemas.microsoft.com/office/powerpoint/2010/main" val="20253060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827903" y="481914"/>
            <a:ext cx="10700951" cy="5993027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dirty="0"/>
              <a:t>German sues French citizen admitted for permanent residency in the United States who is domiciled in California</a:t>
            </a:r>
            <a:br>
              <a:rPr lang="en-US" altLang="en-US" dirty="0"/>
            </a:br>
            <a:r>
              <a:rPr lang="en-US" altLang="en-US" sz="2400" dirty="0"/>
              <a:t> </a:t>
            </a:r>
            <a:br>
              <a:rPr lang="en-US" altLang="en-US" sz="2400" dirty="0"/>
            </a:br>
            <a:r>
              <a:rPr lang="en-US" altLang="en-US" sz="3600" dirty="0"/>
              <a:t>(1) citizens of different States;</a:t>
            </a:r>
            <a:br>
              <a:rPr lang="en-US" altLang="en-US" sz="3600" dirty="0"/>
            </a:br>
            <a:r>
              <a:rPr lang="en-US" altLang="en-US" sz="3600" dirty="0"/>
              <a:t>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</a:t>
            </a:r>
            <a:br>
              <a:rPr lang="en-US" altLang="en-US" sz="3600" dirty="0"/>
            </a:br>
            <a:r>
              <a:rPr lang="en-US" altLang="en-US" sz="3600" dirty="0"/>
              <a:t>(3) citizens of different States and in which citizens or subjects of a foreign state are additional parties</a:t>
            </a:r>
            <a:br>
              <a:rPr lang="en-US" altLang="en-US" dirty="0"/>
            </a:b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49775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390" y="3025198"/>
            <a:ext cx="10515600" cy="1325563"/>
          </a:xfrm>
        </p:spPr>
        <p:txBody>
          <a:bodyPr/>
          <a:lstStyle/>
          <a:p>
            <a:r>
              <a:rPr lang="en-US" dirty="0"/>
              <a:t>subject matter jurisdiction</a:t>
            </a:r>
          </a:p>
        </p:txBody>
      </p:sp>
    </p:spTree>
    <p:extLst>
      <p:ext uri="{BB962C8B-B14F-4D97-AF65-F5344CB8AC3E}">
        <p14:creationId xmlns:p14="http://schemas.microsoft.com/office/powerpoint/2010/main" val="29897732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827903" y="481914"/>
            <a:ext cx="10700951" cy="5993027"/>
          </a:xfrm>
        </p:spPr>
        <p:txBody>
          <a:bodyPr>
            <a:normAutofit/>
          </a:bodyPr>
          <a:lstStyle/>
          <a:p>
            <a:r>
              <a:rPr lang="en-US" altLang="en-US" dirty="0"/>
              <a:t>German sues French citizen admitted for permanent residency in the United States who is domiciled in California</a:t>
            </a:r>
            <a:br>
              <a:rPr lang="en-US" altLang="en-US" dirty="0"/>
            </a:br>
            <a:br>
              <a:rPr lang="en-US" altLang="en-US" dirty="0"/>
            </a:br>
            <a:r>
              <a:rPr lang="en-US" altLang="en-US" dirty="0"/>
              <a:t>could Congress send this case to federal court?</a:t>
            </a:r>
            <a:br>
              <a:rPr lang="en-US" altLang="en-US" dirty="0"/>
            </a:br>
            <a:r>
              <a:rPr lang="en-US" altLang="en-US" sz="2400" dirty="0"/>
              <a:t> </a:t>
            </a:r>
            <a:br>
              <a:rPr lang="en-US" altLang="en-US" sz="2400" dirty="0"/>
            </a:b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35469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1676400" y="1063626"/>
            <a:ext cx="8686800" cy="476567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b="1"/>
              <a:t>U.S. Const. Article III.</a:t>
            </a:r>
            <a:r>
              <a:rPr lang="en-US" altLang="en-US"/>
              <a:t> </a:t>
            </a:r>
            <a:br>
              <a:rPr lang="en-US" altLang="en-US"/>
            </a:br>
            <a:r>
              <a:rPr lang="en-US" altLang="en-US"/>
              <a:t>Section. 2. </a:t>
            </a:r>
            <a:br>
              <a:rPr lang="en-US" altLang="en-US"/>
            </a:br>
            <a:r>
              <a:rPr lang="en-US" altLang="en-US"/>
              <a:t>Clause 1:The judicial Power shall extend …to Controversies …between a State and Citizens of another State;--</a:t>
            </a:r>
            <a:r>
              <a:rPr lang="en-US" altLang="en-US" b="1" i="1"/>
              <a:t>between Citizens of different States</a:t>
            </a:r>
            <a:r>
              <a:rPr lang="en-US" altLang="en-US"/>
              <a:t>…and </a:t>
            </a:r>
            <a:r>
              <a:rPr lang="en-US" altLang="en-US" b="1" i="1"/>
              <a:t>between a State, or the Citizens thereof, and foreign States, Citizens or Subjects</a:t>
            </a:r>
            <a:r>
              <a:rPr lang="en-US" altLang="en-US"/>
              <a:t>. </a:t>
            </a:r>
            <a:br>
              <a:rPr lang="en-US" altLang="en-US"/>
            </a:b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00914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335" y="568411"/>
            <a:ext cx="10515600" cy="6054811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3975" dirty="0"/>
              <a:t>Californian sues Elizabeth Taylor, an American national domiciled in France</a:t>
            </a:r>
            <a:br>
              <a:rPr lang="en-US" sz="3975" dirty="0"/>
            </a:br>
            <a:br>
              <a:rPr lang="en-US" sz="3975" dirty="0"/>
            </a:br>
            <a:r>
              <a:rPr lang="en-US" sz="3200" dirty="0"/>
              <a:t> (1) citizens of different States;</a:t>
            </a:r>
            <a:br>
              <a:rPr lang="en-US" sz="3200" dirty="0"/>
            </a:br>
            <a:r>
              <a:rPr lang="en-US" sz="3200" dirty="0"/>
              <a:t> 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</a:t>
            </a:r>
            <a:br>
              <a:rPr lang="en-US" sz="3200" dirty="0"/>
            </a:br>
            <a:r>
              <a:rPr lang="en-US" sz="3200" dirty="0"/>
              <a:t>(3) citizens of different States and in which citizens or subjects of a foreign state are additional parties</a:t>
            </a:r>
          </a:p>
        </p:txBody>
      </p:sp>
    </p:spTree>
    <p:extLst>
      <p:ext uri="{BB962C8B-B14F-4D97-AF65-F5344CB8AC3E}">
        <p14:creationId xmlns:p14="http://schemas.microsoft.com/office/powerpoint/2010/main" val="15291541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1822451" y="1131889"/>
            <a:ext cx="8702675" cy="474662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600"/>
              <a:t>- Dred Scott, a slave owned in Missouri, is taken by his master to Wisconsin Territory (a free territory) </a:t>
            </a:r>
            <a:br>
              <a:rPr lang="en-US" altLang="en-US" sz="3600"/>
            </a:br>
            <a:r>
              <a:rPr lang="en-US" altLang="en-US" sz="3600"/>
              <a:t>- Scott lives there for a while and then returns with his master to Missouri. </a:t>
            </a:r>
            <a:br>
              <a:rPr lang="en-US" altLang="en-US" sz="3600"/>
            </a:br>
            <a:r>
              <a:rPr lang="en-US" altLang="en-US" sz="3600"/>
              <a:t>- Sanford, a New York citizen becomes Scott’s master</a:t>
            </a:r>
            <a:br>
              <a:rPr lang="en-US" altLang="en-US" sz="3600"/>
            </a:br>
            <a:r>
              <a:rPr lang="en-US" altLang="en-US" sz="3600"/>
              <a:t>- Scott sues Sanford in federal court to establish that his time in a free territory had made him free under state law</a:t>
            </a:r>
            <a:br>
              <a:rPr lang="en-US" altLang="en-US" sz="3600"/>
            </a:br>
            <a:r>
              <a:rPr lang="en-US" altLang="en-US" sz="3600"/>
              <a:t>- diversity jurisdiction?</a:t>
            </a:r>
            <a:br>
              <a:rPr lang="en-US" altLang="en-US" sz="3600"/>
            </a:b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37998773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1037968" y="617838"/>
            <a:ext cx="8487032" cy="5382913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altLang="en-US" sz="3600" dirty="0"/>
              <a:t>A German sues a Frenchman and a New Yorker</a:t>
            </a:r>
            <a:br>
              <a:rPr lang="en-US" altLang="en-US" sz="3600" dirty="0"/>
            </a:br>
            <a:br>
              <a:rPr lang="en-US" altLang="en-US" sz="3600" dirty="0"/>
            </a:br>
            <a:r>
              <a:rPr lang="en-US" altLang="en-US" sz="3600" dirty="0"/>
              <a:t> (1) citizens of different States;</a:t>
            </a:r>
            <a:br>
              <a:rPr lang="en-US" altLang="en-US" sz="3600" dirty="0"/>
            </a:br>
            <a:r>
              <a:rPr lang="en-US" altLang="en-US" sz="3600" dirty="0"/>
              <a:t> 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</a:t>
            </a:r>
            <a:br>
              <a:rPr lang="en-US" altLang="en-US" sz="3600" dirty="0"/>
            </a:br>
            <a:r>
              <a:rPr lang="en-US" altLang="en-US" sz="3600" dirty="0"/>
              <a:t>(3) citizens of different States and in which citizens or subjects of a foreign state are additional parties</a:t>
            </a:r>
          </a:p>
        </p:txBody>
      </p:sp>
    </p:spTree>
    <p:extLst>
      <p:ext uri="{BB962C8B-B14F-4D97-AF65-F5344CB8AC3E}">
        <p14:creationId xmlns:p14="http://schemas.microsoft.com/office/powerpoint/2010/main" val="11986660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2136776" y="1131888"/>
            <a:ext cx="7902575" cy="1624012"/>
          </a:xfrm>
        </p:spPr>
        <p:txBody>
          <a:bodyPr/>
          <a:lstStyle/>
          <a:p>
            <a:r>
              <a:rPr lang="en-US" altLang="en-US" sz="3600"/>
              <a:t>A citizen of DC sues a Virginian under Virginia state law</a:t>
            </a:r>
          </a:p>
        </p:txBody>
      </p:sp>
    </p:spTree>
    <p:extLst>
      <p:ext uri="{BB962C8B-B14F-4D97-AF65-F5344CB8AC3E}">
        <p14:creationId xmlns:p14="http://schemas.microsoft.com/office/powerpoint/2010/main" val="15043180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1892300" y="1131888"/>
            <a:ext cx="8147050" cy="4538662"/>
          </a:xfrm>
        </p:spPr>
        <p:txBody>
          <a:bodyPr/>
          <a:lstStyle/>
          <a:p>
            <a:r>
              <a:rPr lang="en-US" altLang="en-US"/>
              <a:t>1332(e) The word ''States'', as used in this section, includes the Territories, the District of Columbia, and the Commonwealth of Puerto Rico</a:t>
            </a:r>
          </a:p>
        </p:txBody>
      </p:sp>
    </p:spTree>
    <p:extLst>
      <p:ext uri="{BB962C8B-B14F-4D97-AF65-F5344CB8AC3E}">
        <p14:creationId xmlns:p14="http://schemas.microsoft.com/office/powerpoint/2010/main" val="20300104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692" y="365125"/>
            <a:ext cx="10637108" cy="5986248"/>
          </a:xfrm>
        </p:spPr>
        <p:txBody>
          <a:bodyPr/>
          <a:lstStyle/>
          <a:p>
            <a:r>
              <a:rPr lang="en-US" dirty="0"/>
              <a:t>is 1332(e) constitutional?</a:t>
            </a:r>
          </a:p>
        </p:txBody>
      </p:sp>
    </p:spTree>
    <p:extLst>
      <p:ext uri="{BB962C8B-B14F-4D97-AF65-F5344CB8AC3E}">
        <p14:creationId xmlns:p14="http://schemas.microsoft.com/office/powerpoint/2010/main" val="3725322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1676400" y="1063626"/>
            <a:ext cx="8686800" cy="476567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b="1"/>
              <a:t>U.S. Const. Article III.</a:t>
            </a:r>
            <a:r>
              <a:rPr lang="en-US" altLang="en-US"/>
              <a:t> </a:t>
            </a:r>
            <a:br>
              <a:rPr lang="en-US" altLang="en-US"/>
            </a:br>
            <a:r>
              <a:rPr lang="en-US" altLang="en-US"/>
              <a:t>Section. 2. </a:t>
            </a:r>
            <a:br>
              <a:rPr lang="en-US" altLang="en-US"/>
            </a:br>
            <a:r>
              <a:rPr lang="en-US" altLang="en-US"/>
              <a:t>Clause 1:The judicial Power shall extend …to Controversies …between a State and Citizens of another State;--</a:t>
            </a:r>
            <a:r>
              <a:rPr lang="en-US" altLang="en-US" b="1" i="1"/>
              <a:t>between Citizens of different States</a:t>
            </a:r>
            <a:r>
              <a:rPr lang="en-US" altLang="en-US"/>
              <a:t>…and </a:t>
            </a:r>
            <a:r>
              <a:rPr lang="en-US" altLang="en-US" b="1" i="1"/>
              <a:t>between a State, or the Citizens thereof, and foreign States, Citizens or Subjects</a:t>
            </a:r>
            <a:r>
              <a:rPr lang="en-US" altLang="en-US"/>
              <a:t>. </a:t>
            </a:r>
            <a:br>
              <a:rPr lang="en-US" altLang="en-US"/>
            </a:b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9686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622" y="365125"/>
            <a:ext cx="10674178" cy="6134529"/>
          </a:xfrm>
        </p:spPr>
        <p:txBody>
          <a:bodyPr/>
          <a:lstStyle/>
          <a:p>
            <a:pPr algn="ctr"/>
            <a:r>
              <a:rPr lang="en-US" dirty="0"/>
              <a:t>National </a:t>
            </a:r>
            <a:r>
              <a:rPr lang="en-US" dirty="0" err="1"/>
              <a:t>Mut</a:t>
            </a:r>
            <a:r>
              <a:rPr lang="en-US" dirty="0"/>
              <a:t>. Ins. Co. v. Tidewater Transfer Co., Inc. (1949)</a:t>
            </a:r>
          </a:p>
        </p:txBody>
      </p:sp>
    </p:spTree>
    <p:extLst>
      <p:ext uri="{BB962C8B-B14F-4D97-AF65-F5344CB8AC3E}">
        <p14:creationId xmlns:p14="http://schemas.microsoft.com/office/powerpoint/2010/main" val="2359676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067050" y="1063626"/>
            <a:ext cx="6115050" cy="4422775"/>
          </a:xfrm>
        </p:spPr>
        <p:txBody>
          <a:bodyPr/>
          <a:lstStyle/>
          <a:p>
            <a:pPr eaLnBrk="1" hangingPunct="1"/>
            <a:r>
              <a:rPr lang="en-US" altLang="en-US"/>
              <a:t>federal subject matter jurisdiction</a:t>
            </a:r>
            <a:br>
              <a:rPr lang="en-US" altLang="en-US"/>
            </a:br>
            <a:br>
              <a:rPr lang="en-US" altLang="en-US"/>
            </a:br>
            <a:r>
              <a:rPr lang="en-US" altLang="en-US"/>
              <a:t>diversity and alienage jurisdiction</a:t>
            </a:r>
          </a:p>
        </p:txBody>
      </p:sp>
    </p:spTree>
    <p:extLst>
      <p:ext uri="{BB962C8B-B14F-4D97-AF65-F5344CB8AC3E}">
        <p14:creationId xmlns:p14="http://schemas.microsoft.com/office/powerpoint/2010/main" val="24607336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049" y="365125"/>
            <a:ext cx="10624751" cy="5936821"/>
          </a:xfrm>
        </p:spPr>
        <p:txBody>
          <a:bodyPr/>
          <a:lstStyle/>
          <a:p>
            <a:r>
              <a:rPr lang="en-US" dirty="0"/>
              <a:t>Mas v. Perry, 489 F.2d 1396 (5</a:t>
            </a:r>
            <a:r>
              <a:rPr lang="en-US" baseline="30000" dirty="0"/>
              <a:t>th</a:t>
            </a:r>
            <a:r>
              <a:rPr lang="en-US" dirty="0"/>
              <a:t> Cir. 1974)</a:t>
            </a:r>
          </a:p>
        </p:txBody>
      </p:sp>
    </p:spTree>
    <p:extLst>
      <p:ext uri="{BB962C8B-B14F-4D97-AF65-F5344CB8AC3E}">
        <p14:creationId xmlns:p14="http://schemas.microsoft.com/office/powerpoint/2010/main" val="1934678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335" y="365125"/>
            <a:ext cx="10649465" cy="6023318"/>
          </a:xfrm>
        </p:spPr>
        <p:txBody>
          <a:bodyPr/>
          <a:lstStyle/>
          <a:p>
            <a:r>
              <a:rPr lang="en-US" dirty="0"/>
              <a:t>were they domiciled in Louisiana…?</a:t>
            </a:r>
          </a:p>
        </p:txBody>
      </p:sp>
    </p:spTree>
    <p:extLst>
      <p:ext uri="{BB962C8B-B14F-4D97-AF65-F5344CB8AC3E}">
        <p14:creationId xmlns:p14="http://schemas.microsoft.com/office/powerpoint/2010/main" val="10102273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906" y="432032"/>
            <a:ext cx="10649465" cy="6023318"/>
          </a:xfrm>
        </p:spPr>
        <p:txBody>
          <a:bodyPr/>
          <a:lstStyle/>
          <a:p>
            <a:r>
              <a:rPr lang="en-US" dirty="0"/>
              <a:t>what happens to SMJ if Judy Mas receives Jean Paul Mas’s domicile at marriage?</a:t>
            </a:r>
          </a:p>
        </p:txBody>
      </p:sp>
    </p:spTree>
    <p:extLst>
      <p:ext uri="{BB962C8B-B14F-4D97-AF65-F5344CB8AC3E}">
        <p14:creationId xmlns:p14="http://schemas.microsoft.com/office/powerpoint/2010/main" val="13303979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972" y="365125"/>
            <a:ext cx="10488827" cy="5949178"/>
          </a:xfrm>
        </p:spPr>
        <p:txBody>
          <a:bodyPr/>
          <a:lstStyle/>
          <a:p>
            <a:r>
              <a:rPr lang="en-US" dirty="0"/>
              <a:t>what if the 5</a:t>
            </a:r>
            <a:r>
              <a:rPr lang="en-US" baseline="30000" dirty="0"/>
              <a:t>th</a:t>
            </a:r>
            <a:r>
              <a:rPr lang="en-US" dirty="0"/>
              <a:t> Cir. had reversed the district court concerning SMJ?</a:t>
            </a:r>
          </a:p>
        </p:txBody>
      </p:sp>
    </p:spTree>
    <p:extLst>
      <p:ext uri="{BB962C8B-B14F-4D97-AF65-F5344CB8AC3E}">
        <p14:creationId xmlns:p14="http://schemas.microsoft.com/office/powerpoint/2010/main" val="32233988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527" y="365125"/>
            <a:ext cx="10651273" cy="5979919"/>
          </a:xfrm>
        </p:spPr>
        <p:txBody>
          <a:bodyPr/>
          <a:lstStyle/>
          <a:p>
            <a:r>
              <a:rPr lang="en-US" dirty="0"/>
              <a:t>does it matter that Jean Paul only recovered $5000?</a:t>
            </a:r>
          </a:p>
        </p:txBody>
      </p:sp>
    </p:spTree>
    <p:extLst>
      <p:ext uri="{BB962C8B-B14F-4D97-AF65-F5344CB8AC3E}">
        <p14:creationId xmlns:p14="http://schemas.microsoft.com/office/powerpoint/2010/main" val="6954793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832" y="365125"/>
            <a:ext cx="10562968" cy="5850324"/>
          </a:xfrm>
        </p:spPr>
        <p:txBody>
          <a:bodyPr/>
          <a:lstStyle/>
          <a:p>
            <a:r>
              <a:rPr lang="en-US" dirty="0"/>
              <a:t>P (NY) seeks to recover funds he believes are due to him under the will of X (CA)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P sues X’s executor D (CA) for the funds in federal court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SMJ?</a:t>
            </a:r>
          </a:p>
        </p:txBody>
      </p:sp>
    </p:spTree>
    <p:extLst>
      <p:ext uri="{BB962C8B-B14F-4D97-AF65-F5344CB8AC3E}">
        <p14:creationId xmlns:p14="http://schemas.microsoft.com/office/powerpoint/2010/main" val="350496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676400" y="1063626"/>
            <a:ext cx="8686800" cy="47656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b="1"/>
              <a:t>U.S. Const. Article III.</a:t>
            </a:r>
            <a:r>
              <a:rPr lang="en-US" altLang="en-US"/>
              <a:t> </a:t>
            </a:r>
            <a:br>
              <a:rPr lang="en-US" altLang="en-US"/>
            </a:br>
            <a:r>
              <a:rPr lang="en-US" altLang="en-US"/>
              <a:t>Section. 2. </a:t>
            </a:r>
            <a:br>
              <a:rPr lang="en-US" altLang="en-US"/>
            </a:br>
            <a:r>
              <a:rPr lang="en-US" altLang="en-US"/>
              <a:t>Clause 1:The judicial Power shall extend …to Controversies …between a State and Citizens of another State;--</a:t>
            </a:r>
            <a:r>
              <a:rPr lang="en-US" altLang="en-US" b="1" i="1"/>
              <a:t>between Citizens of different States</a:t>
            </a:r>
            <a:r>
              <a:rPr lang="en-US" altLang="en-US"/>
              <a:t>…and </a:t>
            </a:r>
            <a:r>
              <a:rPr lang="en-US" altLang="en-US" b="1" i="1"/>
              <a:t>between a State, or the Citizens thereof, and foreign States, Citizens or Subjects</a:t>
            </a:r>
            <a:r>
              <a:rPr lang="en-US" altLang="en-US"/>
              <a:t>. </a:t>
            </a:r>
            <a:br>
              <a:rPr lang="en-US" altLang="en-US"/>
            </a:b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8381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B60F2-98EA-E148-9317-7CAFB67F6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" y="365125"/>
            <a:ext cx="11887200" cy="6035675"/>
          </a:xfrm>
        </p:spPr>
        <p:txBody>
          <a:bodyPr>
            <a:noAutofit/>
          </a:bodyPr>
          <a:lstStyle/>
          <a:p>
            <a:r>
              <a:rPr lang="en-US" sz="3200" b="1" dirty="0"/>
              <a:t>Sec. 1332. - Diversity of citizenship; amount in controversy; costs</a:t>
            </a:r>
            <a:r>
              <a:rPr lang="en-US" sz="3200" dirty="0"/>
              <a:t> </a:t>
            </a:r>
            <a:br>
              <a:rPr lang="en-US" sz="3200" dirty="0"/>
            </a:br>
            <a:r>
              <a:rPr lang="en-US" sz="3200" dirty="0"/>
              <a:t>(a) The district courts shall have original jurisdiction of all civil actions where the matter in controversy exceeds the sum or value of $75,000, exclusive of interest and costs, and is between--</a:t>
            </a:r>
            <a:br>
              <a:rPr lang="en-US" sz="3200" dirty="0"/>
            </a:br>
            <a:r>
              <a:rPr lang="en-US" sz="3200" dirty="0"/>
              <a:t>(1) citizens of different States;</a:t>
            </a:r>
            <a:br>
              <a:rPr lang="en-US" sz="3200" dirty="0"/>
            </a:br>
            <a:r>
              <a:rPr lang="en-US" sz="3200" dirty="0"/>
              <a:t>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</a:t>
            </a:r>
            <a:br>
              <a:rPr lang="en-US" sz="3200" dirty="0"/>
            </a:br>
            <a:r>
              <a:rPr lang="en-US" sz="3200" dirty="0"/>
              <a:t>(3) citizens of different States and in which citizens or subjects of a foreign state are additional parties</a:t>
            </a:r>
            <a:br>
              <a:rPr lang="en-US" sz="3200" dirty="0"/>
            </a:br>
            <a:r>
              <a:rPr lang="en-US" sz="3200" dirty="0"/>
              <a:t>. . . </a:t>
            </a:r>
            <a:br>
              <a:rPr lang="en-US" sz="3200" dirty="0"/>
            </a:br>
            <a:r>
              <a:rPr lang="en-US" sz="3200" dirty="0"/>
              <a:t>(e) The word ''States'', as used in this section, includes the Territories, the District of Columbia, and the Commonwealth of Puerto Rico </a:t>
            </a:r>
          </a:p>
        </p:txBody>
      </p:sp>
    </p:spTree>
    <p:extLst>
      <p:ext uri="{BB962C8B-B14F-4D97-AF65-F5344CB8AC3E}">
        <p14:creationId xmlns:p14="http://schemas.microsoft.com/office/powerpoint/2010/main" val="510302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61E4D-F75A-DA40-AEA9-9A796B3FB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422" y="365125"/>
            <a:ext cx="10868378" cy="6024386"/>
          </a:xfrm>
        </p:spPr>
        <p:txBody>
          <a:bodyPr/>
          <a:lstStyle/>
          <a:p>
            <a:r>
              <a:rPr lang="en-US" dirty="0"/>
              <a:t>domicile</a:t>
            </a:r>
          </a:p>
        </p:txBody>
      </p:sp>
    </p:spTree>
    <p:extLst>
      <p:ext uri="{BB962C8B-B14F-4D97-AF65-F5344CB8AC3E}">
        <p14:creationId xmlns:p14="http://schemas.microsoft.com/office/powerpoint/2010/main" val="2239979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397" y="377000"/>
            <a:ext cx="10510652" cy="5869420"/>
          </a:xfrm>
        </p:spPr>
        <p:txBody>
          <a:bodyPr/>
          <a:lstStyle/>
          <a:p>
            <a:r>
              <a:rPr lang="en-US" dirty="0"/>
              <a:t>intent to remain indefinitely</a:t>
            </a:r>
            <a:br>
              <a:rPr lang="en-US" dirty="0"/>
            </a:br>
            <a:br>
              <a:rPr lang="en-US" dirty="0"/>
            </a:br>
            <a:r>
              <a:rPr lang="en-US" dirty="0"/>
              <a:t>v.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intent to make it your home (even if not permanently)</a:t>
            </a:r>
          </a:p>
        </p:txBody>
      </p:sp>
    </p:spTree>
    <p:extLst>
      <p:ext uri="{BB962C8B-B14F-4D97-AF65-F5344CB8AC3E}">
        <p14:creationId xmlns:p14="http://schemas.microsoft.com/office/powerpoint/2010/main" val="2799145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597F8-3501-E84D-855B-23139AEF3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711" y="365125"/>
            <a:ext cx="10857089" cy="6137275"/>
          </a:xfrm>
        </p:spPr>
        <p:txBody>
          <a:bodyPr/>
          <a:lstStyle/>
          <a:p>
            <a:r>
              <a:rPr lang="en-US" dirty="0"/>
              <a:t>no intent to make home but intend to remain indefinitely – Gordon</a:t>
            </a:r>
            <a:br>
              <a:rPr lang="en-US" dirty="0"/>
            </a:br>
            <a:br>
              <a:rPr lang="en-US" dirty="0"/>
            </a:br>
            <a:r>
              <a:rPr lang="en-US" dirty="0"/>
              <a:t>no intent to remain indefinitely but intend to make home – Michael Green example</a:t>
            </a:r>
          </a:p>
        </p:txBody>
      </p:sp>
    </p:spTree>
    <p:extLst>
      <p:ext uri="{BB962C8B-B14F-4D97-AF65-F5344CB8AC3E}">
        <p14:creationId xmlns:p14="http://schemas.microsoft.com/office/powerpoint/2010/main" val="1545200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783BD-0999-3747-B7D9-BDA7388D2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844" y="365125"/>
            <a:ext cx="10890956" cy="5934075"/>
          </a:xfrm>
        </p:spPr>
        <p:txBody>
          <a:bodyPr/>
          <a:lstStyle/>
          <a:p>
            <a:r>
              <a:rPr lang="en-US" dirty="0"/>
              <a:t>not residence!</a:t>
            </a:r>
          </a:p>
        </p:txBody>
      </p:sp>
    </p:spTree>
    <p:extLst>
      <p:ext uri="{BB962C8B-B14F-4D97-AF65-F5344CB8AC3E}">
        <p14:creationId xmlns:p14="http://schemas.microsoft.com/office/powerpoint/2010/main" val="3580650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383</Words>
  <Application>Microsoft Macintosh PowerPoint</Application>
  <PresentationFormat>Widescreen</PresentationFormat>
  <Paragraphs>35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Office Theme</vt:lpstr>
      <vt:lpstr>Thursday, Aug. 31</vt:lpstr>
      <vt:lpstr>subject matter jurisdiction</vt:lpstr>
      <vt:lpstr>federal subject matter jurisdiction  diversity and alienage jurisdiction</vt:lpstr>
      <vt:lpstr>U.S. Const. Article III.  Section. 2.  Clause 1:The judicial Power shall extend …to Controversies …between a State and Citizens of another State;--between Citizens of different States…and between a State, or the Citizens thereof, and foreign States, Citizens or Subjects.  </vt:lpstr>
      <vt:lpstr>Sec. 1332. - Diversity of citizenship; amount in controversy; costs  (a) The district courts shall have original jurisdiction of all civil actions where the matter in controversy exceeds the sum or value of $75,000, exclusive of interest and costs, and is between-- (1) citizens of different States; 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 (3) citizens of different States and in which citizens or subjects of a foreign state are additional parties . . .  (e) The word ''States'', as used in this section, includes the Territories, the District of Columbia, and the Commonwealth of Puerto Rico </vt:lpstr>
      <vt:lpstr>domicile</vt:lpstr>
      <vt:lpstr>intent to remain indefinitely  v.  intent to make it your home (even if not permanently)</vt:lpstr>
      <vt:lpstr>no intent to make home but intend to remain indefinitely – Gordon  no intent to remain indefinitely but intend to make home – Michael Green example</vt:lpstr>
      <vt:lpstr>not residence!</vt:lpstr>
      <vt:lpstr>28 U.S.C. §1332(a)  complete diversity complete alienage</vt:lpstr>
      <vt:lpstr> Examples: is there federal SMJ under 28 USC 1332(a)?  assumptions:  - jurisdictional minimum is met - action is brought in federal court by the plaintiff - foreign national is domiciled in his own country (unless otherwise stated) </vt:lpstr>
      <vt:lpstr>Californian sues a German  (1) citizens of different States; 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 (3) citizens of different States and in which citizens or subjects of a foreign state are additional parties; </vt:lpstr>
      <vt:lpstr>Californian sues a New Yorker and a Californian  (1) citizens of different States; 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 (3) citizens of different States and in which citizens or subjects of a foreign state are additional parties</vt:lpstr>
      <vt:lpstr>does it make sense that there is no diversity under 1332(a) for such a case?</vt:lpstr>
      <vt:lpstr>German sues a Frenchman   (1) citizens of different States;  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 (3) citizens of different States and in which citizens or subjects of a foreign state are additional parties</vt:lpstr>
      <vt:lpstr>New Yorker sues Californian and Frenchman   (1) citizens of different States;  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 (3) citizens of different States and in which citizens or subjects of a foreign state are additional parties</vt:lpstr>
      <vt:lpstr>A New Yorker and a German sue a Californian and a German  (1) citizens of different States; 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 (3) citizens of different States and in which citizens or subjects of a foreign state are additional parties</vt:lpstr>
      <vt:lpstr>Californian sues a French citizen admitted for permanent residency in the United States who is domiciled in California   (1) citizens of different States;  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 (3) citizens of different States and in which citizens or subjects of a foreign state are additional parties; and (4) a foreign state ... as plaintiff and citizens of a State or of different States.  </vt:lpstr>
      <vt:lpstr>German sues French citizen admitted for permanent residency in the United States who is domiciled in California   (1) citizens of different States; 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 (3) citizens of different States and in which citizens or subjects of a foreign state are additional parties </vt:lpstr>
      <vt:lpstr>German sues French citizen admitted for permanent residency in the United States who is domiciled in California  could Congress send this case to federal court?   </vt:lpstr>
      <vt:lpstr>U.S. Const. Article III.  Section. 2.  Clause 1:The judicial Power shall extend …to Controversies …between a State and Citizens of another State;--between Citizens of different States…and between a State, or the Citizens thereof, and foreign States, Citizens or Subjects.  </vt:lpstr>
      <vt:lpstr>Californian sues Elizabeth Taylor, an American national domiciled in France   (1) citizens of different States;  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 (3) citizens of different States and in which citizens or subjects of a foreign state are additional parties</vt:lpstr>
      <vt:lpstr>- Dred Scott, a slave owned in Missouri, is taken by his master to Wisconsin Territory (a free territory)  - Scott lives there for a while and then returns with his master to Missouri.  - Sanford, a New York citizen becomes Scott’s master - Scott sues Sanford in federal court to establish that his time in a free territory had made him free under state law - diversity jurisdiction? </vt:lpstr>
      <vt:lpstr>A German sues a Frenchman and a New Yorker   (1) citizens of different States;  (2) citizens of a State and citizens or subjects of a foreign state,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State; (3) citizens of different States and in which citizens or subjects of a foreign state are additional parties</vt:lpstr>
      <vt:lpstr>A citizen of DC sues a Virginian under Virginia state law</vt:lpstr>
      <vt:lpstr>1332(e) The word ''States'', as used in this section, includes the Territories, the District of Columbia, and the Commonwealth of Puerto Rico</vt:lpstr>
      <vt:lpstr>is 1332(e) constitutional?</vt:lpstr>
      <vt:lpstr>U.S. Const. Article III.  Section. 2.  Clause 1:The judicial Power shall extend …to Controversies …between a State and Citizens of another State;--between Citizens of different States…and between a State, or the Citizens thereof, and foreign States, Citizens or Subjects.  </vt:lpstr>
      <vt:lpstr>National Mut. Ins. Co. v. Tidewater Transfer Co., Inc. (1949)</vt:lpstr>
      <vt:lpstr>Mas v. Perry, 489 F.2d 1396 (5th Cir. 1974)</vt:lpstr>
      <vt:lpstr>were they domiciled in Louisiana…?</vt:lpstr>
      <vt:lpstr>what happens to SMJ if Judy Mas receives Jean Paul Mas’s domicile at marriage?</vt:lpstr>
      <vt:lpstr>what if the 5th Cir. had reversed the district court concerning SMJ?</vt:lpstr>
      <vt:lpstr>does it matter that Jean Paul only recovered $5000?</vt:lpstr>
      <vt:lpstr>P (NY) seeks to recover funds he believes are due to him under the will of X (CA)  P sues X’s executor D (CA) for the funds in federal court  SMJ?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sources of procedural law in federal court</dc:title>
  <dc:creator>Owner</dc:creator>
  <cp:lastModifiedBy>Green, Michael S</cp:lastModifiedBy>
  <cp:revision>88</cp:revision>
  <cp:lastPrinted>2017-08-23T14:27:47Z</cp:lastPrinted>
  <dcterms:created xsi:type="dcterms:W3CDTF">2017-08-11T16:01:16Z</dcterms:created>
  <dcterms:modified xsi:type="dcterms:W3CDTF">2018-08-30T14:59:18Z</dcterms:modified>
</cp:coreProperties>
</file>