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slides/slide188.xml" ContentType="application/vnd.openxmlformats-officedocument.presentationml.slide+xml"/>
  <Override PartName="/ppt/slides/slide189.xml" ContentType="application/vnd.openxmlformats-officedocument.presentationml.slide+xml"/>
  <Override PartName="/ppt/slides/slide190.xml" ContentType="application/vnd.openxmlformats-officedocument.presentationml.slide+xml"/>
  <Override PartName="/ppt/slides/slide191.xml" ContentType="application/vnd.openxmlformats-officedocument.presentationml.slide+xml"/>
  <Override PartName="/ppt/slides/slide192.xml" ContentType="application/vnd.openxmlformats-officedocument.presentationml.slide+xml"/>
  <Override PartName="/ppt/slides/slide193.xml" ContentType="application/vnd.openxmlformats-officedocument.presentationml.slide+xml"/>
  <Override PartName="/ppt/slides/slide194.xml" ContentType="application/vnd.openxmlformats-officedocument.presentationml.slide+xml"/>
  <Override PartName="/ppt/slides/slide195.xml" ContentType="application/vnd.openxmlformats-officedocument.presentationml.slide+xml"/>
  <Override PartName="/ppt/slides/slide196.xml" ContentType="application/vnd.openxmlformats-officedocument.presentationml.slide+xml"/>
  <Override PartName="/ppt/slides/slide197.xml" ContentType="application/vnd.openxmlformats-officedocument.presentationml.slide+xml"/>
  <Override PartName="/ppt/slides/slide198.xml" ContentType="application/vnd.openxmlformats-officedocument.presentationml.slide+xml"/>
  <Override PartName="/ppt/slides/slide199.xml" ContentType="application/vnd.openxmlformats-officedocument.presentationml.slide+xml"/>
  <Override PartName="/ppt/slides/slide200.xml" ContentType="application/vnd.openxmlformats-officedocument.presentationml.slide+xml"/>
  <Override PartName="/ppt/slides/slide201.xml" ContentType="application/vnd.openxmlformats-officedocument.presentationml.slide+xml"/>
  <Override PartName="/ppt/slides/slide202.xml" ContentType="application/vnd.openxmlformats-officedocument.presentationml.slide+xml"/>
  <Override PartName="/ppt/slides/slide203.xml" ContentType="application/vnd.openxmlformats-officedocument.presentationml.slide+xml"/>
  <Override PartName="/ppt/slides/slide204.xml" ContentType="application/vnd.openxmlformats-officedocument.presentationml.slide+xml"/>
  <Override PartName="/ppt/slides/slide205.xml" ContentType="application/vnd.openxmlformats-officedocument.presentationml.slide+xml"/>
  <Override PartName="/ppt/slides/slide206.xml" ContentType="application/vnd.openxmlformats-officedocument.presentationml.slide+xml"/>
  <Override PartName="/ppt/slides/slide207.xml" ContentType="application/vnd.openxmlformats-officedocument.presentationml.slide+xml"/>
  <Override PartName="/ppt/slides/slide208.xml" ContentType="application/vnd.openxmlformats-officedocument.presentationml.slide+xml"/>
  <Override PartName="/ppt/slides/slide209.xml" ContentType="application/vnd.openxmlformats-officedocument.presentationml.slide+xml"/>
  <Override PartName="/ppt/slides/slide210.xml" ContentType="application/vnd.openxmlformats-officedocument.presentationml.slide+xml"/>
  <Override PartName="/ppt/slides/slide211.xml" ContentType="application/vnd.openxmlformats-officedocument.presentationml.slide+xml"/>
  <Override PartName="/ppt/slides/slide212.xml" ContentType="application/vnd.openxmlformats-officedocument.presentationml.slide+xml"/>
  <Override PartName="/ppt/slides/slide213.xml" ContentType="application/vnd.openxmlformats-officedocument.presentationml.slide+xml"/>
  <Override PartName="/ppt/slides/slide214.xml" ContentType="application/vnd.openxmlformats-officedocument.presentationml.slide+xml"/>
  <Override PartName="/ppt/slides/slide215.xml" ContentType="application/vnd.openxmlformats-officedocument.presentationml.slide+xml"/>
  <Override PartName="/ppt/slides/slide216.xml" ContentType="application/vnd.openxmlformats-officedocument.presentationml.slide+xml"/>
  <Override PartName="/ppt/slides/slide217.xml" ContentType="application/vnd.openxmlformats-officedocument.presentationml.slide+xml"/>
  <Override PartName="/ppt/slides/slide218.xml" ContentType="application/vnd.openxmlformats-officedocument.presentationml.slide+xml"/>
  <Override PartName="/ppt/slides/slide219.xml" ContentType="application/vnd.openxmlformats-officedocument.presentationml.slide+xml"/>
  <Override PartName="/ppt/slides/slide220.xml" ContentType="application/vnd.openxmlformats-officedocument.presentationml.slide+xml"/>
  <Override PartName="/ppt/slides/slide221.xml" ContentType="application/vnd.openxmlformats-officedocument.presentationml.slide+xml"/>
  <Override PartName="/ppt/slides/slide222.xml" ContentType="application/vnd.openxmlformats-officedocument.presentationml.slide+xml"/>
  <Override PartName="/ppt/slides/slide223.xml" ContentType="application/vnd.openxmlformats-officedocument.presentationml.slide+xml"/>
  <Override PartName="/ppt/slides/slide224.xml" ContentType="application/vnd.openxmlformats-officedocument.presentationml.slide+xml"/>
  <Override PartName="/ppt/slides/slide225.xml" ContentType="application/vnd.openxmlformats-officedocument.presentationml.slide+xml"/>
  <Override PartName="/ppt/slides/slide226.xml" ContentType="application/vnd.openxmlformats-officedocument.presentationml.slide+xml"/>
  <Override PartName="/ppt/slides/slide2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328" r:id="rId2"/>
    <p:sldId id="304" r:id="rId3"/>
    <p:sldId id="295" r:id="rId4"/>
    <p:sldId id="301" r:id="rId5"/>
    <p:sldId id="302" r:id="rId6"/>
    <p:sldId id="303" r:id="rId7"/>
    <p:sldId id="366" r:id="rId8"/>
    <p:sldId id="367" r:id="rId9"/>
    <p:sldId id="359" r:id="rId10"/>
    <p:sldId id="360" r:id="rId11"/>
    <p:sldId id="361" r:id="rId12"/>
    <p:sldId id="362" r:id="rId13"/>
    <p:sldId id="363" r:id="rId14"/>
    <p:sldId id="364" r:id="rId15"/>
    <p:sldId id="365" r:id="rId16"/>
    <p:sldId id="368" r:id="rId17"/>
    <p:sldId id="306" r:id="rId18"/>
    <p:sldId id="307" r:id="rId19"/>
    <p:sldId id="353" r:id="rId20"/>
    <p:sldId id="308" r:id="rId21"/>
    <p:sldId id="312" r:id="rId22"/>
    <p:sldId id="354" r:id="rId23"/>
    <p:sldId id="355" r:id="rId24"/>
    <p:sldId id="311" r:id="rId25"/>
    <p:sldId id="310" r:id="rId26"/>
    <p:sldId id="369" r:id="rId27"/>
    <p:sldId id="370" r:id="rId28"/>
    <p:sldId id="357" r:id="rId29"/>
    <p:sldId id="314" r:id="rId30"/>
    <p:sldId id="371" r:id="rId31"/>
    <p:sldId id="372" r:id="rId32"/>
    <p:sldId id="358" r:id="rId33"/>
    <p:sldId id="373" r:id="rId34"/>
    <p:sldId id="374" r:id="rId35"/>
    <p:sldId id="316" r:id="rId36"/>
    <p:sldId id="381" r:id="rId37"/>
    <p:sldId id="375" r:id="rId38"/>
    <p:sldId id="376" r:id="rId39"/>
    <p:sldId id="377" r:id="rId40"/>
    <p:sldId id="380" r:id="rId41"/>
    <p:sldId id="319" r:id="rId42"/>
    <p:sldId id="378" r:id="rId43"/>
    <p:sldId id="379" r:id="rId44"/>
    <p:sldId id="383" r:id="rId45"/>
    <p:sldId id="384" r:id="rId46"/>
    <p:sldId id="321" r:id="rId47"/>
    <p:sldId id="323" r:id="rId48"/>
    <p:sldId id="385" r:id="rId49"/>
    <p:sldId id="386" r:id="rId50"/>
    <p:sldId id="387" r:id="rId51"/>
    <p:sldId id="390" r:id="rId52"/>
    <p:sldId id="388" r:id="rId53"/>
    <p:sldId id="389" r:id="rId54"/>
    <p:sldId id="391" r:id="rId55"/>
    <p:sldId id="392" r:id="rId56"/>
    <p:sldId id="402" r:id="rId57"/>
    <p:sldId id="403" r:id="rId58"/>
    <p:sldId id="404" r:id="rId59"/>
    <p:sldId id="393" r:id="rId60"/>
    <p:sldId id="395" r:id="rId61"/>
    <p:sldId id="396" r:id="rId62"/>
    <p:sldId id="394" r:id="rId63"/>
    <p:sldId id="397" r:id="rId64"/>
    <p:sldId id="399" r:id="rId65"/>
    <p:sldId id="398" r:id="rId66"/>
    <p:sldId id="400" r:id="rId67"/>
    <p:sldId id="401" r:id="rId68"/>
    <p:sldId id="405" r:id="rId69"/>
    <p:sldId id="406" r:id="rId70"/>
    <p:sldId id="407" r:id="rId71"/>
    <p:sldId id="408" r:id="rId72"/>
    <p:sldId id="409" r:id="rId73"/>
    <p:sldId id="410" r:id="rId74"/>
    <p:sldId id="411" r:id="rId75"/>
    <p:sldId id="412" r:id="rId76"/>
    <p:sldId id="413" r:id="rId77"/>
    <p:sldId id="414" r:id="rId78"/>
    <p:sldId id="415" r:id="rId79"/>
    <p:sldId id="416" r:id="rId80"/>
    <p:sldId id="417" r:id="rId81"/>
    <p:sldId id="418" r:id="rId82"/>
    <p:sldId id="419" r:id="rId83"/>
    <p:sldId id="420" r:id="rId84"/>
    <p:sldId id="421" r:id="rId85"/>
    <p:sldId id="287" r:id="rId86"/>
    <p:sldId id="291" r:id="rId87"/>
    <p:sldId id="940" r:id="rId88"/>
    <p:sldId id="941" r:id="rId89"/>
    <p:sldId id="978" r:id="rId90"/>
    <p:sldId id="979" r:id="rId91"/>
    <p:sldId id="981" r:id="rId92"/>
    <p:sldId id="986" r:id="rId93"/>
    <p:sldId id="987" r:id="rId94"/>
    <p:sldId id="1002" r:id="rId95"/>
    <p:sldId id="1003" r:id="rId96"/>
    <p:sldId id="325" r:id="rId97"/>
    <p:sldId id="1215" r:id="rId98"/>
    <p:sldId id="1216" r:id="rId99"/>
    <p:sldId id="1218" r:id="rId100"/>
    <p:sldId id="1219" r:id="rId101"/>
    <p:sldId id="1220" r:id="rId102"/>
    <p:sldId id="1221" r:id="rId103"/>
    <p:sldId id="1243" r:id="rId104"/>
    <p:sldId id="1224" r:id="rId105"/>
    <p:sldId id="1225" r:id="rId106"/>
    <p:sldId id="1226" r:id="rId107"/>
    <p:sldId id="1244" r:id="rId108"/>
    <p:sldId id="1231" r:id="rId109"/>
    <p:sldId id="1239" r:id="rId110"/>
    <p:sldId id="1240" r:id="rId111"/>
    <p:sldId id="1242" r:id="rId112"/>
    <p:sldId id="1261" r:id="rId113"/>
    <p:sldId id="1266" r:id="rId114"/>
    <p:sldId id="1268" r:id="rId115"/>
    <p:sldId id="1274" r:id="rId116"/>
    <p:sldId id="1172" r:id="rId117"/>
    <p:sldId id="1173" r:id="rId118"/>
    <p:sldId id="1174" r:id="rId119"/>
    <p:sldId id="1175" r:id="rId120"/>
    <p:sldId id="1176" r:id="rId121"/>
    <p:sldId id="327" r:id="rId122"/>
    <p:sldId id="1275" r:id="rId123"/>
    <p:sldId id="1276" r:id="rId124"/>
    <p:sldId id="1227" r:id="rId125"/>
    <p:sldId id="1247" r:id="rId126"/>
    <p:sldId id="1230" r:id="rId127"/>
    <p:sldId id="1277" r:id="rId128"/>
    <p:sldId id="1259" r:id="rId129"/>
    <p:sldId id="1328" r:id="rId130"/>
    <p:sldId id="1271" r:id="rId131"/>
    <p:sldId id="1273" r:id="rId132"/>
    <p:sldId id="1329" r:id="rId133"/>
    <p:sldId id="1298" r:id="rId134"/>
    <p:sldId id="1434" r:id="rId135"/>
    <p:sldId id="1435" r:id="rId136"/>
    <p:sldId id="1304" r:id="rId137"/>
    <p:sldId id="1305" r:id="rId138"/>
    <p:sldId id="1306" r:id="rId139"/>
    <p:sldId id="1307" r:id="rId140"/>
    <p:sldId id="1321" r:id="rId141"/>
    <p:sldId id="1322" r:id="rId142"/>
    <p:sldId id="1382" r:id="rId143"/>
    <p:sldId id="1383" r:id="rId144"/>
    <p:sldId id="1385" r:id="rId145"/>
    <p:sldId id="1386" r:id="rId146"/>
    <p:sldId id="1361" r:id="rId147"/>
    <p:sldId id="1362" r:id="rId148"/>
    <p:sldId id="1344" r:id="rId149"/>
    <p:sldId id="1346" r:id="rId150"/>
    <p:sldId id="1350" r:id="rId151"/>
    <p:sldId id="1353" r:id="rId152"/>
    <p:sldId id="1356" r:id="rId153"/>
    <p:sldId id="1359" r:id="rId154"/>
    <p:sldId id="1364" r:id="rId155"/>
    <p:sldId id="1415" r:id="rId156"/>
    <p:sldId id="1417" r:id="rId157"/>
    <p:sldId id="1418" r:id="rId158"/>
    <p:sldId id="1419" r:id="rId159"/>
    <p:sldId id="1420" r:id="rId160"/>
    <p:sldId id="1260" r:id="rId161"/>
    <p:sldId id="1436" r:id="rId162"/>
    <p:sldId id="1262" r:id="rId163"/>
    <p:sldId id="1265" r:id="rId164"/>
    <p:sldId id="1270" r:id="rId165"/>
    <p:sldId id="1439" r:id="rId166"/>
    <p:sldId id="1440" r:id="rId167"/>
    <p:sldId id="1442" r:id="rId168"/>
    <p:sldId id="1444" r:id="rId169"/>
    <p:sldId id="1278" r:id="rId170"/>
    <p:sldId id="1279" r:id="rId171"/>
    <p:sldId id="1291" r:id="rId172"/>
    <p:sldId id="790" r:id="rId173"/>
    <p:sldId id="791" r:id="rId174"/>
    <p:sldId id="792" r:id="rId175"/>
    <p:sldId id="783" r:id="rId176"/>
    <p:sldId id="804" r:id="rId177"/>
    <p:sldId id="787" r:id="rId178"/>
    <p:sldId id="788" r:id="rId179"/>
    <p:sldId id="789" r:id="rId180"/>
    <p:sldId id="808" r:id="rId181"/>
    <p:sldId id="809" r:id="rId182"/>
    <p:sldId id="875" r:id="rId183"/>
    <p:sldId id="812" r:id="rId184"/>
    <p:sldId id="814" r:id="rId185"/>
    <p:sldId id="816" r:id="rId186"/>
    <p:sldId id="818" r:id="rId187"/>
    <p:sldId id="923" r:id="rId188"/>
    <p:sldId id="861" r:id="rId189"/>
    <p:sldId id="925" r:id="rId190"/>
    <p:sldId id="834" r:id="rId191"/>
    <p:sldId id="1446" r:id="rId192"/>
    <p:sldId id="880" r:id="rId193"/>
    <p:sldId id="886" r:id="rId194"/>
    <p:sldId id="887" r:id="rId195"/>
    <p:sldId id="889" r:id="rId196"/>
    <p:sldId id="894" r:id="rId197"/>
    <p:sldId id="931" r:id="rId198"/>
    <p:sldId id="932" r:id="rId199"/>
    <p:sldId id="933" r:id="rId200"/>
    <p:sldId id="934" r:id="rId201"/>
    <p:sldId id="935" r:id="rId202"/>
    <p:sldId id="936" r:id="rId203"/>
    <p:sldId id="937" r:id="rId204"/>
    <p:sldId id="938" r:id="rId205"/>
    <p:sldId id="913" r:id="rId206"/>
    <p:sldId id="914" r:id="rId207"/>
    <p:sldId id="1447" r:id="rId208"/>
    <p:sldId id="998" r:id="rId209"/>
    <p:sldId id="1000" r:id="rId210"/>
    <p:sldId id="1001" r:id="rId211"/>
    <p:sldId id="1448" r:id="rId212"/>
    <p:sldId id="1449" r:id="rId213"/>
    <p:sldId id="1009" r:id="rId214"/>
    <p:sldId id="1012" r:id="rId215"/>
    <p:sldId id="1013" r:id="rId216"/>
    <p:sldId id="1014" r:id="rId217"/>
    <p:sldId id="1015" r:id="rId218"/>
    <p:sldId id="1018" r:id="rId219"/>
    <p:sldId id="352" r:id="rId220"/>
    <p:sldId id="898" r:id="rId221"/>
    <p:sldId id="1455" r:id="rId222"/>
    <p:sldId id="1450" r:id="rId223"/>
    <p:sldId id="1456" r:id="rId224"/>
    <p:sldId id="1452" r:id="rId225"/>
    <p:sldId id="1457" r:id="rId226"/>
    <p:sldId id="1454" r:id="rId227"/>
    <p:sldId id="1458" r:id="rId2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0"/>
    <p:restoredTop sz="94624"/>
  </p:normalViewPr>
  <p:slideViewPr>
    <p:cSldViewPr snapToGrid="0" snapToObjects="1">
      <p:cViewPr varScale="1">
        <p:scale>
          <a:sx n="109" d="100"/>
          <a:sy n="109" d="100"/>
        </p:scale>
        <p:origin x="680"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slide" Target="slides/slide190.xml"/><Relationship Id="rId205" Type="http://schemas.openxmlformats.org/officeDocument/2006/relationships/slide" Target="slides/slide204.xml"/><Relationship Id="rId226" Type="http://schemas.openxmlformats.org/officeDocument/2006/relationships/slide" Target="slides/slide22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16" Type="http://schemas.openxmlformats.org/officeDocument/2006/relationships/slide" Target="slides/slide215.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slide" Target="slides/slide191.xml"/><Relationship Id="rId206" Type="http://schemas.openxmlformats.org/officeDocument/2006/relationships/slide" Target="slides/slide205.xml"/><Relationship Id="rId227" Type="http://schemas.openxmlformats.org/officeDocument/2006/relationships/slide" Target="slides/slide226.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217" Type="http://schemas.openxmlformats.org/officeDocument/2006/relationships/slide" Target="slides/slide216.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slide" Target="slides/slide192.xml"/><Relationship Id="rId207" Type="http://schemas.openxmlformats.org/officeDocument/2006/relationships/slide" Target="slides/slide206.xml"/><Relationship Id="rId228" Type="http://schemas.openxmlformats.org/officeDocument/2006/relationships/slide" Target="slides/slide227.xml"/><Relationship Id="rId13" Type="http://schemas.openxmlformats.org/officeDocument/2006/relationships/slide" Target="slides/slide12.xml"/><Relationship Id="rId109" Type="http://schemas.openxmlformats.org/officeDocument/2006/relationships/slide" Target="slides/slide108.xml"/><Relationship Id="rId34" Type="http://schemas.openxmlformats.org/officeDocument/2006/relationships/slide" Target="slides/slide33.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20" Type="http://schemas.openxmlformats.org/officeDocument/2006/relationships/slide" Target="slides/slide119.xml"/><Relationship Id="rId141" Type="http://schemas.openxmlformats.org/officeDocument/2006/relationships/slide" Target="slides/slide140.xml"/><Relationship Id="rId7" Type="http://schemas.openxmlformats.org/officeDocument/2006/relationships/slide" Target="slides/slide6.xml"/><Relationship Id="rId162" Type="http://schemas.openxmlformats.org/officeDocument/2006/relationships/slide" Target="slides/slide161.xml"/><Relationship Id="rId183" Type="http://schemas.openxmlformats.org/officeDocument/2006/relationships/slide" Target="slides/slide182.xml"/><Relationship Id="rId218" Type="http://schemas.openxmlformats.org/officeDocument/2006/relationships/slide" Target="slides/slide217.xml"/><Relationship Id="rId24" Type="http://schemas.openxmlformats.org/officeDocument/2006/relationships/slide" Target="slides/slide23.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31" Type="http://schemas.openxmlformats.org/officeDocument/2006/relationships/slide" Target="slides/slide130.xml"/><Relationship Id="rId152" Type="http://schemas.openxmlformats.org/officeDocument/2006/relationships/slide" Target="slides/slide151.xml"/><Relationship Id="rId173" Type="http://schemas.openxmlformats.org/officeDocument/2006/relationships/slide" Target="slides/slide172.xml"/><Relationship Id="rId194" Type="http://schemas.openxmlformats.org/officeDocument/2006/relationships/slide" Target="slides/slide193.xml"/><Relationship Id="rId208" Type="http://schemas.openxmlformats.org/officeDocument/2006/relationships/slide" Target="slides/slide207.xml"/><Relationship Id="rId229" Type="http://schemas.openxmlformats.org/officeDocument/2006/relationships/presProps" Target="presProps.xml"/><Relationship Id="rId14" Type="http://schemas.openxmlformats.org/officeDocument/2006/relationships/slide" Target="slides/slide13.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8" Type="http://schemas.openxmlformats.org/officeDocument/2006/relationships/slide" Target="slides/slide7.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219" Type="http://schemas.openxmlformats.org/officeDocument/2006/relationships/slide" Target="slides/slide218.xml"/><Relationship Id="rId230" Type="http://schemas.openxmlformats.org/officeDocument/2006/relationships/viewProps" Target="viewProps.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5" Type="http://schemas.openxmlformats.org/officeDocument/2006/relationships/slide" Target="slides/slide194.xml"/><Relationship Id="rId209" Type="http://schemas.openxmlformats.org/officeDocument/2006/relationships/slide" Target="slides/slide208.xml"/><Relationship Id="rId190" Type="http://schemas.openxmlformats.org/officeDocument/2006/relationships/slide" Target="slides/slide189.xml"/><Relationship Id="rId204" Type="http://schemas.openxmlformats.org/officeDocument/2006/relationships/slide" Target="slides/slide203.xml"/><Relationship Id="rId220" Type="http://schemas.openxmlformats.org/officeDocument/2006/relationships/slide" Target="slides/slide219.xml"/><Relationship Id="rId225" Type="http://schemas.openxmlformats.org/officeDocument/2006/relationships/slide" Target="slides/slide224.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10" Type="http://schemas.openxmlformats.org/officeDocument/2006/relationships/slide" Target="slides/slide209.xml"/><Relationship Id="rId215" Type="http://schemas.openxmlformats.org/officeDocument/2006/relationships/slide" Target="slides/slide214.xml"/><Relationship Id="rId26" Type="http://schemas.openxmlformats.org/officeDocument/2006/relationships/slide" Target="slides/slide25.xml"/><Relationship Id="rId231" Type="http://schemas.openxmlformats.org/officeDocument/2006/relationships/theme" Target="theme/theme1.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96" Type="http://schemas.openxmlformats.org/officeDocument/2006/relationships/slide" Target="slides/slide195.xml"/><Relationship Id="rId200" Type="http://schemas.openxmlformats.org/officeDocument/2006/relationships/slide" Target="slides/slide199.xml"/><Relationship Id="rId16" Type="http://schemas.openxmlformats.org/officeDocument/2006/relationships/slide" Target="slides/slide15.xml"/><Relationship Id="rId221" Type="http://schemas.openxmlformats.org/officeDocument/2006/relationships/slide" Target="slides/slide220.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11" Type="http://schemas.openxmlformats.org/officeDocument/2006/relationships/slide" Target="slides/slide210.xml"/><Relationship Id="rId232" Type="http://schemas.openxmlformats.org/officeDocument/2006/relationships/tableStyles" Target="tableStyles.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97" Type="http://schemas.openxmlformats.org/officeDocument/2006/relationships/slide" Target="slides/slide196.xml"/><Relationship Id="rId201" Type="http://schemas.openxmlformats.org/officeDocument/2006/relationships/slide" Target="slides/slide200.xml"/><Relationship Id="rId222" Type="http://schemas.openxmlformats.org/officeDocument/2006/relationships/slide" Target="slides/slide221.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12" Type="http://schemas.openxmlformats.org/officeDocument/2006/relationships/slide" Target="slides/slide21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98" Type="http://schemas.openxmlformats.org/officeDocument/2006/relationships/slide" Target="slides/slide197.xml"/><Relationship Id="rId202" Type="http://schemas.openxmlformats.org/officeDocument/2006/relationships/slide" Target="slides/slide201.xml"/><Relationship Id="rId223" Type="http://schemas.openxmlformats.org/officeDocument/2006/relationships/slide" Target="slides/slide222.xml"/><Relationship Id="rId18" Type="http://schemas.openxmlformats.org/officeDocument/2006/relationships/slide" Target="slides/slide17.xml"/><Relationship Id="rId39" Type="http://schemas.openxmlformats.org/officeDocument/2006/relationships/slide" Target="slides/slide38.xml"/><Relationship Id="rId50" Type="http://schemas.openxmlformats.org/officeDocument/2006/relationships/slide" Target="slides/slide49.xml"/><Relationship Id="rId104" Type="http://schemas.openxmlformats.org/officeDocument/2006/relationships/slide" Target="slides/slide103.xml"/><Relationship Id="rId125" Type="http://schemas.openxmlformats.org/officeDocument/2006/relationships/slide" Target="slides/slide124.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1" Type="http://schemas.openxmlformats.org/officeDocument/2006/relationships/slide" Target="slides/slide70.xml"/><Relationship Id="rId92" Type="http://schemas.openxmlformats.org/officeDocument/2006/relationships/slide" Target="slides/slide91.xml"/><Relationship Id="rId213" Type="http://schemas.openxmlformats.org/officeDocument/2006/relationships/slide" Target="slides/slide212.xml"/><Relationship Id="rId2" Type="http://schemas.openxmlformats.org/officeDocument/2006/relationships/slide" Target="slides/slide1.xml"/><Relationship Id="rId29" Type="http://schemas.openxmlformats.org/officeDocument/2006/relationships/slide" Target="slides/slide28.xml"/><Relationship Id="rId40" Type="http://schemas.openxmlformats.org/officeDocument/2006/relationships/slide" Target="slides/slide39.xml"/><Relationship Id="rId115" Type="http://schemas.openxmlformats.org/officeDocument/2006/relationships/slide" Target="slides/slide114.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99" Type="http://schemas.openxmlformats.org/officeDocument/2006/relationships/slide" Target="slides/slide198.xml"/><Relationship Id="rId203" Type="http://schemas.openxmlformats.org/officeDocument/2006/relationships/slide" Target="slides/slide202.xml"/><Relationship Id="rId19" Type="http://schemas.openxmlformats.org/officeDocument/2006/relationships/slide" Target="slides/slide18.xml"/><Relationship Id="rId224" Type="http://schemas.openxmlformats.org/officeDocument/2006/relationships/slide" Target="slides/slide223.xml"/><Relationship Id="rId30" Type="http://schemas.openxmlformats.org/officeDocument/2006/relationships/slide" Target="slides/slide2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189" Type="http://schemas.openxmlformats.org/officeDocument/2006/relationships/slide" Target="slides/slide188.xml"/><Relationship Id="rId3" Type="http://schemas.openxmlformats.org/officeDocument/2006/relationships/slide" Target="slides/slide2.xml"/><Relationship Id="rId214" Type="http://schemas.openxmlformats.org/officeDocument/2006/relationships/slide" Target="slides/slide2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2D21F7-3C45-2B40-9BE9-C6D14C8FD46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9F4856E-E2C7-064D-8B6E-E74732840A8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B8AE0FB-8891-1C42-A9B1-13AECBA70531}"/>
              </a:ext>
            </a:extLst>
          </p:cNvPr>
          <p:cNvSpPr>
            <a:spLocks noGrp="1"/>
          </p:cNvSpPr>
          <p:nvPr>
            <p:ph type="dt" sz="half" idx="10"/>
          </p:nvPr>
        </p:nvSpPr>
        <p:spPr/>
        <p:txBody>
          <a:bodyPr/>
          <a:lstStyle/>
          <a:p>
            <a:fld id="{699DE463-533D-8D45-AF26-C532D77B169D}" type="datetimeFigureOut">
              <a:rPr lang="en-US" smtClean="0"/>
              <a:t>12/9/19</a:t>
            </a:fld>
            <a:endParaRPr lang="en-US"/>
          </a:p>
        </p:txBody>
      </p:sp>
      <p:sp>
        <p:nvSpPr>
          <p:cNvPr id="5" name="Footer Placeholder 4">
            <a:extLst>
              <a:ext uri="{FF2B5EF4-FFF2-40B4-BE49-F238E27FC236}">
                <a16:creationId xmlns:a16="http://schemas.microsoft.com/office/drawing/2014/main" id="{B3CA4944-BAC1-DA4B-B07C-BFF323F87DB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DA78063-6061-5D46-BBED-B2FE714F8710}"/>
              </a:ext>
            </a:extLst>
          </p:cNvPr>
          <p:cNvSpPr>
            <a:spLocks noGrp="1"/>
          </p:cNvSpPr>
          <p:nvPr>
            <p:ph type="sldNum" sz="quarter" idx="12"/>
          </p:nvPr>
        </p:nvSpPr>
        <p:spPr/>
        <p:txBody>
          <a:bodyPr/>
          <a:lstStyle/>
          <a:p>
            <a:fld id="{D950CE67-C4CE-834A-95D6-ABC87FE0FD35}" type="slidenum">
              <a:rPr lang="en-US" smtClean="0"/>
              <a:t>‹#›</a:t>
            </a:fld>
            <a:endParaRPr lang="en-US"/>
          </a:p>
        </p:txBody>
      </p:sp>
    </p:spTree>
    <p:extLst>
      <p:ext uri="{BB962C8B-B14F-4D97-AF65-F5344CB8AC3E}">
        <p14:creationId xmlns:p14="http://schemas.microsoft.com/office/powerpoint/2010/main" val="5006197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5A8960-E211-FD48-A5FB-4770B459C566}"/>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8B660BA-5B7A-6542-BFEE-1F31A3CFC1E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4FF3175-78EA-FA4B-B0A9-BFB9893409B8}"/>
              </a:ext>
            </a:extLst>
          </p:cNvPr>
          <p:cNvSpPr>
            <a:spLocks noGrp="1"/>
          </p:cNvSpPr>
          <p:nvPr>
            <p:ph type="dt" sz="half" idx="10"/>
          </p:nvPr>
        </p:nvSpPr>
        <p:spPr/>
        <p:txBody>
          <a:bodyPr/>
          <a:lstStyle/>
          <a:p>
            <a:fld id="{699DE463-533D-8D45-AF26-C532D77B169D}" type="datetimeFigureOut">
              <a:rPr lang="en-US" smtClean="0"/>
              <a:t>12/9/19</a:t>
            </a:fld>
            <a:endParaRPr lang="en-US"/>
          </a:p>
        </p:txBody>
      </p:sp>
      <p:sp>
        <p:nvSpPr>
          <p:cNvPr id="5" name="Footer Placeholder 4">
            <a:extLst>
              <a:ext uri="{FF2B5EF4-FFF2-40B4-BE49-F238E27FC236}">
                <a16:creationId xmlns:a16="http://schemas.microsoft.com/office/drawing/2014/main" id="{8CD001EE-85A2-3F45-A1E7-1EF641B16E9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46F2ED-6832-EE4F-8C97-7871F252640F}"/>
              </a:ext>
            </a:extLst>
          </p:cNvPr>
          <p:cNvSpPr>
            <a:spLocks noGrp="1"/>
          </p:cNvSpPr>
          <p:nvPr>
            <p:ph type="sldNum" sz="quarter" idx="12"/>
          </p:nvPr>
        </p:nvSpPr>
        <p:spPr/>
        <p:txBody>
          <a:bodyPr/>
          <a:lstStyle/>
          <a:p>
            <a:fld id="{D950CE67-C4CE-834A-95D6-ABC87FE0FD35}" type="slidenum">
              <a:rPr lang="en-US" smtClean="0"/>
              <a:t>‹#›</a:t>
            </a:fld>
            <a:endParaRPr lang="en-US"/>
          </a:p>
        </p:txBody>
      </p:sp>
    </p:spTree>
    <p:extLst>
      <p:ext uri="{BB962C8B-B14F-4D97-AF65-F5344CB8AC3E}">
        <p14:creationId xmlns:p14="http://schemas.microsoft.com/office/powerpoint/2010/main" val="1298839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A6D2F68-0A20-864A-A466-FE566D85BED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482D9EB-C751-6444-B148-89C1E32F07BB}"/>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33C280-1FAA-FF41-AD3F-75ED405F6052}"/>
              </a:ext>
            </a:extLst>
          </p:cNvPr>
          <p:cNvSpPr>
            <a:spLocks noGrp="1"/>
          </p:cNvSpPr>
          <p:nvPr>
            <p:ph type="dt" sz="half" idx="10"/>
          </p:nvPr>
        </p:nvSpPr>
        <p:spPr/>
        <p:txBody>
          <a:bodyPr/>
          <a:lstStyle/>
          <a:p>
            <a:fld id="{699DE463-533D-8D45-AF26-C532D77B169D}" type="datetimeFigureOut">
              <a:rPr lang="en-US" smtClean="0"/>
              <a:t>12/9/19</a:t>
            </a:fld>
            <a:endParaRPr lang="en-US"/>
          </a:p>
        </p:txBody>
      </p:sp>
      <p:sp>
        <p:nvSpPr>
          <p:cNvPr id="5" name="Footer Placeholder 4">
            <a:extLst>
              <a:ext uri="{FF2B5EF4-FFF2-40B4-BE49-F238E27FC236}">
                <a16:creationId xmlns:a16="http://schemas.microsoft.com/office/drawing/2014/main" id="{F2F83AEE-37E0-854D-AFF3-100170E217D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449BAA6-D16F-014B-8905-248484175C5C}"/>
              </a:ext>
            </a:extLst>
          </p:cNvPr>
          <p:cNvSpPr>
            <a:spLocks noGrp="1"/>
          </p:cNvSpPr>
          <p:nvPr>
            <p:ph type="sldNum" sz="quarter" idx="12"/>
          </p:nvPr>
        </p:nvSpPr>
        <p:spPr/>
        <p:txBody>
          <a:bodyPr/>
          <a:lstStyle/>
          <a:p>
            <a:fld id="{D950CE67-C4CE-834A-95D6-ABC87FE0FD35}" type="slidenum">
              <a:rPr lang="en-US" smtClean="0"/>
              <a:t>‹#›</a:t>
            </a:fld>
            <a:endParaRPr lang="en-US"/>
          </a:p>
        </p:txBody>
      </p:sp>
    </p:spTree>
    <p:extLst>
      <p:ext uri="{BB962C8B-B14F-4D97-AF65-F5344CB8AC3E}">
        <p14:creationId xmlns:p14="http://schemas.microsoft.com/office/powerpoint/2010/main" val="15807365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52737B-AF07-6A43-A2FE-0B9D39857D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B7C7BD-721A-7945-A1C7-8402FCB64807}"/>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641BC62-30CA-B14D-945C-4166714B6647}"/>
              </a:ext>
            </a:extLst>
          </p:cNvPr>
          <p:cNvSpPr>
            <a:spLocks noGrp="1"/>
          </p:cNvSpPr>
          <p:nvPr>
            <p:ph type="dt" sz="half" idx="10"/>
          </p:nvPr>
        </p:nvSpPr>
        <p:spPr/>
        <p:txBody>
          <a:bodyPr/>
          <a:lstStyle/>
          <a:p>
            <a:fld id="{699DE463-533D-8D45-AF26-C532D77B169D}" type="datetimeFigureOut">
              <a:rPr lang="en-US" smtClean="0"/>
              <a:t>12/9/19</a:t>
            </a:fld>
            <a:endParaRPr lang="en-US"/>
          </a:p>
        </p:txBody>
      </p:sp>
      <p:sp>
        <p:nvSpPr>
          <p:cNvPr id="5" name="Footer Placeholder 4">
            <a:extLst>
              <a:ext uri="{FF2B5EF4-FFF2-40B4-BE49-F238E27FC236}">
                <a16:creationId xmlns:a16="http://schemas.microsoft.com/office/drawing/2014/main" id="{C2191CE7-0B5A-9840-8CBC-5211A44FD32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46B64CB-9106-3642-B206-8C33C02B39E1}"/>
              </a:ext>
            </a:extLst>
          </p:cNvPr>
          <p:cNvSpPr>
            <a:spLocks noGrp="1"/>
          </p:cNvSpPr>
          <p:nvPr>
            <p:ph type="sldNum" sz="quarter" idx="12"/>
          </p:nvPr>
        </p:nvSpPr>
        <p:spPr/>
        <p:txBody>
          <a:bodyPr/>
          <a:lstStyle/>
          <a:p>
            <a:fld id="{D950CE67-C4CE-834A-95D6-ABC87FE0FD35}" type="slidenum">
              <a:rPr lang="en-US" smtClean="0"/>
              <a:t>‹#›</a:t>
            </a:fld>
            <a:endParaRPr lang="en-US"/>
          </a:p>
        </p:txBody>
      </p:sp>
    </p:spTree>
    <p:extLst>
      <p:ext uri="{BB962C8B-B14F-4D97-AF65-F5344CB8AC3E}">
        <p14:creationId xmlns:p14="http://schemas.microsoft.com/office/powerpoint/2010/main" val="37222435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052E5F-4812-2A45-9A59-7259F724ED8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372F8B-9955-EC41-B286-EAE39B7CFEC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B531AC5E-BF0A-3944-AB4F-6ACBCECDF02E}"/>
              </a:ext>
            </a:extLst>
          </p:cNvPr>
          <p:cNvSpPr>
            <a:spLocks noGrp="1"/>
          </p:cNvSpPr>
          <p:nvPr>
            <p:ph type="dt" sz="half" idx="10"/>
          </p:nvPr>
        </p:nvSpPr>
        <p:spPr/>
        <p:txBody>
          <a:bodyPr/>
          <a:lstStyle/>
          <a:p>
            <a:fld id="{699DE463-533D-8D45-AF26-C532D77B169D}" type="datetimeFigureOut">
              <a:rPr lang="en-US" smtClean="0"/>
              <a:t>12/9/19</a:t>
            </a:fld>
            <a:endParaRPr lang="en-US"/>
          </a:p>
        </p:txBody>
      </p:sp>
      <p:sp>
        <p:nvSpPr>
          <p:cNvPr id="5" name="Footer Placeholder 4">
            <a:extLst>
              <a:ext uri="{FF2B5EF4-FFF2-40B4-BE49-F238E27FC236}">
                <a16:creationId xmlns:a16="http://schemas.microsoft.com/office/drawing/2014/main" id="{EF32C00C-EFF0-C54A-8729-4384A2A38BC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90BBAA1-7BD7-1648-BDAC-FD20771B2AE6}"/>
              </a:ext>
            </a:extLst>
          </p:cNvPr>
          <p:cNvSpPr>
            <a:spLocks noGrp="1"/>
          </p:cNvSpPr>
          <p:nvPr>
            <p:ph type="sldNum" sz="quarter" idx="12"/>
          </p:nvPr>
        </p:nvSpPr>
        <p:spPr/>
        <p:txBody>
          <a:bodyPr/>
          <a:lstStyle/>
          <a:p>
            <a:fld id="{D950CE67-C4CE-834A-95D6-ABC87FE0FD35}" type="slidenum">
              <a:rPr lang="en-US" smtClean="0"/>
              <a:t>‹#›</a:t>
            </a:fld>
            <a:endParaRPr lang="en-US"/>
          </a:p>
        </p:txBody>
      </p:sp>
    </p:spTree>
    <p:extLst>
      <p:ext uri="{BB962C8B-B14F-4D97-AF65-F5344CB8AC3E}">
        <p14:creationId xmlns:p14="http://schemas.microsoft.com/office/powerpoint/2010/main" val="2372255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67FD4E-4568-D34B-831D-D5BC99C1C75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7903E7C-8755-9F4D-8284-34D96A79429F}"/>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A199976-6E3E-654D-A669-C2EDBF92309A}"/>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4362DA6-4FF9-444D-A764-2F8A8B71E26B}"/>
              </a:ext>
            </a:extLst>
          </p:cNvPr>
          <p:cNvSpPr>
            <a:spLocks noGrp="1"/>
          </p:cNvSpPr>
          <p:nvPr>
            <p:ph type="dt" sz="half" idx="10"/>
          </p:nvPr>
        </p:nvSpPr>
        <p:spPr/>
        <p:txBody>
          <a:bodyPr/>
          <a:lstStyle/>
          <a:p>
            <a:fld id="{699DE463-533D-8D45-AF26-C532D77B169D}" type="datetimeFigureOut">
              <a:rPr lang="en-US" smtClean="0"/>
              <a:t>12/9/19</a:t>
            </a:fld>
            <a:endParaRPr lang="en-US"/>
          </a:p>
        </p:txBody>
      </p:sp>
      <p:sp>
        <p:nvSpPr>
          <p:cNvPr id="6" name="Footer Placeholder 5">
            <a:extLst>
              <a:ext uri="{FF2B5EF4-FFF2-40B4-BE49-F238E27FC236}">
                <a16:creationId xmlns:a16="http://schemas.microsoft.com/office/drawing/2014/main" id="{30986A42-779C-0140-9DA9-2FC9EE26780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2018C9-38F6-4042-AC7F-AAD79D22CF11}"/>
              </a:ext>
            </a:extLst>
          </p:cNvPr>
          <p:cNvSpPr>
            <a:spLocks noGrp="1"/>
          </p:cNvSpPr>
          <p:nvPr>
            <p:ph type="sldNum" sz="quarter" idx="12"/>
          </p:nvPr>
        </p:nvSpPr>
        <p:spPr/>
        <p:txBody>
          <a:bodyPr/>
          <a:lstStyle/>
          <a:p>
            <a:fld id="{D950CE67-C4CE-834A-95D6-ABC87FE0FD35}" type="slidenum">
              <a:rPr lang="en-US" smtClean="0"/>
              <a:t>‹#›</a:t>
            </a:fld>
            <a:endParaRPr lang="en-US"/>
          </a:p>
        </p:txBody>
      </p:sp>
    </p:spTree>
    <p:extLst>
      <p:ext uri="{BB962C8B-B14F-4D97-AF65-F5344CB8AC3E}">
        <p14:creationId xmlns:p14="http://schemas.microsoft.com/office/powerpoint/2010/main" val="11804871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89EFA4-7F9B-834F-921B-AF2EC059A53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2315862-CB4A-9648-8CF5-FDA2CF9AA82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0E2A9A72-A3B7-F04B-A47D-C6C7AD8E954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DD49DC49-9C97-074C-867E-D792F85C735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AE6F199-91E7-B047-B876-2CCC0208ED33}"/>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77900E5E-CD31-5341-A448-1AA58C972505}"/>
              </a:ext>
            </a:extLst>
          </p:cNvPr>
          <p:cNvSpPr>
            <a:spLocks noGrp="1"/>
          </p:cNvSpPr>
          <p:nvPr>
            <p:ph type="dt" sz="half" idx="10"/>
          </p:nvPr>
        </p:nvSpPr>
        <p:spPr/>
        <p:txBody>
          <a:bodyPr/>
          <a:lstStyle/>
          <a:p>
            <a:fld id="{699DE463-533D-8D45-AF26-C532D77B169D}" type="datetimeFigureOut">
              <a:rPr lang="en-US" smtClean="0"/>
              <a:t>12/9/19</a:t>
            </a:fld>
            <a:endParaRPr lang="en-US"/>
          </a:p>
        </p:txBody>
      </p:sp>
      <p:sp>
        <p:nvSpPr>
          <p:cNvPr id="8" name="Footer Placeholder 7">
            <a:extLst>
              <a:ext uri="{FF2B5EF4-FFF2-40B4-BE49-F238E27FC236}">
                <a16:creationId xmlns:a16="http://schemas.microsoft.com/office/drawing/2014/main" id="{3E374FFF-55E4-F940-A479-B2914C19E57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478062C-3994-3142-A91C-16A3FDF13A26}"/>
              </a:ext>
            </a:extLst>
          </p:cNvPr>
          <p:cNvSpPr>
            <a:spLocks noGrp="1"/>
          </p:cNvSpPr>
          <p:nvPr>
            <p:ph type="sldNum" sz="quarter" idx="12"/>
          </p:nvPr>
        </p:nvSpPr>
        <p:spPr/>
        <p:txBody>
          <a:bodyPr/>
          <a:lstStyle/>
          <a:p>
            <a:fld id="{D950CE67-C4CE-834A-95D6-ABC87FE0FD35}" type="slidenum">
              <a:rPr lang="en-US" smtClean="0"/>
              <a:t>‹#›</a:t>
            </a:fld>
            <a:endParaRPr lang="en-US"/>
          </a:p>
        </p:txBody>
      </p:sp>
    </p:spTree>
    <p:extLst>
      <p:ext uri="{BB962C8B-B14F-4D97-AF65-F5344CB8AC3E}">
        <p14:creationId xmlns:p14="http://schemas.microsoft.com/office/powerpoint/2010/main" val="2140818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0A13AC-68D2-3F43-B3B1-9FE24E0D3E7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0BC142A-8C38-4345-B2F5-75E5531CDD21}"/>
              </a:ext>
            </a:extLst>
          </p:cNvPr>
          <p:cNvSpPr>
            <a:spLocks noGrp="1"/>
          </p:cNvSpPr>
          <p:nvPr>
            <p:ph type="dt" sz="half" idx="10"/>
          </p:nvPr>
        </p:nvSpPr>
        <p:spPr/>
        <p:txBody>
          <a:bodyPr/>
          <a:lstStyle/>
          <a:p>
            <a:fld id="{699DE463-533D-8D45-AF26-C532D77B169D}" type="datetimeFigureOut">
              <a:rPr lang="en-US" smtClean="0"/>
              <a:t>12/9/19</a:t>
            </a:fld>
            <a:endParaRPr lang="en-US"/>
          </a:p>
        </p:txBody>
      </p:sp>
      <p:sp>
        <p:nvSpPr>
          <p:cNvPr id="4" name="Footer Placeholder 3">
            <a:extLst>
              <a:ext uri="{FF2B5EF4-FFF2-40B4-BE49-F238E27FC236}">
                <a16:creationId xmlns:a16="http://schemas.microsoft.com/office/drawing/2014/main" id="{2F5F69B5-3330-D646-ADDC-207A24FFD16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24C5E735-ABA2-E441-9E36-392F8F684A89}"/>
              </a:ext>
            </a:extLst>
          </p:cNvPr>
          <p:cNvSpPr>
            <a:spLocks noGrp="1"/>
          </p:cNvSpPr>
          <p:nvPr>
            <p:ph type="sldNum" sz="quarter" idx="12"/>
          </p:nvPr>
        </p:nvSpPr>
        <p:spPr/>
        <p:txBody>
          <a:bodyPr/>
          <a:lstStyle/>
          <a:p>
            <a:fld id="{D950CE67-C4CE-834A-95D6-ABC87FE0FD35}" type="slidenum">
              <a:rPr lang="en-US" smtClean="0"/>
              <a:t>‹#›</a:t>
            </a:fld>
            <a:endParaRPr lang="en-US"/>
          </a:p>
        </p:txBody>
      </p:sp>
    </p:spTree>
    <p:extLst>
      <p:ext uri="{BB962C8B-B14F-4D97-AF65-F5344CB8AC3E}">
        <p14:creationId xmlns:p14="http://schemas.microsoft.com/office/powerpoint/2010/main" val="33216822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772331C-7B10-5E4B-A4B7-B8ABF97FE544}"/>
              </a:ext>
            </a:extLst>
          </p:cNvPr>
          <p:cNvSpPr>
            <a:spLocks noGrp="1"/>
          </p:cNvSpPr>
          <p:nvPr>
            <p:ph type="dt" sz="half" idx="10"/>
          </p:nvPr>
        </p:nvSpPr>
        <p:spPr/>
        <p:txBody>
          <a:bodyPr/>
          <a:lstStyle/>
          <a:p>
            <a:fld id="{699DE463-533D-8D45-AF26-C532D77B169D}" type="datetimeFigureOut">
              <a:rPr lang="en-US" smtClean="0"/>
              <a:t>12/9/19</a:t>
            </a:fld>
            <a:endParaRPr lang="en-US"/>
          </a:p>
        </p:txBody>
      </p:sp>
      <p:sp>
        <p:nvSpPr>
          <p:cNvPr id="3" name="Footer Placeholder 2">
            <a:extLst>
              <a:ext uri="{FF2B5EF4-FFF2-40B4-BE49-F238E27FC236}">
                <a16:creationId xmlns:a16="http://schemas.microsoft.com/office/drawing/2014/main" id="{FEA28DB5-5423-1840-966F-8761042F548C}"/>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41AA83C-6DA3-2341-90C6-2386FA1F1B2B}"/>
              </a:ext>
            </a:extLst>
          </p:cNvPr>
          <p:cNvSpPr>
            <a:spLocks noGrp="1"/>
          </p:cNvSpPr>
          <p:nvPr>
            <p:ph type="sldNum" sz="quarter" idx="12"/>
          </p:nvPr>
        </p:nvSpPr>
        <p:spPr/>
        <p:txBody>
          <a:bodyPr/>
          <a:lstStyle/>
          <a:p>
            <a:fld id="{D950CE67-C4CE-834A-95D6-ABC87FE0FD35}" type="slidenum">
              <a:rPr lang="en-US" smtClean="0"/>
              <a:t>‹#›</a:t>
            </a:fld>
            <a:endParaRPr lang="en-US"/>
          </a:p>
        </p:txBody>
      </p:sp>
    </p:spTree>
    <p:extLst>
      <p:ext uri="{BB962C8B-B14F-4D97-AF65-F5344CB8AC3E}">
        <p14:creationId xmlns:p14="http://schemas.microsoft.com/office/powerpoint/2010/main" val="318081912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A2F9F-8E12-834E-AABB-60AD13C443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B454AC9-F196-B945-91CC-17BCA6CE259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41822A20-EDE1-CF42-AD4E-C1CC66F19D8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38DDB19-B47C-C94D-B90A-A1906AFB7989}"/>
              </a:ext>
            </a:extLst>
          </p:cNvPr>
          <p:cNvSpPr>
            <a:spLocks noGrp="1"/>
          </p:cNvSpPr>
          <p:nvPr>
            <p:ph type="dt" sz="half" idx="10"/>
          </p:nvPr>
        </p:nvSpPr>
        <p:spPr/>
        <p:txBody>
          <a:bodyPr/>
          <a:lstStyle/>
          <a:p>
            <a:fld id="{699DE463-533D-8D45-AF26-C532D77B169D}" type="datetimeFigureOut">
              <a:rPr lang="en-US" smtClean="0"/>
              <a:t>12/9/19</a:t>
            </a:fld>
            <a:endParaRPr lang="en-US"/>
          </a:p>
        </p:txBody>
      </p:sp>
      <p:sp>
        <p:nvSpPr>
          <p:cNvPr id="6" name="Footer Placeholder 5">
            <a:extLst>
              <a:ext uri="{FF2B5EF4-FFF2-40B4-BE49-F238E27FC236}">
                <a16:creationId xmlns:a16="http://schemas.microsoft.com/office/drawing/2014/main" id="{473D1C1D-56BB-8747-8547-72C6B4DEA24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01524F2-AE1A-0348-A338-D619311BA3A4}"/>
              </a:ext>
            </a:extLst>
          </p:cNvPr>
          <p:cNvSpPr>
            <a:spLocks noGrp="1"/>
          </p:cNvSpPr>
          <p:nvPr>
            <p:ph type="sldNum" sz="quarter" idx="12"/>
          </p:nvPr>
        </p:nvSpPr>
        <p:spPr/>
        <p:txBody>
          <a:bodyPr/>
          <a:lstStyle/>
          <a:p>
            <a:fld id="{D950CE67-C4CE-834A-95D6-ABC87FE0FD35}" type="slidenum">
              <a:rPr lang="en-US" smtClean="0"/>
              <a:t>‹#›</a:t>
            </a:fld>
            <a:endParaRPr lang="en-US"/>
          </a:p>
        </p:txBody>
      </p:sp>
    </p:spTree>
    <p:extLst>
      <p:ext uri="{BB962C8B-B14F-4D97-AF65-F5344CB8AC3E}">
        <p14:creationId xmlns:p14="http://schemas.microsoft.com/office/powerpoint/2010/main" val="3217590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EA7071-145B-3E47-B776-403F73388BE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7CE25CDD-1A41-2D48-980C-6B648B7A208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2AE7D0F-3384-3748-8C64-CF6383AE97B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53B42CB-71BF-B041-91CC-0EF1C22C14B4}"/>
              </a:ext>
            </a:extLst>
          </p:cNvPr>
          <p:cNvSpPr>
            <a:spLocks noGrp="1"/>
          </p:cNvSpPr>
          <p:nvPr>
            <p:ph type="dt" sz="half" idx="10"/>
          </p:nvPr>
        </p:nvSpPr>
        <p:spPr/>
        <p:txBody>
          <a:bodyPr/>
          <a:lstStyle/>
          <a:p>
            <a:fld id="{699DE463-533D-8D45-AF26-C532D77B169D}" type="datetimeFigureOut">
              <a:rPr lang="en-US" smtClean="0"/>
              <a:t>12/9/19</a:t>
            </a:fld>
            <a:endParaRPr lang="en-US"/>
          </a:p>
        </p:txBody>
      </p:sp>
      <p:sp>
        <p:nvSpPr>
          <p:cNvPr id="6" name="Footer Placeholder 5">
            <a:extLst>
              <a:ext uri="{FF2B5EF4-FFF2-40B4-BE49-F238E27FC236}">
                <a16:creationId xmlns:a16="http://schemas.microsoft.com/office/drawing/2014/main" id="{B7BBF822-4B21-BA42-BA59-664F650BC3A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7A2AC8A-D5EC-5D43-A305-8DDE48F464AB}"/>
              </a:ext>
            </a:extLst>
          </p:cNvPr>
          <p:cNvSpPr>
            <a:spLocks noGrp="1"/>
          </p:cNvSpPr>
          <p:nvPr>
            <p:ph type="sldNum" sz="quarter" idx="12"/>
          </p:nvPr>
        </p:nvSpPr>
        <p:spPr/>
        <p:txBody>
          <a:bodyPr/>
          <a:lstStyle/>
          <a:p>
            <a:fld id="{D950CE67-C4CE-834A-95D6-ABC87FE0FD35}" type="slidenum">
              <a:rPr lang="en-US" smtClean="0"/>
              <a:t>‹#›</a:t>
            </a:fld>
            <a:endParaRPr lang="en-US"/>
          </a:p>
        </p:txBody>
      </p:sp>
    </p:spTree>
    <p:extLst>
      <p:ext uri="{BB962C8B-B14F-4D97-AF65-F5344CB8AC3E}">
        <p14:creationId xmlns:p14="http://schemas.microsoft.com/office/powerpoint/2010/main" val="22074390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4C5B9E2-3C27-834B-9B3E-16C4FE94D7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9333FFA5-9AD7-B04F-8C31-22D745231A3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367A58-E258-9540-AE56-5FE5BB003ABD}"/>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99DE463-533D-8D45-AF26-C532D77B169D}" type="datetimeFigureOut">
              <a:rPr lang="en-US" smtClean="0"/>
              <a:t>12/9/19</a:t>
            </a:fld>
            <a:endParaRPr lang="en-US"/>
          </a:p>
        </p:txBody>
      </p:sp>
      <p:sp>
        <p:nvSpPr>
          <p:cNvPr id="5" name="Footer Placeholder 4">
            <a:extLst>
              <a:ext uri="{FF2B5EF4-FFF2-40B4-BE49-F238E27FC236}">
                <a16:creationId xmlns:a16="http://schemas.microsoft.com/office/drawing/2014/main" id="{87BE255C-5879-824E-8A94-E0A4334FD0B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A461381-9956-C54F-BB62-AF3F115630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50CE67-C4CE-834A-95D6-ABC87FE0FD35}" type="slidenum">
              <a:rPr lang="en-US" smtClean="0"/>
              <a:t>‹#›</a:t>
            </a:fld>
            <a:endParaRPr lang="en-US"/>
          </a:p>
        </p:txBody>
      </p:sp>
    </p:spTree>
    <p:extLst>
      <p:ext uri="{BB962C8B-B14F-4D97-AF65-F5344CB8AC3E}">
        <p14:creationId xmlns:p14="http://schemas.microsoft.com/office/powerpoint/2010/main" val="28304265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2">
            <a:extLst>
              <a:ext uri="{FF2B5EF4-FFF2-40B4-BE49-F238E27FC236}">
                <a16:creationId xmlns:a16="http://schemas.microsoft.com/office/drawing/2014/main" id="{4A6191F7-457B-FA4A-A05C-617018C3DA01}"/>
              </a:ext>
            </a:extLst>
          </p:cNvPr>
          <p:cNvSpPr>
            <a:spLocks noGrp="1" noChangeArrowheads="1"/>
          </p:cNvSpPr>
          <p:nvPr>
            <p:ph type="title"/>
          </p:nvPr>
        </p:nvSpPr>
        <p:spPr/>
        <p:txBody>
          <a:bodyPr/>
          <a:lstStyle/>
          <a:p>
            <a:r>
              <a:rPr lang="en-US" altLang="en-US" dirty="0"/>
              <a:t>a civil suit</a:t>
            </a:r>
          </a:p>
        </p:txBody>
      </p:sp>
    </p:spTree>
    <p:extLst>
      <p:ext uri="{BB962C8B-B14F-4D97-AF65-F5344CB8AC3E}">
        <p14:creationId xmlns:p14="http://schemas.microsoft.com/office/powerpoint/2010/main" val="218122261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87FD2-6EBC-E047-9113-C0A0BFC6D49C}"/>
              </a:ext>
            </a:extLst>
          </p:cNvPr>
          <p:cNvSpPr>
            <a:spLocks noGrp="1"/>
          </p:cNvSpPr>
          <p:nvPr>
            <p:ph type="title"/>
          </p:nvPr>
        </p:nvSpPr>
        <p:spPr>
          <a:xfrm>
            <a:off x="496711" y="365125"/>
            <a:ext cx="10857089" cy="6159853"/>
          </a:xfrm>
        </p:spPr>
        <p:txBody>
          <a:bodyPr>
            <a:normAutofit fontScale="90000"/>
          </a:bodyPr>
          <a:lstStyle/>
          <a:p>
            <a:r>
              <a:rPr lang="en-US" dirty="0"/>
              <a:t>in state court when suing under the law of another sovereign </a:t>
            </a:r>
            <a:br>
              <a:rPr lang="en-US" dirty="0"/>
            </a:br>
            <a:br>
              <a:rPr lang="en-US" dirty="0"/>
            </a:br>
            <a:r>
              <a:rPr lang="en-US" dirty="0"/>
              <a:t>horizontal substance/procedure distinction</a:t>
            </a:r>
            <a:br>
              <a:rPr lang="en-US" dirty="0"/>
            </a:br>
            <a:r>
              <a:rPr lang="en-US" dirty="0"/>
              <a:t>	- there are various approaches</a:t>
            </a:r>
            <a:br>
              <a:rPr lang="en-US" dirty="0"/>
            </a:br>
            <a:r>
              <a:rPr lang="en-US" dirty="0"/>
              <a:t>	- difficult because hard to tell whether sister state/foreign law is substantive</a:t>
            </a:r>
            <a:br>
              <a:rPr lang="en-US" dirty="0"/>
            </a:br>
            <a:r>
              <a:rPr lang="en-US" dirty="0"/>
              <a:t>	- and hard to tell what to do in conflicts </a:t>
            </a:r>
            <a:r>
              <a:rPr lang="en-US"/>
              <a:t>with forum law</a:t>
            </a:r>
            <a:br>
              <a:rPr lang="en-US" dirty="0"/>
            </a:br>
            <a:br>
              <a:rPr lang="en-US" dirty="0"/>
            </a:br>
            <a:br>
              <a:rPr lang="en-US" dirty="0"/>
            </a:br>
            <a:endParaRPr lang="en-US" dirty="0"/>
          </a:p>
        </p:txBody>
      </p:sp>
    </p:spTree>
    <p:extLst>
      <p:ext uri="{BB962C8B-B14F-4D97-AF65-F5344CB8AC3E}">
        <p14:creationId xmlns:p14="http://schemas.microsoft.com/office/powerpoint/2010/main" val="2925719899"/>
      </p:ext>
    </p:extLst>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1828800" y="274638"/>
            <a:ext cx="8382000" cy="6202362"/>
          </a:xfrm>
        </p:spPr>
        <p:txBody>
          <a:bodyPr rtlCol="0">
            <a:normAutofit fontScale="90000"/>
          </a:bodyPr>
          <a:lstStyle/>
          <a:p>
            <a:pPr>
              <a:defRPr/>
            </a:pPr>
            <a:r>
              <a:rPr lang="en-US" sz="3600"/>
              <a:t>Rule 20. Permissive Joinder of Parties</a:t>
            </a:r>
            <a:br>
              <a:rPr lang="en-US" sz="3600"/>
            </a:br>
            <a:r>
              <a:rPr lang="en-US" sz="3600"/>
              <a:t>(a) Persons Who May Join or Be Joined.</a:t>
            </a:r>
            <a:br>
              <a:rPr lang="en-US" sz="3600"/>
            </a:br>
            <a:r>
              <a:rPr lang="en-US" sz="3600"/>
              <a:t>    (1) Plaintiffs. Persons may join in one action as plaintiffs if:</a:t>
            </a:r>
            <a:br>
              <a:rPr lang="en-US" sz="3600"/>
            </a:br>
            <a:r>
              <a:rPr lang="en-US" sz="3600"/>
              <a:t>        (A) they assert any right to relief jointly, severally, or in the alternative with respect to or arising out of the same transaction, occurrence, or series of transactions or occurrences; and</a:t>
            </a:r>
            <a:br>
              <a:rPr lang="en-US" sz="3600"/>
            </a:br>
            <a:r>
              <a:rPr lang="en-US" sz="3600"/>
              <a:t>        (B) any question of law or fact common to all plaintiffs will arise in the action.</a:t>
            </a:r>
            <a:br>
              <a:rPr lang="en-US" sz="2800"/>
            </a:br>
            <a:br>
              <a:rPr lang="en-US" sz="2800"/>
            </a:br>
            <a:endParaRPr lang="en-US" sz="2800"/>
          </a:p>
        </p:txBody>
      </p:sp>
    </p:spTree>
    <p:extLst>
      <p:ext uri="{BB962C8B-B14F-4D97-AF65-F5344CB8AC3E}">
        <p14:creationId xmlns:p14="http://schemas.microsoft.com/office/powerpoint/2010/main" val="1768760741"/>
      </p:ext>
    </p:extLst>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274638"/>
            <a:ext cx="8458200" cy="6354762"/>
          </a:xfrm>
        </p:spPr>
        <p:txBody>
          <a:bodyPr rtlCol="0">
            <a:normAutofit fontScale="90000"/>
          </a:bodyPr>
          <a:lstStyle/>
          <a:p>
            <a:pPr>
              <a:defRPr/>
            </a:pPr>
            <a:r>
              <a:rPr lang="en-US" dirty="0"/>
              <a:t>(2) Defendants. Persons . . . may be joined in one action as defendants if:</a:t>
            </a:r>
            <a:br>
              <a:rPr lang="en-US" dirty="0"/>
            </a:br>
            <a:r>
              <a:rPr lang="en-US" dirty="0"/>
              <a:t>        (A) any right to relief is asserted against them jointly, severally, or in the alternative with respect to or arising out of the same transaction, occurrence, or series of transactions or occurrences; and</a:t>
            </a:r>
            <a:br>
              <a:rPr lang="en-US" dirty="0"/>
            </a:br>
            <a:r>
              <a:rPr lang="en-US" dirty="0"/>
              <a:t>        (B) any question of law or fact common to all defendants will arise in the action.</a:t>
            </a:r>
          </a:p>
        </p:txBody>
      </p:sp>
    </p:spTree>
    <p:extLst>
      <p:ext uri="{BB962C8B-B14F-4D97-AF65-F5344CB8AC3E}">
        <p14:creationId xmlns:p14="http://schemas.microsoft.com/office/powerpoint/2010/main" val="4263142949"/>
      </p:ext>
    </p:extLst>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52750" y="1063626"/>
            <a:ext cx="6229350" cy="4594225"/>
          </a:xfrm>
        </p:spPr>
        <p:txBody>
          <a:bodyPr rtlCol="0">
            <a:normAutofit fontScale="90000"/>
          </a:bodyPr>
          <a:lstStyle/>
          <a:p>
            <a:pPr>
              <a:defRPr/>
            </a:pPr>
            <a:r>
              <a:rPr lang="en-US" dirty="0"/>
              <a:t>Rule 13. Counterclaim and </a:t>
            </a:r>
            <a:r>
              <a:rPr lang="en-US" dirty="0" err="1"/>
              <a:t>Crossclaim</a:t>
            </a:r>
            <a:br>
              <a:rPr lang="en-US" dirty="0"/>
            </a:br>
            <a:r>
              <a:rPr lang="en-US" dirty="0"/>
              <a:t> </a:t>
            </a:r>
            <a:br>
              <a:rPr lang="en-US" dirty="0"/>
            </a:br>
            <a:r>
              <a:rPr lang="en-US" dirty="0"/>
              <a:t>. . . </a:t>
            </a:r>
            <a:br>
              <a:rPr lang="en-US" dirty="0"/>
            </a:br>
            <a:r>
              <a:rPr lang="en-US" dirty="0"/>
              <a:t> </a:t>
            </a:r>
            <a:br>
              <a:rPr lang="en-US" dirty="0"/>
            </a:br>
            <a:r>
              <a:rPr lang="en-US" dirty="0"/>
              <a:t>(h) Joining Additional Parties.  Rules 19 and 20 govern the addition of a person as a party to a counterclaim or </a:t>
            </a:r>
            <a:r>
              <a:rPr lang="en-US" dirty="0" err="1"/>
              <a:t>crossclaim</a:t>
            </a:r>
            <a:r>
              <a:rPr lang="en-US" dirty="0"/>
              <a:t>.</a:t>
            </a:r>
            <a:br>
              <a:rPr lang="en-US" dirty="0"/>
            </a:br>
            <a:endParaRPr lang="en-US" dirty="0"/>
          </a:p>
        </p:txBody>
      </p:sp>
    </p:spTree>
    <p:extLst>
      <p:ext uri="{BB962C8B-B14F-4D97-AF65-F5344CB8AC3E}">
        <p14:creationId xmlns:p14="http://schemas.microsoft.com/office/powerpoint/2010/main" val="466005800"/>
      </p:ext>
    </p:extLst>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F5F301-59EE-6F4F-8951-E34AD6A84B33}"/>
              </a:ext>
            </a:extLst>
          </p:cNvPr>
          <p:cNvSpPr>
            <a:spLocks noGrp="1"/>
          </p:cNvSpPr>
          <p:nvPr>
            <p:ph type="title"/>
          </p:nvPr>
        </p:nvSpPr>
        <p:spPr>
          <a:xfrm>
            <a:off x="530578" y="365125"/>
            <a:ext cx="10823222" cy="6058253"/>
          </a:xfrm>
        </p:spPr>
        <p:txBody>
          <a:bodyPr/>
          <a:lstStyle/>
          <a:p>
            <a:r>
              <a:rPr lang="en-US" dirty="0"/>
              <a:t>Claim preclusion</a:t>
            </a:r>
          </a:p>
        </p:txBody>
      </p:sp>
    </p:spTree>
    <p:extLst>
      <p:ext uri="{BB962C8B-B14F-4D97-AF65-F5344CB8AC3E}">
        <p14:creationId xmlns:p14="http://schemas.microsoft.com/office/powerpoint/2010/main" val="22164447"/>
      </p:ext>
    </p:extLst>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9502" y="365125"/>
            <a:ext cx="10874298" cy="6069129"/>
          </a:xfrm>
        </p:spPr>
        <p:txBody>
          <a:bodyPr>
            <a:normAutofit fontScale="90000"/>
          </a:bodyPr>
          <a:lstStyle/>
          <a:p>
            <a:r>
              <a:rPr lang="en-US" dirty="0"/>
              <a:t>(a) Compulsory Counterclaim.</a:t>
            </a:r>
            <a:br>
              <a:rPr lang="en-US" dirty="0"/>
            </a:br>
            <a:r>
              <a:rPr lang="en-US" dirty="0"/>
              <a:t>(1) </a:t>
            </a:r>
            <a:r>
              <a:rPr lang="en-US" i="1" dirty="0"/>
              <a:t>In General.</a:t>
            </a:r>
            <a:r>
              <a:rPr lang="en-US" dirty="0"/>
              <a:t> A pleading must state as a counterclaim any claim that—at the time of its service—the pleader has against an opposing party if the claim:</a:t>
            </a:r>
            <a:br>
              <a:rPr lang="en-US" dirty="0"/>
            </a:br>
            <a:r>
              <a:rPr lang="en-US" dirty="0"/>
              <a:t>(A) arises out of the transaction or occurrence that is the subject matter of the opposing party's claim; and</a:t>
            </a:r>
            <a:br>
              <a:rPr lang="en-US" dirty="0"/>
            </a:br>
            <a:r>
              <a:rPr lang="en-US" dirty="0"/>
              <a:t>(B) does not require adding another party over whom the court cannot acquire jurisdiction.</a:t>
            </a:r>
          </a:p>
        </p:txBody>
      </p:sp>
    </p:spTree>
    <p:extLst>
      <p:ext uri="{BB962C8B-B14F-4D97-AF65-F5344CB8AC3E}">
        <p14:creationId xmlns:p14="http://schemas.microsoft.com/office/powerpoint/2010/main" val="275593744"/>
      </p:ext>
    </p:extLst>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3746" y="365125"/>
            <a:ext cx="10930054" cy="6147187"/>
          </a:xfrm>
        </p:spPr>
        <p:txBody>
          <a:bodyPr/>
          <a:lstStyle/>
          <a:p>
            <a:r>
              <a:rPr lang="en-US" dirty="0"/>
              <a:t>(2) </a:t>
            </a:r>
            <a:r>
              <a:rPr lang="en-US" i="1" dirty="0"/>
              <a:t>Exceptions.</a:t>
            </a:r>
            <a:r>
              <a:rPr lang="en-US" dirty="0"/>
              <a:t> The pleader need not state the claim if:</a:t>
            </a:r>
            <a:br>
              <a:rPr lang="en-US" dirty="0"/>
            </a:br>
            <a:r>
              <a:rPr lang="en-US" dirty="0"/>
              <a:t>(A) when the action was commenced, the claim was the subject of another pending action; or</a:t>
            </a:r>
            <a:br>
              <a:rPr lang="en-US" dirty="0"/>
            </a:br>
            <a:endParaRPr lang="en-US" dirty="0"/>
          </a:p>
        </p:txBody>
      </p:sp>
    </p:spTree>
    <p:extLst>
      <p:ext uri="{BB962C8B-B14F-4D97-AF65-F5344CB8AC3E}">
        <p14:creationId xmlns:p14="http://schemas.microsoft.com/office/powerpoint/2010/main" val="345672195"/>
      </p:ext>
    </p:extLst>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6410" y="365125"/>
            <a:ext cx="10807390" cy="5779197"/>
          </a:xfrm>
        </p:spPr>
        <p:txBody>
          <a:bodyPr/>
          <a:lstStyle/>
          <a:p>
            <a:r>
              <a:rPr lang="en-US" dirty="0"/>
              <a:t>13(a)(2)</a:t>
            </a:r>
            <a:r>
              <a:rPr lang="en-US" i="1" dirty="0"/>
              <a:t> Exceptions.</a:t>
            </a:r>
            <a:r>
              <a:rPr lang="en-US" dirty="0"/>
              <a:t> The pleader need not state the claim if:</a:t>
            </a:r>
            <a:br>
              <a:rPr lang="en-US" dirty="0"/>
            </a:br>
            <a:r>
              <a:rPr lang="mr-IN" dirty="0"/>
              <a:t>…</a:t>
            </a:r>
            <a:br>
              <a:rPr lang="en-US" dirty="0"/>
            </a:br>
            <a:r>
              <a:rPr lang="en-US" dirty="0"/>
              <a:t>(B) the opposing party sued on its claim by attachment or other process that did not establish personal jurisdiction over the pleader on that claim, and the pleader does not assert any counterclaim under this rule.</a:t>
            </a:r>
          </a:p>
        </p:txBody>
      </p:sp>
    </p:spTree>
    <p:extLst>
      <p:ext uri="{BB962C8B-B14F-4D97-AF65-F5344CB8AC3E}">
        <p14:creationId xmlns:p14="http://schemas.microsoft.com/office/powerpoint/2010/main" val="287060179"/>
      </p:ext>
    </p:extLst>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FF62A9-A93F-0A41-8255-500FB096A595}"/>
              </a:ext>
            </a:extLst>
          </p:cNvPr>
          <p:cNvSpPr>
            <a:spLocks noGrp="1"/>
          </p:cNvSpPr>
          <p:nvPr>
            <p:ph type="title"/>
          </p:nvPr>
        </p:nvSpPr>
        <p:spPr>
          <a:xfrm>
            <a:off x="541867" y="365125"/>
            <a:ext cx="10811933" cy="6013097"/>
          </a:xfrm>
        </p:spPr>
        <p:txBody>
          <a:bodyPr/>
          <a:lstStyle/>
          <a:p>
            <a:r>
              <a:rPr lang="en-US" dirty="0"/>
              <a:t>Counterclaims are not grounds for removal</a:t>
            </a:r>
            <a:br>
              <a:rPr lang="en-US" dirty="0"/>
            </a:br>
            <a:br>
              <a:rPr lang="en-US" dirty="0"/>
            </a:br>
            <a:r>
              <a:rPr lang="en-US" dirty="0"/>
              <a:t>- exception</a:t>
            </a:r>
            <a:br>
              <a:rPr lang="en-US" dirty="0"/>
            </a:br>
            <a:br>
              <a:rPr lang="en-US" dirty="0"/>
            </a:br>
            <a:r>
              <a:rPr lang="en-US" dirty="0"/>
              <a:t>28 U.S.C.A. § 1454: removal where “any party asserts a claim for relief arising under any Act of Congress relating to patents, plant variety protection, or copyrights.”</a:t>
            </a:r>
          </a:p>
        </p:txBody>
      </p:sp>
    </p:spTree>
    <p:extLst>
      <p:ext uri="{BB962C8B-B14F-4D97-AF65-F5344CB8AC3E}">
        <p14:creationId xmlns:p14="http://schemas.microsoft.com/office/powerpoint/2010/main" val="471436786"/>
      </p:ext>
    </p:extLst>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70155" y="365125"/>
            <a:ext cx="10783645" cy="6089463"/>
          </a:xfrm>
        </p:spPr>
        <p:txBody>
          <a:bodyPr>
            <a:normAutofit fontScale="90000"/>
          </a:bodyPr>
          <a:lstStyle/>
          <a:p>
            <a:r>
              <a:rPr lang="en-US" dirty="0"/>
              <a:t>1441(a) Generally.— Except as otherwise expressly provided by Act of Congress, any civil action brought in a State court of which the district courts of the United States have original jurisdiction, may be removed by the defendant or the defendants, to the district court of the United States for the district and division embracing the place where such action is pending</a:t>
            </a:r>
            <a:br>
              <a:rPr lang="en-US" dirty="0"/>
            </a:br>
            <a:endParaRPr lang="en-US" dirty="0"/>
          </a:p>
        </p:txBody>
      </p:sp>
    </p:spTree>
    <p:extLst>
      <p:ext uri="{BB962C8B-B14F-4D97-AF65-F5344CB8AC3E}">
        <p14:creationId xmlns:p14="http://schemas.microsoft.com/office/powerpoint/2010/main" val="1235420509"/>
      </p:ext>
    </p:extLst>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5000" y="1063626"/>
            <a:ext cx="8610600" cy="4765675"/>
          </a:xfrm>
        </p:spPr>
        <p:txBody>
          <a:bodyPr rtlCol="0">
            <a:normAutofit fontScale="90000"/>
          </a:bodyPr>
          <a:lstStyle/>
          <a:p>
            <a:pPr>
              <a:defRPr/>
            </a:pPr>
            <a:r>
              <a:rPr lang="en-US" dirty="0"/>
              <a:t>Rule 14. Third-Party Practice</a:t>
            </a:r>
            <a:br>
              <a:rPr lang="en-US" dirty="0"/>
            </a:br>
            <a:br>
              <a:rPr lang="en-US" dirty="0"/>
            </a:br>
            <a:r>
              <a:rPr lang="en-US" dirty="0"/>
              <a:t>(a) When a Defending Party May Bring in a Third Party.</a:t>
            </a:r>
            <a:br>
              <a:rPr lang="en-US" dirty="0"/>
            </a:br>
            <a:r>
              <a:rPr lang="en-US" dirty="0"/>
              <a:t>    (1) Timing of the Summons and Complaint.  A defending party may, as third-party plaintiff, serve a summons and complaint on a nonparty who is or may be liable to it for all or part of the claim against it. </a:t>
            </a:r>
          </a:p>
        </p:txBody>
      </p:sp>
    </p:spTree>
    <p:extLst>
      <p:ext uri="{BB962C8B-B14F-4D97-AF65-F5344CB8AC3E}">
        <p14:creationId xmlns:p14="http://schemas.microsoft.com/office/powerpoint/2010/main" val="24392862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A87FD2-6EBC-E047-9113-C0A0BFC6D49C}"/>
              </a:ext>
            </a:extLst>
          </p:cNvPr>
          <p:cNvSpPr>
            <a:spLocks noGrp="1"/>
          </p:cNvSpPr>
          <p:nvPr>
            <p:ph type="title"/>
          </p:nvPr>
        </p:nvSpPr>
        <p:spPr>
          <a:xfrm>
            <a:off x="496711" y="365125"/>
            <a:ext cx="10857089" cy="6159853"/>
          </a:xfrm>
        </p:spPr>
        <p:txBody>
          <a:bodyPr>
            <a:normAutofit/>
          </a:bodyPr>
          <a:lstStyle/>
          <a:p>
            <a:r>
              <a:rPr lang="en-US" dirty="0"/>
              <a:t>in federal court when suing under the law of another sovereign (state or another nation)</a:t>
            </a:r>
            <a:br>
              <a:rPr lang="en-US" dirty="0"/>
            </a:br>
            <a:br>
              <a:rPr lang="en-US" dirty="0"/>
            </a:br>
            <a:r>
              <a:rPr lang="en-US" dirty="0"/>
              <a:t>it depends upon the type of federal law governing court administration that is at issue</a:t>
            </a:r>
            <a:br>
              <a:rPr lang="en-US" dirty="0"/>
            </a:br>
            <a:br>
              <a:rPr lang="en-US" dirty="0"/>
            </a:br>
            <a:br>
              <a:rPr lang="en-US" dirty="0"/>
            </a:br>
            <a:endParaRPr lang="en-US" dirty="0"/>
          </a:p>
        </p:txBody>
      </p:sp>
    </p:spTree>
    <p:extLst>
      <p:ext uri="{BB962C8B-B14F-4D97-AF65-F5344CB8AC3E}">
        <p14:creationId xmlns:p14="http://schemas.microsoft.com/office/powerpoint/2010/main" val="2915686934"/>
      </p:ext>
    </p:extLst>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1752600" y="1063626"/>
            <a:ext cx="8763000" cy="5051425"/>
          </a:xfrm>
        </p:spPr>
        <p:txBody>
          <a:bodyPr>
            <a:normAutofit fontScale="90000"/>
          </a:bodyPr>
          <a:lstStyle/>
          <a:p>
            <a:pPr algn="l" eaLnBrk="1" hangingPunct="1"/>
            <a:r>
              <a:rPr lang="en-US" altLang="en-US" sz="3200"/>
              <a:t> (2) Third-Party Defendant’s Claims and Defenses.  The person served with the summons and third-party complaint — the “third-party defendant”:</a:t>
            </a:r>
            <a:br>
              <a:rPr lang="en-US" altLang="en-US" sz="3200"/>
            </a:br>
            <a:r>
              <a:rPr lang="en-US" altLang="en-US" sz="3200"/>
              <a:t>        (A) must assert any defense against the third party plaintiff’s claim under Rule 12;</a:t>
            </a:r>
            <a:br>
              <a:rPr lang="en-US" altLang="en-US" sz="3200"/>
            </a:br>
            <a:r>
              <a:rPr lang="en-US" altLang="en-US" sz="3200"/>
              <a:t>        (B) must assert any counterclaim against the third-party plaintiff under Rule 13(a), and may assert any counterclaim against the third-party plaintiff under Rule 13(b) or any crossclaim against another third-party defendant under Rule 13(g);</a:t>
            </a:r>
            <a:br>
              <a:rPr lang="en-US" altLang="en-US" sz="3200"/>
            </a:br>
            <a:r>
              <a:rPr lang="en-US" altLang="en-US" sz="3200"/>
              <a:t>        (C) may assert against the plaintiff any defense that the third-party plaintiff has to the plaintiff’s claim; and…</a:t>
            </a:r>
            <a:br>
              <a:rPr lang="en-US" altLang="en-US" sz="3200"/>
            </a:br>
            <a:endParaRPr lang="en-US" altLang="en-US" sz="3200"/>
          </a:p>
        </p:txBody>
      </p:sp>
    </p:spTree>
    <p:extLst>
      <p:ext uri="{BB962C8B-B14F-4D97-AF65-F5344CB8AC3E}">
        <p14:creationId xmlns:p14="http://schemas.microsoft.com/office/powerpoint/2010/main" val="2603403554"/>
      </p:ext>
    </p:extLst>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1524000" y="0"/>
            <a:ext cx="9144000" cy="6858000"/>
          </a:xfrm>
        </p:spPr>
        <p:txBody>
          <a:bodyPr/>
          <a:lstStyle/>
          <a:p>
            <a:pPr algn="l" eaLnBrk="1" hangingPunct="1"/>
            <a:r>
              <a:rPr lang="en-US" altLang="en-US" sz="3200"/>
              <a:t>14(a)(2) </a:t>
            </a:r>
            <a:br>
              <a:rPr lang="en-US" altLang="en-US" sz="3200"/>
            </a:br>
            <a:r>
              <a:rPr lang="en-US" altLang="en-US" sz="3200"/>
              <a:t>              (D) may also assert against the plaintiff any claim arising out of the transaction or occurrence that is the subject matter of the plaintiff’s claim against the third-party plaintiff.</a:t>
            </a:r>
            <a:br>
              <a:rPr lang="en-US" altLang="en-US" sz="3200"/>
            </a:br>
            <a:r>
              <a:rPr lang="en-US" altLang="en-US" sz="3200"/>
              <a:t>    (3) Plaintiff’s Claims Against a Third-Party Defendant.  The plaintiff may assert against the third-party defendant any claim arising out of the transaction or occurrence that is the subject matter of the plaintiff’s claim against the third-party plaintiff. </a:t>
            </a:r>
          </a:p>
        </p:txBody>
      </p:sp>
    </p:spTree>
    <p:extLst>
      <p:ext uri="{BB962C8B-B14F-4D97-AF65-F5344CB8AC3E}">
        <p14:creationId xmlns:p14="http://schemas.microsoft.com/office/powerpoint/2010/main" val="1716829586"/>
      </p:ext>
    </p:extLst>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524000" y="1066800"/>
            <a:ext cx="9067800" cy="4800600"/>
          </a:xfrm>
        </p:spPr>
        <p:txBody>
          <a:bodyPr>
            <a:normAutofit fontScale="90000"/>
          </a:bodyPr>
          <a:lstStyle/>
          <a:p>
            <a:pPr algn="l" eaLnBrk="1" hangingPunct="1"/>
            <a:r>
              <a:rPr lang="en-US" altLang="en-US" sz="2400" b="1"/>
              <a:t>Rule 19. Required Joinder of Parties</a:t>
            </a:r>
            <a:br>
              <a:rPr lang="en-US" altLang="en-US" sz="2400" b="1"/>
            </a:br>
            <a:br>
              <a:rPr lang="en-US" altLang="en-US" sz="2400" b="1"/>
            </a:br>
            <a:r>
              <a:rPr lang="en-US" altLang="en-US" sz="2400"/>
              <a:t>(a) Persons Required to Be Joined if Feasible.</a:t>
            </a:r>
            <a:br>
              <a:rPr lang="en-US" altLang="en-US" sz="2400"/>
            </a:br>
            <a:r>
              <a:rPr lang="en-US" altLang="en-US" sz="2400"/>
              <a:t>    (1) Required Party.  A person who is subject to service of process and whose joinder will not deprive the court of subject-matter jurisdiction must be joined as a party if:</a:t>
            </a:r>
            <a:br>
              <a:rPr lang="en-US" altLang="en-US" sz="2400"/>
            </a:br>
            <a:r>
              <a:rPr lang="en-US" altLang="en-US" sz="2400"/>
              <a:t>        (A) in that person’s absence, the court cannot accord complete relief among existing parties; or</a:t>
            </a:r>
            <a:br>
              <a:rPr lang="en-US" altLang="en-US" sz="2400"/>
            </a:br>
            <a:r>
              <a:rPr lang="en-US" altLang="en-US" sz="2400"/>
              <a:t>        (B) that person claims an interest relating to the subject of the action and is so situated that disposing of the action in the person’s absence may:</a:t>
            </a:r>
            <a:br>
              <a:rPr lang="en-US" altLang="en-US" sz="2400"/>
            </a:br>
            <a:r>
              <a:rPr lang="en-US" altLang="en-US" sz="2400"/>
              <a:t>            (i) as a practical matter impair or impede the person’s ability to protect the interest; or</a:t>
            </a:r>
            <a:br>
              <a:rPr lang="en-US" altLang="en-US" sz="2400"/>
            </a:br>
            <a:r>
              <a:rPr lang="en-US" altLang="en-US" sz="2400"/>
              <a:t>            (ii) leave an existing party subject to a substantial risk of incurring double, multiple, or otherwise inconsistent obligations because of the interest.</a:t>
            </a:r>
            <a:br>
              <a:rPr lang="en-US" altLang="en-US" sz="2400"/>
            </a:br>
            <a:endParaRPr lang="en-US" altLang="en-US" sz="2400"/>
          </a:p>
        </p:txBody>
      </p:sp>
    </p:spTree>
    <p:extLst>
      <p:ext uri="{BB962C8B-B14F-4D97-AF65-F5344CB8AC3E}">
        <p14:creationId xmlns:p14="http://schemas.microsoft.com/office/powerpoint/2010/main" val="4091450368"/>
      </p:ext>
    </p:extLst>
  </p:cSld>
  <p:clrMapOvr>
    <a:masterClrMapping/>
  </p:clrMapOvr>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676400" y="1066801"/>
            <a:ext cx="8763000" cy="4765675"/>
          </a:xfrm>
        </p:spPr>
        <p:txBody>
          <a:bodyPr>
            <a:normAutofit fontScale="90000"/>
          </a:bodyPr>
          <a:lstStyle/>
          <a:p>
            <a:pPr algn="l" eaLnBrk="1" hangingPunct="1"/>
            <a:r>
              <a:rPr lang="en-US" altLang="en-US" sz="2400"/>
              <a:t>(b) When Joinder Is Not Feasible.  If a person who is required to be joined if feasible cannot be joined, the court must determine whether, in equity and good conscience, the action should proceed among the existing parties or should be dismissed. The factors for the court to consider include:</a:t>
            </a:r>
            <a:br>
              <a:rPr lang="en-US" altLang="en-US" sz="2400"/>
            </a:br>
            <a:r>
              <a:rPr lang="en-US" altLang="en-US" sz="2400"/>
              <a:t>    (1) the extent to which a judgment rendered in the person’s absence might prejudice that person or the existing parties;</a:t>
            </a:r>
            <a:br>
              <a:rPr lang="en-US" altLang="en-US" sz="2400"/>
            </a:br>
            <a:r>
              <a:rPr lang="en-US" altLang="en-US" sz="2400"/>
              <a:t>    (2) the extent to which any prejudice could be lessened or avoided by:</a:t>
            </a:r>
            <a:br>
              <a:rPr lang="en-US" altLang="en-US" sz="2400"/>
            </a:br>
            <a:r>
              <a:rPr lang="en-US" altLang="en-US" sz="2400"/>
              <a:t>        (A) protective provisions in the judgment;</a:t>
            </a:r>
            <a:br>
              <a:rPr lang="en-US" altLang="en-US" sz="2400"/>
            </a:br>
            <a:r>
              <a:rPr lang="en-US" altLang="en-US" sz="2400"/>
              <a:t>        (B) shaping the relief; or</a:t>
            </a:r>
            <a:br>
              <a:rPr lang="en-US" altLang="en-US" sz="2400"/>
            </a:br>
            <a:r>
              <a:rPr lang="en-US" altLang="en-US" sz="2400"/>
              <a:t>        (C) other measures;</a:t>
            </a:r>
            <a:br>
              <a:rPr lang="en-US" altLang="en-US" sz="2400"/>
            </a:br>
            <a:r>
              <a:rPr lang="en-US" altLang="en-US" sz="2400"/>
              <a:t>    (3) whether a judgment rendered in the person’s absence would be adequate; and</a:t>
            </a:r>
            <a:br>
              <a:rPr lang="en-US" altLang="en-US" sz="2400"/>
            </a:br>
            <a:r>
              <a:rPr lang="en-US" altLang="en-US" sz="2400"/>
              <a:t>    (4) whether the plaintiff would have an adequate remedy if the action were dismissed for nonjoinder. </a:t>
            </a:r>
            <a:br>
              <a:rPr lang="en-US" altLang="en-US" sz="2400"/>
            </a:br>
            <a:endParaRPr lang="en-US" altLang="en-US" sz="2400"/>
          </a:p>
        </p:txBody>
      </p:sp>
    </p:spTree>
    <p:extLst>
      <p:ext uri="{BB962C8B-B14F-4D97-AF65-F5344CB8AC3E}">
        <p14:creationId xmlns:p14="http://schemas.microsoft.com/office/powerpoint/2010/main" val="1933169803"/>
      </p:ext>
    </p:extLst>
  </p:cSld>
  <p:clrMapOvr>
    <a:masterClrMapping/>
  </p:clrMapOvr>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1752600" y="1063626"/>
            <a:ext cx="8839200" cy="4765675"/>
          </a:xfrm>
        </p:spPr>
        <p:txBody>
          <a:bodyPr>
            <a:normAutofit fontScale="90000"/>
          </a:bodyPr>
          <a:lstStyle/>
          <a:p>
            <a:pPr algn="l" eaLnBrk="1" hangingPunct="1"/>
            <a:r>
              <a:rPr lang="en-US" altLang="en-US" sz="3200" b="1"/>
              <a:t>Rule 24. Intervention</a:t>
            </a:r>
            <a:br>
              <a:rPr lang="en-US" altLang="en-US" sz="3200"/>
            </a:br>
            <a:br>
              <a:rPr lang="en-US" altLang="en-US" sz="3200"/>
            </a:br>
            <a:r>
              <a:rPr lang="en-US" altLang="en-US" sz="3200"/>
              <a:t>(a) Intervention of Right.  On timely motion, the court must permit anyone to intervene who:</a:t>
            </a:r>
            <a:br>
              <a:rPr lang="en-US" altLang="en-US" sz="3200"/>
            </a:br>
            <a:r>
              <a:rPr lang="en-US" altLang="en-US" sz="3200"/>
              <a:t>    (1) is given an unconditional right to intervene by a federal statute; or</a:t>
            </a:r>
            <a:br>
              <a:rPr lang="en-US" altLang="en-US" sz="3200"/>
            </a:br>
            <a:r>
              <a:rPr lang="en-US" altLang="en-US" sz="3200"/>
              <a:t>    (2) claims an interest relating to the property or transaction that is the subject of the action, and is so situated that disposing of the action may as a practical matter impair or impede the movant’s ability to protect its interest, unless existing parties adequately represent that interest. </a:t>
            </a:r>
            <a:br>
              <a:rPr lang="en-US" altLang="en-US" sz="3200"/>
            </a:br>
            <a:endParaRPr lang="en-US" altLang="en-US" sz="3200"/>
          </a:p>
        </p:txBody>
      </p:sp>
    </p:spTree>
    <p:extLst>
      <p:ext uri="{BB962C8B-B14F-4D97-AF65-F5344CB8AC3E}">
        <p14:creationId xmlns:p14="http://schemas.microsoft.com/office/powerpoint/2010/main" val="1945643223"/>
      </p:ext>
    </p:extLst>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1752600" y="1063626"/>
            <a:ext cx="8686800" cy="4765675"/>
          </a:xfrm>
        </p:spPr>
        <p:txBody>
          <a:bodyPr>
            <a:normAutofit fontScale="90000"/>
          </a:bodyPr>
          <a:lstStyle/>
          <a:p>
            <a:pPr algn="l" eaLnBrk="1" hangingPunct="1"/>
            <a:r>
              <a:rPr lang="en-US" altLang="en-US"/>
              <a:t>(b) Permissive Intervention.</a:t>
            </a:r>
            <a:br>
              <a:rPr lang="en-US" altLang="en-US"/>
            </a:br>
            <a:r>
              <a:rPr lang="en-US" altLang="en-US"/>
              <a:t>    (1) In General. On timely motion, the court may permit anyone to intervene who:</a:t>
            </a:r>
            <a:br>
              <a:rPr lang="en-US" altLang="en-US"/>
            </a:br>
            <a:r>
              <a:rPr lang="en-US" altLang="en-US"/>
              <a:t>        (A) is given a conditional right to intervene by a federal statute; or</a:t>
            </a:r>
            <a:br>
              <a:rPr lang="en-US" altLang="en-US"/>
            </a:br>
            <a:r>
              <a:rPr lang="en-US" altLang="en-US"/>
              <a:t>        (B) has a claim or defense that shares with the main action a common question of law or fact.</a:t>
            </a:r>
            <a:br>
              <a:rPr lang="en-US" altLang="en-US"/>
            </a:br>
            <a:r>
              <a:rPr lang="en-US" altLang="en-US"/>
              <a:t>. . .</a:t>
            </a:r>
          </a:p>
        </p:txBody>
      </p:sp>
    </p:spTree>
    <p:extLst>
      <p:ext uri="{BB962C8B-B14F-4D97-AF65-F5344CB8AC3E}">
        <p14:creationId xmlns:p14="http://schemas.microsoft.com/office/powerpoint/2010/main" val="4159142767"/>
      </p:ext>
    </p:extLst>
  </p:cSld>
  <p:clrMapOvr>
    <a:masterClrMapping/>
  </p:clrMapOvr>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2895600" y="1063626"/>
            <a:ext cx="6286500" cy="4594225"/>
          </a:xfrm>
        </p:spPr>
        <p:txBody>
          <a:bodyPr/>
          <a:lstStyle/>
          <a:p>
            <a:pPr eaLnBrk="1" hangingPunct="1"/>
            <a:r>
              <a:rPr lang="en-US" altLang="en-US"/>
              <a:t>intersection between joinder rules and</a:t>
            </a:r>
            <a:br>
              <a:rPr lang="en-US" altLang="en-US"/>
            </a:br>
            <a:br>
              <a:rPr lang="en-US" altLang="en-US"/>
            </a:br>
            <a:r>
              <a:rPr lang="en-US" altLang="en-US"/>
              <a:t>PJ and venue</a:t>
            </a:r>
          </a:p>
        </p:txBody>
      </p:sp>
    </p:spTree>
    <p:extLst>
      <p:ext uri="{BB962C8B-B14F-4D97-AF65-F5344CB8AC3E}">
        <p14:creationId xmlns:p14="http://schemas.microsoft.com/office/powerpoint/2010/main" val="82975077"/>
      </p:ext>
    </p:extLst>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2895600" y="1063626"/>
            <a:ext cx="6286500" cy="4765675"/>
          </a:xfrm>
        </p:spPr>
        <p:txBody>
          <a:bodyPr>
            <a:normAutofit fontScale="90000"/>
          </a:bodyPr>
          <a:lstStyle/>
          <a:p>
            <a:pPr eaLnBrk="1" hangingPunct="1"/>
            <a:r>
              <a:rPr lang="en-US" altLang="en-US"/>
              <a:t>causes of actions joined under 18(a) by plaintiffs against defendants</a:t>
            </a:r>
            <a:br>
              <a:rPr lang="en-US" altLang="en-US"/>
            </a:br>
            <a:br>
              <a:rPr lang="en-US" altLang="en-US"/>
            </a:br>
            <a:r>
              <a:rPr lang="en-US" altLang="en-US"/>
              <a:t>each must satisfy venue statute and there must be PJ over the defendants for each</a:t>
            </a:r>
          </a:p>
        </p:txBody>
      </p:sp>
    </p:spTree>
    <p:extLst>
      <p:ext uri="{BB962C8B-B14F-4D97-AF65-F5344CB8AC3E}">
        <p14:creationId xmlns:p14="http://schemas.microsoft.com/office/powerpoint/2010/main" val="255337833"/>
      </p:ext>
    </p:extLst>
  </p:cSld>
  <p:clrMapOvr>
    <a:masterClrMapping/>
  </p:clrMapOvr>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2838450" y="1063626"/>
            <a:ext cx="6343650" cy="4594225"/>
          </a:xfrm>
        </p:spPr>
        <p:txBody>
          <a:bodyPr>
            <a:normAutofit fontScale="90000"/>
          </a:bodyPr>
          <a:lstStyle/>
          <a:p>
            <a:pPr eaLnBrk="1" hangingPunct="1"/>
            <a:r>
              <a:rPr lang="en-US" altLang="en-US" dirty="0"/>
              <a:t>joinder of defendants under R 20</a:t>
            </a:r>
            <a:br>
              <a:rPr lang="en-US" altLang="en-US" dirty="0"/>
            </a:br>
            <a:br>
              <a:rPr lang="en-US" altLang="en-US" dirty="0"/>
            </a:br>
            <a:r>
              <a:rPr lang="en-US" altLang="en-US" dirty="0"/>
              <a:t>there must be PJ over each defendant, the venue statute must be satisfied with respect to all defendants</a:t>
            </a:r>
          </a:p>
        </p:txBody>
      </p:sp>
    </p:spTree>
    <p:extLst>
      <p:ext uri="{BB962C8B-B14F-4D97-AF65-F5344CB8AC3E}">
        <p14:creationId xmlns:p14="http://schemas.microsoft.com/office/powerpoint/2010/main" val="3469945651"/>
      </p:ext>
    </p:extLst>
  </p:cSld>
  <p:clrMapOvr>
    <a:masterClrMapping/>
  </p:clrMapOvr>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Title 1"/>
          <p:cNvSpPr>
            <a:spLocks noGrp="1"/>
          </p:cNvSpPr>
          <p:nvPr>
            <p:ph type="title"/>
          </p:nvPr>
        </p:nvSpPr>
        <p:spPr>
          <a:xfrm>
            <a:off x="2952750" y="1063626"/>
            <a:ext cx="6229350" cy="4651375"/>
          </a:xfrm>
        </p:spPr>
        <p:txBody>
          <a:bodyPr>
            <a:normAutofit fontScale="90000"/>
          </a:bodyPr>
          <a:lstStyle/>
          <a:p>
            <a:pPr eaLnBrk="1" hangingPunct="1"/>
            <a:r>
              <a:rPr lang="en-US" altLang="en-US" dirty="0"/>
              <a:t>compulsory counterclaims by defendants against plaintiffs</a:t>
            </a:r>
            <a:br>
              <a:rPr lang="en-US" altLang="en-US" dirty="0"/>
            </a:br>
            <a:br>
              <a:rPr lang="en-US" altLang="en-US" dirty="0"/>
            </a:br>
            <a:r>
              <a:rPr lang="en-US" altLang="en-US" dirty="0"/>
              <a:t>PJ is considered satisfied (or waived)</a:t>
            </a:r>
            <a:br>
              <a:rPr lang="en-US" altLang="en-US" dirty="0"/>
            </a:br>
            <a:r>
              <a:rPr lang="en-US" altLang="en-US" dirty="0"/>
              <a:t>venue statute need not be satisfied</a:t>
            </a:r>
          </a:p>
        </p:txBody>
      </p:sp>
    </p:spTree>
    <p:extLst>
      <p:ext uri="{BB962C8B-B14F-4D97-AF65-F5344CB8AC3E}">
        <p14:creationId xmlns:p14="http://schemas.microsoft.com/office/powerpoint/2010/main" val="1408287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5C7DCF-97EB-F242-939F-8C5F2D99A803}"/>
              </a:ext>
            </a:extLst>
          </p:cNvPr>
          <p:cNvSpPr>
            <a:spLocks noGrp="1"/>
          </p:cNvSpPr>
          <p:nvPr>
            <p:ph type="title"/>
          </p:nvPr>
        </p:nvSpPr>
        <p:spPr>
          <a:xfrm>
            <a:off x="519289" y="365125"/>
            <a:ext cx="10834511" cy="6092119"/>
          </a:xfrm>
        </p:spPr>
        <p:txBody>
          <a:bodyPr/>
          <a:lstStyle/>
          <a:p>
            <a:r>
              <a:rPr lang="en-US" dirty="0"/>
              <a:t>federal constitutional law – use it</a:t>
            </a:r>
          </a:p>
        </p:txBody>
      </p:sp>
    </p:spTree>
    <p:extLst>
      <p:ext uri="{BB962C8B-B14F-4D97-AF65-F5344CB8AC3E}">
        <p14:creationId xmlns:p14="http://schemas.microsoft.com/office/powerpoint/2010/main" val="383077508"/>
      </p:ext>
    </p:extLst>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2057400" y="1063626"/>
            <a:ext cx="8229600" cy="4937125"/>
          </a:xfrm>
        </p:spPr>
        <p:txBody>
          <a:bodyPr/>
          <a:lstStyle/>
          <a:p>
            <a:pPr eaLnBrk="1" hangingPunct="1"/>
            <a:r>
              <a:rPr lang="en-US" altLang="en-US" dirty="0"/>
              <a:t>Permissive counterclaims by defendants against plaintiffs</a:t>
            </a:r>
            <a:br>
              <a:rPr lang="en-US" altLang="en-US" dirty="0"/>
            </a:br>
            <a:br>
              <a:rPr lang="en-US" altLang="en-US" dirty="0"/>
            </a:br>
            <a:r>
              <a:rPr lang="en-US" altLang="en-US" dirty="0"/>
              <a:t>majority view is PJ is considered satisfied (or waived)</a:t>
            </a:r>
            <a:br>
              <a:rPr lang="en-US" altLang="en-US" dirty="0"/>
            </a:br>
            <a:r>
              <a:rPr lang="en-US" altLang="en-US" dirty="0"/>
              <a:t> majority view is venue statute need not be satisfied</a:t>
            </a:r>
          </a:p>
        </p:txBody>
      </p:sp>
    </p:spTree>
    <p:extLst>
      <p:ext uri="{BB962C8B-B14F-4D97-AF65-F5344CB8AC3E}">
        <p14:creationId xmlns:p14="http://schemas.microsoft.com/office/powerpoint/2010/main" val="2155873775"/>
      </p:ext>
    </p:extLst>
  </p:cSld>
  <p:clrMapOvr>
    <a:masterClrMapping/>
  </p:clrMapOvr>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2">
            <a:extLst>
              <a:ext uri="{FF2B5EF4-FFF2-40B4-BE49-F238E27FC236}">
                <a16:creationId xmlns:a16="http://schemas.microsoft.com/office/drawing/2014/main" id="{1DF4DB81-A955-D542-94B5-547D119191FC}"/>
              </a:ext>
            </a:extLst>
          </p:cNvPr>
          <p:cNvSpPr>
            <a:spLocks noGrp="1" noChangeArrowheads="1"/>
          </p:cNvSpPr>
          <p:nvPr>
            <p:ph type="title"/>
          </p:nvPr>
        </p:nvSpPr>
        <p:spPr/>
        <p:txBody>
          <a:bodyPr>
            <a:normAutofit fontScale="90000"/>
          </a:bodyPr>
          <a:lstStyle/>
          <a:p>
            <a:r>
              <a:rPr lang="en-US" altLang="en-US"/>
              <a:t>Intersection of joinder with SMJ</a:t>
            </a:r>
            <a:br>
              <a:rPr lang="en-US" altLang="en-US"/>
            </a:br>
            <a:br>
              <a:rPr lang="en-US" altLang="en-US"/>
            </a:br>
            <a:r>
              <a:rPr lang="en-US" altLang="en-US"/>
              <a:t>Supplemental jurisdiction</a:t>
            </a:r>
          </a:p>
        </p:txBody>
      </p:sp>
    </p:spTree>
    <p:extLst>
      <p:ext uri="{BB962C8B-B14F-4D97-AF65-F5344CB8AC3E}">
        <p14:creationId xmlns:p14="http://schemas.microsoft.com/office/powerpoint/2010/main" val="1211012113"/>
      </p:ext>
    </p:extLst>
  </p:cSld>
  <p:clrMapOvr>
    <a:masterClrMapping/>
  </p:clrMapOvr>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2952750" y="1063626"/>
            <a:ext cx="6229350" cy="4708525"/>
          </a:xfrm>
        </p:spPr>
        <p:txBody>
          <a:bodyPr/>
          <a:lstStyle/>
          <a:p>
            <a:pPr eaLnBrk="1" hangingPunct="1"/>
            <a:r>
              <a:rPr lang="en-US" altLang="en-US"/>
              <a:t>28 U.S.C. § 1367. - Supplemental jurisdiction </a:t>
            </a:r>
            <a:br>
              <a:rPr lang="en-US" altLang="en-US"/>
            </a:br>
            <a:endParaRPr lang="en-US" altLang="en-US"/>
          </a:p>
        </p:txBody>
      </p:sp>
    </p:spTree>
    <p:extLst>
      <p:ext uri="{BB962C8B-B14F-4D97-AF65-F5344CB8AC3E}">
        <p14:creationId xmlns:p14="http://schemas.microsoft.com/office/powerpoint/2010/main" val="3064905381"/>
      </p:ext>
    </p:extLst>
  </p:cSld>
  <p:clrMapOvr>
    <a:masterClrMapping/>
  </p:clrMapOvr>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1752600" y="1063626"/>
            <a:ext cx="8763000" cy="4937125"/>
          </a:xfrm>
        </p:spPr>
        <p:txBody>
          <a:bodyPr>
            <a:normAutofit fontScale="90000"/>
          </a:bodyPr>
          <a:lstStyle/>
          <a:p>
            <a:pPr algn="l" eaLnBrk="1" hangingPunct="1"/>
            <a:r>
              <a:rPr lang="en-US" altLang="en-US" sz="3200"/>
              <a:t>(a) Except as provided in subsections (b) and (c) or as expressly provided otherwise by Federal statute, in any civil action of which the district courts have original jurisdiction, the district courts shall have supplemental jurisdiction over all other claims that are so related to claims in the action within such original jurisdiction that they form part of the same case or controversy under Article III of the United States Constitution. Such supplemental jurisdiction shall include claims that involve the joinder or intervention of additional parties. </a:t>
            </a:r>
            <a:br>
              <a:rPr lang="en-US" altLang="en-US" sz="3200"/>
            </a:br>
            <a:endParaRPr lang="en-US" altLang="en-US" sz="3200"/>
          </a:p>
        </p:txBody>
      </p:sp>
    </p:spTree>
    <p:extLst>
      <p:ext uri="{BB962C8B-B14F-4D97-AF65-F5344CB8AC3E}">
        <p14:creationId xmlns:p14="http://schemas.microsoft.com/office/powerpoint/2010/main" val="2625348442"/>
      </p:ext>
    </p:extLst>
  </p:cSld>
  <p:clrMapOvr>
    <a:masterClrMapping/>
  </p:clrMapOvr>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828800" y="1063626"/>
            <a:ext cx="8686800" cy="4822825"/>
          </a:xfrm>
        </p:spPr>
        <p:txBody>
          <a:bodyPr>
            <a:normAutofit fontScale="90000"/>
          </a:bodyPr>
          <a:lstStyle/>
          <a:p>
            <a:pPr algn="l" eaLnBrk="1" hangingPunct="1"/>
            <a:r>
              <a:rPr lang="en-US" altLang="en-US" sz="3200"/>
              <a:t>(b) In any civil action of which the district courts have original jurisdiction founded </a:t>
            </a:r>
            <a:r>
              <a:rPr lang="en-US" altLang="en-US" sz="3200" b="1"/>
              <a:t>solely on section 1332 of this title</a:t>
            </a:r>
            <a:r>
              <a:rPr lang="en-US" altLang="en-US" sz="3200"/>
              <a:t>, the district courts shall not have supplemental jurisdiction under subsection (a) over claims by </a:t>
            </a:r>
            <a:r>
              <a:rPr lang="en-US" altLang="en-US" sz="3200" b="1"/>
              <a:t>plaintiffs against persons made parties under Rule 14, 19, 20, or 24 of the Federal Rules of Civil Procedure</a:t>
            </a:r>
            <a:r>
              <a:rPr lang="en-US" altLang="en-US" sz="3200"/>
              <a:t>, or over </a:t>
            </a:r>
            <a:r>
              <a:rPr lang="en-US" altLang="en-US" sz="3200" b="1"/>
              <a:t>claims by persons proposed to be joined as plaintiffs under Rule 19 of such rules, or seeking to intervene as plaintiffs under Rule 24 of such rules</a:t>
            </a:r>
            <a:r>
              <a:rPr lang="en-US" altLang="en-US" sz="3200"/>
              <a:t>, when exercising supplemental jurisdiction over such claims would be </a:t>
            </a:r>
            <a:r>
              <a:rPr lang="en-US" altLang="en-US" sz="3200" b="1"/>
              <a:t>inconsistent with the jurisdictional requirements of section 1332</a:t>
            </a:r>
            <a:r>
              <a:rPr lang="en-US" altLang="en-US" sz="3200"/>
              <a:t>. </a:t>
            </a:r>
            <a:br>
              <a:rPr lang="en-US" altLang="en-US" sz="3200"/>
            </a:br>
            <a:endParaRPr lang="en-US" altLang="en-US" sz="3200"/>
          </a:p>
        </p:txBody>
      </p:sp>
    </p:spTree>
    <p:extLst>
      <p:ext uri="{BB962C8B-B14F-4D97-AF65-F5344CB8AC3E}">
        <p14:creationId xmlns:p14="http://schemas.microsoft.com/office/powerpoint/2010/main" val="4099253940"/>
      </p:ext>
    </p:extLst>
  </p:cSld>
  <p:clrMapOvr>
    <a:masterClrMapping/>
  </p:clrMapOvr>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2895600" y="0"/>
            <a:ext cx="6629400" cy="6858000"/>
          </a:xfrm>
        </p:spPr>
        <p:txBody>
          <a:bodyPr rtlCol="0">
            <a:normAutofit/>
          </a:bodyPr>
          <a:lstStyle/>
          <a:p>
            <a:pPr algn="ctr">
              <a:defRPr/>
            </a:pPr>
            <a:r>
              <a:rPr lang="en-US" sz="2700" dirty="0"/>
              <a:t>P1 (NY) sues D (NJ) under state law battery for $100k and joins with P2 (NY) who sues D for $25K. </a:t>
            </a:r>
            <a:br>
              <a:rPr lang="en-US" dirty="0"/>
            </a:br>
            <a:r>
              <a:rPr lang="en-US" dirty="0"/>
              <a:t>P1(NY)  P2(NY)</a:t>
            </a:r>
            <a:br>
              <a:rPr lang="en-US" dirty="0"/>
            </a:br>
            <a:br>
              <a:rPr lang="en-US" dirty="0"/>
            </a:br>
            <a:r>
              <a:rPr lang="en-US" sz="2325" dirty="0"/>
              <a:t>$100k        $25k</a:t>
            </a:r>
            <a:br>
              <a:rPr lang="en-US" sz="2325" dirty="0"/>
            </a:br>
            <a:br>
              <a:rPr lang="en-US" dirty="0"/>
            </a:br>
            <a:r>
              <a:rPr lang="en-US" dirty="0"/>
              <a:t>D(NJ) </a:t>
            </a:r>
            <a:endParaRPr lang="en-US" sz="2100" dirty="0"/>
          </a:p>
        </p:txBody>
      </p:sp>
      <p:cxnSp>
        <p:nvCxnSpPr>
          <p:cNvPr id="4" name="Straight Arrow Connector 3"/>
          <p:cNvCxnSpPr/>
          <p:nvPr/>
        </p:nvCxnSpPr>
        <p:spPr>
          <a:xfrm rot="16200000" flipH="1">
            <a:off x="5181600" y="2743200"/>
            <a:ext cx="1200150" cy="5143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rot="5400000">
            <a:off x="5953125" y="2714625"/>
            <a:ext cx="1257300" cy="62865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1858099"/>
      </p:ext>
    </p:extLst>
  </p:cSld>
  <p:clrMapOvr>
    <a:masterClrMapping/>
  </p:clrMapOvr>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a:xfrm>
            <a:off x="1676400" y="1063626"/>
            <a:ext cx="8839200" cy="4594225"/>
          </a:xfrm>
        </p:spPr>
        <p:txBody>
          <a:bodyPr>
            <a:normAutofit fontScale="90000"/>
          </a:bodyPr>
          <a:lstStyle/>
          <a:p>
            <a:pPr algn="l" eaLnBrk="1" hangingPunct="1"/>
            <a:r>
              <a:rPr lang="en-US" altLang="en-US" sz="3200"/>
              <a:t>(c) The district courts may decline to exercise supplemental jurisdiction over a claim under subsection (a) if -</a:t>
            </a:r>
            <a:br>
              <a:rPr lang="en-US" altLang="en-US" sz="3200"/>
            </a:br>
            <a:r>
              <a:rPr lang="en-US" altLang="en-US" sz="3200"/>
              <a:t>(1) the claim raises a novel or complex issue of State law,</a:t>
            </a:r>
            <a:br>
              <a:rPr lang="en-US" altLang="en-US" sz="3200"/>
            </a:br>
            <a:r>
              <a:rPr lang="en-US" altLang="en-US" sz="3200"/>
              <a:t>(2) the claim substantially predominates over the claim or claims over which the district court has original jurisdiction,</a:t>
            </a:r>
            <a:br>
              <a:rPr lang="en-US" altLang="en-US" sz="3200"/>
            </a:br>
            <a:r>
              <a:rPr lang="en-US" altLang="en-US" sz="3200"/>
              <a:t>(3) the district court has dismissed all claims over which it has original jurisdiction, or</a:t>
            </a:r>
            <a:br>
              <a:rPr lang="en-US" altLang="en-US" sz="3200"/>
            </a:br>
            <a:r>
              <a:rPr lang="en-US" altLang="en-US" sz="3200"/>
              <a:t>(4) in exceptional circumstances, there are other compelling reasons for declining jurisdiction.</a:t>
            </a:r>
            <a:br>
              <a:rPr lang="en-US" altLang="en-US" sz="3200"/>
            </a:br>
            <a:endParaRPr lang="en-US" altLang="en-US" sz="3200"/>
          </a:p>
        </p:txBody>
      </p:sp>
    </p:spTree>
    <p:extLst>
      <p:ext uri="{BB962C8B-B14F-4D97-AF65-F5344CB8AC3E}">
        <p14:creationId xmlns:p14="http://schemas.microsoft.com/office/powerpoint/2010/main" val="2148691167"/>
      </p:ext>
    </p:extLst>
  </p:cSld>
  <p:clrMapOvr>
    <a:masterClrMapping/>
  </p:clrMapOvr>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1600200" y="1063626"/>
            <a:ext cx="8915400" cy="4765675"/>
          </a:xfrm>
        </p:spPr>
        <p:txBody>
          <a:bodyPr>
            <a:normAutofit fontScale="90000"/>
          </a:bodyPr>
          <a:lstStyle/>
          <a:p>
            <a:pPr algn="l" eaLnBrk="1" hangingPunct="1"/>
            <a:r>
              <a:rPr lang="en-US" altLang="en-US" sz="4000"/>
              <a:t>1367(d) The period of limitations for any claim asserted under subsection (a), and for any other claim in the same action that is voluntarily dismissed at the same time as or after the dismissal of the claim under subsection (a), shall be tolled while the claim is pending and for a period of 30 days after it is dismissed unless State law provides for a longer tolling period.</a:t>
            </a:r>
          </a:p>
        </p:txBody>
      </p:sp>
    </p:spTree>
    <p:extLst>
      <p:ext uri="{BB962C8B-B14F-4D97-AF65-F5344CB8AC3E}">
        <p14:creationId xmlns:p14="http://schemas.microsoft.com/office/powerpoint/2010/main" val="2116304415"/>
      </p:ext>
    </p:extLst>
  </p:cSld>
  <p:clrMapOvr>
    <a:masterClrMapping/>
  </p:clrMapOvr>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Title 1"/>
          <p:cNvSpPr>
            <a:spLocks noGrp="1"/>
          </p:cNvSpPr>
          <p:nvPr>
            <p:ph type="title"/>
          </p:nvPr>
        </p:nvSpPr>
        <p:spPr>
          <a:xfrm>
            <a:off x="1649414" y="1063626"/>
            <a:ext cx="9018587" cy="4937125"/>
          </a:xfrm>
        </p:spPr>
        <p:txBody>
          <a:bodyPr>
            <a:normAutofit fontScale="90000"/>
          </a:bodyPr>
          <a:lstStyle/>
          <a:p>
            <a:pPr algn="l" eaLnBrk="1" hangingPunct="1"/>
            <a:r>
              <a:rPr lang="en-US" altLang="en-US" sz="2400" b="1"/>
              <a:t>28 U.S.C. § 1441. - Actions removable generally</a:t>
            </a:r>
            <a:br>
              <a:rPr lang="en-US" altLang="en-US" sz="2400" b="1"/>
            </a:br>
            <a:r>
              <a:rPr lang="en-US" altLang="en-US" sz="2400"/>
              <a:t>(c) Joinder of Federal law claims and State law claims.--(1) If a civil action includes—</a:t>
            </a:r>
            <a:br>
              <a:rPr lang="en-US" altLang="en-US" sz="2400"/>
            </a:br>
            <a:r>
              <a:rPr lang="en-US" altLang="en-US" sz="2400"/>
              <a:t>(A) a claim arising under the Constitution, laws, or treaties of the United States (within the meaning of section 1331 of this title), and</a:t>
            </a:r>
            <a:br>
              <a:rPr lang="en-US" altLang="en-US" sz="2400"/>
            </a:br>
            <a:r>
              <a:rPr lang="en-US" altLang="en-US" sz="2400"/>
              <a:t>(B) a claim not within the original or supplemental jurisdiction of the district court or a claim that has been made nonremovable by statute, the entire action may be removed if the action would be removable without the inclusion of the claim described in subparagraph (B).</a:t>
            </a:r>
            <a:br>
              <a:rPr lang="en-US" altLang="en-US" sz="2400"/>
            </a:br>
            <a:r>
              <a:rPr lang="en-US" altLang="en-US" sz="2400"/>
              <a:t>(2) Upon removal of an action described in paragraph (1), the district court shall sever from the action all claims described in paragraph (1)(B) and shall remand the severed claims to the State court from which the action was removed. Only defendants against whom a claim described in paragraph (1)(A) has been asserted are required to join in or consent to the removal under paragraph (1).</a:t>
            </a:r>
            <a:br>
              <a:rPr lang="en-US" altLang="en-US" sz="1800"/>
            </a:br>
            <a:endParaRPr lang="en-US" altLang="en-US" sz="1800"/>
          </a:p>
        </p:txBody>
      </p:sp>
    </p:spTree>
    <p:extLst>
      <p:ext uri="{BB962C8B-B14F-4D97-AF65-F5344CB8AC3E}">
        <p14:creationId xmlns:p14="http://schemas.microsoft.com/office/powerpoint/2010/main" val="3267191945"/>
      </p:ext>
    </p:extLst>
  </p:cSld>
  <p:clrMapOvr>
    <a:masterClrMapping/>
  </p:clrMapOvr>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905000" y="274638"/>
            <a:ext cx="8305800" cy="6278562"/>
          </a:xfrm>
        </p:spPr>
        <p:txBody>
          <a:bodyPr/>
          <a:lstStyle/>
          <a:p>
            <a:br>
              <a:rPr lang="en-US" altLang="en-US" dirty="0"/>
            </a:br>
            <a:r>
              <a:rPr lang="en-US" altLang="en-US" dirty="0"/>
              <a:t>Discovery</a:t>
            </a:r>
          </a:p>
        </p:txBody>
      </p:sp>
    </p:spTree>
    <p:extLst>
      <p:ext uri="{BB962C8B-B14F-4D97-AF65-F5344CB8AC3E}">
        <p14:creationId xmlns:p14="http://schemas.microsoft.com/office/powerpoint/2010/main" val="5854365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0B343-0277-3D41-9F2E-A89CBA8B200A}"/>
              </a:ext>
            </a:extLst>
          </p:cNvPr>
          <p:cNvSpPr>
            <a:spLocks noGrp="1"/>
          </p:cNvSpPr>
          <p:nvPr>
            <p:ph type="title"/>
          </p:nvPr>
        </p:nvSpPr>
        <p:spPr>
          <a:xfrm>
            <a:off x="643467" y="365125"/>
            <a:ext cx="10710333" cy="6058253"/>
          </a:xfrm>
        </p:spPr>
        <p:txBody>
          <a:bodyPr/>
          <a:lstStyle/>
          <a:p>
            <a:r>
              <a:rPr lang="en-US" dirty="0"/>
              <a:t>federal statute – use it if what it regulates is arguably procedural</a:t>
            </a:r>
            <a:br>
              <a:rPr lang="en-US" dirty="0"/>
            </a:br>
            <a:br>
              <a:rPr lang="en-US" dirty="0"/>
            </a:br>
            <a:r>
              <a:rPr lang="en-US" dirty="0"/>
              <a:t>otherwise statute is invalid and you must use the relevant substantive state/foreign law</a:t>
            </a:r>
          </a:p>
        </p:txBody>
      </p:sp>
    </p:spTree>
    <p:extLst>
      <p:ext uri="{BB962C8B-B14F-4D97-AF65-F5344CB8AC3E}">
        <p14:creationId xmlns:p14="http://schemas.microsoft.com/office/powerpoint/2010/main" val="481913731"/>
      </p:ext>
    </p:extLst>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981200" y="1063626"/>
            <a:ext cx="8229600" cy="4651375"/>
          </a:xfrm>
        </p:spPr>
        <p:txBody>
          <a:bodyPr/>
          <a:lstStyle/>
          <a:p>
            <a:pPr eaLnBrk="1" hangingPunct="1"/>
            <a:r>
              <a:rPr lang="en-US" altLang="en-US"/>
              <a:t>scope of discovery</a:t>
            </a:r>
            <a:br>
              <a:rPr lang="en-US" altLang="en-US"/>
            </a:br>
            <a:endParaRPr lang="en-US" altLang="en-US"/>
          </a:p>
        </p:txBody>
      </p:sp>
    </p:spTree>
    <p:extLst>
      <p:ext uri="{BB962C8B-B14F-4D97-AF65-F5344CB8AC3E}">
        <p14:creationId xmlns:p14="http://schemas.microsoft.com/office/powerpoint/2010/main" val="2425511224"/>
      </p:ext>
    </p:extLst>
  </p:cSld>
  <p:clrMapOvr>
    <a:masterClrMapping/>
  </p:clrMapOvr>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56054" y="365125"/>
            <a:ext cx="10797746" cy="6159243"/>
          </a:xfrm>
        </p:spPr>
        <p:txBody>
          <a:bodyPr>
            <a:noAutofit/>
          </a:bodyPr>
          <a:lstStyle/>
          <a:p>
            <a:br>
              <a:rPr lang="en-US" sz="3600" dirty="0"/>
            </a:br>
            <a:r>
              <a:rPr lang="en-US" sz="3600" i="1" dirty="0"/>
              <a:t>Scope in General.</a:t>
            </a:r>
            <a:r>
              <a:rPr lang="en-US" sz="3600" dirty="0"/>
              <a:t> Unless otherwise limited by court order, the scope of discovery is as follows: Parties may obtain discovery regarding any </a:t>
            </a:r>
            <a:r>
              <a:rPr lang="en-US" sz="3600" dirty="0" err="1"/>
              <a:t>nonprivileged</a:t>
            </a:r>
            <a:r>
              <a:rPr lang="en-US" sz="3600" dirty="0"/>
              <a:t> matter that is relevant to any party's claim or defense and proportional to the needs of the case, considering the importance of the issues at stake in the action, the amount in controversy, the parties’ relative access to relevant information, the parties’ resources, the importance of the discovery in resolving the issues, and whether the burden or expense of the proposed discovery outweighs its likely benefit. Information within this scope of discovery need not be admissible in evidence to be discoverable.</a:t>
            </a:r>
          </a:p>
        </p:txBody>
      </p:sp>
    </p:spTree>
    <p:extLst>
      <p:ext uri="{BB962C8B-B14F-4D97-AF65-F5344CB8AC3E}">
        <p14:creationId xmlns:p14="http://schemas.microsoft.com/office/powerpoint/2010/main" val="221767930"/>
      </p:ext>
    </p:extLst>
  </p:cSld>
  <p:clrMapOvr>
    <a:masterClrMapping/>
  </p:clrMapOvr>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752600" y="1063626"/>
            <a:ext cx="8458200" cy="4708525"/>
          </a:xfrm>
        </p:spPr>
        <p:txBody>
          <a:bodyPr/>
          <a:lstStyle/>
          <a:p>
            <a:pPr eaLnBrk="1" hangingPunct="1"/>
            <a:r>
              <a:rPr lang="en-CA" altLang="en-US"/>
              <a:t>privileges</a:t>
            </a:r>
            <a:br>
              <a:rPr lang="en-US" altLang="en-US"/>
            </a:br>
            <a:endParaRPr lang="en-US" altLang="en-US"/>
          </a:p>
        </p:txBody>
      </p:sp>
    </p:spTree>
    <p:extLst>
      <p:ext uri="{BB962C8B-B14F-4D97-AF65-F5344CB8AC3E}">
        <p14:creationId xmlns:p14="http://schemas.microsoft.com/office/powerpoint/2010/main" val="1191742181"/>
      </p:ext>
    </p:extLst>
  </p:cSld>
  <p:clrMapOvr>
    <a:masterClrMapping/>
  </p:clrMapOvr>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2895600" y="1063626"/>
            <a:ext cx="6286500" cy="4537075"/>
          </a:xfrm>
        </p:spPr>
        <p:txBody>
          <a:bodyPr/>
          <a:lstStyle/>
          <a:p>
            <a:pPr eaLnBrk="1" hangingPunct="1"/>
            <a:r>
              <a:rPr lang="en-US" altLang="en-US"/>
              <a:t>attorney-client privilege</a:t>
            </a:r>
          </a:p>
        </p:txBody>
      </p:sp>
    </p:spTree>
    <p:extLst>
      <p:ext uri="{BB962C8B-B14F-4D97-AF65-F5344CB8AC3E}">
        <p14:creationId xmlns:p14="http://schemas.microsoft.com/office/powerpoint/2010/main" val="2800989164"/>
      </p:ext>
    </p:extLst>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93A44D-296C-7E4E-A9E7-8A57D14E4DF7}"/>
              </a:ext>
            </a:extLst>
          </p:cNvPr>
          <p:cNvSpPr>
            <a:spLocks noGrp="1"/>
          </p:cNvSpPr>
          <p:nvPr>
            <p:ph type="title"/>
          </p:nvPr>
        </p:nvSpPr>
        <p:spPr>
          <a:xfrm>
            <a:off x="372533" y="365125"/>
            <a:ext cx="10981267" cy="6205008"/>
          </a:xfrm>
        </p:spPr>
        <p:txBody>
          <a:bodyPr>
            <a:normAutofit/>
          </a:bodyPr>
          <a:lstStyle/>
          <a:p>
            <a:r>
              <a:rPr lang="en-US" dirty="0"/>
              <a:t>MR 3.3: (a) A lawyer shall not knowingly:</a:t>
            </a:r>
            <a:br>
              <a:rPr lang="en-US" dirty="0"/>
            </a:br>
            <a:r>
              <a:rPr lang="en-US" dirty="0"/>
              <a:t>(3) offer evidence that the lawyer knows to be false. If a lawyer, the lawyer’s client, or a witness called by the lawyer, has offered material evidence and the lawyer comes to know of its falsity, the lawyer shall take reasonable remedial measures, including, if necessary, disclosure to the tribunal.</a:t>
            </a:r>
          </a:p>
        </p:txBody>
      </p:sp>
    </p:spTree>
    <p:extLst>
      <p:ext uri="{BB962C8B-B14F-4D97-AF65-F5344CB8AC3E}">
        <p14:creationId xmlns:p14="http://schemas.microsoft.com/office/powerpoint/2010/main" val="1335738541"/>
      </p:ext>
    </p:extLst>
  </p:cSld>
  <p:clrMapOvr>
    <a:masterClrMapping/>
  </p:clrMapOvr>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BFEC4-9EE3-1C42-AC66-CFBE6A212AEE}"/>
              </a:ext>
            </a:extLst>
          </p:cNvPr>
          <p:cNvSpPr>
            <a:spLocks noGrp="1"/>
          </p:cNvSpPr>
          <p:nvPr>
            <p:ph type="title"/>
          </p:nvPr>
        </p:nvSpPr>
        <p:spPr>
          <a:xfrm>
            <a:off x="519289" y="365125"/>
            <a:ext cx="10834511" cy="5855053"/>
          </a:xfrm>
        </p:spPr>
        <p:txBody>
          <a:bodyPr/>
          <a:lstStyle/>
          <a:p>
            <a:r>
              <a:rPr lang="en-US" dirty="0"/>
              <a:t>MR 1.2(d) A lawyer shall not counsel a client to engage, or assist a client, in conduct that the lawyer knows is criminal or fraudulent, but a lawyer may discuss the legal consequences of any proposed course of conduct with a client and may counsel or assist a client to make a good faith effort to determine the validity, scope, meaning or application of the law.</a:t>
            </a:r>
          </a:p>
        </p:txBody>
      </p:sp>
    </p:spTree>
    <p:extLst>
      <p:ext uri="{BB962C8B-B14F-4D97-AF65-F5344CB8AC3E}">
        <p14:creationId xmlns:p14="http://schemas.microsoft.com/office/powerpoint/2010/main" val="1025308965"/>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2895600" y="1063626"/>
            <a:ext cx="6286500" cy="4651375"/>
          </a:xfrm>
        </p:spPr>
        <p:txBody>
          <a:bodyPr/>
          <a:lstStyle/>
          <a:p>
            <a:pPr eaLnBrk="1" hangingPunct="1"/>
            <a:r>
              <a:rPr lang="en-CA" altLang="en-US" dirty="0"/>
              <a:t>work product “privilege”</a:t>
            </a:r>
            <a:br>
              <a:rPr lang="en-US" altLang="en-US" dirty="0"/>
            </a:br>
            <a:endParaRPr lang="en-US" altLang="en-US" dirty="0"/>
          </a:p>
        </p:txBody>
      </p:sp>
    </p:spTree>
    <p:extLst>
      <p:ext uri="{BB962C8B-B14F-4D97-AF65-F5344CB8AC3E}">
        <p14:creationId xmlns:p14="http://schemas.microsoft.com/office/powerpoint/2010/main" val="2066790610"/>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3181350" y="1063626"/>
            <a:ext cx="6000750" cy="4594225"/>
          </a:xfrm>
        </p:spPr>
        <p:txBody>
          <a:bodyPr/>
          <a:lstStyle/>
          <a:p>
            <a:pPr eaLnBrk="1" hangingPunct="1"/>
            <a:r>
              <a:rPr lang="en-US" altLang="en-US"/>
              <a:t>Hickman v. Taylor</a:t>
            </a:r>
            <a:br>
              <a:rPr lang="en-US" altLang="en-US"/>
            </a:br>
            <a:r>
              <a:rPr lang="en-US" altLang="en-US"/>
              <a:t>(U.S. 1947)</a:t>
            </a:r>
          </a:p>
        </p:txBody>
      </p:sp>
    </p:spTree>
    <p:extLst>
      <p:ext uri="{BB962C8B-B14F-4D97-AF65-F5344CB8AC3E}">
        <p14:creationId xmlns:p14="http://schemas.microsoft.com/office/powerpoint/2010/main" val="1651538786"/>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1752600" y="1063626"/>
            <a:ext cx="8763000" cy="4651375"/>
          </a:xfrm>
        </p:spPr>
        <p:txBody>
          <a:bodyPr>
            <a:normAutofit fontScale="90000"/>
          </a:bodyPr>
          <a:lstStyle/>
          <a:p>
            <a:r>
              <a:rPr lang="en-CA" altLang="en-US" sz="3200" dirty="0"/>
              <a:t>26(b)(3)(A) Documents and Tangible Things. </a:t>
            </a:r>
            <a:br>
              <a:rPr lang="en-US" sz="2800" dirty="0"/>
            </a:br>
            <a:r>
              <a:rPr lang="en-CA" altLang="en-US" sz="3200" dirty="0"/>
              <a:t>Ordinarily, a party may not discover documents and tangible things that are </a:t>
            </a:r>
            <a:r>
              <a:rPr lang="en-CA" altLang="en-US" sz="3200" b="1" i="1" dirty="0"/>
              <a:t>prepared in anticipation of litigation or for trial by or for another party or its representative </a:t>
            </a:r>
            <a:r>
              <a:rPr lang="en-CA" altLang="en-US" sz="3200" dirty="0"/>
              <a:t>(including the other party’s attorney, consultant, surety, indemnitor, insurer, or agent). But, subject to Rule 26(b)(4), those materials may be discovered if:</a:t>
            </a:r>
            <a:br>
              <a:rPr lang="en-US" altLang="en-US" sz="3200" dirty="0"/>
            </a:br>
            <a:r>
              <a:rPr lang="en-CA" altLang="en-US" sz="3200" dirty="0"/>
              <a:t>            (</a:t>
            </a:r>
            <a:r>
              <a:rPr lang="en-CA" altLang="en-US" sz="3200" dirty="0" err="1"/>
              <a:t>i</a:t>
            </a:r>
            <a:r>
              <a:rPr lang="en-CA" altLang="en-US" sz="3200" dirty="0"/>
              <a:t>) they are otherwise discoverable under Rule 26(b)(1); and</a:t>
            </a:r>
            <a:br>
              <a:rPr lang="en-US" altLang="en-US" sz="3200" dirty="0"/>
            </a:br>
            <a:r>
              <a:rPr lang="en-CA" altLang="en-US" sz="3200" dirty="0"/>
              <a:t>            (ii) the party shows that it has </a:t>
            </a:r>
            <a:r>
              <a:rPr lang="en-CA" altLang="en-US" sz="3200" b="1" i="1" dirty="0"/>
              <a:t>substantial need </a:t>
            </a:r>
            <a:r>
              <a:rPr lang="en-CA" altLang="en-US" sz="3200" dirty="0"/>
              <a:t>for the materials to prepare its case and </a:t>
            </a:r>
            <a:r>
              <a:rPr lang="en-CA" altLang="en-US" sz="3200" b="1" i="1" dirty="0"/>
              <a:t>cannot, without undue hardship, obtain their substantial equivalent </a:t>
            </a:r>
            <a:r>
              <a:rPr lang="en-CA" altLang="en-US" sz="3200" dirty="0"/>
              <a:t>by other means.</a:t>
            </a:r>
            <a:endParaRPr lang="en-US" altLang="en-US" sz="3200" dirty="0"/>
          </a:p>
        </p:txBody>
      </p:sp>
    </p:spTree>
    <p:extLst>
      <p:ext uri="{BB962C8B-B14F-4D97-AF65-F5344CB8AC3E}">
        <p14:creationId xmlns:p14="http://schemas.microsoft.com/office/powerpoint/2010/main" val="3180162314"/>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752600" y="1063626"/>
            <a:ext cx="8763000" cy="4708525"/>
          </a:xfrm>
        </p:spPr>
        <p:txBody>
          <a:bodyPr>
            <a:normAutofit fontScale="90000"/>
          </a:bodyPr>
          <a:lstStyle/>
          <a:p>
            <a:pPr algn="l" eaLnBrk="1" hangingPunct="1"/>
            <a:r>
              <a:rPr lang="en-CA" altLang="en-US"/>
              <a:t>26(b)(3)(B) Protection Against Disclosure.  If the court orders discovery of those materials, it must </a:t>
            </a:r>
            <a:r>
              <a:rPr lang="en-CA" altLang="en-US" b="1" i="1"/>
              <a:t>protect against disclosure of the mental impressions, conclusions, opinions, or legal theories </a:t>
            </a:r>
            <a:r>
              <a:rPr lang="en-CA" altLang="en-US"/>
              <a:t>of a party’s attorney or other representative concerning the litigation.</a:t>
            </a:r>
            <a:endParaRPr lang="en-US" altLang="en-US"/>
          </a:p>
        </p:txBody>
      </p:sp>
    </p:spTree>
    <p:extLst>
      <p:ext uri="{BB962C8B-B14F-4D97-AF65-F5344CB8AC3E}">
        <p14:creationId xmlns:p14="http://schemas.microsoft.com/office/powerpoint/2010/main" val="384685119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5A5E78-0565-C044-8677-840672B095A4}"/>
              </a:ext>
            </a:extLst>
          </p:cNvPr>
          <p:cNvSpPr>
            <a:spLocks noGrp="1"/>
          </p:cNvSpPr>
          <p:nvPr>
            <p:ph type="title"/>
          </p:nvPr>
        </p:nvSpPr>
        <p:spPr>
          <a:xfrm>
            <a:off x="485422" y="365125"/>
            <a:ext cx="10868378" cy="5911497"/>
          </a:xfrm>
        </p:spPr>
        <p:txBody>
          <a:bodyPr>
            <a:noAutofit/>
          </a:bodyPr>
          <a:lstStyle/>
          <a:p>
            <a:r>
              <a:rPr lang="en-US" sz="3200" dirty="0"/>
              <a:t>FRCP</a:t>
            </a:r>
            <a:br>
              <a:rPr lang="en-US" sz="3200" dirty="0"/>
            </a:br>
            <a:br>
              <a:rPr lang="en-US" sz="3200" dirty="0"/>
            </a:br>
            <a:r>
              <a:rPr lang="en-US" sz="3200" dirty="0"/>
              <a:t>use it if it is within Congress’s power and</a:t>
            </a:r>
            <a:br>
              <a:rPr lang="en-US" sz="3200" dirty="0"/>
            </a:br>
            <a:r>
              <a:rPr lang="en-US" sz="3200" dirty="0"/>
              <a:t>it does not abridge enlarge or modify a substantive right</a:t>
            </a:r>
            <a:br>
              <a:rPr lang="en-US" sz="3200" dirty="0"/>
            </a:br>
            <a:br>
              <a:rPr lang="en-US" sz="3200" dirty="0"/>
            </a:br>
            <a:r>
              <a:rPr lang="en-US" sz="3200" dirty="0"/>
              <a:t>- Scalia – just look at FRCP (does it really regulate procedure?)</a:t>
            </a:r>
            <a:br>
              <a:rPr lang="en-US" sz="3200" dirty="0"/>
            </a:br>
            <a:br>
              <a:rPr lang="en-US" sz="3200" dirty="0"/>
            </a:br>
            <a:r>
              <a:rPr lang="en-US" sz="3200" dirty="0"/>
              <a:t>- Stevens/Ginsburg – FRCP is invalid if it conflicts with state/foreign substantive rights (bound up with cause of action)</a:t>
            </a:r>
            <a:br>
              <a:rPr lang="en-US" sz="3200" dirty="0"/>
            </a:br>
            <a:r>
              <a:rPr lang="en-US" sz="3200" dirty="0"/>
              <a:t>	- must be a direct collision</a:t>
            </a:r>
            <a:br>
              <a:rPr lang="en-US" sz="3200" dirty="0"/>
            </a:br>
            <a:r>
              <a:rPr lang="en-US" sz="3200" dirty="0"/>
              <a:t>	- Stevens: high bar for finding state law to be a </a:t>
            </a:r>
            <a:r>
              <a:rPr lang="en-US" sz="3200" dirty="0" err="1"/>
              <a:t>subst</a:t>
            </a:r>
            <a:r>
              <a:rPr lang="en-US" sz="3200" dirty="0"/>
              <a:t> right</a:t>
            </a:r>
            <a:br>
              <a:rPr lang="en-US" sz="3200" dirty="0"/>
            </a:br>
            <a:r>
              <a:rPr lang="en-US" sz="3200" dirty="0"/>
              <a:t>	- Ginsburg: lower bar – look to state interests</a:t>
            </a:r>
            <a:br>
              <a:rPr lang="en-US" sz="3200" dirty="0"/>
            </a:br>
            <a:br>
              <a:rPr lang="en-US" sz="3200" dirty="0"/>
            </a:br>
            <a:r>
              <a:rPr lang="en-US" sz="3200" dirty="0"/>
              <a:t>- if FRCP is invalid – use relevant state/foreign substantive right</a:t>
            </a:r>
          </a:p>
        </p:txBody>
      </p:sp>
    </p:spTree>
    <p:extLst>
      <p:ext uri="{BB962C8B-B14F-4D97-AF65-F5344CB8AC3E}">
        <p14:creationId xmlns:p14="http://schemas.microsoft.com/office/powerpoint/2010/main" val="770510454"/>
      </p:ext>
    </p:extLst>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1600200" y="1131889"/>
            <a:ext cx="8915400" cy="4605337"/>
          </a:xfrm>
        </p:spPr>
        <p:txBody>
          <a:bodyPr>
            <a:normAutofit fontScale="90000"/>
          </a:bodyPr>
          <a:lstStyle/>
          <a:p>
            <a:pPr algn="l" eaLnBrk="1" hangingPunct="1"/>
            <a:r>
              <a:rPr lang="en-US" altLang="en-US" sz="3200"/>
              <a:t>26(b)(3)(C) Previous Statement.  Any party or other person may, on request and without the required showing, obtain the person’s own previous statement about the action or its subject matter....A previous statement is either:</a:t>
            </a:r>
            <a:br>
              <a:rPr lang="en-US" altLang="en-US" sz="3200"/>
            </a:br>
            <a:r>
              <a:rPr lang="en-US" altLang="en-US" sz="3200"/>
              <a:t>            (i) a written statement that the person has signed or otherwise adopted or approved; or</a:t>
            </a:r>
            <a:br>
              <a:rPr lang="en-US" altLang="en-US" sz="3200"/>
            </a:br>
            <a:r>
              <a:rPr lang="en-US" altLang="en-US" sz="3200"/>
              <a:t>            (ii) a contemporaneous stenographic, mechanical, electrical, or other recording — or a transcription of it — that recites substantially verbatim the person’s oral statement.</a:t>
            </a:r>
            <a:br>
              <a:rPr lang="en-US" altLang="en-US" sz="3200"/>
            </a:br>
            <a:endParaRPr lang="en-US" altLang="en-US" sz="3200"/>
          </a:p>
        </p:txBody>
      </p:sp>
    </p:spTree>
    <p:extLst>
      <p:ext uri="{BB962C8B-B14F-4D97-AF65-F5344CB8AC3E}">
        <p14:creationId xmlns:p14="http://schemas.microsoft.com/office/powerpoint/2010/main" val="604387233"/>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2952750" y="1063626"/>
            <a:ext cx="6229350" cy="4651375"/>
          </a:xfrm>
        </p:spPr>
        <p:txBody>
          <a:bodyPr/>
          <a:lstStyle/>
          <a:p>
            <a:pPr eaLnBrk="1" hangingPunct="1"/>
            <a:r>
              <a:rPr lang="en-US" altLang="en-US"/>
              <a:t>waiver</a:t>
            </a:r>
          </a:p>
        </p:txBody>
      </p:sp>
    </p:spTree>
    <p:extLst>
      <p:ext uri="{BB962C8B-B14F-4D97-AF65-F5344CB8AC3E}">
        <p14:creationId xmlns:p14="http://schemas.microsoft.com/office/powerpoint/2010/main" val="733559784"/>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a:xfrm>
            <a:off x="1905000" y="274638"/>
            <a:ext cx="8305800" cy="6278562"/>
          </a:xfrm>
        </p:spPr>
        <p:txBody>
          <a:bodyPr/>
          <a:lstStyle/>
          <a:p>
            <a:r>
              <a:rPr lang="en-US" altLang="en-US" dirty="0"/>
              <a:t>mechanism of </a:t>
            </a:r>
            <a:br>
              <a:rPr lang="en-US" altLang="en-US" dirty="0"/>
            </a:br>
            <a:br>
              <a:rPr lang="en-US" altLang="en-US" dirty="0"/>
            </a:br>
            <a:r>
              <a:rPr lang="en-US" altLang="en-US" dirty="0"/>
              <a:t>disclosure </a:t>
            </a:r>
            <a:br>
              <a:rPr lang="en-US" altLang="en-US" dirty="0"/>
            </a:br>
            <a:r>
              <a:rPr lang="en-US" altLang="en-US" dirty="0"/>
              <a:t>&amp; </a:t>
            </a:r>
            <a:br>
              <a:rPr lang="en-US" altLang="en-US" dirty="0"/>
            </a:br>
            <a:r>
              <a:rPr lang="en-US" altLang="en-US" dirty="0"/>
              <a:t>discovery</a:t>
            </a:r>
          </a:p>
        </p:txBody>
      </p:sp>
    </p:spTree>
    <p:extLst>
      <p:ext uri="{BB962C8B-B14F-4D97-AF65-F5344CB8AC3E}">
        <p14:creationId xmlns:p14="http://schemas.microsoft.com/office/powerpoint/2010/main" val="4293932702"/>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a:xfrm>
            <a:off x="1828800" y="1063626"/>
            <a:ext cx="8382000" cy="4765675"/>
          </a:xfrm>
        </p:spPr>
        <p:txBody>
          <a:bodyPr/>
          <a:lstStyle/>
          <a:p>
            <a:pPr eaLnBrk="1" hangingPunct="1"/>
            <a:r>
              <a:rPr lang="en-US" altLang="en-US" dirty="0"/>
              <a:t>disclosure</a:t>
            </a:r>
            <a:br>
              <a:rPr lang="en-US" altLang="en-US" dirty="0"/>
            </a:br>
            <a:r>
              <a:rPr lang="en-US" altLang="en-US" dirty="0"/>
              <a:t>FRCP 26(a)(1)</a:t>
            </a:r>
          </a:p>
        </p:txBody>
      </p:sp>
    </p:spTree>
    <p:extLst>
      <p:ext uri="{BB962C8B-B14F-4D97-AF65-F5344CB8AC3E}">
        <p14:creationId xmlns:p14="http://schemas.microsoft.com/office/powerpoint/2010/main" val="2924776849"/>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1828800" y="1063626"/>
            <a:ext cx="8382000" cy="4651375"/>
          </a:xfrm>
        </p:spPr>
        <p:txBody>
          <a:bodyPr>
            <a:normAutofit fontScale="90000"/>
          </a:bodyPr>
          <a:lstStyle/>
          <a:p>
            <a:r>
              <a:rPr lang="en-US" altLang="en-US" dirty="0"/>
              <a:t>R 26(a)(1)(A)(</a:t>
            </a:r>
            <a:r>
              <a:rPr lang="en-US" altLang="en-US" dirty="0" err="1"/>
              <a:t>i</a:t>
            </a:r>
            <a:r>
              <a:rPr lang="en-US" altLang="en-US" dirty="0"/>
              <a:t>) “</a:t>
            </a:r>
            <a:r>
              <a:rPr lang="en-US" dirty="0"/>
              <a:t>the name and, if known, the address and telephone number of each individual likely to have discoverable information—along with the subjects of that information—that the disclosing party may use to support its claims or defenses, unless the use would be solely for impeachment”</a:t>
            </a:r>
            <a:endParaRPr lang="en-US" altLang="en-US" dirty="0"/>
          </a:p>
        </p:txBody>
      </p:sp>
    </p:spTree>
    <p:extLst>
      <p:ext uri="{BB962C8B-B14F-4D97-AF65-F5344CB8AC3E}">
        <p14:creationId xmlns:p14="http://schemas.microsoft.com/office/powerpoint/2010/main" val="3145187693"/>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1676400" y="1063626"/>
            <a:ext cx="8534400" cy="4537075"/>
          </a:xfrm>
        </p:spPr>
        <p:txBody>
          <a:bodyPr>
            <a:normAutofit fontScale="90000"/>
          </a:bodyPr>
          <a:lstStyle/>
          <a:p>
            <a:r>
              <a:rPr lang="en-US" altLang="en-US" dirty="0"/>
              <a:t> (ii) </a:t>
            </a:r>
            <a:r>
              <a:rPr lang="en-US" dirty="0"/>
              <a:t>a copy—or a description by category and location—of all documents, electronically stored information, and tangible things that the disclosing party has in its possession, custody, or control and may use to support its claims or defenses, unless the use would be solely </a:t>
            </a:r>
            <a:r>
              <a:rPr lang="en-US"/>
              <a:t>for impeachment</a:t>
            </a:r>
            <a:endParaRPr lang="en-US" altLang="en-US" dirty="0"/>
          </a:p>
        </p:txBody>
      </p:sp>
    </p:spTree>
    <p:extLst>
      <p:ext uri="{BB962C8B-B14F-4D97-AF65-F5344CB8AC3E}">
        <p14:creationId xmlns:p14="http://schemas.microsoft.com/office/powerpoint/2010/main" val="3419559310"/>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1524000" y="1063626"/>
            <a:ext cx="9144000" cy="4651375"/>
          </a:xfrm>
        </p:spPr>
        <p:txBody>
          <a:bodyPr>
            <a:normAutofit fontScale="90000"/>
          </a:bodyPr>
          <a:lstStyle/>
          <a:p>
            <a:pPr algn="l" eaLnBrk="1" hangingPunct="1"/>
            <a:r>
              <a:rPr lang="en-US" altLang="en-US" sz="2000" dirty="0"/>
              <a:t>R 26(a)(3) Pretrial Disclosures.</a:t>
            </a:r>
            <a:br>
              <a:rPr lang="en-US" altLang="en-US" sz="2000" dirty="0"/>
            </a:br>
            <a:r>
              <a:rPr lang="en-US" altLang="en-US" sz="2000" dirty="0"/>
              <a:t>(A) In General. In addition to the disclosures required by Rule 26(a)(1) and (2), a party must provide to the other parties and promptly file the following information </a:t>
            </a:r>
            <a:r>
              <a:rPr lang="en-US" altLang="en-US" sz="2000" b="1" i="1" dirty="0"/>
              <a:t>about the evidence that it may present at trial other than solely for impeachment</a:t>
            </a:r>
            <a:r>
              <a:rPr lang="en-US" altLang="en-US" sz="2000" dirty="0"/>
              <a:t>:</a:t>
            </a:r>
            <a:br>
              <a:rPr lang="en-US" altLang="en-US" sz="2000" dirty="0"/>
            </a:br>
            <a:r>
              <a:rPr lang="en-US" altLang="en-US" sz="2000" dirty="0"/>
              <a:t>(</a:t>
            </a:r>
            <a:r>
              <a:rPr lang="en-US" altLang="en-US" sz="2000" dirty="0" err="1"/>
              <a:t>i</a:t>
            </a:r>
            <a:r>
              <a:rPr lang="en-US" altLang="en-US" sz="2000" dirty="0"/>
              <a:t>) the name and, if not previously provided, the address and telephone number of each witness — separately identifying those the party expects to present and those it may call if the need arises;</a:t>
            </a:r>
            <a:br>
              <a:rPr lang="en-US" altLang="en-US" sz="2000" dirty="0"/>
            </a:br>
            <a:r>
              <a:rPr lang="en-US" altLang="en-US" sz="2000" dirty="0"/>
              <a:t>(ii) the designation of those witnesses whose testimony the party expects to present by deposition and, if not taken </a:t>
            </a:r>
            <a:r>
              <a:rPr lang="en-US" altLang="en-US" sz="2000" dirty="0" err="1"/>
              <a:t>stenographically</a:t>
            </a:r>
            <a:r>
              <a:rPr lang="en-US" altLang="en-US" sz="2000" dirty="0"/>
              <a:t>, a transcript of the pertinent parts of the deposition; and</a:t>
            </a:r>
            <a:br>
              <a:rPr lang="en-US" altLang="en-US" sz="2000" dirty="0"/>
            </a:br>
            <a:r>
              <a:rPr lang="en-US" altLang="en-US" sz="2000" dirty="0"/>
              <a:t>(iii) an identification of each document or other exhibit, including summaries of other evidence — separately identifying those items the party expects to offer and those it may offer if the need arises.</a:t>
            </a:r>
            <a:br>
              <a:rPr lang="en-US" altLang="en-US" sz="2000" dirty="0"/>
            </a:br>
            <a:r>
              <a:rPr lang="en-US" altLang="en-US" sz="2000" dirty="0"/>
              <a:t>(B) Time for Pretrial Disclosures; Objections. Unless the court orders otherwise, these disclosures must be made at least </a:t>
            </a:r>
            <a:r>
              <a:rPr lang="en-US" altLang="en-US" sz="2000" b="1" i="1" dirty="0"/>
              <a:t>30 days before trial</a:t>
            </a:r>
            <a:r>
              <a:rPr lang="en-US" altLang="en-US" sz="2000" dirty="0"/>
              <a:t>. Within 14 days after they are made, unless the court sets a different time, a party may serve and promptly file a list of the following objections: any objections to the use under Rule 32(a) of a deposition designated by another party under Rule 26(a)(3)(A)(ii); and any objection, together with the grounds for it, that may be made to the admissibility of materials identified under Rule 26(a)(3)(A)(iii). An objection not so made — except for one under Federal Rule of Evidence 402 or 403 — is waived unless excused by the court for good cause.</a:t>
            </a:r>
          </a:p>
        </p:txBody>
      </p:sp>
    </p:spTree>
    <p:extLst>
      <p:ext uri="{BB962C8B-B14F-4D97-AF65-F5344CB8AC3E}">
        <p14:creationId xmlns:p14="http://schemas.microsoft.com/office/powerpoint/2010/main" val="2808958252"/>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1979614" y="1131888"/>
            <a:ext cx="8059737" cy="4525962"/>
          </a:xfrm>
        </p:spPr>
        <p:txBody>
          <a:bodyPr/>
          <a:lstStyle/>
          <a:p>
            <a:r>
              <a:rPr lang="en-US" altLang="en-US" dirty="0"/>
              <a:t>disclosure concerning experts</a:t>
            </a:r>
            <a:br>
              <a:rPr lang="en-US" altLang="en-US" dirty="0"/>
            </a:br>
            <a:r>
              <a:rPr lang="en-US" altLang="en-US" dirty="0"/>
              <a:t>Fed. R. Civ. P. 26(a)(2) &amp; (b)(4)</a:t>
            </a:r>
          </a:p>
        </p:txBody>
      </p:sp>
    </p:spTree>
    <p:extLst>
      <p:ext uri="{BB962C8B-B14F-4D97-AF65-F5344CB8AC3E}">
        <p14:creationId xmlns:p14="http://schemas.microsoft.com/office/powerpoint/2010/main" val="1240345197"/>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2895600" y="1063626"/>
            <a:ext cx="6286500" cy="4594225"/>
          </a:xfrm>
        </p:spPr>
        <p:txBody>
          <a:bodyPr/>
          <a:lstStyle/>
          <a:p>
            <a:pPr eaLnBrk="1" hangingPunct="1"/>
            <a:r>
              <a:rPr lang="en-CA" altLang="en-US"/>
              <a:t>mechanics of discovery</a:t>
            </a:r>
            <a:endParaRPr lang="en-US" altLang="en-US"/>
          </a:p>
        </p:txBody>
      </p:sp>
    </p:spTree>
    <p:extLst>
      <p:ext uri="{BB962C8B-B14F-4D97-AF65-F5344CB8AC3E}">
        <p14:creationId xmlns:p14="http://schemas.microsoft.com/office/powerpoint/2010/main" val="749613675"/>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2895600" y="1063626"/>
            <a:ext cx="6286500" cy="4651375"/>
          </a:xfrm>
        </p:spPr>
        <p:txBody>
          <a:bodyPr/>
          <a:lstStyle/>
          <a:p>
            <a:pPr eaLnBrk="1" hangingPunct="1"/>
            <a:r>
              <a:rPr lang="en-US" altLang="en-US"/>
              <a:t>Rule 36. Requests for Admission</a:t>
            </a:r>
            <a:r>
              <a:rPr lang="en-US" altLang="en-US" b="1"/>
              <a:t> </a:t>
            </a:r>
            <a:endParaRPr lang="en-US" altLang="en-US"/>
          </a:p>
        </p:txBody>
      </p:sp>
    </p:spTree>
    <p:extLst>
      <p:ext uri="{BB962C8B-B14F-4D97-AF65-F5344CB8AC3E}">
        <p14:creationId xmlns:p14="http://schemas.microsoft.com/office/powerpoint/2010/main" val="190849156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5752BA-E1D1-1941-91AB-F13E740111CB}"/>
              </a:ext>
            </a:extLst>
          </p:cNvPr>
          <p:cNvSpPr>
            <a:spLocks noGrp="1"/>
          </p:cNvSpPr>
          <p:nvPr>
            <p:ph type="title"/>
          </p:nvPr>
        </p:nvSpPr>
        <p:spPr>
          <a:xfrm>
            <a:off x="361244" y="342547"/>
            <a:ext cx="10518423" cy="6159853"/>
          </a:xfrm>
        </p:spPr>
        <p:txBody>
          <a:bodyPr/>
          <a:lstStyle/>
          <a:p>
            <a:r>
              <a:rPr lang="en-US" dirty="0"/>
              <a:t>federal procedural common law</a:t>
            </a:r>
            <a:br>
              <a:rPr lang="en-US" dirty="0"/>
            </a:br>
            <a:br>
              <a:rPr lang="en-US" dirty="0"/>
            </a:br>
            <a:r>
              <a:rPr lang="en-US" dirty="0"/>
              <a:t>- do not use if it conflicts with a state/foreign rule bound up with the cause of action</a:t>
            </a:r>
            <a:br>
              <a:rPr lang="en-US" dirty="0"/>
            </a:br>
            <a:r>
              <a:rPr lang="en-US" dirty="0"/>
              <a:t>	- how to find this out? problems similar to Stevens/Ginsburg concerning </a:t>
            </a:r>
            <a:r>
              <a:rPr lang="en-US" dirty="0" err="1"/>
              <a:t>subst</a:t>
            </a:r>
            <a:r>
              <a:rPr lang="en-US" dirty="0"/>
              <a:t> right limitation of Rules Enabling Act </a:t>
            </a:r>
          </a:p>
        </p:txBody>
      </p:sp>
    </p:spTree>
    <p:extLst>
      <p:ext uri="{BB962C8B-B14F-4D97-AF65-F5344CB8AC3E}">
        <p14:creationId xmlns:p14="http://schemas.microsoft.com/office/powerpoint/2010/main" val="137647768"/>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2952750" y="1063626"/>
            <a:ext cx="6229350" cy="4537075"/>
          </a:xfrm>
        </p:spPr>
        <p:txBody>
          <a:bodyPr/>
          <a:lstStyle/>
          <a:p>
            <a:pPr eaLnBrk="1" hangingPunct="1"/>
            <a:r>
              <a:rPr lang="en-US" altLang="en-US"/>
              <a:t>Rule 45. Subpoena </a:t>
            </a:r>
          </a:p>
        </p:txBody>
      </p:sp>
    </p:spTree>
    <p:extLst>
      <p:ext uri="{BB962C8B-B14F-4D97-AF65-F5344CB8AC3E}">
        <p14:creationId xmlns:p14="http://schemas.microsoft.com/office/powerpoint/2010/main" val="2999368462"/>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1062681" y="1063626"/>
            <a:ext cx="8119419" cy="4594225"/>
          </a:xfrm>
        </p:spPr>
        <p:txBody>
          <a:bodyPr/>
          <a:lstStyle/>
          <a:p>
            <a:pPr eaLnBrk="1" hangingPunct="1"/>
            <a:r>
              <a:rPr lang="en-US" altLang="en-US" dirty="0"/>
              <a:t>Rule 34. Producing Documents, Electronically Stored Information, and Tangible Things, or Entering onto Land, for Inspection and Other Purposes</a:t>
            </a:r>
          </a:p>
        </p:txBody>
      </p:sp>
    </p:spTree>
    <p:extLst>
      <p:ext uri="{BB962C8B-B14F-4D97-AF65-F5344CB8AC3E}">
        <p14:creationId xmlns:p14="http://schemas.microsoft.com/office/powerpoint/2010/main" val="3765670265"/>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3009900" y="1063626"/>
            <a:ext cx="6172200" cy="4594225"/>
          </a:xfrm>
        </p:spPr>
        <p:txBody>
          <a:bodyPr/>
          <a:lstStyle/>
          <a:p>
            <a:pPr eaLnBrk="1" hangingPunct="1"/>
            <a:r>
              <a:rPr lang="en-US" altLang="en-US"/>
              <a:t>Rule 33. Interrogatories to Parties </a:t>
            </a:r>
          </a:p>
        </p:txBody>
      </p:sp>
    </p:spTree>
    <p:extLst>
      <p:ext uri="{BB962C8B-B14F-4D97-AF65-F5344CB8AC3E}">
        <p14:creationId xmlns:p14="http://schemas.microsoft.com/office/powerpoint/2010/main" val="1515965941"/>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2838450" y="1063626"/>
            <a:ext cx="6343650" cy="4537075"/>
          </a:xfrm>
        </p:spPr>
        <p:txBody>
          <a:bodyPr/>
          <a:lstStyle/>
          <a:p>
            <a:pPr eaLnBrk="1" hangingPunct="1"/>
            <a:r>
              <a:rPr lang="en-US" altLang="en-US"/>
              <a:t>Rule 30. Deposition by Oral Examination</a:t>
            </a:r>
          </a:p>
        </p:txBody>
      </p:sp>
    </p:spTree>
    <p:extLst>
      <p:ext uri="{BB962C8B-B14F-4D97-AF65-F5344CB8AC3E}">
        <p14:creationId xmlns:p14="http://schemas.microsoft.com/office/powerpoint/2010/main" val="3114408327"/>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1676400" y="1063626"/>
            <a:ext cx="8686800" cy="4937125"/>
          </a:xfrm>
        </p:spPr>
        <p:txBody>
          <a:bodyPr>
            <a:normAutofit fontScale="90000"/>
          </a:bodyPr>
          <a:lstStyle/>
          <a:p>
            <a:pPr eaLnBrk="1" hangingPunct="1"/>
            <a:r>
              <a:rPr lang="en-US" altLang="en-US"/>
              <a:t>30(d)(3) Motion to Terminate or Limit. </a:t>
            </a:r>
            <a:br>
              <a:rPr lang="en-US" altLang="en-US"/>
            </a:br>
            <a:r>
              <a:rPr lang="en-US" altLang="en-US"/>
              <a:t>(A) Grounds. At any time during a deposition, the deponent or a party may move to terminate or limit it on the ground that it is being conducted in bad faith or in a manner that unreasonably annoys, embarrasses, or oppresses the deponent or party. </a:t>
            </a:r>
            <a:br>
              <a:rPr lang="en-US" altLang="en-US"/>
            </a:br>
            <a:endParaRPr lang="en-US" altLang="en-US"/>
          </a:p>
        </p:txBody>
      </p:sp>
    </p:spTree>
    <p:extLst>
      <p:ext uri="{BB962C8B-B14F-4D97-AF65-F5344CB8AC3E}">
        <p14:creationId xmlns:p14="http://schemas.microsoft.com/office/powerpoint/2010/main" val="2233347948"/>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1925638" y="1131888"/>
            <a:ext cx="8113712" cy="4525962"/>
          </a:xfrm>
        </p:spPr>
        <p:txBody>
          <a:bodyPr/>
          <a:lstStyle/>
          <a:p>
            <a:pPr eaLnBrk="1" hangingPunct="1"/>
            <a:r>
              <a:rPr lang="en-US" altLang="en-US" dirty="0"/>
              <a:t>motions to compel, sanctions</a:t>
            </a:r>
          </a:p>
        </p:txBody>
      </p:sp>
    </p:spTree>
    <p:extLst>
      <p:ext uri="{BB962C8B-B14F-4D97-AF65-F5344CB8AC3E}">
        <p14:creationId xmlns:p14="http://schemas.microsoft.com/office/powerpoint/2010/main" val="3676550691"/>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148281" y="0"/>
            <a:ext cx="11948984" cy="6858000"/>
          </a:xfrm>
        </p:spPr>
        <p:txBody>
          <a:bodyPr>
            <a:normAutofit/>
          </a:bodyPr>
          <a:lstStyle/>
          <a:p>
            <a:pPr algn="l" eaLnBrk="1" hangingPunct="1"/>
            <a:r>
              <a:rPr lang="en-US" altLang="en-US" sz="2400" dirty="0"/>
              <a:t>26(g) Signing Disclosures and Discovery Requests, Responses, and Objections.</a:t>
            </a:r>
            <a:br>
              <a:rPr lang="en-US" altLang="en-US" sz="2400" dirty="0"/>
            </a:br>
            <a:r>
              <a:rPr lang="en-US" altLang="en-US" sz="2400" dirty="0"/>
              <a:t>    (1) Signature Required; Effect of Signature.  Every </a:t>
            </a:r>
            <a:r>
              <a:rPr lang="en-US" altLang="en-US" sz="2400" b="1" i="1" dirty="0"/>
              <a:t>disclosure</a:t>
            </a:r>
            <a:r>
              <a:rPr lang="en-US" altLang="en-US" sz="2400" dirty="0"/>
              <a:t> under Rule 26(a)(1) or (a)(3) and every </a:t>
            </a:r>
            <a:r>
              <a:rPr lang="en-US" altLang="en-US" sz="2400" b="1" i="1" dirty="0"/>
              <a:t>discovery request, response, or objection must be signed </a:t>
            </a:r>
            <a:r>
              <a:rPr lang="en-US" altLang="en-US" sz="2400" dirty="0"/>
              <a:t>by at least one attorney of record in the attorney’s own name — or by the party personally, if unrepresented — and must state the signer’s address, e-mail address, and telephone number. By signing, an attorney or party certifies that to the </a:t>
            </a:r>
            <a:r>
              <a:rPr lang="en-US" altLang="en-US" sz="2400" b="1" i="1" dirty="0"/>
              <a:t>best of the person’s knowledge, information, and belief </a:t>
            </a:r>
            <a:r>
              <a:rPr lang="en-US" altLang="en-US" sz="2400" dirty="0"/>
              <a:t>formed after a reasonable inquiry:</a:t>
            </a:r>
            <a:br>
              <a:rPr lang="en-US" altLang="en-US" sz="2400" dirty="0"/>
            </a:br>
            <a:r>
              <a:rPr lang="en-US" altLang="en-US" sz="2400" dirty="0"/>
              <a:t>        (A) with respect to a </a:t>
            </a:r>
            <a:r>
              <a:rPr lang="en-US" altLang="en-US" sz="2400" b="1" i="1" dirty="0"/>
              <a:t>disclosure</a:t>
            </a:r>
            <a:r>
              <a:rPr lang="en-US" altLang="en-US" sz="2400" dirty="0"/>
              <a:t>, it is </a:t>
            </a:r>
            <a:r>
              <a:rPr lang="en-US" altLang="en-US" sz="2400" b="1" i="1" dirty="0"/>
              <a:t>complete and correct</a:t>
            </a:r>
            <a:r>
              <a:rPr lang="en-US" altLang="en-US" sz="2400" dirty="0"/>
              <a:t> as of the time it is made; and</a:t>
            </a:r>
            <a:br>
              <a:rPr lang="en-US" altLang="en-US" sz="2400" dirty="0"/>
            </a:br>
            <a:r>
              <a:rPr lang="en-US" altLang="en-US" sz="2400" dirty="0"/>
              <a:t>        (B) with respect to a </a:t>
            </a:r>
            <a:r>
              <a:rPr lang="en-US" altLang="en-US" sz="2400" b="1" i="1" dirty="0"/>
              <a:t>discovery request, response, or objection</a:t>
            </a:r>
            <a:r>
              <a:rPr lang="en-US" altLang="en-US" sz="2400" dirty="0"/>
              <a:t>, it is:</a:t>
            </a:r>
            <a:br>
              <a:rPr lang="en-US" altLang="en-US" sz="2400" dirty="0"/>
            </a:br>
            <a:r>
              <a:rPr lang="en-US" altLang="en-US" sz="2400" dirty="0"/>
              <a:t>            (</a:t>
            </a:r>
            <a:r>
              <a:rPr lang="en-US" altLang="en-US" sz="2400" dirty="0" err="1"/>
              <a:t>i</a:t>
            </a:r>
            <a:r>
              <a:rPr lang="en-US" altLang="en-US" sz="2400" dirty="0"/>
              <a:t>) consistent with these rules and </a:t>
            </a:r>
            <a:r>
              <a:rPr lang="en-US" altLang="en-US" sz="2400" b="1" i="1" dirty="0"/>
              <a:t>warranted by existing law or by a </a:t>
            </a:r>
            <a:r>
              <a:rPr lang="en-US" altLang="en-US" sz="2400" b="1" i="1" dirty="0" err="1"/>
              <a:t>nonfrivolous</a:t>
            </a:r>
            <a:r>
              <a:rPr lang="en-US" altLang="en-US" sz="2400" b="1" i="1" dirty="0"/>
              <a:t> argument for extending, modifying, or reversing existing law, or for establishing new law</a:t>
            </a:r>
            <a:r>
              <a:rPr lang="en-US" altLang="en-US" sz="2400" dirty="0"/>
              <a:t>;</a:t>
            </a:r>
            <a:br>
              <a:rPr lang="en-US" altLang="en-US" sz="2400" dirty="0"/>
            </a:br>
            <a:r>
              <a:rPr lang="en-US" altLang="en-US" sz="2400" dirty="0"/>
              <a:t>            (ii) not interposed for any improper purpose, such as to harass, cause unnecessary delay, or needlessly increase the cost of litigation; and</a:t>
            </a:r>
            <a:br>
              <a:rPr lang="en-US" altLang="en-US" sz="2400" dirty="0"/>
            </a:br>
            <a:r>
              <a:rPr lang="en-US" altLang="en-US" sz="2400" dirty="0"/>
              <a:t>            (iii) neither unreasonable nor unduly burdensome or expensive, considering the needs of the case, prior discovery in the case, the amount in controversy, and the importance of the issues at stake in the action....</a:t>
            </a:r>
            <a:br>
              <a:rPr lang="en-US" altLang="en-US" sz="2400" dirty="0"/>
            </a:br>
            <a:r>
              <a:rPr lang="en-US" altLang="en-US" sz="2400" dirty="0"/>
              <a:t>    (3) Sanction for Improper Certification.  If a certification violates this rule without substantial justification, the court, on motion or on its own, must impose an appropriate sanction on the signer, the party on whose behalf the signer was acting, or both. The sanction may include an order to pay the reasonable expenses, including attorney’s fees, caused by the violation.</a:t>
            </a:r>
          </a:p>
        </p:txBody>
      </p:sp>
    </p:spTree>
    <p:extLst>
      <p:ext uri="{BB962C8B-B14F-4D97-AF65-F5344CB8AC3E}">
        <p14:creationId xmlns:p14="http://schemas.microsoft.com/office/powerpoint/2010/main" val="836540182"/>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185351" y="135924"/>
            <a:ext cx="11800703" cy="6919784"/>
          </a:xfrm>
        </p:spPr>
        <p:txBody>
          <a:bodyPr>
            <a:normAutofit/>
          </a:bodyPr>
          <a:lstStyle/>
          <a:p>
            <a:pPr algn="l" eaLnBrk="1" hangingPunct="1"/>
            <a:r>
              <a:rPr lang="en-US" altLang="en-US" sz="2800" dirty="0"/>
              <a:t>Rule 37. Failure to Make Disclosures or to Cooperate in Discovery; Sanctions</a:t>
            </a:r>
            <a:br>
              <a:rPr lang="en-US" altLang="en-US" sz="2800" dirty="0"/>
            </a:br>
            <a:r>
              <a:rPr lang="en-US" altLang="en-US" sz="2800" dirty="0"/>
              <a:t>(a) Motion for an Order Compelling Disclosure or Discovery.</a:t>
            </a:r>
            <a:br>
              <a:rPr lang="en-US" altLang="en-US" sz="2800" dirty="0"/>
            </a:br>
            <a:r>
              <a:rPr lang="en-US" altLang="en-US" sz="2800" dirty="0"/>
              <a:t>(1) In General.</a:t>
            </a:r>
            <a:br>
              <a:rPr lang="en-US" altLang="en-US" sz="2800" dirty="0"/>
            </a:br>
            <a:r>
              <a:rPr lang="en-US" altLang="en-US" sz="2800" dirty="0"/>
              <a:t>On notice to other parties and all affected persons, a party may move for an order compelling disclosure or discovery. The motion must include a certification that the movant has </a:t>
            </a:r>
            <a:r>
              <a:rPr lang="en-US" altLang="en-US" sz="2800" b="1" i="1" dirty="0"/>
              <a:t>in good faith conferred or attempted to confer with the person or party failing to make disclosure or discovery </a:t>
            </a:r>
            <a:r>
              <a:rPr lang="en-US" altLang="en-US" sz="2800" dirty="0"/>
              <a:t>in an effort to obtain it without court action.</a:t>
            </a:r>
            <a:br>
              <a:rPr lang="en-US" altLang="en-US" sz="2800" dirty="0"/>
            </a:br>
            <a:r>
              <a:rPr lang="en-US" altLang="en-US" sz="2800" dirty="0"/>
              <a:t> </a:t>
            </a:r>
            <a:br>
              <a:rPr lang="en-US" altLang="en-US" sz="2800" dirty="0"/>
            </a:br>
            <a:endParaRPr lang="en-US" altLang="en-US" sz="2800" dirty="0"/>
          </a:p>
        </p:txBody>
      </p:sp>
    </p:spTree>
    <p:extLst>
      <p:ext uri="{BB962C8B-B14F-4D97-AF65-F5344CB8AC3E}">
        <p14:creationId xmlns:p14="http://schemas.microsoft.com/office/powerpoint/2010/main" val="1023976941"/>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34777" y="0"/>
            <a:ext cx="11738919" cy="6858000"/>
          </a:xfrm>
        </p:spPr>
        <p:txBody>
          <a:bodyPr>
            <a:normAutofit/>
          </a:bodyPr>
          <a:lstStyle/>
          <a:p>
            <a:pPr algn="l" eaLnBrk="1" hangingPunct="1"/>
            <a:r>
              <a:rPr lang="en-US" altLang="en-US" sz="2400" dirty="0"/>
              <a:t>(b)(2) Sanctions in the District Where the Action Is Pending.</a:t>
            </a:r>
            <a:br>
              <a:rPr lang="en-US" altLang="en-US" sz="2400" dirty="0"/>
            </a:br>
            <a:r>
              <a:rPr lang="en-US" altLang="en-US" sz="2400" dirty="0"/>
              <a:t>(A) For Not Obeying a Discovery Order. If a party or a party's officer, director, or managing agent ...fails to obey an order to provide or permit discovery, including an order under Rule 26(f), 35, or 37(a), the court where the action is pending may issue further just orders. </a:t>
            </a:r>
            <a:br>
              <a:rPr lang="en-US" altLang="en-US" sz="2400" dirty="0"/>
            </a:br>
            <a:r>
              <a:rPr lang="en-US" altLang="en-US" sz="2400" dirty="0"/>
              <a:t>They may include the following:</a:t>
            </a:r>
            <a:br>
              <a:rPr lang="en-US" altLang="en-US" sz="2400" dirty="0"/>
            </a:br>
            <a:r>
              <a:rPr lang="en-US" altLang="en-US" sz="2400" dirty="0"/>
              <a:t>(</a:t>
            </a:r>
            <a:r>
              <a:rPr lang="en-US" altLang="en-US" sz="2400" dirty="0" err="1"/>
              <a:t>i</a:t>
            </a:r>
            <a:r>
              <a:rPr lang="en-US" altLang="en-US" sz="2400" dirty="0"/>
              <a:t>) directing that the matters embraced in the order or other designated facts be taken as established for purposes of the action, as the prevailing party claims; </a:t>
            </a:r>
            <a:br>
              <a:rPr lang="en-US" altLang="en-US" sz="2400" dirty="0"/>
            </a:br>
            <a:r>
              <a:rPr lang="en-US" altLang="en-US" sz="2400" dirty="0"/>
              <a:t>(ii) prohibiting the disobedient party from supporting or opposing designated claims or defenses, or from introducing designated matters in evidence; </a:t>
            </a:r>
            <a:br>
              <a:rPr lang="en-US" altLang="en-US" sz="2400" dirty="0"/>
            </a:br>
            <a:r>
              <a:rPr lang="en-US" altLang="en-US" sz="2400" dirty="0"/>
              <a:t>(iii) striking pleadings in whole or in part; </a:t>
            </a:r>
            <a:br>
              <a:rPr lang="en-US" altLang="en-US" sz="2400" dirty="0"/>
            </a:br>
            <a:r>
              <a:rPr lang="en-US" altLang="en-US" sz="2400" dirty="0"/>
              <a:t>(iv) staying further proceedings until the order is obeyed; </a:t>
            </a:r>
            <a:br>
              <a:rPr lang="en-US" altLang="en-US" sz="2400" dirty="0"/>
            </a:br>
            <a:r>
              <a:rPr lang="en-US" altLang="en-US" sz="2400" dirty="0"/>
              <a:t>(v) dismissing the action or proceeding in whole or in part; </a:t>
            </a:r>
            <a:br>
              <a:rPr lang="en-US" altLang="en-US" sz="2400" dirty="0"/>
            </a:br>
            <a:r>
              <a:rPr lang="en-US" altLang="en-US" sz="2400" dirty="0"/>
              <a:t>(vi) rendering a default judgment against the disobedient party</a:t>
            </a:r>
          </a:p>
        </p:txBody>
      </p:sp>
    </p:spTree>
    <p:extLst>
      <p:ext uri="{BB962C8B-B14F-4D97-AF65-F5344CB8AC3E}">
        <p14:creationId xmlns:p14="http://schemas.microsoft.com/office/powerpoint/2010/main" val="509179043"/>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172995" y="197708"/>
            <a:ext cx="12019005" cy="6561438"/>
          </a:xfrm>
        </p:spPr>
        <p:txBody>
          <a:bodyPr>
            <a:normAutofit/>
          </a:bodyPr>
          <a:lstStyle/>
          <a:p>
            <a:pPr algn="l" eaLnBrk="1" hangingPunct="1"/>
            <a:r>
              <a:rPr lang="en-CA" altLang="en-US" sz="2800" dirty="0"/>
              <a:t>37(c) </a:t>
            </a:r>
            <a:r>
              <a:rPr lang="en-CA" altLang="en-US" sz="2800" b="1" i="1" dirty="0"/>
              <a:t>Failure to Disclose</a:t>
            </a:r>
            <a:r>
              <a:rPr lang="en-CA" altLang="en-US" sz="2800" dirty="0"/>
              <a:t>; to Supplement an Earlier Response, or to Admit.</a:t>
            </a:r>
            <a:br>
              <a:rPr lang="en-US" altLang="en-US" sz="2800" dirty="0"/>
            </a:br>
            <a:r>
              <a:rPr lang="en-CA" altLang="en-US" sz="2800" dirty="0"/>
              <a:t>(1) Failure to Disclose or Supplement. </a:t>
            </a:r>
            <a:br>
              <a:rPr lang="en-US" altLang="en-US" sz="2800" dirty="0"/>
            </a:br>
            <a:r>
              <a:rPr lang="en-CA" altLang="en-US" sz="2800" dirty="0"/>
              <a:t>If a party fails to provide information or identify a witness as required by Rule 26(a) or 26(e), </a:t>
            </a:r>
            <a:r>
              <a:rPr lang="en-CA" altLang="en-US" sz="2800" b="1" i="1" dirty="0"/>
              <a:t>the party is not allowed to use that information</a:t>
            </a:r>
            <a:r>
              <a:rPr lang="en-CA" altLang="en-US" sz="2800" dirty="0"/>
              <a:t> or witness to supply evidence on a motion, at a hearing, or at a trial, unless the failure was substantially justified or is harmless. In addition to or instead of this sanction, the court, on motion and after giving an opportunity to be heard:</a:t>
            </a:r>
            <a:br>
              <a:rPr lang="en-US" altLang="en-US" sz="2800" dirty="0"/>
            </a:br>
            <a:r>
              <a:rPr lang="en-CA" altLang="en-US" sz="2800" dirty="0"/>
              <a:t>(A) may order payment of the reasonable expenses, including attorney's fees, caused by the failure;</a:t>
            </a:r>
            <a:br>
              <a:rPr lang="en-US" altLang="en-US" sz="2800" dirty="0"/>
            </a:br>
            <a:r>
              <a:rPr lang="en-CA" altLang="en-US" sz="2800" dirty="0"/>
              <a:t>(B) may inform the jury of the party's failure; and </a:t>
            </a:r>
            <a:br>
              <a:rPr lang="en-US" altLang="en-US" sz="2800" dirty="0"/>
            </a:br>
            <a:r>
              <a:rPr lang="en-CA" altLang="en-US" sz="2800" dirty="0"/>
              <a:t>(C) may impose other appropriate sanctions, including any of the orders listed in Rule 37(b)(2)(A)(</a:t>
            </a:r>
            <a:r>
              <a:rPr lang="en-CA" altLang="en-US" sz="2800" dirty="0" err="1"/>
              <a:t>i</a:t>
            </a:r>
            <a:r>
              <a:rPr lang="en-CA" altLang="en-US" sz="2800" dirty="0"/>
              <a:t>)-(vi).</a:t>
            </a:r>
            <a:br>
              <a:rPr lang="en-US" altLang="en-US" sz="2800" dirty="0"/>
            </a:br>
            <a:endParaRPr lang="en-US" altLang="en-US" sz="2800" dirty="0"/>
          </a:p>
        </p:txBody>
      </p:sp>
    </p:spTree>
    <p:extLst>
      <p:ext uri="{BB962C8B-B14F-4D97-AF65-F5344CB8AC3E}">
        <p14:creationId xmlns:p14="http://schemas.microsoft.com/office/powerpoint/2010/main" val="34716516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65A3EF-1887-1749-BAE7-74DDCDCA3DD0}"/>
              </a:ext>
            </a:extLst>
          </p:cNvPr>
          <p:cNvSpPr>
            <a:spLocks noGrp="1"/>
          </p:cNvSpPr>
          <p:nvPr>
            <p:ph type="title"/>
          </p:nvPr>
        </p:nvSpPr>
        <p:spPr>
          <a:xfrm>
            <a:off x="530578" y="365125"/>
            <a:ext cx="10823222" cy="6182431"/>
          </a:xfrm>
        </p:spPr>
        <p:txBody>
          <a:bodyPr>
            <a:normAutofit/>
          </a:bodyPr>
          <a:lstStyle/>
          <a:p>
            <a:r>
              <a:rPr lang="en-US" sz="3600" dirty="0"/>
              <a:t>Even if it does not conflict with state/foreign </a:t>
            </a:r>
            <a:r>
              <a:rPr lang="en-US" sz="3600" dirty="0" err="1"/>
              <a:t>subst</a:t>
            </a:r>
            <a:r>
              <a:rPr lang="en-US" sz="3600" dirty="0"/>
              <a:t> right…</a:t>
            </a:r>
            <a:br>
              <a:rPr lang="en-US" sz="3600" dirty="0"/>
            </a:br>
            <a:br>
              <a:rPr lang="en-US" sz="3600" dirty="0"/>
            </a:br>
            <a:r>
              <a:rPr lang="en-US" sz="3600" dirty="0"/>
              <a:t>when making federal common law for court administration, federal courts entertaining non-federal actions should borrow the standard that would be used by forum state court if doing so is needed to further the twin aims of Erie </a:t>
            </a:r>
            <a:br>
              <a:rPr lang="en-US" sz="3600" dirty="0"/>
            </a:br>
            <a:r>
              <a:rPr lang="en-US" sz="3600" dirty="0"/>
              <a:t>	(avoiding forum shopping and inequitable administration of the laws)</a:t>
            </a:r>
            <a:br>
              <a:rPr lang="en-US" sz="3600" dirty="0"/>
            </a:br>
            <a:br>
              <a:rPr lang="en-US" sz="3600" dirty="0"/>
            </a:br>
            <a:r>
              <a:rPr lang="en-US" sz="3600" dirty="0"/>
              <a:t>unless countervailing federal interests recommend still using an independent federal common law rule</a:t>
            </a:r>
          </a:p>
        </p:txBody>
      </p:sp>
    </p:spTree>
    <p:extLst>
      <p:ext uri="{BB962C8B-B14F-4D97-AF65-F5344CB8AC3E}">
        <p14:creationId xmlns:p14="http://schemas.microsoft.com/office/powerpoint/2010/main" val="5070289"/>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3009900" y="1063626"/>
            <a:ext cx="6172200" cy="4708525"/>
          </a:xfrm>
        </p:spPr>
        <p:txBody>
          <a:bodyPr/>
          <a:lstStyle/>
          <a:p>
            <a:pPr eaLnBrk="1" hangingPunct="1"/>
            <a:r>
              <a:rPr lang="en-US" altLang="en-US"/>
              <a:t>terminating litigation before trial</a:t>
            </a:r>
            <a:br>
              <a:rPr lang="en-US" altLang="en-US"/>
            </a:br>
            <a:endParaRPr lang="en-US" altLang="en-US"/>
          </a:p>
        </p:txBody>
      </p:sp>
      <p:sp>
        <p:nvSpPr>
          <p:cNvPr id="1024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1559562-FFFF-4F8F-87EF-ED251660D30A}" type="slidenum">
              <a:rPr lang="en-US" altLang="en-US" sz="900">
                <a:solidFill>
                  <a:srgbClr val="898989"/>
                </a:solidFill>
              </a:rPr>
              <a:pPr>
                <a:spcBef>
                  <a:spcPct val="0"/>
                </a:spcBef>
                <a:buFontTx/>
                <a:buNone/>
              </a:pPr>
              <a:t>160</a:t>
            </a:fld>
            <a:endParaRPr lang="en-US" altLang="en-US" sz="900">
              <a:solidFill>
                <a:srgbClr val="898989"/>
              </a:solidFill>
            </a:endParaRPr>
          </a:p>
        </p:txBody>
      </p:sp>
    </p:spTree>
    <p:extLst>
      <p:ext uri="{BB962C8B-B14F-4D97-AF65-F5344CB8AC3E}">
        <p14:creationId xmlns:p14="http://schemas.microsoft.com/office/powerpoint/2010/main" val="2326932160"/>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838450" y="1063626"/>
            <a:ext cx="6343650" cy="4651375"/>
          </a:xfrm>
        </p:spPr>
        <p:txBody>
          <a:bodyPr/>
          <a:lstStyle/>
          <a:p>
            <a:pPr eaLnBrk="1" hangingPunct="1"/>
            <a:r>
              <a:rPr lang="en-US" altLang="en-US"/>
              <a:t>12(b)(6)</a:t>
            </a:r>
            <a:br>
              <a:rPr lang="en-US" altLang="en-US"/>
            </a:br>
            <a:br>
              <a:rPr lang="en-US" altLang="en-US"/>
            </a:br>
            <a:r>
              <a:rPr lang="en-US" altLang="en-US"/>
              <a:t>failure to state a claim</a:t>
            </a:r>
          </a:p>
        </p:txBody>
      </p:sp>
      <p:sp>
        <p:nvSpPr>
          <p:cNvPr id="1126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102C03A9-83A9-415D-8B83-E811EEC8E0C1}" type="slidenum">
              <a:rPr lang="en-US" altLang="en-US" sz="900">
                <a:solidFill>
                  <a:srgbClr val="898989"/>
                </a:solidFill>
              </a:rPr>
              <a:pPr>
                <a:spcBef>
                  <a:spcPct val="0"/>
                </a:spcBef>
                <a:buFontTx/>
                <a:buNone/>
              </a:pPr>
              <a:t>161</a:t>
            </a:fld>
            <a:endParaRPr lang="en-US" altLang="en-US" sz="900">
              <a:solidFill>
                <a:srgbClr val="898989"/>
              </a:solidFill>
            </a:endParaRPr>
          </a:p>
        </p:txBody>
      </p:sp>
    </p:spTree>
    <p:extLst>
      <p:ext uri="{BB962C8B-B14F-4D97-AF65-F5344CB8AC3E}">
        <p14:creationId xmlns:p14="http://schemas.microsoft.com/office/powerpoint/2010/main" val="2587687352"/>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a:xfrm>
            <a:off x="2952750" y="1063626"/>
            <a:ext cx="6229350" cy="4422775"/>
          </a:xfrm>
        </p:spPr>
        <p:txBody>
          <a:bodyPr/>
          <a:lstStyle/>
          <a:p>
            <a:pPr eaLnBrk="1" hangingPunct="1"/>
            <a:r>
              <a:rPr lang="en-US" altLang="en-US"/>
              <a:t>12(c)</a:t>
            </a:r>
            <a:br>
              <a:rPr lang="en-US" altLang="en-US"/>
            </a:br>
            <a:br>
              <a:rPr lang="en-US" altLang="en-US"/>
            </a:br>
            <a:r>
              <a:rPr lang="en-US" altLang="en-US"/>
              <a:t>motion for  judgment on the pleadings</a:t>
            </a:r>
          </a:p>
        </p:txBody>
      </p:sp>
      <p:sp>
        <p:nvSpPr>
          <p:cNvPr id="1229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308771AA-1A4F-45E4-A043-29CA9D53D62C}" type="slidenum">
              <a:rPr lang="en-US" altLang="en-US" sz="900">
                <a:solidFill>
                  <a:srgbClr val="898989"/>
                </a:solidFill>
              </a:rPr>
              <a:pPr>
                <a:spcBef>
                  <a:spcPct val="0"/>
                </a:spcBef>
                <a:buFontTx/>
                <a:buNone/>
              </a:pPr>
              <a:t>162</a:t>
            </a:fld>
            <a:endParaRPr lang="en-US" altLang="en-US" sz="900">
              <a:solidFill>
                <a:srgbClr val="898989"/>
              </a:solidFill>
            </a:endParaRPr>
          </a:p>
        </p:txBody>
      </p:sp>
    </p:spTree>
    <p:extLst>
      <p:ext uri="{BB962C8B-B14F-4D97-AF65-F5344CB8AC3E}">
        <p14:creationId xmlns:p14="http://schemas.microsoft.com/office/powerpoint/2010/main" val="880283534"/>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908176" y="1131888"/>
            <a:ext cx="8131175" cy="4686300"/>
          </a:xfrm>
        </p:spPr>
        <p:txBody>
          <a:bodyPr/>
          <a:lstStyle/>
          <a:p>
            <a:pPr eaLnBrk="1" hangingPunct="1"/>
            <a:r>
              <a:rPr lang="en-US" altLang="en-US"/>
              <a:t>summary judgment</a:t>
            </a:r>
            <a:br>
              <a:rPr lang="en-US" altLang="en-US"/>
            </a:br>
            <a:br>
              <a:rPr lang="en-US" altLang="en-US"/>
            </a:br>
            <a:r>
              <a:rPr lang="en-US" altLang="en-US"/>
              <a:t>directed verdict</a:t>
            </a:r>
            <a:br>
              <a:rPr lang="en-US" altLang="en-US"/>
            </a:br>
            <a:br>
              <a:rPr lang="en-US" altLang="en-US"/>
            </a:br>
            <a:r>
              <a:rPr lang="en-US" altLang="en-US"/>
              <a:t>judgment notwithstanding the verdict</a:t>
            </a:r>
          </a:p>
        </p:txBody>
      </p:sp>
    </p:spTree>
    <p:extLst>
      <p:ext uri="{BB962C8B-B14F-4D97-AF65-F5344CB8AC3E}">
        <p14:creationId xmlns:p14="http://schemas.microsoft.com/office/powerpoint/2010/main" val="3226917325"/>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a:xfrm>
            <a:off x="2952750" y="1063626"/>
            <a:ext cx="6229350" cy="4594225"/>
          </a:xfrm>
        </p:spPr>
        <p:txBody>
          <a:bodyPr/>
          <a:lstStyle/>
          <a:p>
            <a:pPr eaLnBrk="1" hangingPunct="1"/>
            <a:r>
              <a:rPr lang="en-US" altLang="en-US"/>
              <a:t>Rule 50</a:t>
            </a:r>
            <a:br>
              <a:rPr lang="en-US" altLang="en-US"/>
            </a:br>
            <a:r>
              <a:rPr lang="en-US" altLang="en-US"/>
              <a:t>Judgment as a Matter of Law</a:t>
            </a:r>
          </a:p>
        </p:txBody>
      </p:sp>
    </p:spTree>
    <p:extLst>
      <p:ext uri="{BB962C8B-B14F-4D97-AF65-F5344CB8AC3E}">
        <p14:creationId xmlns:p14="http://schemas.microsoft.com/office/powerpoint/2010/main" val="3976720542"/>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52600" y="1063626"/>
            <a:ext cx="8610600" cy="4594225"/>
          </a:xfrm>
        </p:spPr>
        <p:txBody>
          <a:bodyPr rtlCol="0">
            <a:normAutofit fontScale="90000"/>
          </a:bodyPr>
          <a:lstStyle/>
          <a:p>
            <a:pPr>
              <a:defRPr/>
            </a:pPr>
            <a:r>
              <a:rPr lang="en-US" dirty="0"/>
              <a:t>Rule 56. Summary Judgment</a:t>
            </a:r>
            <a:br>
              <a:rPr lang="en-US" dirty="0"/>
            </a:br>
            <a:br>
              <a:rPr lang="en-US" dirty="0"/>
            </a:br>
            <a:r>
              <a:rPr lang="en-US" dirty="0"/>
              <a:t>(c)(2) The judgment sought should be rendered if the pleadings, the discovery and disclosure materials on file, and any affidavits show that there is no genuine issue as to any material fact and that the </a:t>
            </a:r>
            <a:r>
              <a:rPr lang="en-US" dirty="0" err="1"/>
              <a:t>movant</a:t>
            </a:r>
            <a:r>
              <a:rPr lang="en-US" dirty="0"/>
              <a:t> is entitled to judgment as a matter of law.</a:t>
            </a:r>
            <a:br>
              <a:rPr lang="en-US" dirty="0"/>
            </a:br>
            <a:br>
              <a:rPr lang="en-US" dirty="0"/>
            </a:br>
            <a:endParaRPr lang="en-US" dirty="0"/>
          </a:p>
        </p:txBody>
      </p:sp>
      <p:sp>
        <p:nvSpPr>
          <p:cNvPr id="2150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F9FA772F-D72E-484A-A75E-8208F8C13B82}" type="slidenum">
              <a:rPr lang="en-US" altLang="en-US" sz="900">
                <a:solidFill>
                  <a:srgbClr val="898989"/>
                </a:solidFill>
              </a:rPr>
              <a:pPr>
                <a:spcBef>
                  <a:spcPct val="0"/>
                </a:spcBef>
                <a:buFontTx/>
                <a:buNone/>
              </a:pPr>
              <a:t>165</a:t>
            </a:fld>
            <a:endParaRPr lang="en-US" altLang="en-US" sz="900">
              <a:solidFill>
                <a:srgbClr val="898989"/>
              </a:solidFill>
            </a:endParaRPr>
          </a:p>
        </p:txBody>
      </p:sp>
    </p:spTree>
    <p:extLst>
      <p:ext uri="{BB962C8B-B14F-4D97-AF65-F5344CB8AC3E}">
        <p14:creationId xmlns:p14="http://schemas.microsoft.com/office/powerpoint/2010/main" val="1711538033"/>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2895600" y="1063626"/>
            <a:ext cx="6286500" cy="4765675"/>
          </a:xfrm>
        </p:spPr>
        <p:txBody>
          <a:bodyPr>
            <a:normAutofit fontScale="90000"/>
          </a:bodyPr>
          <a:lstStyle/>
          <a:p>
            <a:pPr eaLnBrk="1" hangingPunct="1"/>
            <a:r>
              <a:rPr lang="en-US" altLang="en-US"/>
              <a:t>summary judgment for defendant concerning a cause of action</a:t>
            </a:r>
            <a:br>
              <a:rPr lang="en-US" altLang="en-US"/>
            </a:br>
            <a:br>
              <a:rPr lang="en-US" altLang="en-US"/>
            </a:br>
            <a:r>
              <a:rPr lang="en-US" altLang="en-US"/>
              <a:t>no reasonable jury could find for the plaintiff with respect to at least </a:t>
            </a:r>
            <a:r>
              <a:rPr lang="en-US" altLang="en-US" i="1"/>
              <a:t>one</a:t>
            </a:r>
            <a:r>
              <a:rPr lang="en-US" altLang="en-US"/>
              <a:t> element of the cause of action</a:t>
            </a:r>
          </a:p>
        </p:txBody>
      </p:sp>
      <p:sp>
        <p:nvSpPr>
          <p:cNvPr id="2355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928B6823-C7F5-4F02-84FF-6DE2B9E8351B}" type="slidenum">
              <a:rPr lang="en-US" altLang="en-US" sz="900">
                <a:solidFill>
                  <a:srgbClr val="898989"/>
                </a:solidFill>
              </a:rPr>
              <a:pPr>
                <a:spcBef>
                  <a:spcPct val="0"/>
                </a:spcBef>
                <a:buFontTx/>
                <a:buNone/>
              </a:pPr>
              <a:t>166</a:t>
            </a:fld>
            <a:endParaRPr lang="en-US" altLang="en-US" sz="900">
              <a:solidFill>
                <a:srgbClr val="898989"/>
              </a:solidFill>
            </a:endParaRPr>
          </a:p>
        </p:txBody>
      </p:sp>
    </p:spTree>
    <p:extLst>
      <p:ext uri="{BB962C8B-B14F-4D97-AF65-F5344CB8AC3E}">
        <p14:creationId xmlns:p14="http://schemas.microsoft.com/office/powerpoint/2010/main" val="2243282358"/>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3067050" y="1063626"/>
            <a:ext cx="6115050" cy="4594225"/>
          </a:xfrm>
        </p:spPr>
        <p:txBody>
          <a:bodyPr>
            <a:normAutofit fontScale="90000"/>
          </a:bodyPr>
          <a:lstStyle/>
          <a:p>
            <a:pPr eaLnBrk="1" hangingPunct="1"/>
            <a:r>
              <a:rPr lang="en-US" altLang="en-US"/>
              <a:t>summary judgment for plaintiff concerning a cause of action</a:t>
            </a:r>
            <a:br>
              <a:rPr lang="en-US" altLang="en-US"/>
            </a:br>
            <a:br>
              <a:rPr lang="en-US" altLang="en-US"/>
            </a:br>
            <a:r>
              <a:rPr lang="en-US" altLang="en-US"/>
              <a:t>no reasonable jury could find for the defendant with respect to </a:t>
            </a:r>
            <a:r>
              <a:rPr lang="en-US" altLang="en-US" i="1"/>
              <a:t>each</a:t>
            </a:r>
            <a:r>
              <a:rPr lang="en-US" altLang="en-US"/>
              <a:t> element of the cause of action</a:t>
            </a:r>
          </a:p>
        </p:txBody>
      </p:sp>
      <p:sp>
        <p:nvSpPr>
          <p:cNvPr id="25603"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7697A494-D1E8-4C40-8B4F-91C409496446}" type="slidenum">
              <a:rPr lang="en-US" altLang="en-US" sz="900">
                <a:solidFill>
                  <a:srgbClr val="898989"/>
                </a:solidFill>
              </a:rPr>
              <a:pPr>
                <a:spcBef>
                  <a:spcPct val="0"/>
                </a:spcBef>
                <a:buFontTx/>
                <a:buNone/>
              </a:pPr>
              <a:t>167</a:t>
            </a:fld>
            <a:endParaRPr lang="en-US" altLang="en-US" sz="900">
              <a:solidFill>
                <a:srgbClr val="898989"/>
              </a:solidFill>
            </a:endParaRPr>
          </a:p>
        </p:txBody>
      </p:sp>
    </p:spTree>
    <p:extLst>
      <p:ext uri="{BB962C8B-B14F-4D97-AF65-F5344CB8AC3E}">
        <p14:creationId xmlns:p14="http://schemas.microsoft.com/office/powerpoint/2010/main" val="1731083672"/>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3009900" y="1063626"/>
            <a:ext cx="6172200" cy="4651375"/>
          </a:xfrm>
        </p:spPr>
        <p:txBody>
          <a:bodyPr/>
          <a:lstStyle/>
          <a:p>
            <a:pPr eaLnBrk="1" hangingPunct="1"/>
            <a:r>
              <a:rPr lang="en-US" altLang="en-US" sz="3000"/>
              <a:t>partial summary judgment</a:t>
            </a:r>
            <a:br>
              <a:rPr lang="en-US" altLang="en-US" sz="3000"/>
            </a:br>
            <a:br>
              <a:rPr lang="en-US" altLang="en-US" sz="3000"/>
            </a:br>
            <a:r>
              <a:rPr lang="en-US" altLang="en-US" sz="3000"/>
              <a:t>R 56(g) Failing to Grant All the Requested Relief. If the court does not grant all the relief requested by the motion, it may enter an order stating any material fact — including an item of damages or other relief — that is not genuinely in dispute and treating the fact as established in the case.</a:t>
            </a:r>
          </a:p>
        </p:txBody>
      </p:sp>
    </p:spTree>
    <p:extLst>
      <p:ext uri="{BB962C8B-B14F-4D97-AF65-F5344CB8AC3E}">
        <p14:creationId xmlns:p14="http://schemas.microsoft.com/office/powerpoint/2010/main" val="1385567863"/>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2781300" y="1063626"/>
            <a:ext cx="6400800" cy="4651375"/>
          </a:xfrm>
        </p:spPr>
        <p:txBody>
          <a:bodyPr/>
          <a:lstStyle/>
          <a:p>
            <a:pPr eaLnBrk="1" hangingPunct="1"/>
            <a:r>
              <a:rPr lang="en-US" altLang="en-US"/>
              <a:t>materials that may be submitted in support or opposition to summary judgment</a:t>
            </a:r>
          </a:p>
        </p:txBody>
      </p:sp>
      <p:sp>
        <p:nvSpPr>
          <p:cNvPr id="2867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47378C08-0EB1-4C1D-A380-EE2B6C091748}" type="slidenum">
              <a:rPr lang="en-US" altLang="en-US" sz="900">
                <a:solidFill>
                  <a:srgbClr val="898989"/>
                </a:solidFill>
              </a:rPr>
              <a:pPr>
                <a:spcBef>
                  <a:spcPct val="0"/>
                </a:spcBef>
                <a:buFontTx/>
                <a:buNone/>
              </a:pPr>
              <a:t>169</a:t>
            </a:fld>
            <a:endParaRPr lang="en-US" altLang="en-US" sz="900">
              <a:solidFill>
                <a:srgbClr val="898989"/>
              </a:solidFill>
            </a:endParaRPr>
          </a:p>
        </p:txBody>
      </p:sp>
    </p:spTree>
    <p:extLst>
      <p:ext uri="{BB962C8B-B14F-4D97-AF65-F5344CB8AC3E}">
        <p14:creationId xmlns:p14="http://schemas.microsoft.com/office/powerpoint/2010/main" val="10039465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a:extLst>
              <a:ext uri="{FF2B5EF4-FFF2-40B4-BE49-F238E27FC236}">
                <a16:creationId xmlns:a16="http://schemas.microsoft.com/office/drawing/2014/main" id="{C2BDDB0F-497B-5641-87AA-BD714D24B3C6}"/>
              </a:ext>
            </a:extLst>
          </p:cNvPr>
          <p:cNvSpPr>
            <a:spLocks noGrp="1" noChangeArrowheads="1"/>
          </p:cNvSpPr>
          <p:nvPr>
            <p:ph type="title"/>
          </p:nvPr>
        </p:nvSpPr>
        <p:spPr/>
        <p:txBody>
          <a:bodyPr>
            <a:normAutofit/>
          </a:bodyPr>
          <a:lstStyle/>
          <a:p>
            <a:r>
              <a:rPr lang="en-US" altLang="en-US" dirty="0"/>
              <a:t>which court system should/can you sue in, state or federal?</a:t>
            </a:r>
          </a:p>
        </p:txBody>
      </p:sp>
    </p:spTree>
    <p:extLst>
      <p:ext uri="{BB962C8B-B14F-4D97-AF65-F5344CB8AC3E}">
        <p14:creationId xmlns:p14="http://schemas.microsoft.com/office/powerpoint/2010/main" val="4143069161"/>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1828800" y="1063626"/>
            <a:ext cx="8610600" cy="4822825"/>
          </a:xfrm>
        </p:spPr>
        <p:txBody>
          <a:bodyPr>
            <a:normAutofit fontScale="90000"/>
          </a:bodyPr>
          <a:lstStyle/>
          <a:p>
            <a:pPr algn="l" eaLnBrk="1" hangingPunct="1"/>
            <a:r>
              <a:rPr lang="en-US" altLang="en-US" sz="2000" dirty="0"/>
              <a:t>56(c) Procedures.</a:t>
            </a:r>
            <a:br>
              <a:rPr lang="en-US" altLang="en-US" sz="2000" dirty="0"/>
            </a:br>
            <a:r>
              <a:rPr lang="en-US" altLang="en-US" sz="2000" dirty="0"/>
              <a:t>(1) Supporting Factual Positions. A party asserting that a fact cannot be or is genuinely disputed must support the assertion by:</a:t>
            </a:r>
            <a:br>
              <a:rPr lang="en-US" altLang="en-US" sz="2000" dirty="0"/>
            </a:br>
            <a:r>
              <a:rPr lang="en-US" altLang="en-US" sz="2000" dirty="0"/>
              <a:t>(A) </a:t>
            </a:r>
            <a:r>
              <a:rPr lang="en-US" altLang="en-US" sz="2000" b="1" i="1" dirty="0"/>
              <a:t>citing to particular parts of materials in the record, including depositions, documents, electronically stored information, affidavits or declarations, stipulations (including those made for purposes of the motion only), admissions, interrogatory answers, or other materials</a:t>
            </a:r>
            <a:r>
              <a:rPr lang="en-US" altLang="en-US" sz="2000" dirty="0"/>
              <a:t>; or</a:t>
            </a:r>
            <a:br>
              <a:rPr lang="en-US" altLang="en-US" sz="2000" dirty="0"/>
            </a:br>
            <a:r>
              <a:rPr lang="en-US" altLang="en-US" sz="2000" dirty="0"/>
              <a:t>(B) </a:t>
            </a:r>
            <a:r>
              <a:rPr lang="en-US" altLang="en-US" sz="2000" b="1" i="1" dirty="0"/>
              <a:t>showing that the materials cited do not establish the absence or presence of a genuine dispute, or that an adverse party cannot produce admissible evidence to support the fact</a:t>
            </a:r>
            <a:r>
              <a:rPr lang="en-US" altLang="en-US" sz="2000" dirty="0"/>
              <a:t>.</a:t>
            </a:r>
            <a:br>
              <a:rPr lang="en-US" altLang="en-US" sz="2000" dirty="0"/>
            </a:br>
            <a:r>
              <a:rPr lang="en-US" altLang="en-US" sz="2000" dirty="0"/>
              <a:t>(2) </a:t>
            </a:r>
            <a:r>
              <a:rPr lang="en-US" altLang="en-US" sz="2000" i="1" dirty="0"/>
              <a:t>Objection That a Fact Is Not Supported by Admissible Evidence.</a:t>
            </a:r>
            <a:r>
              <a:rPr lang="en-US" altLang="en-US" sz="2000" dirty="0"/>
              <a:t> A party may object that the material cited to support or dispute a fact cannot be presented in a form that would be admissible in evidence.</a:t>
            </a:r>
            <a:br>
              <a:rPr lang="en-US" altLang="en-US" sz="2000" dirty="0"/>
            </a:br>
            <a:r>
              <a:rPr lang="en-US" altLang="en-US" sz="2000" dirty="0"/>
              <a:t>(3) </a:t>
            </a:r>
            <a:r>
              <a:rPr lang="en-US" altLang="en-US" sz="2000" i="1" dirty="0"/>
              <a:t>Materials Not Cited.</a:t>
            </a:r>
            <a:r>
              <a:rPr lang="en-US" altLang="en-US" sz="2000" dirty="0"/>
              <a:t> The court need consider only the cited materials, but it may consider other materials in the record.</a:t>
            </a:r>
            <a:br>
              <a:rPr lang="en-US" altLang="en-US" sz="2000" dirty="0"/>
            </a:br>
            <a:r>
              <a:rPr lang="en-US" altLang="en-US" sz="2000" dirty="0"/>
              <a:t>(4) </a:t>
            </a:r>
            <a:r>
              <a:rPr lang="en-US" altLang="en-US" sz="2000" i="1" dirty="0"/>
              <a:t>Affidavits or Declarations.</a:t>
            </a:r>
            <a:r>
              <a:rPr lang="en-US" altLang="en-US" sz="2000" dirty="0"/>
              <a:t> An affidavit or declaration used to support or oppose a motion must be made on personal knowledge, </a:t>
            </a:r>
            <a:r>
              <a:rPr lang="en-US" altLang="en-US" sz="2000" b="1" i="1" dirty="0"/>
              <a:t>set out facts that would be admissible in evidence</a:t>
            </a:r>
            <a:r>
              <a:rPr lang="en-US" altLang="en-US" sz="2000" dirty="0"/>
              <a:t>, and show that the affiant or declarant is competent to testify on the matters stated.</a:t>
            </a:r>
            <a:br>
              <a:rPr lang="en-US" altLang="en-US" sz="2000" dirty="0"/>
            </a:br>
            <a:endParaRPr lang="en-US" altLang="en-US" sz="2000" dirty="0"/>
          </a:p>
        </p:txBody>
      </p:sp>
    </p:spTree>
    <p:extLst>
      <p:ext uri="{BB962C8B-B14F-4D97-AF65-F5344CB8AC3E}">
        <p14:creationId xmlns:p14="http://schemas.microsoft.com/office/powerpoint/2010/main" val="3213864957"/>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0D61F28-9A18-DE49-B8F0-4762495E51CE}"/>
              </a:ext>
            </a:extLst>
          </p:cNvPr>
          <p:cNvSpPr>
            <a:spLocks noGrp="1"/>
          </p:cNvSpPr>
          <p:nvPr>
            <p:ph type="title"/>
          </p:nvPr>
        </p:nvSpPr>
        <p:spPr>
          <a:xfrm>
            <a:off x="688622" y="365125"/>
            <a:ext cx="10665178" cy="5877631"/>
          </a:xfrm>
        </p:spPr>
        <p:txBody>
          <a:bodyPr/>
          <a:lstStyle/>
          <a:p>
            <a:r>
              <a:rPr lang="en-US" dirty="0"/>
              <a:t>proof of all elements summary judgment</a:t>
            </a:r>
            <a:br>
              <a:rPr lang="en-US" dirty="0"/>
            </a:br>
            <a:br>
              <a:rPr lang="en-US" dirty="0"/>
            </a:br>
            <a:r>
              <a:rPr lang="en-US" dirty="0"/>
              <a:t>disproof of an element summary judgment</a:t>
            </a:r>
            <a:br>
              <a:rPr lang="en-US" dirty="0"/>
            </a:br>
            <a:br>
              <a:rPr lang="en-US" dirty="0"/>
            </a:br>
            <a:r>
              <a:rPr lang="en-US" dirty="0"/>
              <a:t>absence of proof for an element summary judgment</a:t>
            </a:r>
          </a:p>
        </p:txBody>
      </p:sp>
    </p:spTree>
    <p:extLst>
      <p:ext uri="{BB962C8B-B14F-4D97-AF65-F5344CB8AC3E}">
        <p14:creationId xmlns:p14="http://schemas.microsoft.com/office/powerpoint/2010/main" val="867353685"/>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3067050" y="1063626"/>
            <a:ext cx="6115050" cy="4651375"/>
          </a:xfrm>
        </p:spPr>
        <p:txBody>
          <a:bodyPr/>
          <a:lstStyle/>
          <a:p>
            <a:pPr eaLnBrk="1" hangingPunct="1"/>
            <a:r>
              <a:rPr lang="en-US" altLang="en-US"/>
              <a:t>trial</a:t>
            </a:r>
            <a:br>
              <a:rPr lang="en-US" altLang="en-US"/>
            </a:br>
            <a:endParaRPr lang="en-US" altLang="en-US"/>
          </a:p>
        </p:txBody>
      </p:sp>
      <p:sp>
        <p:nvSpPr>
          <p:cNvPr id="37891"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A1DDBF39-EE0C-454B-AE3B-E830A8F7BF94}" type="slidenum">
              <a:rPr lang="en-US" altLang="en-US" sz="900">
                <a:solidFill>
                  <a:srgbClr val="898989"/>
                </a:solidFill>
              </a:rPr>
              <a:pPr>
                <a:spcBef>
                  <a:spcPct val="0"/>
                </a:spcBef>
                <a:buFontTx/>
                <a:buNone/>
              </a:pPr>
              <a:t>172</a:t>
            </a:fld>
            <a:endParaRPr lang="en-US" altLang="en-US" sz="900">
              <a:solidFill>
                <a:srgbClr val="898989"/>
              </a:solidFill>
            </a:endParaRPr>
          </a:p>
        </p:txBody>
      </p:sp>
    </p:spTree>
    <p:extLst>
      <p:ext uri="{BB962C8B-B14F-4D97-AF65-F5344CB8AC3E}">
        <p14:creationId xmlns:p14="http://schemas.microsoft.com/office/powerpoint/2010/main" val="3548321381"/>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p:nvPr>
        </p:nvSpPr>
        <p:spPr>
          <a:xfrm>
            <a:off x="2952750" y="1063626"/>
            <a:ext cx="6229350" cy="4422775"/>
          </a:xfrm>
        </p:spPr>
        <p:txBody>
          <a:bodyPr/>
          <a:lstStyle/>
          <a:p>
            <a:pPr eaLnBrk="1" hangingPunct="1"/>
            <a:r>
              <a:rPr lang="en-US" altLang="en-US"/>
              <a:t>jury selection</a:t>
            </a:r>
          </a:p>
        </p:txBody>
      </p:sp>
      <p:sp>
        <p:nvSpPr>
          <p:cNvPr id="38915"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E15A5CF-7F80-41DE-B947-6B3AF9520BD1}" type="slidenum">
              <a:rPr lang="en-US" altLang="en-US" sz="900">
                <a:solidFill>
                  <a:srgbClr val="898989"/>
                </a:solidFill>
              </a:rPr>
              <a:pPr>
                <a:spcBef>
                  <a:spcPct val="0"/>
                </a:spcBef>
                <a:buFontTx/>
                <a:buNone/>
              </a:pPr>
              <a:t>173</a:t>
            </a:fld>
            <a:endParaRPr lang="en-US" altLang="en-US" sz="900">
              <a:solidFill>
                <a:srgbClr val="898989"/>
              </a:solidFill>
            </a:endParaRPr>
          </a:p>
        </p:txBody>
      </p:sp>
    </p:spTree>
    <p:extLst>
      <p:ext uri="{BB962C8B-B14F-4D97-AF65-F5344CB8AC3E}">
        <p14:creationId xmlns:p14="http://schemas.microsoft.com/office/powerpoint/2010/main" val="1062699556"/>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2952750" y="1063626"/>
            <a:ext cx="6229350" cy="4822825"/>
          </a:xfrm>
        </p:spPr>
        <p:txBody>
          <a:bodyPr/>
          <a:lstStyle/>
          <a:p>
            <a:pPr eaLnBrk="1" hangingPunct="1"/>
            <a:r>
              <a:rPr lang="en-US" altLang="en-US"/>
              <a:t>presentation of evidence</a:t>
            </a:r>
          </a:p>
        </p:txBody>
      </p:sp>
      <p:sp>
        <p:nvSpPr>
          <p:cNvPr id="39939"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B01C63AE-7CDA-498E-8934-E6BDC1180353}" type="slidenum">
              <a:rPr lang="en-US" altLang="en-US" sz="900">
                <a:solidFill>
                  <a:srgbClr val="898989"/>
                </a:solidFill>
              </a:rPr>
              <a:pPr>
                <a:spcBef>
                  <a:spcPct val="0"/>
                </a:spcBef>
                <a:buFontTx/>
                <a:buNone/>
              </a:pPr>
              <a:t>174</a:t>
            </a:fld>
            <a:endParaRPr lang="en-US" altLang="en-US" sz="900">
              <a:solidFill>
                <a:srgbClr val="898989"/>
              </a:solidFill>
            </a:endParaRPr>
          </a:p>
        </p:txBody>
      </p:sp>
    </p:spTree>
    <p:extLst>
      <p:ext uri="{BB962C8B-B14F-4D97-AF65-F5344CB8AC3E}">
        <p14:creationId xmlns:p14="http://schemas.microsoft.com/office/powerpoint/2010/main" val="3768936981"/>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2895600" y="1063626"/>
            <a:ext cx="6286500" cy="4708525"/>
          </a:xfrm>
        </p:spPr>
        <p:txBody>
          <a:bodyPr/>
          <a:lstStyle/>
          <a:p>
            <a:pPr eaLnBrk="1" hangingPunct="1"/>
            <a:r>
              <a:rPr lang="en-US" altLang="en-US"/>
              <a:t>jury verdict</a:t>
            </a:r>
          </a:p>
        </p:txBody>
      </p:sp>
      <p:sp>
        <p:nvSpPr>
          <p:cNvPr id="4198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594F7491-FF1E-4458-AD2A-005C92628DAB}" type="slidenum">
              <a:rPr lang="en-US" altLang="en-US" sz="900">
                <a:solidFill>
                  <a:srgbClr val="898989"/>
                </a:solidFill>
              </a:rPr>
              <a:pPr>
                <a:spcBef>
                  <a:spcPct val="0"/>
                </a:spcBef>
                <a:buFontTx/>
                <a:buNone/>
              </a:pPr>
              <a:t>175</a:t>
            </a:fld>
            <a:endParaRPr lang="en-US" altLang="en-US" sz="900">
              <a:solidFill>
                <a:srgbClr val="898989"/>
              </a:solidFill>
            </a:endParaRPr>
          </a:p>
        </p:txBody>
      </p:sp>
    </p:spTree>
    <p:extLst>
      <p:ext uri="{BB962C8B-B14F-4D97-AF65-F5344CB8AC3E}">
        <p14:creationId xmlns:p14="http://schemas.microsoft.com/office/powerpoint/2010/main" val="840752367"/>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1341" y="365125"/>
            <a:ext cx="10822459" cy="6196313"/>
          </a:xfrm>
        </p:spPr>
        <p:txBody>
          <a:bodyPr>
            <a:noAutofit/>
          </a:bodyPr>
          <a:lstStyle/>
          <a:p>
            <a:r>
              <a:rPr lang="en-US" sz="3200" dirty="0"/>
              <a:t>50(b) Renewing the Motion After Trial; Alternative Motion for a New Trial. If the court does not grant a motion for judgment as a matter of law made under Rule 50(a), the court is considered to have submitted the action to the jury subject to the court's later deciding the legal questions raised by the motion. No later than 28 days after the entry of judgment—or if the motion addresses a jury issue not decided by a verdict, no later than 28 days after the jury was discharged—the movant may file a renewed motion for judgment as a matter of law and may include an alternative or joint request for a new trial under Rule 59. In ruling on the renewed motion, the court may:</a:t>
            </a:r>
            <a:br>
              <a:rPr lang="en-US" sz="3200" dirty="0"/>
            </a:br>
            <a:r>
              <a:rPr lang="en-US" sz="3200" dirty="0"/>
              <a:t>(1) allow judgment on the verdict, if the jury returned a verdict;</a:t>
            </a:r>
            <a:br>
              <a:rPr lang="en-US" sz="3200" dirty="0"/>
            </a:br>
            <a:r>
              <a:rPr lang="en-US" sz="3200" dirty="0"/>
              <a:t>(2) order a new trial; or</a:t>
            </a:r>
            <a:br>
              <a:rPr lang="en-US" sz="3200" dirty="0"/>
            </a:br>
            <a:r>
              <a:rPr lang="en-US" sz="3200" dirty="0"/>
              <a:t>(3) direct the entry of judgment as a matter of law.</a:t>
            </a:r>
            <a:br>
              <a:rPr lang="en-US" sz="3200" dirty="0"/>
            </a:br>
            <a:endParaRPr lang="en-US" sz="3200" dirty="0"/>
          </a:p>
        </p:txBody>
      </p:sp>
    </p:spTree>
    <p:extLst>
      <p:ext uri="{BB962C8B-B14F-4D97-AF65-F5344CB8AC3E}">
        <p14:creationId xmlns:p14="http://schemas.microsoft.com/office/powerpoint/2010/main" val="3931858156"/>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2041526" y="1131889"/>
            <a:ext cx="7997825" cy="4605337"/>
          </a:xfrm>
        </p:spPr>
        <p:txBody>
          <a:bodyPr/>
          <a:lstStyle/>
          <a:p>
            <a:r>
              <a:rPr lang="en-US" altLang="en-US"/>
              <a:t>motion for a new trial</a:t>
            </a:r>
            <a:br>
              <a:rPr lang="en-US" altLang="en-US"/>
            </a:br>
            <a:br>
              <a:rPr lang="en-US" altLang="en-US"/>
            </a:br>
            <a:r>
              <a:rPr lang="en-US" altLang="en-US"/>
              <a:t>R. 59</a:t>
            </a:r>
          </a:p>
        </p:txBody>
      </p:sp>
    </p:spTree>
    <p:extLst>
      <p:ext uri="{BB962C8B-B14F-4D97-AF65-F5344CB8AC3E}">
        <p14:creationId xmlns:p14="http://schemas.microsoft.com/office/powerpoint/2010/main" val="821090181"/>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2952750" y="1063626"/>
            <a:ext cx="6229350" cy="4422775"/>
          </a:xfrm>
        </p:spPr>
        <p:txBody>
          <a:bodyPr/>
          <a:lstStyle/>
          <a:p>
            <a:pPr eaLnBrk="1" hangingPunct="1"/>
            <a:r>
              <a:rPr lang="en-US" altLang="en-US"/>
              <a:t>judgment</a:t>
            </a:r>
          </a:p>
        </p:txBody>
      </p:sp>
      <p:sp>
        <p:nvSpPr>
          <p:cNvPr id="47107" name="Slide Number Placeholder 3"/>
          <p:cNvSpPr>
            <a:spLocks noGrp="1"/>
          </p:cNvSpPr>
          <p:nvPr>
            <p:ph type="sldNum" sz="quarter" idx="12"/>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557213" indent="-214313">
              <a:spcBef>
                <a:spcPct val="20000"/>
              </a:spcBef>
              <a:buFont typeface="Arial" panose="020B0604020202020204" pitchFamily="34" charset="0"/>
              <a:buChar char="–"/>
              <a:defRPr sz="2800">
                <a:solidFill>
                  <a:schemeClr val="tx1"/>
                </a:solidFill>
                <a:latin typeface="Calibri" panose="020F0502020204030204" pitchFamily="34" charset="0"/>
              </a:defRPr>
            </a:lvl2pPr>
            <a:lvl3pPr marL="857250" indent="-171450">
              <a:spcBef>
                <a:spcPct val="20000"/>
              </a:spcBef>
              <a:buFont typeface="Arial" panose="020B0604020202020204" pitchFamily="34" charset="0"/>
              <a:buChar char="•"/>
              <a:defRPr sz="2400">
                <a:solidFill>
                  <a:schemeClr val="tx1"/>
                </a:solidFill>
                <a:latin typeface="Calibri" panose="020F0502020204030204" pitchFamily="34" charset="0"/>
              </a:defRPr>
            </a:lvl3pPr>
            <a:lvl4pPr marL="1200150" indent="-171450">
              <a:spcBef>
                <a:spcPct val="20000"/>
              </a:spcBef>
              <a:buFont typeface="Arial" panose="020B0604020202020204" pitchFamily="34" charset="0"/>
              <a:buChar char="–"/>
              <a:defRPr sz="2000">
                <a:solidFill>
                  <a:schemeClr val="tx1"/>
                </a:solidFill>
                <a:latin typeface="Calibri" panose="020F0502020204030204" pitchFamily="34" charset="0"/>
              </a:defRPr>
            </a:lvl4pPr>
            <a:lvl5pPr marL="1543050" indent="-171450">
              <a:spcBef>
                <a:spcPct val="20000"/>
              </a:spcBef>
              <a:buFont typeface="Arial" panose="020B0604020202020204" pitchFamily="34" charset="0"/>
              <a:buChar char="»"/>
              <a:defRPr sz="2000">
                <a:solidFill>
                  <a:schemeClr val="tx1"/>
                </a:solidFill>
                <a:latin typeface="Calibri" panose="020F0502020204030204" pitchFamily="34" charset="0"/>
              </a:defRPr>
            </a:lvl5pPr>
            <a:lvl6pPr marL="20002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4574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29146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371850" indent="-17145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fld id="{81A61F75-FB82-461B-BA15-6086389255EF}" type="slidenum">
              <a:rPr lang="en-US" altLang="en-US" sz="900">
                <a:solidFill>
                  <a:srgbClr val="898989"/>
                </a:solidFill>
              </a:rPr>
              <a:pPr>
                <a:spcBef>
                  <a:spcPct val="0"/>
                </a:spcBef>
                <a:buFontTx/>
                <a:buNone/>
              </a:pPr>
              <a:t>178</a:t>
            </a:fld>
            <a:endParaRPr lang="en-US" altLang="en-US" sz="900">
              <a:solidFill>
                <a:srgbClr val="898989"/>
              </a:solidFill>
            </a:endParaRPr>
          </a:p>
        </p:txBody>
      </p:sp>
    </p:spTree>
    <p:extLst>
      <p:ext uri="{BB962C8B-B14F-4D97-AF65-F5344CB8AC3E}">
        <p14:creationId xmlns:p14="http://schemas.microsoft.com/office/powerpoint/2010/main" val="2665201647"/>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2012950" y="1131889"/>
            <a:ext cx="8026400" cy="4518025"/>
          </a:xfrm>
        </p:spPr>
        <p:txBody>
          <a:bodyPr/>
          <a:lstStyle/>
          <a:p>
            <a:r>
              <a:rPr lang="en-US" altLang="en-US"/>
              <a:t>motion for relief from a judgment</a:t>
            </a:r>
            <a:br>
              <a:rPr lang="en-US" altLang="en-US"/>
            </a:br>
            <a:br>
              <a:rPr lang="en-US" altLang="en-US"/>
            </a:br>
            <a:r>
              <a:rPr lang="en-US" altLang="en-US"/>
              <a:t>R. 60</a:t>
            </a:r>
          </a:p>
        </p:txBody>
      </p:sp>
    </p:spTree>
    <p:extLst>
      <p:ext uri="{BB962C8B-B14F-4D97-AF65-F5344CB8AC3E}">
        <p14:creationId xmlns:p14="http://schemas.microsoft.com/office/powerpoint/2010/main" val="235468367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7AC20110-A91C-D846-8A3F-35BF8CCCC1AF}"/>
              </a:ext>
            </a:extLst>
          </p:cNvPr>
          <p:cNvSpPr>
            <a:spLocks noGrp="1" noChangeArrowheads="1"/>
          </p:cNvSpPr>
          <p:nvPr>
            <p:ph type="ctrTitle"/>
          </p:nvPr>
        </p:nvSpPr>
        <p:spPr>
          <a:xfrm>
            <a:off x="2209800" y="2286000"/>
            <a:ext cx="7772400" cy="1143000"/>
          </a:xfrm>
        </p:spPr>
        <p:txBody>
          <a:bodyPr anchor="ctr">
            <a:normAutofit fontScale="90000"/>
          </a:bodyPr>
          <a:lstStyle/>
          <a:p>
            <a:r>
              <a:rPr lang="en-US" altLang="en-US" sz="4400" dirty="0"/>
              <a:t>state courts are courts of general jurisdiction</a:t>
            </a:r>
          </a:p>
        </p:txBody>
      </p:sp>
      <p:sp>
        <p:nvSpPr>
          <p:cNvPr id="66563" name="Rectangle 3">
            <a:extLst>
              <a:ext uri="{FF2B5EF4-FFF2-40B4-BE49-F238E27FC236}">
                <a16:creationId xmlns:a16="http://schemas.microsoft.com/office/drawing/2014/main" id="{34873714-CF2B-F449-AC1A-2B1E047E5E4A}"/>
              </a:ext>
            </a:extLst>
          </p:cNvPr>
          <p:cNvSpPr>
            <a:spLocks noGrp="1" noChangeArrowheads="1"/>
          </p:cNvSpPr>
          <p:nvPr>
            <p:ph type="subTitle" idx="1"/>
          </p:nvPr>
        </p:nvSpPr>
        <p:spPr>
          <a:xfrm>
            <a:off x="2895600" y="3886200"/>
            <a:ext cx="6400800" cy="1752600"/>
          </a:xfrm>
        </p:spPr>
        <p:txBody>
          <a:bodyPr/>
          <a:lstStyle/>
          <a:p>
            <a:r>
              <a:rPr lang="en-US" altLang="en-US" sz="3200" dirty="0"/>
              <a:t>exception: Federal causes of action with exclusive federal SMJ</a:t>
            </a:r>
          </a:p>
        </p:txBody>
      </p:sp>
    </p:spTree>
    <p:extLst>
      <p:ext uri="{BB962C8B-B14F-4D97-AF65-F5344CB8AC3E}">
        <p14:creationId xmlns:p14="http://schemas.microsoft.com/office/powerpoint/2010/main" val="4144399900"/>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1905000" y="274638"/>
            <a:ext cx="8305800" cy="6126162"/>
          </a:xfrm>
        </p:spPr>
        <p:txBody>
          <a:bodyPr/>
          <a:lstStyle/>
          <a:p>
            <a:r>
              <a:rPr lang="en-US" altLang="en-US" dirty="0"/>
              <a:t>preclusion</a:t>
            </a:r>
            <a:br>
              <a:rPr lang="en-US" altLang="en-US" dirty="0"/>
            </a:br>
            <a:br>
              <a:rPr lang="en-US" altLang="en-US" dirty="0"/>
            </a:br>
            <a:r>
              <a:rPr lang="en-US" altLang="en-US" dirty="0"/>
              <a:t>claim preclusion</a:t>
            </a:r>
            <a:br>
              <a:rPr lang="en-US" altLang="en-US" dirty="0"/>
            </a:br>
            <a:r>
              <a:rPr lang="en-US" altLang="en-US" dirty="0"/>
              <a:t>issue preclusion</a:t>
            </a:r>
          </a:p>
        </p:txBody>
      </p:sp>
    </p:spTree>
    <p:extLst>
      <p:ext uri="{BB962C8B-B14F-4D97-AF65-F5344CB8AC3E}">
        <p14:creationId xmlns:p14="http://schemas.microsoft.com/office/powerpoint/2010/main" val="3118561476"/>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idx="4294967295"/>
          </p:nvPr>
        </p:nvSpPr>
        <p:spPr>
          <a:xfrm>
            <a:off x="1828800" y="1063626"/>
            <a:ext cx="8534400" cy="4708525"/>
          </a:xfrm>
        </p:spPr>
        <p:txBody>
          <a:bodyPr>
            <a:normAutofit fontScale="90000"/>
          </a:bodyPr>
          <a:lstStyle/>
          <a:p>
            <a:pPr algn="l"/>
            <a:r>
              <a:rPr lang="en-US" altLang="en-US" dirty="0"/>
              <a:t>claim preclusion</a:t>
            </a:r>
            <a:br>
              <a:rPr lang="en-US" altLang="en-US" dirty="0"/>
            </a:br>
            <a:br>
              <a:rPr lang="en-US" altLang="en-US" dirty="0"/>
            </a:br>
            <a:r>
              <a:rPr lang="en-US" altLang="en-US" dirty="0"/>
              <a:t>- when P sues D and it comes to a final valid judgment on the merits</a:t>
            </a:r>
            <a:br>
              <a:rPr lang="en-US" altLang="en-US" dirty="0"/>
            </a:br>
            <a:br>
              <a:rPr lang="en-US" altLang="en-US" dirty="0"/>
            </a:br>
            <a:r>
              <a:rPr lang="en-US" altLang="en-US" dirty="0"/>
              <a:t>claim preclusion bars P from subsequently bringing suit on actions that P did bring or </a:t>
            </a:r>
            <a:r>
              <a:rPr lang="en-US" altLang="en-US" i="1" dirty="0"/>
              <a:t>should have brought </a:t>
            </a:r>
            <a:r>
              <a:rPr lang="en-US" altLang="en-US" dirty="0"/>
              <a:t>in the earlier suit</a:t>
            </a:r>
            <a:br>
              <a:rPr lang="en-US" altLang="en-US" dirty="0"/>
            </a:br>
            <a:endParaRPr lang="en-US" altLang="en-US" dirty="0"/>
          </a:p>
        </p:txBody>
      </p:sp>
    </p:spTree>
    <p:extLst>
      <p:ext uri="{BB962C8B-B14F-4D97-AF65-F5344CB8AC3E}">
        <p14:creationId xmlns:p14="http://schemas.microsoft.com/office/powerpoint/2010/main" val="762962244"/>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0451" y="365125"/>
            <a:ext cx="10863349" cy="5985799"/>
          </a:xfrm>
        </p:spPr>
        <p:txBody>
          <a:bodyPr/>
          <a:lstStyle/>
          <a:p>
            <a:r>
              <a:rPr lang="en-US" dirty="0"/>
              <a:t>claim splitting or prior action pending</a:t>
            </a:r>
          </a:p>
        </p:txBody>
      </p:sp>
    </p:spTree>
    <p:extLst>
      <p:ext uri="{BB962C8B-B14F-4D97-AF65-F5344CB8AC3E}">
        <p14:creationId xmlns:p14="http://schemas.microsoft.com/office/powerpoint/2010/main" val="351000750"/>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057400" y="274638"/>
            <a:ext cx="8153400" cy="6202362"/>
          </a:xfrm>
        </p:spPr>
        <p:txBody>
          <a:bodyPr/>
          <a:lstStyle/>
          <a:p>
            <a:r>
              <a:rPr lang="en-US" altLang="en-US"/>
              <a:t>defendant preclusion</a:t>
            </a:r>
          </a:p>
        </p:txBody>
      </p:sp>
    </p:spTree>
    <p:extLst>
      <p:ext uri="{BB962C8B-B14F-4D97-AF65-F5344CB8AC3E}">
        <p14:creationId xmlns:p14="http://schemas.microsoft.com/office/powerpoint/2010/main" val="4181459644"/>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049" y="365125"/>
            <a:ext cx="10624751" cy="5986248"/>
          </a:xfrm>
        </p:spPr>
        <p:txBody>
          <a:bodyPr/>
          <a:lstStyle/>
          <a:p>
            <a:r>
              <a:rPr lang="en-US" dirty="0"/>
              <a:t>claim preclusion bars litigation of actions that should have been brought</a:t>
            </a:r>
            <a:br>
              <a:rPr lang="en-US" dirty="0"/>
            </a:br>
            <a:br>
              <a:rPr lang="en-US" dirty="0"/>
            </a:br>
            <a:r>
              <a:rPr lang="en-US" dirty="0"/>
              <a:t>compulsory joinder rule</a:t>
            </a:r>
          </a:p>
        </p:txBody>
      </p:sp>
    </p:spTree>
    <p:extLst>
      <p:ext uri="{BB962C8B-B14F-4D97-AF65-F5344CB8AC3E}">
        <p14:creationId xmlns:p14="http://schemas.microsoft.com/office/powerpoint/2010/main" val="2747600804"/>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9049" y="365125"/>
            <a:ext cx="10624751" cy="6146886"/>
          </a:xfrm>
        </p:spPr>
        <p:txBody>
          <a:bodyPr/>
          <a:lstStyle/>
          <a:p>
            <a:r>
              <a:rPr lang="en-US" dirty="0"/>
              <a:t>defendant preclusion bars litigation of defenses that should have been brought</a:t>
            </a:r>
          </a:p>
        </p:txBody>
      </p:sp>
    </p:spTree>
    <p:extLst>
      <p:ext uri="{BB962C8B-B14F-4D97-AF65-F5344CB8AC3E}">
        <p14:creationId xmlns:p14="http://schemas.microsoft.com/office/powerpoint/2010/main" val="3774385432"/>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a:xfrm>
            <a:off x="1981200" y="274638"/>
            <a:ext cx="8229600" cy="6430962"/>
          </a:xfrm>
        </p:spPr>
        <p:txBody>
          <a:bodyPr/>
          <a:lstStyle/>
          <a:p>
            <a:r>
              <a:rPr lang="en-US" altLang="en-US"/>
              <a:t>distinguish defendant preclusion from</a:t>
            </a:r>
            <a:br>
              <a:rPr lang="en-US" altLang="en-US"/>
            </a:br>
            <a:br>
              <a:rPr lang="en-US" altLang="en-US"/>
            </a:br>
            <a:r>
              <a:rPr lang="en-US" altLang="en-US"/>
              <a:t>compulsory counterclaim rule</a:t>
            </a:r>
          </a:p>
        </p:txBody>
      </p:sp>
    </p:spTree>
    <p:extLst>
      <p:ext uri="{BB962C8B-B14F-4D97-AF65-F5344CB8AC3E}">
        <p14:creationId xmlns:p14="http://schemas.microsoft.com/office/powerpoint/2010/main" val="3680032823"/>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1752600" y="0"/>
            <a:ext cx="8915400" cy="6858000"/>
          </a:xfrm>
        </p:spPr>
        <p:txBody>
          <a:bodyPr/>
          <a:lstStyle/>
          <a:p>
            <a:pPr algn="l" eaLnBrk="1" hangingPunct="1"/>
            <a:r>
              <a:rPr lang="en-US" altLang="en-US" sz="2800"/>
              <a:t>§ 20. Judgment For Defendant—Exceptions To The General Rule Of Bar</a:t>
            </a:r>
            <a:br>
              <a:rPr lang="en-US" altLang="en-US" sz="2800"/>
            </a:br>
            <a:r>
              <a:rPr lang="en-US" altLang="en-US" sz="2800"/>
              <a:t>(1) A personal judgment for the defendant, although valid and final, does not bar another action by the plaintiff on the same claim:</a:t>
            </a:r>
            <a:br>
              <a:rPr lang="en-US" altLang="en-US" sz="2800"/>
            </a:br>
            <a:r>
              <a:rPr lang="en-US" altLang="en-US" sz="2800"/>
              <a:t>(a) When the judgment is one of dismissal for </a:t>
            </a:r>
            <a:r>
              <a:rPr lang="en-US" altLang="en-US" sz="2800" b="1" i="1"/>
              <a:t>lack of jurisdiction</a:t>
            </a:r>
            <a:r>
              <a:rPr lang="en-US" altLang="en-US" sz="2800"/>
              <a:t>, for </a:t>
            </a:r>
            <a:r>
              <a:rPr lang="en-US" altLang="en-US" sz="2800" b="1" i="1"/>
              <a:t>improper venue</a:t>
            </a:r>
            <a:r>
              <a:rPr lang="en-US" altLang="en-US" sz="2800"/>
              <a:t>, or for </a:t>
            </a:r>
            <a:r>
              <a:rPr lang="en-US" altLang="en-US" sz="2800" b="1" i="1"/>
              <a:t>nonjoinder or misjoinder of parties</a:t>
            </a:r>
            <a:r>
              <a:rPr lang="en-US" altLang="en-US" sz="2800"/>
              <a:t>; or</a:t>
            </a:r>
            <a:br>
              <a:rPr lang="en-US" altLang="en-US" sz="2800"/>
            </a:br>
            <a:r>
              <a:rPr lang="en-US" altLang="en-US" sz="2800"/>
              <a:t>(b) When the plaintiff agrees to or elects a nonsuit (or </a:t>
            </a:r>
            <a:r>
              <a:rPr lang="en-US" altLang="en-US" sz="2800" b="1" i="1"/>
              <a:t>voluntary dismissal</a:t>
            </a:r>
            <a:r>
              <a:rPr lang="en-US" altLang="en-US" sz="2800"/>
              <a:t>) without prejudice or the court directs that the plaintiff be nonsuited (or that the action be otherwise dismissed) without prejudice; or</a:t>
            </a:r>
            <a:br>
              <a:rPr lang="en-US" altLang="en-US" sz="2800"/>
            </a:br>
            <a:r>
              <a:rPr lang="en-US" altLang="en-US" sz="2800"/>
              <a:t>(c) When by statute or rule of court the judgment does not operate as a bar to another action on the same claim, or does not so operate unless the court specifies, and no such specification is made.</a:t>
            </a:r>
          </a:p>
        </p:txBody>
      </p:sp>
    </p:spTree>
    <p:extLst>
      <p:ext uri="{BB962C8B-B14F-4D97-AF65-F5344CB8AC3E}">
        <p14:creationId xmlns:p14="http://schemas.microsoft.com/office/powerpoint/2010/main" val="170631919"/>
      </p:ext>
    </p:extLst>
  </p:cSld>
  <p:clrMapOvr>
    <a:masterClrMapping/>
  </p:clrMapOvr>
</p:sld>
</file>

<file path=ppt/slides/slide1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1524000" y="1219200"/>
            <a:ext cx="8991600" cy="4724400"/>
          </a:xfrm>
        </p:spPr>
        <p:txBody>
          <a:bodyPr/>
          <a:lstStyle/>
          <a:p>
            <a:pPr algn="l" eaLnBrk="1" hangingPunct="1"/>
            <a:r>
              <a:rPr lang="en-US" altLang="en-US" sz="2400"/>
              <a:t>(2) A valid and final personal judgment for the defendant, which rests on the </a:t>
            </a:r>
            <a:r>
              <a:rPr lang="en-US" altLang="en-US" sz="2400" b="1" i="1"/>
              <a:t>prematurity of the action</a:t>
            </a:r>
            <a:r>
              <a:rPr lang="en-US" altLang="en-US" sz="2400"/>
              <a:t> or on the plaintiff's </a:t>
            </a:r>
            <a:r>
              <a:rPr lang="en-US" altLang="en-US" sz="2400" b="1" i="1"/>
              <a:t>failure to satisfy a precondition to suit</a:t>
            </a:r>
            <a:r>
              <a:rPr lang="en-US" altLang="en-US" sz="2400"/>
              <a:t>, does not bar another action by the plaintiff instituted after the claim has matured, or the precondition has been satisfied, unless a second action is precluded by operation of the substantive law.</a:t>
            </a:r>
          </a:p>
        </p:txBody>
      </p:sp>
    </p:spTree>
    <p:extLst>
      <p:ext uri="{BB962C8B-B14F-4D97-AF65-F5344CB8AC3E}">
        <p14:creationId xmlns:p14="http://schemas.microsoft.com/office/powerpoint/2010/main" val="3637242199"/>
      </p:ext>
    </p:extLst>
  </p:cSld>
  <p:clrMapOvr>
    <a:masterClrMapping/>
  </p:clrMapOvr>
</p:sld>
</file>

<file path=ppt/slides/slide1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606829" y="1131889"/>
            <a:ext cx="10061171" cy="4624387"/>
          </a:xfrm>
        </p:spPr>
        <p:txBody>
          <a:bodyPr>
            <a:normAutofit/>
          </a:bodyPr>
          <a:lstStyle/>
          <a:p>
            <a:pPr algn="l"/>
            <a:r>
              <a:rPr lang="en-US" altLang="en-US" sz="4000" dirty="0"/>
              <a:t>- statute of limitations?</a:t>
            </a:r>
          </a:p>
        </p:txBody>
      </p:sp>
    </p:spTree>
    <p:extLst>
      <p:ext uri="{BB962C8B-B14F-4D97-AF65-F5344CB8AC3E}">
        <p14:creationId xmlns:p14="http://schemas.microsoft.com/office/powerpoint/2010/main" val="6257965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a:extLst>
              <a:ext uri="{FF2B5EF4-FFF2-40B4-BE49-F238E27FC236}">
                <a16:creationId xmlns:a16="http://schemas.microsoft.com/office/drawing/2014/main" id="{7AC20110-A91C-D846-8A3F-35BF8CCCC1AF}"/>
              </a:ext>
            </a:extLst>
          </p:cNvPr>
          <p:cNvSpPr>
            <a:spLocks noGrp="1" noChangeArrowheads="1"/>
          </p:cNvSpPr>
          <p:nvPr>
            <p:ph type="ctrTitle"/>
          </p:nvPr>
        </p:nvSpPr>
        <p:spPr>
          <a:xfrm>
            <a:off x="2209800" y="2286000"/>
            <a:ext cx="7772400" cy="1143000"/>
          </a:xfrm>
        </p:spPr>
        <p:txBody>
          <a:bodyPr anchor="ctr">
            <a:normAutofit fontScale="90000"/>
          </a:bodyPr>
          <a:lstStyle/>
          <a:p>
            <a:r>
              <a:rPr lang="en-US" altLang="en-US" sz="4400" dirty="0"/>
              <a:t>federal courts are courts of limited SMJ</a:t>
            </a:r>
          </a:p>
        </p:txBody>
      </p:sp>
    </p:spTree>
    <p:extLst>
      <p:ext uri="{BB962C8B-B14F-4D97-AF65-F5344CB8AC3E}">
        <p14:creationId xmlns:p14="http://schemas.microsoft.com/office/powerpoint/2010/main" val="4092472356"/>
      </p:ext>
    </p:extLst>
  </p:cSld>
  <p:clrMapOvr>
    <a:masterClrMapping/>
  </p:clrMapOvr>
</p:sld>
</file>

<file path=ppt/slides/slide1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idx="4294967295"/>
          </p:nvPr>
        </p:nvSpPr>
        <p:spPr>
          <a:xfrm>
            <a:off x="2895600" y="1063626"/>
            <a:ext cx="6286500" cy="4651375"/>
          </a:xfrm>
        </p:spPr>
        <p:txBody>
          <a:bodyPr/>
          <a:lstStyle/>
          <a:p>
            <a:pPr eaLnBrk="1" hangingPunct="1"/>
            <a:r>
              <a:rPr lang="en-US" altLang="en-US"/>
              <a:t>scope of a claim</a:t>
            </a:r>
          </a:p>
        </p:txBody>
      </p:sp>
    </p:spTree>
    <p:extLst>
      <p:ext uri="{BB962C8B-B14F-4D97-AF65-F5344CB8AC3E}">
        <p14:creationId xmlns:p14="http://schemas.microsoft.com/office/powerpoint/2010/main" val="3756270109"/>
      </p:ext>
    </p:extLst>
  </p:cSld>
  <p:clrMapOvr>
    <a:masterClrMapping/>
  </p:clrMapOvr>
</p:sld>
</file>

<file path=ppt/slides/slide1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529139-D42F-8944-9DE6-1E85ACDA012F}"/>
              </a:ext>
            </a:extLst>
          </p:cNvPr>
          <p:cNvSpPr>
            <a:spLocks noGrp="1"/>
          </p:cNvSpPr>
          <p:nvPr>
            <p:ph type="title"/>
          </p:nvPr>
        </p:nvSpPr>
        <p:spPr>
          <a:xfrm>
            <a:off x="383822" y="365125"/>
            <a:ext cx="10969978" cy="5956653"/>
          </a:xfrm>
        </p:spPr>
        <p:txBody>
          <a:bodyPr/>
          <a:lstStyle/>
          <a:p>
            <a:r>
              <a:rPr lang="en-US" dirty="0"/>
              <a:t>transactional test</a:t>
            </a:r>
            <a:br>
              <a:rPr lang="en-US" dirty="0"/>
            </a:br>
            <a:r>
              <a:rPr lang="en-US" dirty="0"/>
              <a:t>evidence test</a:t>
            </a:r>
            <a:br>
              <a:rPr lang="en-US" dirty="0"/>
            </a:br>
            <a:r>
              <a:rPr lang="en-US" dirty="0"/>
              <a:t>primary rights test</a:t>
            </a:r>
          </a:p>
        </p:txBody>
      </p:sp>
    </p:spTree>
    <p:extLst>
      <p:ext uri="{BB962C8B-B14F-4D97-AF65-F5344CB8AC3E}">
        <p14:creationId xmlns:p14="http://schemas.microsoft.com/office/powerpoint/2010/main" val="3770178106"/>
      </p:ext>
    </p:extLst>
  </p:cSld>
  <p:clrMapOvr>
    <a:masterClrMapping/>
  </p:clrMapOvr>
</p:sld>
</file>

<file path=ppt/slides/slide1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Title 1"/>
          <p:cNvSpPr>
            <a:spLocks noGrp="1"/>
          </p:cNvSpPr>
          <p:nvPr>
            <p:ph type="title" idx="4294967295"/>
          </p:nvPr>
        </p:nvSpPr>
        <p:spPr>
          <a:xfrm>
            <a:off x="1684338" y="1063626"/>
            <a:ext cx="8888412" cy="4937125"/>
          </a:xfrm>
        </p:spPr>
        <p:txBody>
          <a:bodyPr>
            <a:normAutofit fontScale="90000"/>
          </a:bodyPr>
          <a:lstStyle/>
          <a:p>
            <a:pPr algn="l" eaLnBrk="1" hangingPunct="1"/>
            <a:r>
              <a:rPr lang="en-US" altLang="en-US" sz="2400"/>
              <a:t>Rest. (2d) of Judgments</a:t>
            </a:r>
            <a:br>
              <a:rPr lang="en-US" altLang="en-US" sz="2400"/>
            </a:br>
            <a:r>
              <a:rPr lang="en-US" altLang="en-US" sz="2400"/>
              <a:t>§ 24. Dimensions Of “Claim” For Purposes Of Merger Or Bar—General Rule Concerning “Splitting”</a:t>
            </a:r>
            <a:br>
              <a:rPr lang="en-US" altLang="en-US" sz="2400"/>
            </a:br>
            <a:r>
              <a:rPr lang="en-US" altLang="en-US" sz="2400"/>
              <a:t>(1) When a valid and final judgment rendered in an action extinguishes the plaintiff's claim pursuant to the rules of merger or bar the claim extinguished includes all rights of the plaintiff to remedies against the defendant with respect to all or any part of the transaction, or series of connected transactions, out of which the action arose.</a:t>
            </a:r>
            <a:br>
              <a:rPr lang="en-US" altLang="en-US" sz="2400"/>
            </a:br>
            <a:r>
              <a:rPr lang="en-US" altLang="en-US" sz="2400"/>
              <a:t>(2) What factual grouping constitutes a “transaction”, and what groupings constitute a “series”, are to be determined pragmatically, giving weight to such considerations as whether the facts are related in time, space, origin, or motivation, whether they form a convenient trial unit, and whether their treatment as a unit conforms to the parties' expectations or business understanding or usage.</a:t>
            </a:r>
            <a:br>
              <a:rPr lang="en-US" altLang="en-US" sz="2400"/>
            </a:br>
            <a:endParaRPr lang="en-US" altLang="en-US" sz="2400"/>
          </a:p>
        </p:txBody>
      </p:sp>
    </p:spTree>
    <p:extLst>
      <p:ext uri="{BB962C8B-B14F-4D97-AF65-F5344CB8AC3E}">
        <p14:creationId xmlns:p14="http://schemas.microsoft.com/office/powerpoint/2010/main" val="1539713986"/>
      </p:ext>
    </p:extLst>
  </p:cSld>
  <p:clrMapOvr>
    <a:masterClrMapping/>
  </p:clrMapOvr>
</p:sld>
</file>

<file path=ppt/slides/slide1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2895600" y="1063626"/>
            <a:ext cx="6286500" cy="4594225"/>
          </a:xfrm>
        </p:spPr>
        <p:txBody>
          <a:bodyPr/>
          <a:lstStyle/>
          <a:p>
            <a:pPr eaLnBrk="1" hangingPunct="1"/>
            <a:r>
              <a:rPr lang="en-US" altLang="en-US"/>
              <a:t>privity</a:t>
            </a:r>
          </a:p>
        </p:txBody>
      </p:sp>
    </p:spTree>
    <p:extLst>
      <p:ext uri="{BB962C8B-B14F-4D97-AF65-F5344CB8AC3E}">
        <p14:creationId xmlns:p14="http://schemas.microsoft.com/office/powerpoint/2010/main" val="3414355927"/>
      </p:ext>
    </p:extLst>
  </p:cSld>
  <p:clrMapOvr>
    <a:masterClrMapping/>
  </p:clrMapOvr>
</p:sld>
</file>

<file path=ppt/slides/slide1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2838450" y="1063626"/>
            <a:ext cx="6343650" cy="4651375"/>
          </a:xfrm>
        </p:spPr>
        <p:txBody>
          <a:bodyPr/>
          <a:lstStyle/>
          <a:p>
            <a:pPr eaLnBrk="1" hangingPunct="1"/>
            <a:r>
              <a:rPr lang="en-US" altLang="en-US"/>
              <a:t>guardian/ward</a:t>
            </a:r>
            <a:br>
              <a:rPr lang="en-US" altLang="en-US"/>
            </a:br>
            <a:r>
              <a:rPr lang="en-US" altLang="en-US"/>
              <a:t>trustee/beneficiary</a:t>
            </a:r>
            <a:br>
              <a:rPr lang="en-US" altLang="en-US"/>
            </a:br>
            <a:r>
              <a:rPr lang="en-US" altLang="en-US"/>
              <a:t>executor/decedent</a:t>
            </a:r>
            <a:br>
              <a:rPr lang="en-US" altLang="en-US"/>
            </a:br>
            <a:endParaRPr lang="en-US" altLang="en-US"/>
          </a:p>
        </p:txBody>
      </p:sp>
    </p:spTree>
    <p:extLst>
      <p:ext uri="{BB962C8B-B14F-4D97-AF65-F5344CB8AC3E}">
        <p14:creationId xmlns:p14="http://schemas.microsoft.com/office/powerpoint/2010/main" val="3200167351"/>
      </p:ext>
    </p:extLst>
  </p:cSld>
  <p:clrMapOvr>
    <a:masterClrMapping/>
  </p:clrMapOvr>
</p:sld>
</file>

<file path=ppt/slides/slide1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3009900" y="1063626"/>
            <a:ext cx="6172200" cy="4422775"/>
          </a:xfrm>
        </p:spPr>
        <p:txBody>
          <a:bodyPr/>
          <a:lstStyle/>
          <a:p>
            <a:pPr eaLnBrk="1" hangingPunct="1"/>
            <a:r>
              <a:rPr lang="en-CA" altLang="en-US"/>
              <a:t>successor in interest</a:t>
            </a:r>
            <a:endParaRPr lang="en-US" altLang="en-US"/>
          </a:p>
        </p:txBody>
      </p:sp>
    </p:spTree>
    <p:extLst>
      <p:ext uri="{BB962C8B-B14F-4D97-AF65-F5344CB8AC3E}">
        <p14:creationId xmlns:p14="http://schemas.microsoft.com/office/powerpoint/2010/main" val="3936000442"/>
      </p:ext>
    </p:extLst>
  </p:cSld>
  <p:clrMapOvr>
    <a:masterClrMapping/>
  </p:clrMapOvr>
</p:sld>
</file>

<file path=ppt/slides/slide1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7571" y="365125"/>
            <a:ext cx="11046229" cy="5910984"/>
          </a:xfrm>
        </p:spPr>
        <p:txBody>
          <a:bodyPr>
            <a:normAutofit/>
          </a:bodyPr>
          <a:lstStyle/>
          <a:p>
            <a:r>
              <a:rPr lang="en-US" dirty="0"/>
              <a:t>cutting edge preclusion of non-parties/privies in earlier litigation</a:t>
            </a:r>
            <a:br>
              <a:rPr lang="en-US" dirty="0"/>
            </a:br>
            <a:br>
              <a:rPr lang="en-US" dirty="0"/>
            </a:br>
            <a:r>
              <a:rPr lang="en-US" dirty="0"/>
              <a:t>- when necessary party, knew about suit, and did not intervene</a:t>
            </a:r>
          </a:p>
        </p:txBody>
      </p:sp>
    </p:spTree>
    <p:extLst>
      <p:ext uri="{BB962C8B-B14F-4D97-AF65-F5344CB8AC3E}">
        <p14:creationId xmlns:p14="http://schemas.microsoft.com/office/powerpoint/2010/main" val="1167741228"/>
      </p:ext>
    </p:extLst>
  </p:cSld>
  <p:clrMapOvr>
    <a:masterClrMapping/>
  </p:clrMapOvr>
</p:sld>
</file>

<file path=ppt/slides/slide1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2551" y="365125"/>
            <a:ext cx="10711249" cy="6109816"/>
          </a:xfrm>
        </p:spPr>
        <p:txBody>
          <a:bodyPr/>
          <a:lstStyle/>
          <a:p>
            <a:r>
              <a:rPr lang="en-US" dirty="0"/>
              <a:t>exceptions to claim preclusion</a:t>
            </a:r>
          </a:p>
        </p:txBody>
      </p:sp>
    </p:spTree>
    <p:extLst>
      <p:ext uri="{BB962C8B-B14F-4D97-AF65-F5344CB8AC3E}">
        <p14:creationId xmlns:p14="http://schemas.microsoft.com/office/powerpoint/2010/main" val="2216756676"/>
      </p:ext>
    </p:extLst>
  </p:cSld>
  <p:clrMapOvr>
    <a:masterClrMapping/>
  </p:clrMapOvr>
</p:sld>
</file>

<file path=ppt/slides/slide1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4843" y="365125"/>
            <a:ext cx="10908957" cy="6332237"/>
          </a:xfrm>
        </p:spPr>
        <p:txBody>
          <a:bodyPr>
            <a:noAutofit/>
          </a:bodyPr>
          <a:lstStyle/>
          <a:p>
            <a:r>
              <a:rPr lang="en-US" sz="3200" dirty="0"/>
              <a:t>§ 26 Exceptions to the General Rule Concerning Splitting</a:t>
            </a:r>
            <a:br>
              <a:rPr lang="en-US" sz="3200" dirty="0"/>
            </a:br>
            <a:r>
              <a:rPr lang="en-US" sz="3200" dirty="0"/>
              <a:t>(1) When any of the following circumstances exists, the general rule of § 24 does not apply to extinguish the claim, and part or all of the claim subsists as a possible basis for a second action by the plaintiff against the defendant:</a:t>
            </a:r>
            <a:br>
              <a:rPr lang="en-US" sz="3200" dirty="0"/>
            </a:br>
            <a:endParaRPr lang="en-US" sz="3200" dirty="0"/>
          </a:p>
        </p:txBody>
      </p:sp>
    </p:spTree>
    <p:extLst>
      <p:ext uri="{BB962C8B-B14F-4D97-AF65-F5344CB8AC3E}">
        <p14:creationId xmlns:p14="http://schemas.microsoft.com/office/powerpoint/2010/main" val="1130361587"/>
      </p:ext>
    </p:extLst>
  </p:cSld>
  <p:clrMapOvr>
    <a:masterClrMapping/>
  </p:clrMapOvr>
</p:sld>
</file>

<file path=ppt/slides/slide1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9557" y="365125"/>
            <a:ext cx="10884243" cy="6159243"/>
          </a:xfrm>
        </p:spPr>
        <p:txBody>
          <a:bodyPr>
            <a:normAutofit/>
          </a:bodyPr>
          <a:lstStyle/>
          <a:p>
            <a:r>
              <a:rPr lang="en-US" dirty="0"/>
              <a:t>(a) The parties have agreed in terms or in effect that the plaintiff may split his claim, or the defendant has acquiesced therein</a:t>
            </a:r>
          </a:p>
        </p:txBody>
      </p:sp>
    </p:spTree>
    <p:extLst>
      <p:ext uri="{BB962C8B-B14F-4D97-AF65-F5344CB8AC3E}">
        <p14:creationId xmlns:p14="http://schemas.microsoft.com/office/powerpoint/2010/main" val="27336076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Rectangle 2">
            <a:extLst>
              <a:ext uri="{FF2B5EF4-FFF2-40B4-BE49-F238E27FC236}">
                <a16:creationId xmlns:a16="http://schemas.microsoft.com/office/drawing/2014/main" id="{65B2B3B4-CC84-3942-9F60-CC916EE6008F}"/>
              </a:ext>
            </a:extLst>
          </p:cNvPr>
          <p:cNvSpPr>
            <a:spLocks noGrp="1" noChangeArrowheads="1"/>
          </p:cNvSpPr>
          <p:nvPr>
            <p:ph type="title"/>
          </p:nvPr>
        </p:nvSpPr>
        <p:spPr/>
        <p:txBody>
          <a:bodyPr/>
          <a:lstStyle/>
          <a:p>
            <a:r>
              <a:rPr lang="en-US" altLang="en-US" dirty="0"/>
              <a:t>what kind of relief do you want?</a:t>
            </a:r>
          </a:p>
        </p:txBody>
      </p:sp>
    </p:spTree>
    <p:extLst>
      <p:ext uri="{BB962C8B-B14F-4D97-AF65-F5344CB8AC3E}">
        <p14:creationId xmlns:p14="http://schemas.microsoft.com/office/powerpoint/2010/main" val="8675699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a:extLst>
              <a:ext uri="{FF2B5EF4-FFF2-40B4-BE49-F238E27FC236}">
                <a16:creationId xmlns:a16="http://schemas.microsoft.com/office/drawing/2014/main" id="{857D1C28-0C97-3741-BB3A-06592391C4DD}"/>
              </a:ext>
            </a:extLst>
          </p:cNvPr>
          <p:cNvSpPr>
            <a:spLocks noGrp="1" noChangeArrowheads="1"/>
          </p:cNvSpPr>
          <p:nvPr>
            <p:ph type="title"/>
          </p:nvPr>
        </p:nvSpPr>
        <p:spPr>
          <a:xfrm>
            <a:off x="1253067" y="745066"/>
            <a:ext cx="9245600" cy="609600"/>
          </a:xfrm>
        </p:spPr>
        <p:txBody>
          <a:bodyPr>
            <a:normAutofit fontScale="90000"/>
          </a:bodyPr>
          <a:lstStyle/>
          <a:p>
            <a:r>
              <a:rPr lang="en-US" altLang="en-US" dirty="0"/>
              <a:t>Constitutional scope of federal SMJ</a:t>
            </a:r>
            <a:br>
              <a:rPr lang="en-US" altLang="en-US" dirty="0"/>
            </a:br>
            <a:r>
              <a:rPr lang="en-US" altLang="en-US" dirty="0"/>
              <a:t>(what Congress </a:t>
            </a:r>
            <a:r>
              <a:rPr lang="en-US" altLang="en-US" i="1" dirty="0"/>
              <a:t>could</a:t>
            </a:r>
            <a:r>
              <a:rPr lang="en-US" altLang="en-US" dirty="0"/>
              <a:t> send to federal court)</a:t>
            </a:r>
          </a:p>
        </p:txBody>
      </p:sp>
      <p:sp>
        <p:nvSpPr>
          <p:cNvPr id="67587" name="Rectangle 3">
            <a:extLst>
              <a:ext uri="{FF2B5EF4-FFF2-40B4-BE49-F238E27FC236}">
                <a16:creationId xmlns:a16="http://schemas.microsoft.com/office/drawing/2014/main" id="{431629AD-D9BB-C14E-9F05-8AC19FC4460E}"/>
              </a:ext>
            </a:extLst>
          </p:cNvPr>
          <p:cNvSpPr>
            <a:spLocks noGrp="1" noChangeArrowheads="1"/>
          </p:cNvSpPr>
          <p:nvPr>
            <p:ph type="body" idx="1"/>
          </p:nvPr>
        </p:nvSpPr>
        <p:spPr>
          <a:xfrm>
            <a:off x="395111" y="2020711"/>
            <a:ext cx="11413067" cy="4380089"/>
          </a:xfrm>
        </p:spPr>
        <p:txBody>
          <a:bodyPr>
            <a:normAutofit/>
          </a:bodyPr>
          <a:lstStyle/>
          <a:p>
            <a:r>
              <a:rPr lang="en-US" altLang="en-US" dirty="0"/>
              <a:t> “Arising under”</a:t>
            </a:r>
          </a:p>
          <a:p>
            <a:pPr lvl="1"/>
            <a:r>
              <a:rPr lang="en-US" altLang="en-US" dirty="0"/>
              <a:t>Applies if an issue of federal law is involved, even if as a defense</a:t>
            </a:r>
          </a:p>
          <a:p>
            <a:r>
              <a:rPr lang="en-US" altLang="en-US" dirty="0"/>
              <a:t>Diversity/alienage</a:t>
            </a:r>
          </a:p>
          <a:p>
            <a:pPr lvl="1"/>
            <a:r>
              <a:rPr lang="en-US" altLang="en-US" dirty="0"/>
              <a:t>minimal diversity/alienage</a:t>
            </a:r>
          </a:p>
          <a:p>
            <a:pPr lvl="2"/>
            <a:r>
              <a:rPr lang="en-US" altLang="en-US" dirty="0"/>
              <a:t>minimal diversity – a citizen of a state on one side and a citizen of a different state on the other</a:t>
            </a:r>
          </a:p>
          <a:p>
            <a:pPr lvl="2"/>
            <a:r>
              <a:rPr lang="en-US" altLang="en-US" dirty="0"/>
              <a:t>minimal alienage – a citizen of a state on one side and a citizen or subject of  foreign state on the other</a:t>
            </a:r>
          </a:p>
          <a:p>
            <a:r>
              <a:rPr lang="en-US" altLang="en-US" dirty="0"/>
              <a:t>Supplemental jurisdiction</a:t>
            </a:r>
          </a:p>
          <a:p>
            <a:pPr lvl="1"/>
            <a:r>
              <a:rPr lang="en-US" altLang="en-US" dirty="0"/>
              <a:t>same constitutional case or controversy as an action with original SMJ</a:t>
            </a:r>
          </a:p>
        </p:txBody>
      </p:sp>
    </p:spTree>
    <p:extLst>
      <p:ext uri="{BB962C8B-B14F-4D97-AF65-F5344CB8AC3E}">
        <p14:creationId xmlns:p14="http://schemas.microsoft.com/office/powerpoint/2010/main" val="2781533761"/>
      </p:ext>
    </p:extLst>
  </p:cSld>
  <p:clrMapOvr>
    <a:masterClrMapping/>
  </p:clrMapOvr>
</p:sld>
</file>

<file path=ppt/slides/slide2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2486" y="365125"/>
            <a:ext cx="10921314" cy="6270453"/>
          </a:xfrm>
        </p:spPr>
        <p:txBody>
          <a:bodyPr>
            <a:normAutofit/>
          </a:bodyPr>
          <a:lstStyle/>
          <a:p>
            <a:r>
              <a:rPr lang="en-US" dirty="0"/>
              <a:t>(b) The court in the first action has expressly reserved the plaintiff's right to maintain the second action</a:t>
            </a:r>
          </a:p>
        </p:txBody>
      </p:sp>
    </p:spTree>
    <p:extLst>
      <p:ext uri="{BB962C8B-B14F-4D97-AF65-F5344CB8AC3E}">
        <p14:creationId xmlns:p14="http://schemas.microsoft.com/office/powerpoint/2010/main" val="3267659957"/>
      </p:ext>
    </p:extLst>
  </p:cSld>
  <p:clrMapOvr>
    <a:masterClrMapping/>
  </p:clrMapOvr>
</p:sld>
</file>

<file path=ppt/slides/slide2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0703" y="365125"/>
            <a:ext cx="10983097" cy="6245740"/>
          </a:xfrm>
        </p:spPr>
        <p:txBody>
          <a:bodyPr>
            <a:normAutofit fontScale="90000"/>
          </a:bodyPr>
          <a:lstStyle/>
          <a:p>
            <a:r>
              <a:rPr lang="en-US" dirty="0"/>
              <a:t>(c) The plaintiff was unable to rely on a certain theory of the case or to seek a certain remedy or form of relief in the first action because of the limitations on the subject matter jurisdiction of the courts or restrictions on their authority to entertain multiple theories or demands for multiple remedies or forms of relief in a single action, and the plaintiff desires in the second action to rely on that theory or to seek that remedy or form of relief</a:t>
            </a:r>
            <a:br>
              <a:rPr lang="en-US" b="1" dirty="0"/>
            </a:br>
            <a:endParaRPr lang="en-US" dirty="0"/>
          </a:p>
        </p:txBody>
      </p:sp>
    </p:spTree>
    <p:extLst>
      <p:ext uri="{BB962C8B-B14F-4D97-AF65-F5344CB8AC3E}">
        <p14:creationId xmlns:p14="http://schemas.microsoft.com/office/powerpoint/2010/main" val="2320906817"/>
      </p:ext>
    </p:extLst>
  </p:cSld>
  <p:clrMapOvr>
    <a:masterClrMapping/>
  </p:clrMapOvr>
</p:sld>
</file>

<file path=ppt/slides/slide2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411" y="365125"/>
            <a:ext cx="10785389" cy="6307524"/>
          </a:xfrm>
        </p:spPr>
        <p:txBody>
          <a:bodyPr>
            <a:normAutofit/>
          </a:bodyPr>
          <a:lstStyle/>
          <a:p>
            <a:r>
              <a:rPr lang="en-US" dirty="0"/>
              <a:t>(d) The judgment in the first action was plainly inconsistent with the fair and equitable implementation of a statutory or constitutional scheme, or it is the sense of the scheme that the plaintiff should be permitted to split his claim</a:t>
            </a:r>
            <a:br>
              <a:rPr lang="en-US" b="1" dirty="0"/>
            </a:br>
            <a:endParaRPr lang="en-US" dirty="0"/>
          </a:p>
        </p:txBody>
      </p:sp>
    </p:spTree>
    <p:extLst>
      <p:ext uri="{BB962C8B-B14F-4D97-AF65-F5344CB8AC3E}">
        <p14:creationId xmlns:p14="http://schemas.microsoft.com/office/powerpoint/2010/main" val="2501816170"/>
      </p:ext>
    </p:extLst>
  </p:cSld>
  <p:clrMapOvr>
    <a:masterClrMapping/>
  </p:clrMapOvr>
</p:sld>
</file>

<file path=ppt/slides/slide2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270" y="365125"/>
            <a:ext cx="10859530" cy="6245740"/>
          </a:xfrm>
        </p:spPr>
        <p:txBody>
          <a:bodyPr>
            <a:normAutofit/>
          </a:bodyPr>
          <a:lstStyle/>
          <a:p>
            <a:r>
              <a:rPr lang="en-US" dirty="0"/>
              <a:t>(e) For reasons of substantive policy in a case involving a continuing or recurrent wrong, the plaintiff is given an option to sue once for the total harm, both past and prospective, or to sue from time to time for the damages incurred to the date of suit, and chooses the latter course</a:t>
            </a:r>
          </a:p>
        </p:txBody>
      </p:sp>
    </p:spTree>
    <p:extLst>
      <p:ext uri="{BB962C8B-B14F-4D97-AF65-F5344CB8AC3E}">
        <p14:creationId xmlns:p14="http://schemas.microsoft.com/office/powerpoint/2010/main" val="3948758351"/>
      </p:ext>
    </p:extLst>
  </p:cSld>
  <p:clrMapOvr>
    <a:masterClrMapping/>
  </p:clrMapOvr>
</p:sld>
</file>

<file path=ppt/slides/slide2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94270" y="365125"/>
            <a:ext cx="10859530" cy="6134529"/>
          </a:xfrm>
        </p:spPr>
        <p:txBody>
          <a:bodyPr>
            <a:normAutofit/>
          </a:bodyPr>
          <a:lstStyle/>
          <a:p>
            <a:r>
              <a:rPr lang="en-US" dirty="0"/>
              <a:t>(f) It is clearly and convincingly shown that the policies favoring preclusion of a second action are overcome for an extraordinary reason, such as the apparent invalidity of a continuing restraint or condition having a vital relation to personal liberty or the failure of the prior litigation to yield a coherent disposition of the controversy.</a:t>
            </a:r>
          </a:p>
        </p:txBody>
      </p:sp>
    </p:spTree>
    <p:extLst>
      <p:ext uri="{BB962C8B-B14F-4D97-AF65-F5344CB8AC3E}">
        <p14:creationId xmlns:p14="http://schemas.microsoft.com/office/powerpoint/2010/main" val="2393923662"/>
      </p:ext>
    </p:extLst>
  </p:cSld>
  <p:clrMapOvr>
    <a:masterClrMapping/>
  </p:clrMapOvr>
</p:sld>
</file>

<file path=ppt/slides/slide2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2952750" y="1063626"/>
            <a:ext cx="6229350" cy="4937125"/>
          </a:xfrm>
        </p:spPr>
        <p:txBody>
          <a:bodyPr/>
          <a:lstStyle/>
          <a:p>
            <a:pPr eaLnBrk="1" hangingPunct="1"/>
            <a:r>
              <a:rPr lang="en-US" altLang="en-US"/>
              <a:t>issue preclusion</a:t>
            </a:r>
          </a:p>
        </p:txBody>
      </p:sp>
    </p:spTree>
    <p:extLst>
      <p:ext uri="{BB962C8B-B14F-4D97-AF65-F5344CB8AC3E}">
        <p14:creationId xmlns:p14="http://schemas.microsoft.com/office/powerpoint/2010/main" val="3382990952"/>
      </p:ext>
    </p:extLst>
  </p:cSld>
  <p:clrMapOvr>
    <a:masterClrMapping/>
  </p:clrMapOvr>
</p:sld>
</file>

<file path=ppt/slides/slide2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395415" y="1063626"/>
            <a:ext cx="11479427" cy="4651375"/>
          </a:xfrm>
        </p:spPr>
        <p:txBody>
          <a:bodyPr>
            <a:normAutofit fontScale="90000"/>
          </a:bodyPr>
          <a:lstStyle/>
          <a:p>
            <a:pPr algn="l" eaLnBrk="1" hangingPunct="1"/>
            <a:r>
              <a:rPr lang="en-CA" altLang="en-US" dirty="0"/>
              <a:t>if in an earlier case an issue was </a:t>
            </a:r>
            <a:br>
              <a:rPr lang="en-CA" altLang="en-US" dirty="0"/>
            </a:br>
            <a:br>
              <a:rPr lang="en-CA" altLang="en-US" dirty="0"/>
            </a:br>
            <a:r>
              <a:rPr lang="en-CA" altLang="en-US" dirty="0"/>
              <a:t>- actually litigated and decided</a:t>
            </a:r>
            <a:br>
              <a:rPr lang="en-CA" altLang="en-US" dirty="0"/>
            </a:br>
            <a:br>
              <a:rPr lang="en-US" altLang="en-US" dirty="0"/>
            </a:br>
            <a:r>
              <a:rPr lang="en-US" altLang="en-US" dirty="0"/>
              <a:t>- </a:t>
            </a:r>
            <a:r>
              <a:rPr lang="en-CA" altLang="en-US" dirty="0"/>
              <a:t>litigated fairly and fully</a:t>
            </a:r>
            <a:br>
              <a:rPr lang="en-CA" altLang="en-US" dirty="0"/>
            </a:br>
            <a:br>
              <a:rPr lang="en-US" altLang="en-US" dirty="0"/>
            </a:br>
            <a:r>
              <a:rPr lang="en-US" altLang="en-US" dirty="0"/>
              <a:t>- </a:t>
            </a:r>
            <a:r>
              <a:rPr lang="en-CA" altLang="en-US" dirty="0"/>
              <a:t>and essential to the decision</a:t>
            </a:r>
            <a:br>
              <a:rPr lang="en-CA" altLang="en-US" dirty="0"/>
            </a:br>
            <a:br>
              <a:rPr lang="en-US" altLang="en-US" dirty="0"/>
            </a:br>
            <a:r>
              <a:rPr lang="en-CA" altLang="en-US" dirty="0"/>
              <a:t>then the earlier determination of the issue precludes </a:t>
            </a:r>
            <a:r>
              <a:rPr lang="en-CA" altLang="en-US" dirty="0" err="1"/>
              <a:t>relitigation</a:t>
            </a:r>
            <a:r>
              <a:rPr lang="en-CA" altLang="en-US" dirty="0"/>
              <a:t> of the same issue by someone who was a party (or in </a:t>
            </a:r>
            <a:r>
              <a:rPr lang="en-CA" altLang="en-US" dirty="0" err="1"/>
              <a:t>privity</a:t>
            </a:r>
            <a:r>
              <a:rPr lang="en-CA" altLang="en-US" dirty="0"/>
              <a:t> with a party) in the earlier litigation</a:t>
            </a:r>
            <a:br>
              <a:rPr lang="en-US" altLang="en-US" dirty="0"/>
            </a:br>
            <a:endParaRPr lang="en-US" altLang="en-US" dirty="0"/>
          </a:p>
        </p:txBody>
      </p:sp>
    </p:spTree>
    <p:extLst>
      <p:ext uri="{BB962C8B-B14F-4D97-AF65-F5344CB8AC3E}">
        <p14:creationId xmlns:p14="http://schemas.microsoft.com/office/powerpoint/2010/main" val="2373052092"/>
      </p:ext>
    </p:extLst>
  </p:cSld>
  <p:clrMapOvr>
    <a:masterClrMapping/>
  </p:clrMapOvr>
</p:sld>
</file>

<file path=ppt/slides/slide2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F0FA8F-6111-2D44-B6D5-BB7F3FB5E584}"/>
              </a:ext>
            </a:extLst>
          </p:cNvPr>
          <p:cNvSpPr>
            <a:spLocks noGrp="1"/>
          </p:cNvSpPr>
          <p:nvPr>
            <p:ph type="title"/>
          </p:nvPr>
        </p:nvSpPr>
        <p:spPr>
          <a:xfrm>
            <a:off x="428978" y="365125"/>
            <a:ext cx="10924822" cy="6024386"/>
          </a:xfrm>
        </p:spPr>
        <p:txBody>
          <a:bodyPr/>
          <a:lstStyle/>
          <a:p>
            <a:r>
              <a:rPr lang="en-US" dirty="0"/>
              <a:t>admissions not actually litigated and decided</a:t>
            </a:r>
            <a:br>
              <a:rPr lang="en-US" dirty="0"/>
            </a:br>
            <a:r>
              <a:rPr lang="en-US" dirty="0"/>
              <a:t>default judgments aren’t either</a:t>
            </a:r>
          </a:p>
        </p:txBody>
      </p:sp>
    </p:spTree>
    <p:extLst>
      <p:ext uri="{BB962C8B-B14F-4D97-AF65-F5344CB8AC3E}">
        <p14:creationId xmlns:p14="http://schemas.microsoft.com/office/powerpoint/2010/main" val="3485884971"/>
      </p:ext>
    </p:extLst>
  </p:cSld>
  <p:clrMapOvr>
    <a:masterClrMapping/>
  </p:clrMapOvr>
</p:sld>
</file>

<file path=ppt/slides/slide2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36E2F1-8387-4FF3-9313-FEAC2BE9D80B}"/>
              </a:ext>
            </a:extLst>
          </p:cNvPr>
          <p:cNvSpPr>
            <a:spLocks noGrp="1"/>
          </p:cNvSpPr>
          <p:nvPr>
            <p:ph type="title"/>
          </p:nvPr>
        </p:nvSpPr>
        <p:spPr>
          <a:xfrm>
            <a:off x="584200" y="365125"/>
            <a:ext cx="10769600" cy="6179608"/>
          </a:xfrm>
        </p:spPr>
        <p:txBody>
          <a:bodyPr/>
          <a:lstStyle/>
          <a:p>
            <a:r>
              <a:rPr lang="en-US" dirty="0"/>
              <a:t>essentiality requirement</a:t>
            </a:r>
            <a:br>
              <a:rPr lang="en-US" dirty="0"/>
            </a:br>
            <a:br>
              <a:rPr lang="en-US" dirty="0"/>
            </a:br>
            <a:r>
              <a:rPr lang="en-US" dirty="0"/>
              <a:t>- problem of alternative determinations</a:t>
            </a:r>
          </a:p>
        </p:txBody>
      </p:sp>
    </p:spTree>
    <p:extLst>
      <p:ext uri="{BB962C8B-B14F-4D97-AF65-F5344CB8AC3E}">
        <p14:creationId xmlns:p14="http://schemas.microsoft.com/office/powerpoint/2010/main" val="407570063"/>
      </p:ext>
    </p:extLst>
  </p:cSld>
  <p:clrMapOvr>
    <a:masterClrMapping/>
  </p:clrMapOvr>
</p:sld>
</file>

<file path=ppt/slides/slide2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1800226" y="1131889"/>
            <a:ext cx="8239125" cy="4543425"/>
          </a:xfrm>
        </p:spPr>
        <p:txBody>
          <a:bodyPr/>
          <a:lstStyle/>
          <a:p>
            <a:pPr eaLnBrk="1" hangingPunct="1"/>
            <a:r>
              <a:rPr lang="en-US" altLang="en-US"/>
              <a:t>exceptions to issue preclusion  </a:t>
            </a:r>
          </a:p>
        </p:txBody>
      </p:sp>
    </p:spTree>
    <p:extLst>
      <p:ext uri="{BB962C8B-B14F-4D97-AF65-F5344CB8AC3E}">
        <p14:creationId xmlns:p14="http://schemas.microsoft.com/office/powerpoint/2010/main" val="35437401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682" name="Rectangle 2">
            <a:extLst>
              <a:ext uri="{FF2B5EF4-FFF2-40B4-BE49-F238E27FC236}">
                <a16:creationId xmlns:a16="http://schemas.microsoft.com/office/drawing/2014/main" id="{099459D2-D7C0-3F4A-BB2E-50C6610C4D22}"/>
              </a:ext>
            </a:extLst>
          </p:cNvPr>
          <p:cNvSpPr>
            <a:spLocks noGrp="1" noChangeArrowheads="1"/>
          </p:cNvSpPr>
          <p:nvPr>
            <p:ph type="title"/>
          </p:nvPr>
        </p:nvSpPr>
        <p:spPr/>
        <p:txBody>
          <a:bodyPr/>
          <a:lstStyle/>
          <a:p>
            <a:r>
              <a:rPr lang="en-US" altLang="en-US" dirty="0"/>
              <a:t>statutory limitation of diversity/alienage</a:t>
            </a:r>
          </a:p>
        </p:txBody>
      </p:sp>
      <p:sp>
        <p:nvSpPr>
          <p:cNvPr id="71683" name="Rectangle 3">
            <a:extLst>
              <a:ext uri="{FF2B5EF4-FFF2-40B4-BE49-F238E27FC236}">
                <a16:creationId xmlns:a16="http://schemas.microsoft.com/office/drawing/2014/main" id="{53D0A5B4-022C-EB49-8F43-7DD796CE8644}"/>
              </a:ext>
            </a:extLst>
          </p:cNvPr>
          <p:cNvSpPr>
            <a:spLocks noGrp="1" noChangeArrowheads="1"/>
          </p:cNvSpPr>
          <p:nvPr>
            <p:ph type="body" idx="1"/>
          </p:nvPr>
        </p:nvSpPr>
        <p:spPr>
          <a:xfrm>
            <a:off x="158044" y="1433689"/>
            <a:ext cx="11808178" cy="5283200"/>
          </a:xfrm>
        </p:spPr>
        <p:txBody>
          <a:bodyPr>
            <a:normAutofit lnSpcReduction="10000"/>
          </a:bodyPr>
          <a:lstStyle/>
          <a:p>
            <a:r>
              <a:rPr lang="en-US" altLang="en-US" dirty="0"/>
              <a:t>1332</a:t>
            </a:r>
          </a:p>
          <a:p>
            <a:pPr lvl="1"/>
            <a:r>
              <a:rPr lang="en-US" altLang="en-US" dirty="0"/>
              <a:t>Complete diversity requirement</a:t>
            </a:r>
          </a:p>
          <a:p>
            <a:pPr lvl="2"/>
            <a:r>
              <a:rPr lang="en-US" altLang="en-US" dirty="0"/>
              <a:t>No citizen of a state on one side who is a citizen of the same state as any citizen of a state on the other side</a:t>
            </a:r>
          </a:p>
          <a:p>
            <a:pPr lvl="2"/>
            <a:r>
              <a:rPr lang="en-US" altLang="en-US" dirty="0"/>
              <a:t>If complete diversity, can have aliens added on either side</a:t>
            </a:r>
          </a:p>
          <a:p>
            <a:pPr lvl="1"/>
            <a:r>
              <a:rPr lang="en-US" altLang="en-US" dirty="0"/>
              <a:t>Complete alienage</a:t>
            </a:r>
          </a:p>
          <a:p>
            <a:pPr lvl="2"/>
            <a:r>
              <a:rPr lang="en-US" altLang="en-US" dirty="0"/>
              <a:t>All citizens of a state on one side and all aliens on another</a:t>
            </a:r>
          </a:p>
          <a:p>
            <a:pPr lvl="3"/>
            <a:r>
              <a:rPr lang="en-US" dirty="0"/>
              <a:t>even if complete alienage case, no alienage jurisdiction allowed when a citizen or subject of a foreign state is lawfully admitted for permanent residence in the United States and is domiciled in the same State as a citizen of a state on other side</a:t>
            </a:r>
            <a:endParaRPr lang="en-US" altLang="en-US" dirty="0"/>
          </a:p>
          <a:p>
            <a:pPr lvl="1"/>
            <a:r>
              <a:rPr lang="en-US" altLang="en-US" dirty="0"/>
              <a:t>Domestic relations exception</a:t>
            </a:r>
          </a:p>
          <a:p>
            <a:pPr lvl="1"/>
            <a:r>
              <a:rPr lang="en-US" altLang="en-US" dirty="0"/>
              <a:t>problem of US national domiciled abroad – not a citizen of a state not a citizen or subject of a foreign state</a:t>
            </a:r>
          </a:p>
          <a:p>
            <a:pPr lvl="2"/>
            <a:r>
              <a:rPr lang="en-US" altLang="en-US" dirty="0"/>
              <a:t>Probably a problem under </a:t>
            </a:r>
            <a:r>
              <a:rPr lang="en-US" altLang="en-US" dirty="0" err="1"/>
              <a:t>Const’l</a:t>
            </a:r>
            <a:r>
              <a:rPr lang="en-US" altLang="en-US" dirty="0"/>
              <a:t> scope of diversity/alienage too</a:t>
            </a:r>
          </a:p>
          <a:p>
            <a:pPr lvl="1"/>
            <a:r>
              <a:rPr lang="en-US" altLang="en-US" dirty="0"/>
              <a:t>problem of including DC as a state</a:t>
            </a:r>
          </a:p>
          <a:p>
            <a:pPr lvl="1"/>
            <a:r>
              <a:rPr lang="en-US" dirty="0"/>
              <a:t>Amount in controversy</a:t>
            </a:r>
            <a:endParaRPr lang="en-US" altLang="en-US" dirty="0"/>
          </a:p>
        </p:txBody>
      </p:sp>
    </p:spTree>
    <p:extLst>
      <p:ext uri="{BB962C8B-B14F-4D97-AF65-F5344CB8AC3E}">
        <p14:creationId xmlns:p14="http://schemas.microsoft.com/office/powerpoint/2010/main" val="3486500221"/>
      </p:ext>
    </p:extLst>
  </p:cSld>
  <p:clrMapOvr>
    <a:masterClrMapping/>
  </p:clrMapOvr>
</p:sld>
</file>

<file path=ppt/slides/slide2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828800" y="1063626"/>
            <a:ext cx="8382000" cy="4479925"/>
          </a:xfrm>
        </p:spPr>
        <p:txBody>
          <a:bodyPr>
            <a:normAutofit fontScale="90000"/>
          </a:bodyPr>
          <a:lstStyle/>
          <a:p>
            <a:pPr algn="l" eaLnBrk="1" hangingPunct="1"/>
            <a:r>
              <a:rPr lang="en-CA" altLang="en-US" sz="4000" dirty="0"/>
              <a:t> </a:t>
            </a:r>
            <a:br>
              <a:rPr lang="en-US" altLang="en-US" sz="4000" dirty="0"/>
            </a:br>
            <a:r>
              <a:rPr lang="en-US" altLang="en-US" sz="4000" dirty="0"/>
              <a:t>Restatement (Second) of Judgments §28</a:t>
            </a:r>
            <a:br>
              <a:rPr lang="en-US" altLang="en-US" sz="4000" dirty="0"/>
            </a:br>
            <a:br>
              <a:rPr lang="en-US" altLang="en-US" sz="4000" dirty="0"/>
            </a:br>
            <a:r>
              <a:rPr lang="en-US" altLang="en-US" sz="4000" dirty="0"/>
              <a:t>Although an issue is actually litigated and determined by a valid and final judgment, and the determination is essential to the judgment, </a:t>
            </a:r>
            <a:r>
              <a:rPr lang="en-US" altLang="en-US" sz="4000" dirty="0" err="1"/>
              <a:t>relitigation</a:t>
            </a:r>
            <a:r>
              <a:rPr lang="en-US" altLang="en-US" sz="4000" dirty="0"/>
              <a:t> of the issue in a subsequent action between the parties is not precluded in the following circumstances:</a:t>
            </a:r>
            <a:br>
              <a:rPr lang="en-US" altLang="en-US" sz="4000" dirty="0"/>
            </a:br>
            <a:endParaRPr lang="en-US" altLang="en-US" sz="4000" dirty="0"/>
          </a:p>
        </p:txBody>
      </p:sp>
    </p:spTree>
    <p:extLst>
      <p:ext uri="{BB962C8B-B14F-4D97-AF65-F5344CB8AC3E}">
        <p14:creationId xmlns:p14="http://schemas.microsoft.com/office/powerpoint/2010/main" val="404939158"/>
      </p:ext>
    </p:extLst>
  </p:cSld>
  <p:clrMapOvr>
    <a:masterClrMapping/>
  </p:clrMapOvr>
</p:sld>
</file>

<file path=ppt/slides/slide2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273132" y="273132"/>
            <a:ext cx="11305310" cy="6270172"/>
          </a:xfrm>
        </p:spPr>
        <p:txBody>
          <a:bodyPr>
            <a:normAutofit/>
          </a:bodyPr>
          <a:lstStyle/>
          <a:p>
            <a:r>
              <a:rPr lang="en-US" altLang="en-US" sz="3200" dirty="0"/>
              <a:t>(1) The party against whom preclusion is sought could not, as a matter of law, have obtained review of the judgment in the initial action; or</a:t>
            </a:r>
            <a:br>
              <a:rPr lang="en-US" altLang="en-US" sz="3200" dirty="0"/>
            </a:br>
            <a:r>
              <a:rPr lang="en-US" sz="3200" dirty="0"/>
              <a:t>(2) The issue is one of law and (a) the two actions involve claims that are substantially unrelated, or (b) a new determination is warranted in order to take account of an intervening change in the applicable legal context or otherwise to avoid inequitable administration of the laws; or </a:t>
            </a:r>
            <a:br>
              <a:rPr lang="en-US" altLang="en-US" sz="3200" dirty="0"/>
            </a:br>
            <a:r>
              <a:rPr lang="en-US" altLang="en-US" sz="3200" dirty="0"/>
              <a:t>(3) A new determination of the issue is warranted by differences in the quality or extensiveness of the procedures followed in the two courts or by factors relating to the allocation of jurisdiction between them; or...</a:t>
            </a:r>
          </a:p>
        </p:txBody>
      </p:sp>
    </p:spTree>
    <p:extLst>
      <p:ext uri="{BB962C8B-B14F-4D97-AF65-F5344CB8AC3E}">
        <p14:creationId xmlns:p14="http://schemas.microsoft.com/office/powerpoint/2010/main" val="2936279760"/>
      </p:ext>
    </p:extLst>
  </p:cSld>
  <p:clrMapOvr>
    <a:masterClrMapping/>
  </p:clrMapOvr>
</p:sld>
</file>

<file path=ppt/slides/slide2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347730" y="1131888"/>
            <a:ext cx="11500833" cy="4654550"/>
          </a:xfrm>
        </p:spPr>
        <p:txBody>
          <a:bodyPr>
            <a:noAutofit/>
          </a:bodyPr>
          <a:lstStyle/>
          <a:p>
            <a:pPr algn="l" eaLnBrk="1" hangingPunct="1"/>
            <a:r>
              <a:rPr lang="en-US" altLang="en-US" sz="3200" dirty="0"/>
              <a:t>(4) The party against whom preclusion is sought had a significantly heavier burden of persuasion with respect to the issue in the initial action than in the subsequent action; the burden has shifted to his adversary; or the adversary has a significantly heavier burden than he had in the first action; or</a:t>
            </a:r>
            <a:br>
              <a:rPr lang="en-US" altLang="en-US" sz="3200" dirty="0"/>
            </a:br>
            <a:r>
              <a:rPr lang="en-US" altLang="en-US" sz="3200" dirty="0"/>
              <a:t>(5) There is a clear and convincing need for a new determination of the issue (a) because of the potential adverse impact of the determination on the public interest or the interests of persons not themselves parties in the initial action, (b) because it was not sufficiently foreseeable at the time of the initial action that the issue would arise in the context of a subsequent action, or (c) because the party sought to be precluded, as a result of the conduct of his adversary or other special circumstances, did not have an adequate opportunity or incentive to obtain a full and fair adjudication in the initial action.</a:t>
            </a:r>
          </a:p>
        </p:txBody>
      </p:sp>
    </p:spTree>
    <p:extLst>
      <p:ext uri="{BB962C8B-B14F-4D97-AF65-F5344CB8AC3E}">
        <p14:creationId xmlns:p14="http://schemas.microsoft.com/office/powerpoint/2010/main" val="1459672426"/>
      </p:ext>
    </p:extLst>
  </p:cSld>
  <p:clrMapOvr>
    <a:masterClrMapping/>
  </p:clrMapOvr>
</p:sld>
</file>

<file path=ppt/slides/slide2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2895600" y="1063626"/>
            <a:ext cx="6286500" cy="4651375"/>
          </a:xfrm>
        </p:spPr>
        <p:txBody>
          <a:bodyPr/>
          <a:lstStyle/>
          <a:p>
            <a:pPr eaLnBrk="1" hangingPunct="1"/>
            <a:r>
              <a:rPr lang="en-US" altLang="en-US"/>
              <a:t>issue preclusion used to require</a:t>
            </a:r>
            <a:br>
              <a:rPr lang="en-US" altLang="en-US"/>
            </a:br>
            <a:br>
              <a:rPr lang="en-US" altLang="en-US"/>
            </a:br>
            <a:r>
              <a:rPr lang="en-US" altLang="en-US"/>
              <a:t>mutuality</a:t>
            </a:r>
          </a:p>
        </p:txBody>
      </p:sp>
    </p:spTree>
    <p:extLst>
      <p:ext uri="{BB962C8B-B14F-4D97-AF65-F5344CB8AC3E}">
        <p14:creationId xmlns:p14="http://schemas.microsoft.com/office/powerpoint/2010/main" val="1036524725"/>
      </p:ext>
    </p:extLst>
  </p:cSld>
  <p:clrMapOvr>
    <a:masterClrMapping/>
  </p:clrMapOvr>
</p:sld>
</file>

<file path=ppt/slides/slide2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5013" y="365125"/>
            <a:ext cx="10878787" cy="5928797"/>
          </a:xfrm>
        </p:spPr>
        <p:txBody>
          <a:bodyPr/>
          <a:lstStyle/>
          <a:p>
            <a:r>
              <a:rPr lang="en-US" dirty="0"/>
              <a:t>Ohio</a:t>
            </a:r>
            <a:br>
              <a:rPr lang="en-US" dirty="0"/>
            </a:br>
            <a:r>
              <a:rPr lang="en-US" dirty="0"/>
              <a:t>Georgia </a:t>
            </a:r>
            <a:br>
              <a:rPr lang="en-US" dirty="0"/>
            </a:br>
            <a:r>
              <a:rPr lang="en-US" dirty="0"/>
              <a:t>still have the mutuality requirement</a:t>
            </a:r>
            <a:br>
              <a:rPr lang="en-US" dirty="0"/>
            </a:br>
            <a:br>
              <a:rPr lang="en-US" dirty="0"/>
            </a:br>
            <a:r>
              <a:rPr lang="en-US" dirty="0"/>
              <a:t>except</a:t>
            </a:r>
            <a:r>
              <a:rPr lang="mr-IN" dirty="0"/>
              <a:t>…</a:t>
            </a:r>
            <a:endParaRPr lang="en-US" dirty="0"/>
          </a:p>
        </p:txBody>
      </p:sp>
    </p:spTree>
    <p:extLst>
      <p:ext uri="{BB962C8B-B14F-4D97-AF65-F5344CB8AC3E}">
        <p14:creationId xmlns:p14="http://schemas.microsoft.com/office/powerpoint/2010/main" val="1591312646"/>
      </p:ext>
    </p:extLst>
  </p:cSld>
  <p:clrMapOvr>
    <a:masterClrMapping/>
  </p:clrMapOvr>
</p:sld>
</file>

<file path=ppt/slides/slide2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154379" y="106878"/>
            <a:ext cx="12037621" cy="6531428"/>
          </a:xfrm>
        </p:spPr>
        <p:txBody>
          <a:bodyPr>
            <a:normAutofit fontScale="90000"/>
          </a:bodyPr>
          <a:lstStyle/>
          <a:p>
            <a:pPr algn="l" eaLnBrk="1" hangingPunct="1"/>
            <a:br>
              <a:rPr lang="en-US" altLang="en-US" sz="4000" dirty="0"/>
            </a:br>
            <a:r>
              <a:rPr lang="en-US" altLang="en-US" sz="4000" dirty="0"/>
              <a:t>- P sues employee for battery as a result of a scuffle when the employee tried to stop P from shoplifting</a:t>
            </a:r>
            <a:br>
              <a:rPr lang="en-US" altLang="en-US" sz="4000" dirty="0"/>
            </a:br>
            <a:br>
              <a:rPr lang="en-US" altLang="en-US" sz="4000" dirty="0"/>
            </a:br>
            <a:r>
              <a:rPr lang="en-US" altLang="en-US" sz="4000" dirty="0"/>
              <a:t>- employee wins</a:t>
            </a:r>
            <a:br>
              <a:rPr lang="en-US" altLang="en-US" sz="4000" dirty="0"/>
            </a:br>
            <a:br>
              <a:rPr lang="en-US" altLang="en-US" sz="4000" dirty="0"/>
            </a:br>
            <a:r>
              <a:rPr lang="en-US" altLang="en-US" sz="4000" dirty="0"/>
              <a:t>- P then sues the employer on a theory of </a:t>
            </a:r>
            <a:r>
              <a:rPr lang="en-US" altLang="en-US" sz="4000" dirty="0" err="1"/>
              <a:t>respondeat</a:t>
            </a:r>
            <a:r>
              <a:rPr lang="en-US" altLang="en-US" sz="4000" dirty="0"/>
              <a:t> superior</a:t>
            </a:r>
            <a:br>
              <a:rPr lang="en-US" altLang="en-US" sz="4000" dirty="0"/>
            </a:br>
            <a:br>
              <a:rPr lang="en-US" altLang="en-US" sz="4000" dirty="0"/>
            </a:br>
            <a:r>
              <a:rPr lang="en-US" altLang="en-US" sz="4000" dirty="0"/>
              <a:t>- what happens if the employer cannot take advantage of </a:t>
            </a:r>
            <a:r>
              <a:rPr lang="en-US" altLang="en-US" sz="4000" dirty="0" err="1"/>
              <a:t>nonmutual</a:t>
            </a:r>
            <a:r>
              <a:rPr lang="en-US" altLang="en-US" sz="4000" dirty="0"/>
              <a:t> issue preclusion and so P could win against the employer?</a:t>
            </a:r>
            <a:br>
              <a:rPr lang="en-US" altLang="en-US" sz="4000" dirty="0"/>
            </a:br>
            <a:endParaRPr lang="en-US" altLang="en-US" sz="4000" dirty="0"/>
          </a:p>
        </p:txBody>
      </p:sp>
    </p:spTree>
    <p:extLst>
      <p:ext uri="{BB962C8B-B14F-4D97-AF65-F5344CB8AC3E}">
        <p14:creationId xmlns:p14="http://schemas.microsoft.com/office/powerpoint/2010/main" val="4242871754"/>
      </p:ext>
    </p:extLst>
  </p:cSld>
  <p:clrMapOvr>
    <a:masterClrMapping/>
  </p:clrMapOvr>
</p:sld>
</file>

<file path=ppt/slides/slide2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1262" y="365125"/>
            <a:ext cx="10902538" cy="6166304"/>
          </a:xfrm>
        </p:spPr>
        <p:txBody>
          <a:bodyPr/>
          <a:lstStyle/>
          <a:p>
            <a:r>
              <a:rPr lang="en-US" dirty="0"/>
              <a:t>Virginia (and some other states)</a:t>
            </a:r>
            <a:r>
              <a:rPr lang="mr-IN" dirty="0"/>
              <a:t>…</a:t>
            </a:r>
            <a:br>
              <a:rPr lang="en-US" dirty="0"/>
            </a:br>
            <a:br>
              <a:rPr lang="en-US" dirty="0"/>
            </a:br>
            <a:r>
              <a:rPr lang="en-US" dirty="0"/>
              <a:t>allow only </a:t>
            </a:r>
            <a:r>
              <a:rPr lang="en-US" i="1" dirty="0"/>
              <a:t>defensive</a:t>
            </a:r>
            <a:r>
              <a:rPr lang="en-US" dirty="0"/>
              <a:t> </a:t>
            </a:r>
            <a:r>
              <a:rPr lang="en-US" dirty="0" err="1"/>
              <a:t>nonmutual</a:t>
            </a:r>
            <a:r>
              <a:rPr lang="en-US" dirty="0"/>
              <a:t> issue preclusion</a:t>
            </a:r>
          </a:p>
        </p:txBody>
      </p:sp>
    </p:spTree>
    <p:extLst>
      <p:ext uri="{BB962C8B-B14F-4D97-AF65-F5344CB8AC3E}">
        <p14:creationId xmlns:p14="http://schemas.microsoft.com/office/powerpoint/2010/main" val="2398636500"/>
      </p:ext>
    </p:extLst>
  </p:cSld>
  <p:clrMapOvr>
    <a:masterClrMapping/>
  </p:clrMapOvr>
</p:sld>
</file>

<file path=ppt/slides/slide2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676400" y="1063626"/>
            <a:ext cx="8763000" cy="4765675"/>
          </a:xfrm>
        </p:spPr>
        <p:txBody>
          <a:bodyPr>
            <a:normAutofit/>
          </a:bodyPr>
          <a:lstStyle/>
          <a:p>
            <a:pPr algn="l" eaLnBrk="1" hangingPunct="1"/>
            <a:r>
              <a:rPr lang="en-US" altLang="en-US" dirty="0"/>
              <a:t>defensive </a:t>
            </a:r>
            <a:br>
              <a:rPr lang="en-US" altLang="en-US" dirty="0"/>
            </a:br>
            <a:br>
              <a:rPr lang="en-US" altLang="en-US" dirty="0"/>
            </a:br>
            <a:r>
              <a:rPr lang="en-US" altLang="en-US" dirty="0"/>
              <a:t>- defendant in second suit was not a party in first suit and uses nonmutual issue preclusion as a shield</a:t>
            </a:r>
            <a:br>
              <a:rPr lang="en-US" altLang="en-US" dirty="0"/>
            </a:br>
            <a:br>
              <a:rPr lang="en-US" altLang="en-US" dirty="0"/>
            </a:br>
            <a:r>
              <a:rPr lang="en-US" altLang="en-US" dirty="0"/>
              <a:t>	</a:t>
            </a:r>
          </a:p>
        </p:txBody>
      </p:sp>
    </p:spTree>
    <p:extLst>
      <p:ext uri="{BB962C8B-B14F-4D97-AF65-F5344CB8AC3E}">
        <p14:creationId xmlns:p14="http://schemas.microsoft.com/office/powerpoint/2010/main" val="3670024630"/>
      </p:ext>
    </p:extLst>
  </p:cSld>
  <p:clrMapOvr>
    <a:masterClrMapping/>
  </p:clrMapOvr>
</p:sld>
</file>

<file path=ppt/slides/slide2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a:xfrm>
            <a:off x="315686" y="228600"/>
            <a:ext cx="10047514" cy="5429251"/>
          </a:xfrm>
        </p:spPr>
        <p:txBody>
          <a:bodyPr>
            <a:normAutofit/>
          </a:bodyPr>
          <a:lstStyle/>
          <a:p>
            <a:pPr eaLnBrk="1" hangingPunct="1"/>
            <a:r>
              <a:rPr lang="en-US" altLang="en-US" dirty="0"/>
              <a:t>federal and some states also allow </a:t>
            </a:r>
            <a:r>
              <a:rPr lang="en-US" altLang="en-US" i="1" dirty="0"/>
              <a:t>offensive</a:t>
            </a:r>
            <a:r>
              <a:rPr lang="en-US" altLang="en-US" dirty="0"/>
              <a:t> nonmutual issue preclusion under certain circumstances</a:t>
            </a:r>
            <a:br>
              <a:rPr lang="en-US" altLang="en-US" dirty="0"/>
            </a:br>
            <a:br>
              <a:rPr lang="en-US" altLang="en-US" dirty="0"/>
            </a:br>
            <a:r>
              <a:rPr lang="en-US" altLang="en-US" dirty="0"/>
              <a:t>plaintiff in second suit was not a party in first suit and uses issue preclusion as a sword</a:t>
            </a:r>
            <a:br>
              <a:rPr lang="en-US" altLang="en-US" dirty="0"/>
            </a:br>
            <a:endParaRPr lang="en-US" altLang="en-US" dirty="0"/>
          </a:p>
        </p:txBody>
      </p:sp>
    </p:spTree>
    <p:extLst>
      <p:ext uri="{BB962C8B-B14F-4D97-AF65-F5344CB8AC3E}">
        <p14:creationId xmlns:p14="http://schemas.microsoft.com/office/powerpoint/2010/main" val="123628685"/>
      </p:ext>
    </p:extLst>
  </p:cSld>
  <p:clrMapOvr>
    <a:masterClrMapping/>
  </p:clrMapOvr>
</p:sld>
</file>

<file path=ppt/slides/slide2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786" name="Rectangle 2">
            <a:extLst>
              <a:ext uri="{FF2B5EF4-FFF2-40B4-BE49-F238E27FC236}">
                <a16:creationId xmlns:a16="http://schemas.microsoft.com/office/drawing/2014/main" id="{7601CB37-C9C7-A940-A095-8B10E3068EF2}"/>
              </a:ext>
            </a:extLst>
          </p:cNvPr>
          <p:cNvSpPr>
            <a:spLocks noGrp="1" noChangeArrowheads="1"/>
          </p:cNvSpPr>
          <p:nvPr>
            <p:ph type="title"/>
          </p:nvPr>
        </p:nvSpPr>
        <p:spPr>
          <a:xfrm>
            <a:off x="1524000" y="0"/>
            <a:ext cx="9144000" cy="1828800"/>
          </a:xfrm>
        </p:spPr>
        <p:txBody>
          <a:bodyPr/>
          <a:lstStyle/>
          <a:p>
            <a:r>
              <a:rPr lang="en-US" altLang="en-US"/>
              <a:t>Parklane’s requirements for offensive nonmutual issue preclusion</a:t>
            </a:r>
          </a:p>
        </p:txBody>
      </p:sp>
      <p:sp>
        <p:nvSpPr>
          <p:cNvPr id="118787" name="Rectangle 3">
            <a:extLst>
              <a:ext uri="{FF2B5EF4-FFF2-40B4-BE49-F238E27FC236}">
                <a16:creationId xmlns:a16="http://schemas.microsoft.com/office/drawing/2014/main" id="{1F8EBE23-5270-B643-BDBC-48089E114D59}"/>
              </a:ext>
            </a:extLst>
          </p:cNvPr>
          <p:cNvSpPr>
            <a:spLocks noGrp="1" noChangeArrowheads="1"/>
          </p:cNvSpPr>
          <p:nvPr>
            <p:ph type="body" idx="1"/>
          </p:nvPr>
        </p:nvSpPr>
        <p:spPr/>
        <p:txBody>
          <a:bodyPr/>
          <a:lstStyle/>
          <a:p>
            <a:pPr>
              <a:lnSpc>
                <a:spcPct val="90000"/>
              </a:lnSpc>
            </a:pPr>
            <a:r>
              <a:rPr lang="en-US" altLang="en-US"/>
              <a:t>Adequate incentive to litigate in first suit</a:t>
            </a:r>
          </a:p>
          <a:p>
            <a:pPr>
              <a:lnSpc>
                <a:spcPct val="90000"/>
              </a:lnSpc>
            </a:pPr>
            <a:r>
              <a:rPr lang="en-US" altLang="en-US"/>
              <a:t>No inconsistent determination of issue in earlier suits</a:t>
            </a:r>
          </a:p>
          <a:p>
            <a:pPr>
              <a:lnSpc>
                <a:spcPct val="90000"/>
              </a:lnSpc>
            </a:pPr>
            <a:r>
              <a:rPr lang="en-US" altLang="en-US"/>
              <a:t>Party asserting issue preclusion could not have easily intervened in earlier suit</a:t>
            </a:r>
          </a:p>
          <a:p>
            <a:pPr>
              <a:lnSpc>
                <a:spcPct val="90000"/>
              </a:lnSpc>
            </a:pPr>
            <a:r>
              <a:rPr lang="en-US" altLang="en-US"/>
              <a:t>Standard requirements for issue preclusion generally</a:t>
            </a:r>
          </a:p>
          <a:p>
            <a:pPr lvl="1">
              <a:lnSpc>
                <a:spcPct val="90000"/>
              </a:lnSpc>
            </a:pPr>
            <a:r>
              <a:rPr lang="en-US" altLang="en-US"/>
              <a:t>Future litigation foreseeable</a:t>
            </a:r>
          </a:p>
          <a:p>
            <a:pPr lvl="1">
              <a:lnSpc>
                <a:spcPct val="90000"/>
              </a:lnSpc>
            </a:pPr>
            <a:r>
              <a:rPr lang="en-US" altLang="en-US"/>
              <a:t>Differences in burden of proof or other procedural differences</a:t>
            </a:r>
          </a:p>
          <a:p>
            <a:pPr lvl="1">
              <a:lnSpc>
                <a:spcPct val="90000"/>
              </a:lnSpc>
            </a:pPr>
            <a:r>
              <a:rPr lang="en-US" altLang="en-US"/>
              <a:t>Notice relevance of whether bound party was the defendant or the plaintiff in the earlier suit</a:t>
            </a:r>
          </a:p>
        </p:txBody>
      </p:sp>
    </p:spTree>
    <p:extLst>
      <p:ext uri="{BB962C8B-B14F-4D97-AF65-F5344CB8AC3E}">
        <p14:creationId xmlns:p14="http://schemas.microsoft.com/office/powerpoint/2010/main" val="191627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7BD0C-F86A-8B42-9C9D-82D3D2D0B59B}"/>
              </a:ext>
            </a:extLst>
          </p:cNvPr>
          <p:cNvSpPr>
            <a:spLocks noGrp="1"/>
          </p:cNvSpPr>
          <p:nvPr>
            <p:ph type="title"/>
          </p:nvPr>
        </p:nvSpPr>
        <p:spPr>
          <a:xfrm>
            <a:off x="414338" y="365125"/>
            <a:ext cx="10939462" cy="6178550"/>
          </a:xfrm>
        </p:spPr>
        <p:txBody>
          <a:bodyPr>
            <a:normAutofit/>
          </a:bodyPr>
          <a:lstStyle/>
          <a:p>
            <a:br>
              <a:rPr lang="en-US" dirty="0"/>
            </a:br>
            <a:r>
              <a:rPr lang="en-US" dirty="0"/>
              <a:t>How do you determine citizen of a state for humans?</a:t>
            </a:r>
            <a:br>
              <a:rPr lang="en-US" dirty="0"/>
            </a:br>
            <a:br>
              <a:rPr lang="en-US" dirty="0"/>
            </a:br>
            <a:r>
              <a:rPr lang="en-US" dirty="0"/>
              <a:t>- US national </a:t>
            </a:r>
            <a:r>
              <a:rPr lang="en-US" i="1" dirty="0"/>
              <a:t>domiciled</a:t>
            </a:r>
            <a:r>
              <a:rPr lang="en-US" dirty="0"/>
              <a:t> in a state</a:t>
            </a:r>
            <a:br>
              <a:rPr lang="en-US" dirty="0"/>
            </a:br>
            <a:br>
              <a:rPr lang="en-US" dirty="0"/>
            </a:br>
            <a:r>
              <a:rPr lang="en-US" dirty="0"/>
              <a:t>two tests for change of domicile</a:t>
            </a:r>
            <a:br>
              <a:rPr lang="en-US" dirty="0"/>
            </a:br>
            <a:r>
              <a:rPr lang="en-US" dirty="0"/>
              <a:t>presence plus</a:t>
            </a:r>
            <a:br>
              <a:rPr lang="en-US" dirty="0"/>
            </a:br>
            <a:r>
              <a:rPr lang="en-US" dirty="0"/>
              <a:t>	- intent to make home</a:t>
            </a:r>
            <a:br>
              <a:rPr lang="en-US" dirty="0"/>
            </a:br>
            <a:r>
              <a:rPr lang="en-US" dirty="0"/>
              <a:t>	- intent to remain indefinitely</a:t>
            </a:r>
          </a:p>
        </p:txBody>
      </p:sp>
    </p:spTree>
    <p:extLst>
      <p:ext uri="{BB962C8B-B14F-4D97-AF65-F5344CB8AC3E}">
        <p14:creationId xmlns:p14="http://schemas.microsoft.com/office/powerpoint/2010/main" val="1813512447"/>
      </p:ext>
    </p:extLst>
  </p:cSld>
  <p:clrMapOvr>
    <a:masterClrMapping/>
  </p:clrMapOvr>
</p:sld>
</file>

<file path=ppt/slides/slide2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1981200" y="274638"/>
            <a:ext cx="8229600" cy="6278562"/>
          </a:xfrm>
        </p:spPr>
        <p:txBody>
          <a:bodyPr/>
          <a:lstStyle/>
          <a:p>
            <a:r>
              <a:rPr lang="en-US" altLang="en-US"/>
              <a:t>interjurisdictional claim preclusion</a:t>
            </a:r>
          </a:p>
        </p:txBody>
      </p:sp>
    </p:spTree>
    <p:extLst>
      <p:ext uri="{BB962C8B-B14F-4D97-AF65-F5344CB8AC3E}">
        <p14:creationId xmlns:p14="http://schemas.microsoft.com/office/powerpoint/2010/main" val="2486514128"/>
      </p:ext>
    </p:extLst>
  </p:cSld>
  <p:clrMapOvr>
    <a:masterClrMapping/>
  </p:clrMapOvr>
</p:sld>
</file>

<file path=ppt/slides/slide2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6033F-01C8-5042-916F-E3FE3519EB6F}"/>
              </a:ext>
            </a:extLst>
          </p:cNvPr>
          <p:cNvSpPr>
            <a:spLocks noGrp="1"/>
          </p:cNvSpPr>
          <p:nvPr>
            <p:ph type="title"/>
          </p:nvPr>
        </p:nvSpPr>
        <p:spPr>
          <a:xfrm>
            <a:off x="541867" y="365125"/>
            <a:ext cx="10811933" cy="6080831"/>
          </a:xfrm>
        </p:spPr>
        <p:txBody>
          <a:bodyPr/>
          <a:lstStyle/>
          <a:p>
            <a:r>
              <a:rPr lang="en-US" dirty="0"/>
              <a:t>State courts have a constitutional obligation to give sister state judgments the same preclusive effect they have under sister state law</a:t>
            </a:r>
          </a:p>
        </p:txBody>
      </p:sp>
    </p:spTree>
    <p:extLst>
      <p:ext uri="{BB962C8B-B14F-4D97-AF65-F5344CB8AC3E}">
        <p14:creationId xmlns:p14="http://schemas.microsoft.com/office/powerpoint/2010/main" val="3808653543"/>
      </p:ext>
    </p:extLst>
  </p:cSld>
  <p:clrMapOvr>
    <a:masterClrMapping/>
  </p:clrMapOvr>
</p:sld>
</file>

<file path=ppt/slides/slide2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1981200" y="533400"/>
            <a:ext cx="8229600" cy="5638800"/>
          </a:xfrm>
        </p:spPr>
        <p:txBody>
          <a:bodyPr/>
          <a:lstStyle/>
          <a:p>
            <a:pPr eaLnBrk="1" hangingPunct="1"/>
            <a:r>
              <a:rPr lang="en-US" altLang="en-US" sz="3600"/>
              <a:t>Art IV, § 1. </a:t>
            </a:r>
            <a:br>
              <a:rPr lang="en-US" altLang="en-US" sz="3600"/>
            </a:br>
            <a:r>
              <a:rPr lang="en-US" altLang="en-US" sz="3600" b="1"/>
              <a:t>Full Faith and Credit</a:t>
            </a:r>
            <a:r>
              <a:rPr lang="en-US" altLang="en-US" sz="3600"/>
              <a:t> shall be given in each State to the public Acts, Records, and </a:t>
            </a:r>
            <a:r>
              <a:rPr lang="en-US" altLang="en-US" sz="3600" b="1"/>
              <a:t>judicial Proceedings </a:t>
            </a:r>
            <a:r>
              <a:rPr lang="en-US" altLang="en-US" sz="3600"/>
              <a:t>of </a:t>
            </a:r>
            <a:r>
              <a:rPr lang="en-US" altLang="en-US" sz="3600" b="1"/>
              <a:t>every other State</a:t>
            </a:r>
            <a:r>
              <a:rPr lang="en-US" altLang="en-US" sz="3600"/>
              <a:t>. And the Congress may by general Laws prescribe the Manner in which such Acts, Records and Proceedings shall be proved, and the Effect thereof. </a:t>
            </a:r>
          </a:p>
        </p:txBody>
      </p:sp>
    </p:spTree>
    <p:extLst>
      <p:ext uri="{BB962C8B-B14F-4D97-AF65-F5344CB8AC3E}">
        <p14:creationId xmlns:p14="http://schemas.microsoft.com/office/powerpoint/2010/main" val="3973028548"/>
      </p:ext>
    </p:extLst>
  </p:cSld>
  <p:clrMapOvr>
    <a:masterClrMapping/>
  </p:clrMapOvr>
</p:sld>
</file>

<file path=ppt/slides/slide2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6033F-01C8-5042-916F-E3FE3519EB6F}"/>
              </a:ext>
            </a:extLst>
          </p:cNvPr>
          <p:cNvSpPr>
            <a:spLocks noGrp="1"/>
          </p:cNvSpPr>
          <p:nvPr>
            <p:ph type="title"/>
          </p:nvPr>
        </p:nvSpPr>
        <p:spPr>
          <a:xfrm>
            <a:off x="541867" y="365125"/>
            <a:ext cx="10811933" cy="6080831"/>
          </a:xfrm>
        </p:spPr>
        <p:txBody>
          <a:bodyPr/>
          <a:lstStyle/>
          <a:p>
            <a:r>
              <a:rPr lang="en-US" dirty="0"/>
              <a:t>federal courts have a statutory obligation to give state judgments the same preclusive effect they have under that state’s law</a:t>
            </a:r>
          </a:p>
        </p:txBody>
      </p:sp>
    </p:spTree>
    <p:extLst>
      <p:ext uri="{BB962C8B-B14F-4D97-AF65-F5344CB8AC3E}">
        <p14:creationId xmlns:p14="http://schemas.microsoft.com/office/powerpoint/2010/main" val="638751184"/>
      </p:ext>
    </p:extLst>
  </p:cSld>
  <p:clrMapOvr>
    <a:masterClrMapping/>
  </p:clrMapOvr>
</p:sld>
</file>

<file path=ppt/slides/slide2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1752600" y="304800"/>
            <a:ext cx="8534400" cy="6324600"/>
          </a:xfrm>
        </p:spPr>
        <p:txBody>
          <a:bodyPr/>
          <a:lstStyle/>
          <a:p>
            <a:pPr algn="l" eaLnBrk="1" hangingPunct="1"/>
            <a:r>
              <a:rPr lang="en-US" altLang="en-US" sz="2800"/>
              <a:t>28 U.S.C. § 1738. - State and Territorial statutes and judicial proceedings; full faith and credit ... </a:t>
            </a:r>
            <a:br>
              <a:rPr lang="en-US" altLang="en-US" sz="2800"/>
            </a:br>
            <a:r>
              <a:rPr lang="en-US" altLang="en-US" sz="2800"/>
              <a:t>The records and </a:t>
            </a:r>
            <a:r>
              <a:rPr lang="en-US" altLang="en-US" sz="2800" b="1"/>
              <a:t>judicial proceedings of any court of any such State, </a:t>
            </a:r>
            <a:r>
              <a:rPr lang="en-US" altLang="en-US" sz="2800"/>
              <a:t>Territory or Possession, or copies thereof, shall be proved or admitted in other courts within the United States and its Territories and Possessions by the attestation of the clerk and seal of the court annexed, if a seal exists, together with a certificate of a judge of the court that the said attestation is in proper form. </a:t>
            </a:r>
            <a:br>
              <a:rPr lang="en-US" altLang="en-US" sz="2800"/>
            </a:br>
            <a:r>
              <a:rPr lang="en-US" altLang="en-US" sz="2800"/>
              <a:t>Such Acts, records and judicial proceedings or copies thereof, so authenticated, </a:t>
            </a:r>
            <a:r>
              <a:rPr lang="en-US" altLang="en-US" sz="2800" b="1"/>
              <a:t>shall have the same full faith and credit in every court within the United States and its Territories and Possessions as they have by law or usage in the courts of such State, Territory or Possession from which they are taken. </a:t>
            </a:r>
            <a:endParaRPr lang="en-US" altLang="en-US" sz="2800"/>
          </a:p>
        </p:txBody>
      </p:sp>
    </p:spTree>
    <p:extLst>
      <p:ext uri="{BB962C8B-B14F-4D97-AF65-F5344CB8AC3E}">
        <p14:creationId xmlns:p14="http://schemas.microsoft.com/office/powerpoint/2010/main" val="1519235924"/>
      </p:ext>
    </p:extLst>
  </p:cSld>
  <p:clrMapOvr>
    <a:masterClrMapping/>
  </p:clrMapOvr>
</p:sld>
</file>

<file path=ppt/slides/slide2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E6033F-01C8-5042-916F-E3FE3519EB6F}"/>
              </a:ext>
            </a:extLst>
          </p:cNvPr>
          <p:cNvSpPr>
            <a:spLocks noGrp="1"/>
          </p:cNvSpPr>
          <p:nvPr>
            <p:ph type="title"/>
          </p:nvPr>
        </p:nvSpPr>
        <p:spPr>
          <a:xfrm>
            <a:off x="541867" y="365125"/>
            <a:ext cx="10811933" cy="6080831"/>
          </a:xfrm>
        </p:spPr>
        <p:txBody>
          <a:bodyPr/>
          <a:lstStyle/>
          <a:p>
            <a:r>
              <a:rPr lang="en-US" dirty="0"/>
              <a:t>State courts have a constitutional obligation to give federal judgments the same preclusive effect they have under the relevant law in the federal court</a:t>
            </a:r>
          </a:p>
        </p:txBody>
      </p:sp>
    </p:spTree>
    <p:extLst>
      <p:ext uri="{BB962C8B-B14F-4D97-AF65-F5344CB8AC3E}">
        <p14:creationId xmlns:p14="http://schemas.microsoft.com/office/powerpoint/2010/main" val="52011954"/>
      </p:ext>
    </p:extLst>
  </p:cSld>
  <p:clrMapOvr>
    <a:masterClrMapping/>
  </p:clrMapOvr>
</p:sld>
</file>

<file path=ppt/slides/slide2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1600200" y="1131889"/>
            <a:ext cx="8991600" cy="4733925"/>
          </a:xfrm>
        </p:spPr>
        <p:txBody>
          <a:bodyPr>
            <a:normAutofit fontScale="90000"/>
          </a:bodyPr>
          <a:lstStyle/>
          <a:p>
            <a:pPr algn="l" eaLnBrk="1" hangingPunct="1"/>
            <a:r>
              <a:rPr lang="en-US" altLang="en-US" sz="3600"/>
              <a:t>Art. VI</a:t>
            </a:r>
            <a:br>
              <a:rPr lang="en-US" altLang="en-US" sz="3600"/>
            </a:br>
            <a:br>
              <a:rPr lang="en-US" altLang="en-US" sz="3600"/>
            </a:br>
            <a:r>
              <a:rPr lang="en-US" altLang="en-US" sz="3600"/>
              <a:t>This Constitution, and the laws of the United States which shall be made in pursuance thereof; and all treaties made, or which shall be made, under the authority of the United States, shall be the supreme law of the land; and the judges in every state shall be bound thereby, anything in the Constitution or laws of any State to the contrary notwithstanding.</a:t>
            </a:r>
          </a:p>
        </p:txBody>
      </p:sp>
    </p:spTree>
    <p:extLst>
      <p:ext uri="{BB962C8B-B14F-4D97-AF65-F5344CB8AC3E}">
        <p14:creationId xmlns:p14="http://schemas.microsoft.com/office/powerpoint/2010/main" val="1648794010"/>
      </p:ext>
    </p:extLst>
  </p:cSld>
  <p:clrMapOvr>
    <a:masterClrMapping/>
  </p:clrMapOvr>
</p:sld>
</file>

<file path=ppt/slides/slide2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9823DD-166A-E447-A0AD-F845597325D1}"/>
              </a:ext>
            </a:extLst>
          </p:cNvPr>
          <p:cNvSpPr>
            <a:spLocks noGrp="1"/>
          </p:cNvSpPr>
          <p:nvPr>
            <p:ph type="title"/>
          </p:nvPr>
        </p:nvSpPr>
        <p:spPr>
          <a:xfrm>
            <a:off x="485422" y="365125"/>
            <a:ext cx="10868378" cy="6159853"/>
          </a:xfrm>
        </p:spPr>
        <p:txBody>
          <a:bodyPr/>
          <a:lstStyle/>
          <a:p>
            <a:r>
              <a:rPr lang="en-US" dirty="0" err="1"/>
              <a:t>Semtek</a:t>
            </a:r>
            <a:r>
              <a:rPr lang="en-US" dirty="0"/>
              <a:t> – Erie problems</a:t>
            </a:r>
          </a:p>
        </p:txBody>
      </p:sp>
    </p:spTree>
    <p:extLst>
      <p:ext uri="{BB962C8B-B14F-4D97-AF65-F5344CB8AC3E}">
        <p14:creationId xmlns:p14="http://schemas.microsoft.com/office/powerpoint/2010/main" val="350201323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8C4683-6D9C-224C-91B7-A08EDFD5480C}"/>
              </a:ext>
            </a:extLst>
          </p:cNvPr>
          <p:cNvSpPr>
            <a:spLocks noGrp="1"/>
          </p:cNvSpPr>
          <p:nvPr>
            <p:ph type="title"/>
          </p:nvPr>
        </p:nvSpPr>
        <p:spPr>
          <a:xfrm>
            <a:off x="519289" y="365125"/>
            <a:ext cx="10834511" cy="5888919"/>
          </a:xfrm>
        </p:spPr>
        <p:txBody>
          <a:bodyPr/>
          <a:lstStyle/>
          <a:p>
            <a:r>
              <a:rPr lang="en-US" dirty="0"/>
              <a:t>How do you determine citizen of a state for corporations</a:t>
            </a:r>
            <a:br>
              <a:rPr lang="en-US" dirty="0"/>
            </a:br>
            <a:br>
              <a:rPr lang="en-US" dirty="0"/>
            </a:br>
            <a:r>
              <a:rPr lang="en-US" dirty="0"/>
              <a:t>citizenship of state(s) of incorporation and</a:t>
            </a:r>
            <a:br>
              <a:rPr lang="en-US" dirty="0"/>
            </a:br>
            <a:r>
              <a:rPr lang="en-US" dirty="0"/>
              <a:t>PPB (nerve center test – Hertz)</a:t>
            </a:r>
            <a:br>
              <a:rPr lang="en-US" dirty="0"/>
            </a:br>
            <a:br>
              <a:rPr lang="en-US" dirty="0"/>
            </a:br>
            <a:r>
              <a:rPr lang="en-US" dirty="0"/>
              <a:t>unincorporated </a:t>
            </a:r>
            <a:r>
              <a:rPr lang="en-US" dirty="0" err="1"/>
              <a:t>ass’ns</a:t>
            </a:r>
            <a:r>
              <a:rPr lang="en-US" dirty="0"/>
              <a:t>?</a:t>
            </a:r>
            <a:br>
              <a:rPr lang="en-US" dirty="0"/>
            </a:br>
            <a:r>
              <a:rPr lang="en-US" dirty="0"/>
              <a:t>- citizenship of members</a:t>
            </a:r>
          </a:p>
        </p:txBody>
      </p:sp>
    </p:spTree>
    <p:extLst>
      <p:ext uri="{BB962C8B-B14F-4D97-AF65-F5344CB8AC3E}">
        <p14:creationId xmlns:p14="http://schemas.microsoft.com/office/powerpoint/2010/main" val="27593483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a:extLst>
              <a:ext uri="{FF2B5EF4-FFF2-40B4-BE49-F238E27FC236}">
                <a16:creationId xmlns:a16="http://schemas.microsoft.com/office/drawing/2014/main" id="{D441F64C-B81D-7442-93CD-534E06C07515}"/>
              </a:ext>
            </a:extLst>
          </p:cNvPr>
          <p:cNvSpPr>
            <a:spLocks noGrp="1" noChangeArrowheads="1"/>
          </p:cNvSpPr>
          <p:nvPr>
            <p:ph type="title"/>
          </p:nvPr>
        </p:nvSpPr>
        <p:spPr/>
        <p:txBody>
          <a:bodyPr/>
          <a:lstStyle/>
          <a:p>
            <a:r>
              <a:rPr lang="en-US" altLang="en-US" dirty="0" err="1"/>
              <a:t>amt</a:t>
            </a:r>
            <a:r>
              <a:rPr lang="en-US" altLang="en-US" dirty="0"/>
              <a:t> in controversy requirement</a:t>
            </a:r>
          </a:p>
        </p:txBody>
      </p:sp>
      <p:sp>
        <p:nvSpPr>
          <p:cNvPr id="70659" name="Rectangle 3">
            <a:extLst>
              <a:ext uri="{FF2B5EF4-FFF2-40B4-BE49-F238E27FC236}">
                <a16:creationId xmlns:a16="http://schemas.microsoft.com/office/drawing/2014/main" id="{E9D66C1F-45C6-A74C-AD0D-09BACE579631}"/>
              </a:ext>
            </a:extLst>
          </p:cNvPr>
          <p:cNvSpPr>
            <a:spLocks noGrp="1" noChangeArrowheads="1"/>
          </p:cNvSpPr>
          <p:nvPr>
            <p:ph type="body" idx="1"/>
          </p:nvPr>
        </p:nvSpPr>
        <p:spPr/>
        <p:txBody>
          <a:bodyPr/>
          <a:lstStyle/>
          <a:p>
            <a:r>
              <a:rPr lang="en-US" altLang="en-US" dirty="0"/>
              <a:t>1332</a:t>
            </a:r>
          </a:p>
          <a:p>
            <a:pPr lvl="1"/>
            <a:r>
              <a:rPr lang="en-US" altLang="en-US" dirty="0"/>
              <a:t>Amount in controversy of +$75,000</a:t>
            </a:r>
          </a:p>
          <a:p>
            <a:pPr lvl="2"/>
            <a:r>
              <a:rPr lang="en-US" altLang="en-US" dirty="0"/>
              <a:t>St. Paul Mercury standard</a:t>
            </a:r>
          </a:p>
          <a:p>
            <a:pPr lvl="3"/>
            <a:r>
              <a:rPr lang="en-US" altLang="en-US" dirty="0"/>
              <a:t>For P suing in federal court </a:t>
            </a:r>
          </a:p>
          <a:p>
            <a:pPr lvl="3"/>
            <a:r>
              <a:rPr lang="en-US" altLang="en-US" dirty="0"/>
              <a:t>Test – Not a legal certainty you will get less that </a:t>
            </a:r>
            <a:r>
              <a:rPr lang="en-US" altLang="en-US" dirty="0" err="1"/>
              <a:t>jur</a:t>
            </a:r>
            <a:r>
              <a:rPr lang="en-US" altLang="en-US" dirty="0"/>
              <a:t> min</a:t>
            </a:r>
          </a:p>
          <a:p>
            <a:pPr lvl="2"/>
            <a:r>
              <a:rPr lang="en-US" altLang="en-US" dirty="0"/>
              <a:t>Aggregation –</a:t>
            </a:r>
          </a:p>
          <a:p>
            <a:pPr lvl="3"/>
            <a:r>
              <a:rPr lang="en-US" altLang="en-US" dirty="0"/>
              <a:t>Can aggregate actions by same plaintiff against same defendant</a:t>
            </a:r>
          </a:p>
          <a:p>
            <a:pPr lvl="3"/>
            <a:r>
              <a:rPr lang="en-US" altLang="en-US" dirty="0"/>
              <a:t>Not otherwise</a:t>
            </a:r>
          </a:p>
          <a:p>
            <a:pPr lvl="4"/>
            <a:r>
              <a:rPr lang="en-US" altLang="en-US" dirty="0"/>
              <a:t>Exception: Common and undivided rights (e.g. injunctions)</a:t>
            </a:r>
          </a:p>
          <a:p>
            <a:pPr lvl="2"/>
            <a:r>
              <a:rPr lang="en-US" altLang="en-US" dirty="0"/>
              <a:t>Valuing injunctions</a:t>
            </a:r>
          </a:p>
          <a:p>
            <a:pPr lvl="2">
              <a:buFontTx/>
              <a:buNone/>
            </a:pPr>
            <a:endParaRPr lang="en-US" altLang="en-US" dirty="0"/>
          </a:p>
        </p:txBody>
      </p:sp>
    </p:spTree>
    <p:extLst>
      <p:ext uri="{BB962C8B-B14F-4D97-AF65-F5344CB8AC3E}">
        <p14:creationId xmlns:p14="http://schemas.microsoft.com/office/powerpoint/2010/main" val="10446375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Rectangle 2">
            <a:extLst>
              <a:ext uri="{FF2B5EF4-FFF2-40B4-BE49-F238E27FC236}">
                <a16:creationId xmlns:a16="http://schemas.microsoft.com/office/drawing/2014/main" id="{B345D464-01E6-FC41-9EEF-A016428042BB}"/>
              </a:ext>
            </a:extLst>
          </p:cNvPr>
          <p:cNvSpPr>
            <a:spLocks noGrp="1" noChangeArrowheads="1"/>
          </p:cNvSpPr>
          <p:nvPr>
            <p:ph type="title"/>
          </p:nvPr>
        </p:nvSpPr>
        <p:spPr/>
        <p:txBody>
          <a:bodyPr/>
          <a:lstStyle/>
          <a:p>
            <a:r>
              <a:rPr lang="en-US" altLang="en-US"/>
              <a:t>Statutory limitation of “arising under” jurisdiction</a:t>
            </a:r>
          </a:p>
        </p:txBody>
      </p:sp>
      <p:sp>
        <p:nvSpPr>
          <p:cNvPr id="69635" name="Rectangle 3">
            <a:extLst>
              <a:ext uri="{FF2B5EF4-FFF2-40B4-BE49-F238E27FC236}">
                <a16:creationId xmlns:a16="http://schemas.microsoft.com/office/drawing/2014/main" id="{F0D9FCAB-368F-4A48-A488-9C926A091278}"/>
              </a:ext>
            </a:extLst>
          </p:cNvPr>
          <p:cNvSpPr>
            <a:spLocks noGrp="1" noChangeArrowheads="1"/>
          </p:cNvSpPr>
          <p:nvPr>
            <p:ph type="body" idx="1"/>
          </p:nvPr>
        </p:nvSpPr>
        <p:spPr/>
        <p:txBody>
          <a:bodyPr>
            <a:normAutofit/>
          </a:bodyPr>
          <a:lstStyle/>
          <a:p>
            <a:r>
              <a:rPr lang="en-US" altLang="en-US" dirty="0"/>
              <a:t>Federal Question – 1331</a:t>
            </a:r>
          </a:p>
          <a:p>
            <a:pPr lvl="1"/>
            <a:r>
              <a:rPr lang="en-US" altLang="en-US" dirty="0"/>
              <a:t>Well pleaded complaint – </a:t>
            </a:r>
            <a:r>
              <a:rPr lang="en-US" altLang="en-US" dirty="0" err="1"/>
              <a:t>Mottley</a:t>
            </a:r>
            <a:endParaRPr lang="en-US" altLang="en-US" dirty="0"/>
          </a:p>
          <a:p>
            <a:pPr lvl="2"/>
            <a:r>
              <a:rPr lang="en-US" altLang="en-US" dirty="0"/>
              <a:t>Look to bare minimum P must plead to argue for relief to determine SMJ</a:t>
            </a:r>
          </a:p>
          <a:p>
            <a:pPr lvl="2"/>
            <a:r>
              <a:rPr lang="en-US" altLang="en-US" dirty="0"/>
              <a:t>do not consider federal defenses, including federal preemption of state law</a:t>
            </a:r>
          </a:p>
          <a:p>
            <a:pPr lvl="3"/>
            <a:r>
              <a:rPr lang="en-US" altLang="en-US" dirty="0"/>
              <a:t>Exception</a:t>
            </a:r>
          </a:p>
          <a:p>
            <a:pPr lvl="4"/>
            <a:r>
              <a:rPr lang="en-US" altLang="en-US" dirty="0"/>
              <a:t>When P sues under state law but whole field of state law has been preemption by federal law</a:t>
            </a:r>
          </a:p>
          <a:p>
            <a:pPr lvl="5"/>
            <a:r>
              <a:rPr lang="en-US" altLang="en-US" dirty="0"/>
              <a:t>Such a case is removable even though the basis is federal preemption</a:t>
            </a:r>
          </a:p>
          <a:p>
            <a:pPr lvl="2"/>
            <a:r>
              <a:rPr lang="en-US" altLang="en-US" dirty="0"/>
              <a:t>For declaratory judgment action look to what a well pleaded complaint for normal relief would look like</a:t>
            </a:r>
          </a:p>
        </p:txBody>
      </p:sp>
    </p:spTree>
    <p:extLst>
      <p:ext uri="{BB962C8B-B14F-4D97-AF65-F5344CB8AC3E}">
        <p14:creationId xmlns:p14="http://schemas.microsoft.com/office/powerpoint/2010/main" val="30381451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D80F9D-A53E-F647-8056-66EC484389AF}"/>
              </a:ext>
            </a:extLst>
          </p:cNvPr>
          <p:cNvSpPr>
            <a:spLocks noGrp="1"/>
          </p:cNvSpPr>
          <p:nvPr>
            <p:ph type="title"/>
          </p:nvPr>
        </p:nvSpPr>
        <p:spPr>
          <a:xfrm>
            <a:off x="440267" y="365125"/>
            <a:ext cx="10913533" cy="6092119"/>
          </a:xfrm>
        </p:spPr>
        <p:txBody>
          <a:bodyPr>
            <a:normAutofit fontScale="90000"/>
          </a:bodyPr>
          <a:lstStyle/>
          <a:p>
            <a:r>
              <a:rPr lang="en-US" dirty="0"/>
              <a:t>Well pleaded complaint rule usually makes it easy to determine if SMJ under 1331</a:t>
            </a:r>
            <a:br>
              <a:rPr lang="en-US" dirty="0"/>
            </a:br>
            <a:br>
              <a:rPr lang="en-US" dirty="0"/>
            </a:br>
            <a:r>
              <a:rPr lang="en-US" dirty="0"/>
              <a:t>Holmes’s “creation test”</a:t>
            </a:r>
            <a:br>
              <a:rPr lang="en-US" dirty="0"/>
            </a:br>
            <a:br>
              <a:rPr lang="en-US" dirty="0"/>
            </a:br>
            <a:r>
              <a:rPr lang="en-US" dirty="0"/>
              <a:t>there is SMJ under 1331 if in a well-pleaded complaint federal law creates the P’s cause of action</a:t>
            </a:r>
            <a:br>
              <a:rPr lang="en-US" dirty="0"/>
            </a:br>
            <a:br>
              <a:rPr lang="en-US" dirty="0"/>
            </a:br>
            <a:br>
              <a:rPr lang="en-US" dirty="0"/>
            </a:br>
            <a:endParaRPr lang="en-US" dirty="0"/>
          </a:p>
        </p:txBody>
      </p:sp>
    </p:spTree>
    <p:extLst>
      <p:ext uri="{BB962C8B-B14F-4D97-AF65-F5344CB8AC3E}">
        <p14:creationId xmlns:p14="http://schemas.microsoft.com/office/powerpoint/2010/main" val="93755960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6B1DA3-B15A-3F42-9A15-C186498A9C3B}"/>
              </a:ext>
            </a:extLst>
          </p:cNvPr>
          <p:cNvSpPr>
            <a:spLocks noGrp="1"/>
          </p:cNvSpPr>
          <p:nvPr>
            <p:ph type="title"/>
          </p:nvPr>
        </p:nvSpPr>
        <p:spPr>
          <a:xfrm>
            <a:off x="428978" y="365125"/>
            <a:ext cx="10924822" cy="6125986"/>
          </a:xfrm>
        </p:spPr>
        <p:txBody>
          <a:bodyPr>
            <a:noAutofit/>
          </a:bodyPr>
          <a:lstStyle/>
          <a:p>
            <a:r>
              <a:rPr lang="en-US" sz="2800" dirty="0"/>
              <a:t>Problematic cases – state and federal law are both needed for one single theory of liability</a:t>
            </a:r>
            <a:br>
              <a:rPr lang="en-US" sz="2800" dirty="0"/>
            </a:br>
            <a:br>
              <a:rPr lang="en-US" sz="2800" dirty="0"/>
            </a:br>
            <a:r>
              <a:rPr lang="en-US" sz="2800" dirty="0"/>
              <a:t>Can knock out an action that satisfied Holmes creation test</a:t>
            </a:r>
            <a:br>
              <a:rPr lang="en-US" sz="2800" dirty="0"/>
            </a:br>
            <a:br>
              <a:rPr lang="en-US" sz="2800" dirty="0"/>
            </a:br>
            <a:r>
              <a:rPr lang="en-US" sz="2800" dirty="0"/>
              <a:t>even though federal law creates the cause of action, the federal statute may incorporate state law standards - if the state law is what will actually be litigated, no arising under </a:t>
            </a:r>
            <a:r>
              <a:rPr lang="en-US" sz="2800" dirty="0" err="1"/>
              <a:t>smj</a:t>
            </a:r>
            <a:r>
              <a:rPr lang="en-US" sz="2800" dirty="0"/>
              <a:t> – Shoshone Mining</a:t>
            </a:r>
            <a:br>
              <a:rPr lang="en-US" sz="2800" dirty="0"/>
            </a:br>
            <a:br>
              <a:rPr lang="en-US" sz="2800" dirty="0"/>
            </a:br>
            <a:r>
              <a:rPr lang="en-US" sz="2800" dirty="0"/>
              <a:t>Can have arising under SMJ even if state law creates the cause of action </a:t>
            </a:r>
            <a:br>
              <a:rPr lang="en-US" sz="2800" dirty="0"/>
            </a:br>
            <a:br>
              <a:rPr lang="en-US" sz="2800" dirty="0"/>
            </a:br>
            <a:r>
              <a:rPr lang="en-US" sz="2800" dirty="0"/>
              <a:t>“Does the state-law claim necessarily raise a stated federal issue, actually disputed and substantial, which a federal forum may entertain without disturbing any congressionally approved balance of federal and state judicial responsibilities?”  Grable &amp; Sons Metal Products,</a:t>
            </a:r>
            <a:br>
              <a:rPr lang="en-US" sz="2800" dirty="0"/>
            </a:br>
            <a:endParaRPr lang="en-US" sz="2800" dirty="0"/>
          </a:p>
        </p:txBody>
      </p:sp>
    </p:spTree>
    <p:extLst>
      <p:ext uri="{BB962C8B-B14F-4D97-AF65-F5344CB8AC3E}">
        <p14:creationId xmlns:p14="http://schemas.microsoft.com/office/powerpoint/2010/main" val="10858710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95A88-5FCD-B94E-9728-11AB7DC2A2E0}"/>
              </a:ext>
            </a:extLst>
          </p:cNvPr>
          <p:cNvSpPr>
            <a:spLocks noGrp="1"/>
          </p:cNvSpPr>
          <p:nvPr>
            <p:ph type="title"/>
          </p:nvPr>
        </p:nvSpPr>
        <p:spPr>
          <a:xfrm>
            <a:off x="462844" y="365125"/>
            <a:ext cx="10890956" cy="5900208"/>
          </a:xfrm>
        </p:spPr>
        <p:txBody>
          <a:bodyPr/>
          <a:lstStyle/>
          <a:p>
            <a:r>
              <a:rPr lang="en-US" altLang="en-US" dirty="0"/>
              <a:t>Failure to state a claim under federal law is still a case arising under federal law</a:t>
            </a:r>
            <a:br>
              <a:rPr lang="en-US" altLang="en-US" dirty="0"/>
            </a:br>
            <a:br>
              <a:rPr lang="en-US" altLang="en-US" dirty="0"/>
            </a:br>
            <a:r>
              <a:rPr lang="en-US" altLang="en-US" dirty="0"/>
              <a:t>BUT can have cases where no colorable claim for relief under federal law (even worse than failing to state a claim)</a:t>
            </a:r>
            <a:br>
              <a:rPr lang="en-US" altLang="en-US" dirty="0"/>
            </a:br>
            <a:br>
              <a:rPr lang="en-US" altLang="en-US" dirty="0"/>
            </a:br>
            <a:r>
              <a:rPr lang="en-US" altLang="en-US" dirty="0"/>
              <a:t>that will be dismissed for lack of SMJ</a:t>
            </a:r>
            <a:endParaRPr lang="en-US" dirty="0"/>
          </a:p>
        </p:txBody>
      </p:sp>
    </p:spTree>
    <p:extLst>
      <p:ext uri="{BB962C8B-B14F-4D97-AF65-F5344CB8AC3E}">
        <p14:creationId xmlns:p14="http://schemas.microsoft.com/office/powerpoint/2010/main" val="106981508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4754" name="Rectangle 2">
            <a:extLst>
              <a:ext uri="{FF2B5EF4-FFF2-40B4-BE49-F238E27FC236}">
                <a16:creationId xmlns:a16="http://schemas.microsoft.com/office/drawing/2014/main" id="{6ABD8F61-F18A-F641-8B54-BDFDDB8FB54C}"/>
              </a:ext>
            </a:extLst>
          </p:cNvPr>
          <p:cNvSpPr>
            <a:spLocks noGrp="1" noChangeArrowheads="1"/>
          </p:cNvSpPr>
          <p:nvPr>
            <p:ph type="title"/>
          </p:nvPr>
        </p:nvSpPr>
        <p:spPr/>
        <p:txBody>
          <a:bodyPr/>
          <a:lstStyle/>
          <a:p>
            <a:r>
              <a:rPr lang="en-US" altLang="en-US" dirty="0"/>
              <a:t>Removal - 1441</a:t>
            </a:r>
          </a:p>
        </p:txBody>
      </p:sp>
      <p:sp>
        <p:nvSpPr>
          <p:cNvPr id="74755" name="Rectangle 3">
            <a:extLst>
              <a:ext uri="{FF2B5EF4-FFF2-40B4-BE49-F238E27FC236}">
                <a16:creationId xmlns:a16="http://schemas.microsoft.com/office/drawing/2014/main" id="{0E85D1BF-CD09-FA40-BBA5-18881A2D78D8}"/>
              </a:ext>
            </a:extLst>
          </p:cNvPr>
          <p:cNvSpPr>
            <a:spLocks noGrp="1" noChangeArrowheads="1"/>
          </p:cNvSpPr>
          <p:nvPr>
            <p:ph type="body" idx="1"/>
          </p:nvPr>
        </p:nvSpPr>
        <p:spPr/>
        <p:txBody>
          <a:bodyPr>
            <a:normAutofit/>
          </a:bodyPr>
          <a:lstStyle/>
          <a:p>
            <a:r>
              <a:rPr lang="en-US" altLang="en-US" sz="3200" dirty="0"/>
              <a:t>Removal by Ds allowed if Ps could sue originally in federal court</a:t>
            </a:r>
          </a:p>
          <a:p>
            <a:pPr lvl="1"/>
            <a:r>
              <a:rPr lang="en-US" altLang="en-US" sz="3200" dirty="0"/>
              <a:t>Exception - no removal by Ds under diversity/alienage if a defendant is a citizen of the forum state</a:t>
            </a:r>
          </a:p>
        </p:txBody>
      </p:sp>
    </p:spTree>
    <p:extLst>
      <p:ext uri="{BB962C8B-B14F-4D97-AF65-F5344CB8AC3E}">
        <p14:creationId xmlns:p14="http://schemas.microsoft.com/office/powerpoint/2010/main" val="32918399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a:extLst>
              <a:ext uri="{FF2B5EF4-FFF2-40B4-BE49-F238E27FC236}">
                <a16:creationId xmlns:a16="http://schemas.microsoft.com/office/drawing/2014/main" id="{805B0D0C-03CF-8B4F-8E44-832C19A36D15}"/>
              </a:ext>
            </a:extLst>
          </p:cNvPr>
          <p:cNvSpPr>
            <a:spLocks noGrp="1" noChangeArrowheads="1"/>
          </p:cNvSpPr>
          <p:nvPr>
            <p:ph type="title"/>
          </p:nvPr>
        </p:nvSpPr>
        <p:spPr>
          <a:xfrm>
            <a:off x="2133600" y="2286000"/>
            <a:ext cx="7772400" cy="1143000"/>
          </a:xfrm>
        </p:spPr>
        <p:txBody>
          <a:bodyPr>
            <a:normAutofit fontScale="90000"/>
          </a:bodyPr>
          <a:lstStyle/>
          <a:p>
            <a:br>
              <a:rPr lang="en-US" altLang="en-US" dirty="0"/>
            </a:br>
            <a:r>
              <a:rPr lang="en-US" altLang="en-US" dirty="0"/>
              <a:t>what substantive law do you sue under?</a:t>
            </a:r>
            <a:br>
              <a:rPr lang="en-US" altLang="en-US" dirty="0"/>
            </a:br>
            <a:br>
              <a:rPr lang="en-US" altLang="en-US" dirty="0"/>
            </a:br>
            <a:r>
              <a:rPr lang="en-US" altLang="en-US" dirty="0"/>
              <a:t>federal/state/foreign</a:t>
            </a:r>
            <a:br>
              <a:rPr lang="en-US" altLang="en-US" dirty="0"/>
            </a:br>
            <a:br>
              <a:rPr lang="en-US" altLang="en-US" dirty="0"/>
            </a:br>
            <a:r>
              <a:rPr lang="en-US" altLang="en-US" dirty="0"/>
              <a:t>note – there is such a thing as federal common law</a:t>
            </a:r>
            <a:br>
              <a:rPr lang="en-US" altLang="en-US" dirty="0"/>
            </a:br>
            <a:endParaRPr lang="en-US" altLang="en-US" dirty="0"/>
          </a:p>
        </p:txBody>
      </p:sp>
    </p:spTree>
    <p:extLst>
      <p:ext uri="{BB962C8B-B14F-4D97-AF65-F5344CB8AC3E}">
        <p14:creationId xmlns:p14="http://schemas.microsoft.com/office/powerpoint/2010/main" val="24421364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4E5DBE-2A57-DB4E-8CE2-318B588D9845}"/>
              </a:ext>
            </a:extLst>
          </p:cNvPr>
          <p:cNvSpPr>
            <a:spLocks noGrp="1"/>
          </p:cNvSpPr>
          <p:nvPr>
            <p:ph type="title"/>
          </p:nvPr>
        </p:nvSpPr>
        <p:spPr>
          <a:xfrm>
            <a:off x="474133" y="365125"/>
            <a:ext cx="11017956" cy="6340475"/>
          </a:xfrm>
        </p:spPr>
        <p:txBody>
          <a:bodyPr>
            <a:normAutofit/>
          </a:bodyPr>
          <a:lstStyle/>
          <a:p>
            <a:r>
              <a:rPr lang="en-US" altLang="en-US" dirty="0"/>
              <a:t>Only entire cases are removable</a:t>
            </a:r>
            <a:br>
              <a:rPr lang="en-US" altLang="en-US" dirty="0"/>
            </a:br>
            <a:br>
              <a:rPr lang="en-US" altLang="en-US" dirty="0"/>
            </a:br>
            <a:r>
              <a:rPr lang="en-US" altLang="en-US" dirty="0"/>
              <a:t>allows for joinder to defeat diversity</a:t>
            </a:r>
            <a:br>
              <a:rPr lang="en-US" altLang="en-US" dirty="0"/>
            </a:br>
            <a:r>
              <a:rPr lang="en-US" altLang="en-US" dirty="0"/>
              <a:t>	But not if “fraudulent” joinder</a:t>
            </a:r>
            <a:br>
              <a:rPr lang="en-US" altLang="en-US" dirty="0"/>
            </a:br>
            <a:br>
              <a:rPr lang="en-US" altLang="en-US" dirty="0"/>
            </a:br>
            <a:r>
              <a:rPr lang="en-US" altLang="en-US" dirty="0"/>
              <a:t>Can also defeat removal by joining action against a diverse D below the </a:t>
            </a:r>
            <a:r>
              <a:rPr lang="en-US" altLang="en-US" dirty="0" err="1"/>
              <a:t>jur</a:t>
            </a:r>
            <a:r>
              <a:rPr lang="en-US" altLang="en-US" dirty="0"/>
              <a:t> minimum</a:t>
            </a:r>
            <a:br>
              <a:rPr lang="en-US" altLang="en-US" dirty="0"/>
            </a:br>
            <a:endParaRPr lang="en-US" dirty="0"/>
          </a:p>
        </p:txBody>
      </p:sp>
    </p:spTree>
    <p:extLst>
      <p:ext uri="{BB962C8B-B14F-4D97-AF65-F5344CB8AC3E}">
        <p14:creationId xmlns:p14="http://schemas.microsoft.com/office/powerpoint/2010/main" val="39024813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5066D2-AC77-3F45-9AD9-9FC3C5FBE491}"/>
              </a:ext>
            </a:extLst>
          </p:cNvPr>
          <p:cNvSpPr>
            <a:spLocks noGrp="1"/>
          </p:cNvSpPr>
          <p:nvPr>
            <p:ph type="title"/>
          </p:nvPr>
        </p:nvSpPr>
        <p:spPr>
          <a:xfrm>
            <a:off x="474133" y="365125"/>
            <a:ext cx="10879667" cy="6114697"/>
          </a:xfrm>
        </p:spPr>
        <p:txBody>
          <a:bodyPr>
            <a:normAutofit fontScale="90000"/>
          </a:bodyPr>
          <a:lstStyle/>
          <a:p>
            <a:r>
              <a:rPr lang="en-US" dirty="0"/>
              <a:t>Is it really below the </a:t>
            </a:r>
            <a:r>
              <a:rPr lang="en-US" dirty="0" err="1"/>
              <a:t>jur</a:t>
            </a:r>
            <a:r>
              <a:rPr lang="en-US" dirty="0"/>
              <a:t> min just because P asks for less?</a:t>
            </a:r>
            <a:br>
              <a:rPr lang="en-US" dirty="0"/>
            </a:br>
            <a:br>
              <a:rPr lang="en-US" dirty="0"/>
            </a:br>
            <a:r>
              <a:rPr lang="en-US" dirty="0"/>
              <a:t>- state </a:t>
            </a:r>
            <a:r>
              <a:rPr lang="en-US" dirty="0" err="1"/>
              <a:t>ct</a:t>
            </a:r>
            <a:r>
              <a:rPr lang="en-US" dirty="0"/>
              <a:t> may allow P to get more than he asks for</a:t>
            </a:r>
            <a:br>
              <a:rPr lang="en-US" dirty="0"/>
            </a:br>
            <a:br>
              <a:rPr lang="en-US" dirty="0"/>
            </a:br>
            <a:r>
              <a:rPr lang="en-US" altLang="en-US" dirty="0"/>
              <a:t>Amt in controversy standard for removal under 1446(c)(2) </a:t>
            </a:r>
            <a:br>
              <a:rPr lang="en-US" altLang="en-US" dirty="0"/>
            </a:br>
            <a:r>
              <a:rPr lang="en-US" altLang="en-US" dirty="0"/>
              <a:t>- if the district court finds, by the preponderance of the evidence, that the amount in controversy exceeds the amount specified in section 1332(a). </a:t>
            </a:r>
            <a:br>
              <a:rPr lang="en-US" altLang="en-US" dirty="0"/>
            </a:br>
            <a:endParaRPr lang="en-US" dirty="0"/>
          </a:p>
        </p:txBody>
      </p:sp>
    </p:spTree>
    <p:extLst>
      <p:ext uri="{BB962C8B-B14F-4D97-AF65-F5344CB8AC3E}">
        <p14:creationId xmlns:p14="http://schemas.microsoft.com/office/powerpoint/2010/main" val="26881935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259EB0-35C5-314D-82A2-AD9785E80439}"/>
              </a:ext>
            </a:extLst>
          </p:cNvPr>
          <p:cNvSpPr>
            <a:spLocks noGrp="1"/>
          </p:cNvSpPr>
          <p:nvPr>
            <p:ph type="title"/>
          </p:nvPr>
        </p:nvSpPr>
        <p:spPr>
          <a:xfrm>
            <a:off x="519289" y="365125"/>
            <a:ext cx="10834511" cy="5979231"/>
          </a:xfrm>
        </p:spPr>
        <p:txBody>
          <a:bodyPr>
            <a:normAutofit fontScale="90000"/>
          </a:bodyPr>
          <a:lstStyle/>
          <a:p>
            <a:r>
              <a:rPr lang="en-US" dirty="0"/>
              <a:t>Procedure for removal</a:t>
            </a:r>
            <a:br>
              <a:rPr lang="en-US" dirty="0"/>
            </a:br>
            <a:r>
              <a:rPr lang="en-US" dirty="0"/>
              <a:t>- notice of removal </a:t>
            </a:r>
            <a:r>
              <a:rPr lang="en-US" altLang="en-US" dirty="0"/>
              <a:t>within 30 days after the receipt by the defendant of complaint</a:t>
            </a:r>
            <a:br>
              <a:rPr lang="en-US" altLang="en-US" dirty="0"/>
            </a:br>
            <a:r>
              <a:rPr lang="en-US" altLang="en-US" dirty="0"/>
              <a:t>- or 30 days after it may first be ascertained that the case is one which is or has become removable</a:t>
            </a:r>
            <a:br>
              <a:rPr lang="en-US" altLang="en-US" dirty="0"/>
            </a:br>
            <a:r>
              <a:rPr lang="en-US" altLang="en-US" dirty="0"/>
              <a:t>- all Ds must consent to removal</a:t>
            </a:r>
            <a:br>
              <a:rPr lang="en-US" altLang="en-US" dirty="0"/>
            </a:br>
            <a:r>
              <a:rPr lang="en-US" altLang="en-US" dirty="0"/>
              <a:t>- waiving objections to non-removability</a:t>
            </a:r>
            <a:br>
              <a:rPr lang="en-US" altLang="en-US" dirty="0"/>
            </a:br>
            <a:r>
              <a:rPr lang="en-US" altLang="en-US" dirty="0"/>
              <a:t>	- motion to remand for non-jurisdictional defect in removability must be within 30 days of removal</a:t>
            </a:r>
            <a:endParaRPr lang="en-US" dirty="0"/>
          </a:p>
        </p:txBody>
      </p:sp>
    </p:spTree>
    <p:extLst>
      <p:ext uri="{BB962C8B-B14F-4D97-AF65-F5344CB8AC3E}">
        <p14:creationId xmlns:p14="http://schemas.microsoft.com/office/powerpoint/2010/main" val="287993309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89B8CB-D2EC-D74B-8AE2-B3E1B30C455F}"/>
              </a:ext>
            </a:extLst>
          </p:cNvPr>
          <p:cNvSpPr>
            <a:spLocks noGrp="1"/>
          </p:cNvSpPr>
          <p:nvPr>
            <p:ph type="title"/>
          </p:nvPr>
        </p:nvSpPr>
        <p:spPr>
          <a:xfrm>
            <a:off x="564444" y="365125"/>
            <a:ext cx="10789356" cy="6114697"/>
          </a:xfrm>
        </p:spPr>
        <p:txBody>
          <a:bodyPr/>
          <a:lstStyle/>
          <a:p>
            <a:r>
              <a:rPr lang="en-US" dirty="0"/>
              <a:t>You have made your choice of federal or state court</a:t>
            </a:r>
          </a:p>
        </p:txBody>
      </p:sp>
    </p:spTree>
    <p:extLst>
      <p:ext uri="{BB962C8B-B14F-4D97-AF65-F5344CB8AC3E}">
        <p14:creationId xmlns:p14="http://schemas.microsoft.com/office/powerpoint/2010/main" val="320762093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C80548-7F23-AA4D-BA75-501B0685EED7}"/>
              </a:ext>
            </a:extLst>
          </p:cNvPr>
          <p:cNvSpPr>
            <a:spLocks noGrp="1"/>
          </p:cNvSpPr>
          <p:nvPr>
            <p:ph type="title"/>
          </p:nvPr>
        </p:nvSpPr>
        <p:spPr>
          <a:xfrm>
            <a:off x="428978" y="365125"/>
            <a:ext cx="10924822" cy="5979231"/>
          </a:xfrm>
        </p:spPr>
        <p:txBody>
          <a:bodyPr/>
          <a:lstStyle/>
          <a:p>
            <a:r>
              <a:rPr lang="en-US" dirty="0"/>
              <a:t>Assume you are in state court</a:t>
            </a:r>
            <a:br>
              <a:rPr lang="en-US" dirty="0"/>
            </a:br>
            <a:br>
              <a:rPr lang="en-US" dirty="0"/>
            </a:br>
            <a:r>
              <a:rPr lang="en-US" dirty="0"/>
              <a:t>is there PJ over the Ds?</a:t>
            </a:r>
          </a:p>
        </p:txBody>
      </p:sp>
    </p:spTree>
    <p:extLst>
      <p:ext uri="{BB962C8B-B14F-4D97-AF65-F5344CB8AC3E}">
        <p14:creationId xmlns:p14="http://schemas.microsoft.com/office/powerpoint/2010/main" val="141363199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6802" name="Rectangle 2">
            <a:extLst>
              <a:ext uri="{FF2B5EF4-FFF2-40B4-BE49-F238E27FC236}">
                <a16:creationId xmlns:a16="http://schemas.microsoft.com/office/drawing/2014/main" id="{64DECDEC-9190-E842-88B0-0853664B5574}"/>
              </a:ext>
            </a:extLst>
          </p:cNvPr>
          <p:cNvSpPr>
            <a:spLocks noGrp="1" noChangeArrowheads="1"/>
          </p:cNvSpPr>
          <p:nvPr>
            <p:ph type="title"/>
          </p:nvPr>
        </p:nvSpPr>
        <p:spPr/>
        <p:txBody>
          <a:bodyPr/>
          <a:lstStyle/>
          <a:p>
            <a:r>
              <a:rPr lang="en-US" altLang="en-US"/>
              <a:t>PJ in state court</a:t>
            </a:r>
          </a:p>
        </p:txBody>
      </p:sp>
      <p:sp>
        <p:nvSpPr>
          <p:cNvPr id="76803" name="Rectangle 3">
            <a:extLst>
              <a:ext uri="{FF2B5EF4-FFF2-40B4-BE49-F238E27FC236}">
                <a16:creationId xmlns:a16="http://schemas.microsoft.com/office/drawing/2014/main" id="{BF24031C-DA2D-774C-8D93-E3D6548CEDD5}"/>
              </a:ext>
            </a:extLst>
          </p:cNvPr>
          <p:cNvSpPr>
            <a:spLocks noGrp="1" noChangeArrowheads="1"/>
          </p:cNvSpPr>
          <p:nvPr>
            <p:ph type="body" idx="1"/>
          </p:nvPr>
        </p:nvSpPr>
        <p:spPr/>
        <p:txBody>
          <a:bodyPr>
            <a:normAutofit/>
          </a:bodyPr>
          <a:lstStyle/>
          <a:p>
            <a:r>
              <a:rPr lang="en-US" altLang="en-US" sz="3200" dirty="0"/>
              <a:t>14</a:t>
            </a:r>
            <a:r>
              <a:rPr lang="en-US" altLang="en-US" sz="3200" baseline="30000" dirty="0"/>
              <a:t>th</a:t>
            </a:r>
            <a:r>
              <a:rPr lang="en-US" altLang="en-US" sz="3200" dirty="0"/>
              <a:t> Amendment due process</a:t>
            </a:r>
          </a:p>
          <a:p>
            <a:pPr lvl="1"/>
            <a:r>
              <a:rPr lang="en-US" altLang="en-US" sz="2800" dirty="0"/>
              <a:t>Used to incorporate int’l law standards (does it really anymore?)</a:t>
            </a:r>
          </a:p>
          <a:p>
            <a:r>
              <a:rPr lang="en-US" altLang="en-US" sz="3200" dirty="0"/>
              <a:t>State constitution</a:t>
            </a:r>
          </a:p>
          <a:p>
            <a:r>
              <a:rPr lang="en-US" altLang="en-US" sz="3200" dirty="0"/>
              <a:t>State long-arm statutes</a:t>
            </a:r>
          </a:p>
          <a:p>
            <a:pPr lvl="1"/>
            <a:r>
              <a:rPr lang="en-US" altLang="en-US" sz="3200" dirty="0"/>
              <a:t>California</a:t>
            </a:r>
          </a:p>
          <a:p>
            <a:pPr lvl="1"/>
            <a:r>
              <a:rPr lang="en-US" altLang="en-US" sz="3200" dirty="0"/>
              <a:t>Illinois (enumerated)</a:t>
            </a:r>
          </a:p>
          <a:p>
            <a:r>
              <a:rPr lang="en-US" altLang="en-US" sz="3200" dirty="0"/>
              <a:t>Other limiting state law</a:t>
            </a:r>
          </a:p>
        </p:txBody>
      </p:sp>
    </p:spTree>
    <p:extLst>
      <p:ext uri="{BB962C8B-B14F-4D97-AF65-F5344CB8AC3E}">
        <p14:creationId xmlns:p14="http://schemas.microsoft.com/office/powerpoint/2010/main" val="2417388896"/>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AAB323-574A-FA4A-A265-1ED3B03BC077}"/>
              </a:ext>
            </a:extLst>
          </p:cNvPr>
          <p:cNvSpPr>
            <a:spLocks noGrp="1"/>
          </p:cNvSpPr>
          <p:nvPr>
            <p:ph type="title"/>
          </p:nvPr>
        </p:nvSpPr>
        <p:spPr>
          <a:xfrm>
            <a:off x="508000" y="365125"/>
            <a:ext cx="10845800" cy="5888919"/>
          </a:xfrm>
        </p:spPr>
        <p:txBody>
          <a:bodyPr/>
          <a:lstStyle/>
          <a:p>
            <a:r>
              <a:rPr lang="en-US" dirty="0"/>
              <a:t>Only 14</a:t>
            </a:r>
            <a:r>
              <a:rPr lang="en-US" baseline="30000" dirty="0"/>
              <a:t>th</a:t>
            </a:r>
            <a:r>
              <a:rPr lang="en-US" dirty="0"/>
              <a:t> Amendment limits discussed in what follows</a:t>
            </a:r>
          </a:p>
        </p:txBody>
      </p:sp>
    </p:spTree>
    <p:extLst>
      <p:ext uri="{BB962C8B-B14F-4D97-AF65-F5344CB8AC3E}">
        <p14:creationId xmlns:p14="http://schemas.microsoft.com/office/powerpoint/2010/main" val="17435611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13D900-A735-4742-9796-6AFADA0DB60A}"/>
              </a:ext>
            </a:extLst>
          </p:cNvPr>
          <p:cNvSpPr>
            <a:spLocks noGrp="1"/>
          </p:cNvSpPr>
          <p:nvPr>
            <p:ph type="title"/>
          </p:nvPr>
        </p:nvSpPr>
        <p:spPr>
          <a:xfrm>
            <a:off x="259644" y="365125"/>
            <a:ext cx="11094156" cy="6046964"/>
          </a:xfrm>
        </p:spPr>
        <p:txBody>
          <a:bodyPr>
            <a:noAutofit/>
          </a:bodyPr>
          <a:lstStyle/>
          <a:p>
            <a:r>
              <a:rPr lang="en-US" sz="2800" dirty="0"/>
              <a:t>Human D</a:t>
            </a:r>
            <a:br>
              <a:rPr lang="en-US" sz="2800" dirty="0"/>
            </a:br>
            <a:br>
              <a:rPr lang="en-US" sz="2800" dirty="0"/>
            </a:br>
            <a:r>
              <a:rPr lang="en-US" sz="2800" dirty="0"/>
              <a:t>- general PJ – in </a:t>
            </a:r>
            <a:r>
              <a:rPr lang="en-US" sz="2800" dirty="0" err="1"/>
              <a:t>personam</a:t>
            </a:r>
            <a:br>
              <a:rPr lang="en-US" sz="2800" dirty="0"/>
            </a:br>
            <a:r>
              <a:rPr lang="en-US" sz="2800" dirty="0"/>
              <a:t>	- tagging (Burnham questions – why is this still constitutional?)</a:t>
            </a:r>
            <a:br>
              <a:rPr lang="en-US" sz="2800" dirty="0"/>
            </a:br>
            <a:r>
              <a:rPr lang="en-US" sz="2800" dirty="0"/>
              <a:t>	- domicile (residence…?)</a:t>
            </a:r>
            <a:br>
              <a:rPr lang="en-US" sz="2800" dirty="0"/>
            </a:br>
            <a:r>
              <a:rPr lang="en-US" sz="2800" dirty="0"/>
              <a:t>	- consent </a:t>
            </a:r>
            <a:br>
              <a:rPr lang="en-US" sz="2800" dirty="0"/>
            </a:br>
            <a:r>
              <a:rPr lang="en-US" sz="2800" dirty="0"/>
              <a:t>		- actual consent</a:t>
            </a:r>
            <a:br>
              <a:rPr lang="en-US" sz="2800" dirty="0"/>
            </a:br>
            <a:r>
              <a:rPr lang="en-US" sz="2800" dirty="0"/>
              <a:t>		- waiver</a:t>
            </a:r>
            <a:br>
              <a:rPr lang="en-US" sz="2800" dirty="0"/>
            </a:br>
            <a:r>
              <a:rPr lang="en-US" sz="2800" dirty="0"/>
              <a:t>		- in contract with choice of venue clause</a:t>
            </a:r>
            <a:br>
              <a:rPr lang="en-US" sz="2800" dirty="0"/>
            </a:br>
            <a:r>
              <a:rPr lang="en-US" sz="2800" dirty="0"/>
              <a:t>		- state consent to agent for service of process statutes for individuals</a:t>
            </a:r>
            <a:br>
              <a:rPr lang="en-US" sz="2800" dirty="0"/>
            </a:br>
            <a:br>
              <a:rPr lang="en-US" sz="2800" dirty="0"/>
            </a:br>
            <a:r>
              <a:rPr lang="en-US" sz="2800" dirty="0"/>
              <a:t>quasi-in-rem-2</a:t>
            </a:r>
            <a:r>
              <a:rPr lang="en-US" sz="2800" baseline="30000" dirty="0"/>
              <a:t>nd</a:t>
            </a:r>
            <a:r>
              <a:rPr lang="en-US" sz="2800" dirty="0"/>
              <a:t> type (Shaffer questions – still constitutional?)</a:t>
            </a:r>
            <a:br>
              <a:rPr lang="en-US" sz="2800" dirty="0"/>
            </a:br>
            <a:r>
              <a:rPr lang="en-US" sz="2800" dirty="0"/>
              <a:t>	- need to identify property in state at beginning of suit</a:t>
            </a:r>
            <a:br>
              <a:rPr lang="en-US" sz="2800" dirty="0"/>
            </a:br>
            <a:br>
              <a:rPr lang="en-US" sz="2800" dirty="0"/>
            </a:br>
            <a:r>
              <a:rPr lang="en-US" sz="2800" dirty="0"/>
              <a:t>- in rem and quasi in rem 1</a:t>
            </a:r>
            <a:r>
              <a:rPr lang="en-US" sz="2800" baseline="30000" dirty="0"/>
              <a:t>st</a:t>
            </a:r>
            <a:r>
              <a:rPr lang="en-US" sz="2800" dirty="0"/>
              <a:t> type</a:t>
            </a:r>
          </a:p>
        </p:txBody>
      </p:sp>
    </p:spTree>
    <p:extLst>
      <p:ext uri="{BB962C8B-B14F-4D97-AF65-F5344CB8AC3E}">
        <p14:creationId xmlns:p14="http://schemas.microsoft.com/office/powerpoint/2010/main" val="414314293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446D65B-98B0-3C42-80F6-4B1B31604645}"/>
              </a:ext>
            </a:extLst>
          </p:cNvPr>
          <p:cNvSpPr>
            <a:spLocks noGrp="1"/>
          </p:cNvSpPr>
          <p:nvPr>
            <p:ph type="title"/>
          </p:nvPr>
        </p:nvSpPr>
        <p:spPr>
          <a:xfrm>
            <a:off x="519289" y="365125"/>
            <a:ext cx="10834511" cy="6205008"/>
          </a:xfrm>
        </p:spPr>
        <p:txBody>
          <a:bodyPr/>
          <a:lstStyle/>
          <a:p>
            <a:r>
              <a:rPr lang="en-US" dirty="0"/>
              <a:t>Specific PJ</a:t>
            </a:r>
            <a:br>
              <a:rPr lang="en-US" dirty="0"/>
            </a:br>
            <a:br>
              <a:rPr lang="en-US" dirty="0"/>
            </a:br>
            <a:r>
              <a:rPr lang="en-US" dirty="0"/>
              <a:t>- similar to inquiry for </a:t>
            </a:r>
            <a:r>
              <a:rPr lang="en-US" dirty="0" err="1"/>
              <a:t>corp</a:t>
            </a:r>
            <a:r>
              <a:rPr lang="en-US" dirty="0"/>
              <a:t> (will discuss there)</a:t>
            </a:r>
          </a:p>
        </p:txBody>
      </p:sp>
    </p:spTree>
    <p:extLst>
      <p:ext uri="{BB962C8B-B14F-4D97-AF65-F5344CB8AC3E}">
        <p14:creationId xmlns:p14="http://schemas.microsoft.com/office/powerpoint/2010/main" val="71705537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3BD8D-B544-714C-A7FB-FCACFE0415CA}"/>
              </a:ext>
            </a:extLst>
          </p:cNvPr>
          <p:cNvSpPr>
            <a:spLocks noGrp="1"/>
          </p:cNvSpPr>
          <p:nvPr>
            <p:ph type="title"/>
          </p:nvPr>
        </p:nvSpPr>
        <p:spPr>
          <a:xfrm>
            <a:off x="462844" y="365125"/>
            <a:ext cx="10890956" cy="6408208"/>
          </a:xfrm>
        </p:spPr>
        <p:txBody>
          <a:bodyPr>
            <a:noAutofit/>
          </a:bodyPr>
          <a:lstStyle/>
          <a:p>
            <a:r>
              <a:rPr lang="en-US" sz="2800" dirty="0"/>
              <a:t>PJ over corps</a:t>
            </a:r>
            <a:br>
              <a:rPr lang="en-US" sz="2800" dirty="0"/>
            </a:br>
            <a:br>
              <a:rPr lang="en-US" sz="2800" dirty="0"/>
            </a:br>
            <a:r>
              <a:rPr lang="en-US" sz="2800" dirty="0"/>
              <a:t>general PJ – in </a:t>
            </a:r>
            <a:r>
              <a:rPr lang="en-US" sz="2800" dirty="0" err="1"/>
              <a:t>personam</a:t>
            </a:r>
            <a:br>
              <a:rPr lang="en-US" sz="2800" dirty="0"/>
            </a:br>
            <a:r>
              <a:rPr lang="en-US" sz="2800" dirty="0"/>
              <a:t>	 - state of </a:t>
            </a:r>
            <a:r>
              <a:rPr lang="en-US" sz="2800" dirty="0" err="1"/>
              <a:t>incorp</a:t>
            </a:r>
            <a:r>
              <a:rPr lang="en-US" sz="2800" dirty="0"/>
              <a:t> </a:t>
            </a:r>
            <a:br>
              <a:rPr lang="en-US" sz="2800" dirty="0"/>
            </a:br>
            <a:r>
              <a:rPr lang="en-US" sz="2800" dirty="0"/>
              <a:t>	- and at home test (no tagging)</a:t>
            </a:r>
            <a:br>
              <a:rPr lang="en-US" sz="2800" dirty="0"/>
            </a:br>
            <a:r>
              <a:rPr lang="en-US" sz="2800" dirty="0"/>
              <a:t>		- usually PPB (but not necessarily nerve center)</a:t>
            </a:r>
            <a:br>
              <a:rPr lang="en-US" sz="2800" dirty="0"/>
            </a:br>
            <a:r>
              <a:rPr lang="en-US" sz="2800" dirty="0"/>
              <a:t>		- maybe broader in exceptional circumstances…?</a:t>
            </a:r>
            <a:br>
              <a:rPr lang="en-US" sz="2800" dirty="0"/>
            </a:br>
            <a:r>
              <a:rPr lang="en-US" sz="2800" dirty="0"/>
              <a:t>	- consent </a:t>
            </a:r>
            <a:br>
              <a:rPr lang="en-US" sz="2800" dirty="0"/>
            </a:br>
            <a:r>
              <a:rPr lang="en-US" sz="2800" dirty="0"/>
              <a:t>		- actual consent</a:t>
            </a:r>
            <a:br>
              <a:rPr lang="en-US" sz="2800" dirty="0"/>
            </a:br>
            <a:r>
              <a:rPr lang="en-US" sz="2800" dirty="0"/>
              <a:t>		- waiver</a:t>
            </a:r>
            <a:br>
              <a:rPr lang="en-US" sz="2800" dirty="0"/>
            </a:br>
            <a:r>
              <a:rPr lang="en-US" sz="2800" dirty="0"/>
              <a:t>		- in contract with choice of venue clause</a:t>
            </a:r>
            <a:br>
              <a:rPr lang="en-US" sz="2800" dirty="0"/>
            </a:br>
            <a:r>
              <a:rPr lang="en-US" sz="2800" dirty="0"/>
              <a:t>		- state consent to agent for service of process statutes (still constitutional?)</a:t>
            </a:r>
            <a:br>
              <a:rPr lang="en-US" sz="2800" dirty="0"/>
            </a:br>
            <a:br>
              <a:rPr lang="en-US" sz="2800" dirty="0"/>
            </a:br>
            <a:r>
              <a:rPr lang="en-US" sz="2800" dirty="0"/>
              <a:t>quasi-in-rem-2</a:t>
            </a:r>
            <a:r>
              <a:rPr lang="en-US" sz="2800" baseline="30000" dirty="0"/>
              <a:t>nd</a:t>
            </a:r>
            <a:r>
              <a:rPr lang="en-US" sz="2800" dirty="0"/>
              <a:t> type (Shaffer questions)</a:t>
            </a:r>
            <a:br>
              <a:rPr lang="en-US" sz="2800" dirty="0"/>
            </a:br>
            <a:r>
              <a:rPr lang="en-US" sz="2800" dirty="0"/>
              <a:t>	- need to identify property at beginning of suit</a:t>
            </a:r>
            <a:br>
              <a:rPr lang="en-US" sz="2800" dirty="0"/>
            </a:br>
            <a:r>
              <a:rPr lang="en-US" sz="2800" dirty="0"/>
              <a:t>in rem and quasi in rem 1</a:t>
            </a:r>
            <a:r>
              <a:rPr lang="en-US" sz="2800" baseline="30000" dirty="0"/>
              <a:t>st</a:t>
            </a:r>
            <a:r>
              <a:rPr lang="en-US" sz="2800" dirty="0"/>
              <a:t> type</a:t>
            </a:r>
            <a:br>
              <a:rPr lang="en-US" sz="2800" dirty="0"/>
            </a:br>
            <a:endParaRPr lang="en-US" sz="2800" dirty="0"/>
          </a:p>
        </p:txBody>
      </p:sp>
    </p:spTree>
    <p:extLst>
      <p:ext uri="{BB962C8B-B14F-4D97-AF65-F5344CB8AC3E}">
        <p14:creationId xmlns:p14="http://schemas.microsoft.com/office/powerpoint/2010/main" val="9610576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Rectangle 2">
            <a:extLst>
              <a:ext uri="{FF2B5EF4-FFF2-40B4-BE49-F238E27FC236}">
                <a16:creationId xmlns:a16="http://schemas.microsoft.com/office/drawing/2014/main" id="{7AAD100B-0E1D-7E47-A580-6E3CEC765429}"/>
              </a:ext>
            </a:extLst>
          </p:cNvPr>
          <p:cNvSpPr>
            <a:spLocks noGrp="1" noChangeArrowheads="1"/>
          </p:cNvSpPr>
          <p:nvPr>
            <p:ph type="title"/>
          </p:nvPr>
        </p:nvSpPr>
        <p:spPr/>
        <p:txBody>
          <a:bodyPr/>
          <a:lstStyle/>
          <a:p>
            <a:r>
              <a:rPr lang="en-US" altLang="en-US" dirty="0"/>
              <a:t>if you are suing under state/foreign law, which state’s/foreign country’s law applies?</a:t>
            </a:r>
          </a:p>
        </p:txBody>
      </p:sp>
    </p:spTree>
    <p:extLst>
      <p:ext uri="{BB962C8B-B14F-4D97-AF65-F5344CB8AC3E}">
        <p14:creationId xmlns:p14="http://schemas.microsoft.com/office/powerpoint/2010/main" val="428841788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7136C4-AA25-C845-96CF-D99DF1F72A21}"/>
              </a:ext>
            </a:extLst>
          </p:cNvPr>
          <p:cNvSpPr>
            <a:spLocks noGrp="1"/>
          </p:cNvSpPr>
          <p:nvPr>
            <p:ph type="title"/>
          </p:nvPr>
        </p:nvSpPr>
        <p:spPr>
          <a:xfrm>
            <a:off x="598311" y="365125"/>
            <a:ext cx="10755489" cy="6001808"/>
          </a:xfrm>
        </p:spPr>
        <p:txBody>
          <a:bodyPr/>
          <a:lstStyle/>
          <a:p>
            <a:r>
              <a:rPr lang="en-US" dirty="0"/>
              <a:t>General PJ over unincorporated </a:t>
            </a:r>
            <a:r>
              <a:rPr lang="en-US" dirty="0" err="1"/>
              <a:t>assns</a:t>
            </a:r>
            <a:r>
              <a:rPr lang="en-US" dirty="0"/>
              <a:t> partnerships…</a:t>
            </a:r>
          </a:p>
        </p:txBody>
      </p:sp>
    </p:spTree>
    <p:extLst>
      <p:ext uri="{BB962C8B-B14F-4D97-AF65-F5344CB8AC3E}">
        <p14:creationId xmlns:p14="http://schemas.microsoft.com/office/powerpoint/2010/main" val="235957790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4" name="Rectangle 2">
            <a:extLst>
              <a:ext uri="{FF2B5EF4-FFF2-40B4-BE49-F238E27FC236}">
                <a16:creationId xmlns:a16="http://schemas.microsoft.com/office/drawing/2014/main" id="{B7703599-FDF0-E94B-8EC6-50F50D3C5545}"/>
              </a:ext>
            </a:extLst>
          </p:cNvPr>
          <p:cNvSpPr>
            <a:spLocks noGrp="1" noChangeArrowheads="1"/>
          </p:cNvSpPr>
          <p:nvPr>
            <p:ph type="title"/>
          </p:nvPr>
        </p:nvSpPr>
        <p:spPr/>
        <p:txBody>
          <a:bodyPr/>
          <a:lstStyle/>
          <a:p>
            <a:r>
              <a:rPr lang="en-US" altLang="en-US" dirty="0"/>
              <a:t>Specific PJ</a:t>
            </a:r>
          </a:p>
        </p:txBody>
      </p:sp>
      <p:sp>
        <p:nvSpPr>
          <p:cNvPr id="79875" name="Rectangle 3">
            <a:extLst>
              <a:ext uri="{FF2B5EF4-FFF2-40B4-BE49-F238E27FC236}">
                <a16:creationId xmlns:a16="http://schemas.microsoft.com/office/drawing/2014/main" id="{6F7B643C-74C1-8E4B-B195-4674119F0D8F}"/>
              </a:ext>
            </a:extLst>
          </p:cNvPr>
          <p:cNvSpPr>
            <a:spLocks noGrp="1" noChangeArrowheads="1"/>
          </p:cNvSpPr>
          <p:nvPr>
            <p:ph type="body" idx="1"/>
          </p:nvPr>
        </p:nvSpPr>
        <p:spPr/>
        <p:txBody>
          <a:bodyPr>
            <a:noAutofit/>
          </a:bodyPr>
          <a:lstStyle/>
          <a:p>
            <a:r>
              <a:rPr lang="en-US" altLang="en-US" sz="3600" dirty="0"/>
              <a:t>Power</a:t>
            </a:r>
          </a:p>
          <a:p>
            <a:pPr lvl="1"/>
            <a:r>
              <a:rPr lang="en-US" altLang="en-US" sz="3600" dirty="0"/>
              <a:t>Must reach out intentionally to forum state</a:t>
            </a:r>
          </a:p>
          <a:p>
            <a:pPr lvl="1"/>
            <a:r>
              <a:rPr lang="en-US" altLang="en-US" sz="3600" dirty="0"/>
              <a:t>And must be relatedness between how you reach out and cause of action</a:t>
            </a:r>
            <a:br>
              <a:rPr lang="en-US" altLang="en-US" sz="3600" dirty="0"/>
            </a:br>
            <a:r>
              <a:rPr lang="en-US" altLang="en-US" sz="3600" dirty="0"/>
              <a:t>- but for/evidence tests</a:t>
            </a:r>
          </a:p>
          <a:p>
            <a:pPr marL="457200" lvl="1" indent="0">
              <a:buNone/>
            </a:pPr>
            <a:r>
              <a:rPr lang="en-US" altLang="en-US" sz="3600" dirty="0"/>
              <a:t>	- no “category </a:t>
            </a:r>
            <a:r>
              <a:rPr lang="en-US" altLang="en-US" sz="3600" dirty="0" err="1"/>
              <a:t>jur</a:t>
            </a:r>
            <a:r>
              <a:rPr lang="en-US" altLang="en-US" sz="3600" dirty="0"/>
              <a:t>” – Bristol Myers</a:t>
            </a:r>
          </a:p>
          <a:p>
            <a:r>
              <a:rPr lang="en-US" altLang="en-US" sz="3600" dirty="0"/>
              <a:t>Also must not be knocked out by McGee factors</a:t>
            </a:r>
          </a:p>
          <a:p>
            <a:pPr lvl="1"/>
            <a:r>
              <a:rPr lang="en-US" altLang="en-US" sz="3600" dirty="0"/>
              <a:t>Good </a:t>
            </a:r>
            <a:r>
              <a:rPr lang="en-US" altLang="en-US" sz="3600" dirty="0" err="1"/>
              <a:t>Mcgee</a:t>
            </a:r>
            <a:r>
              <a:rPr lang="en-US" altLang="en-US" sz="3600" dirty="0"/>
              <a:t> factors can help when on fence about power</a:t>
            </a:r>
          </a:p>
        </p:txBody>
      </p:sp>
    </p:spTree>
    <p:extLst>
      <p:ext uri="{BB962C8B-B14F-4D97-AF65-F5344CB8AC3E}">
        <p14:creationId xmlns:p14="http://schemas.microsoft.com/office/powerpoint/2010/main" val="140325696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E064B5-B6AD-AB44-9B3D-69E9E7380028}"/>
              </a:ext>
            </a:extLst>
          </p:cNvPr>
          <p:cNvSpPr>
            <a:spLocks noGrp="1"/>
          </p:cNvSpPr>
          <p:nvPr>
            <p:ph type="title"/>
          </p:nvPr>
        </p:nvSpPr>
        <p:spPr>
          <a:xfrm>
            <a:off x="372533" y="365125"/>
            <a:ext cx="10981267" cy="6216297"/>
          </a:xfrm>
        </p:spPr>
        <p:txBody>
          <a:bodyPr>
            <a:normAutofit fontScale="90000"/>
          </a:bodyPr>
          <a:lstStyle/>
          <a:p>
            <a:r>
              <a:rPr lang="en-US" dirty="0"/>
              <a:t>Lots of scenarios</a:t>
            </a:r>
            <a:br>
              <a:rPr lang="en-US" dirty="0"/>
            </a:br>
            <a:br>
              <a:rPr lang="en-US" dirty="0"/>
            </a:br>
            <a:r>
              <a:rPr lang="en-US" dirty="0"/>
              <a:t>- intentional torts/defamation</a:t>
            </a:r>
            <a:br>
              <a:rPr lang="en-US" dirty="0"/>
            </a:br>
            <a:r>
              <a:rPr lang="en-US" dirty="0"/>
              <a:t>	- Walden/Calder</a:t>
            </a:r>
            <a:br>
              <a:rPr lang="en-US" dirty="0"/>
            </a:br>
            <a:r>
              <a:rPr lang="en-US" dirty="0"/>
              <a:t>- contract</a:t>
            </a:r>
            <a:br>
              <a:rPr lang="en-US" dirty="0"/>
            </a:br>
            <a:r>
              <a:rPr lang="en-US" dirty="0"/>
              <a:t>	- Burger King</a:t>
            </a:r>
            <a:br>
              <a:rPr lang="en-US" dirty="0"/>
            </a:br>
            <a:r>
              <a:rPr lang="en-US" dirty="0"/>
              <a:t>- end user moving product to state</a:t>
            </a:r>
            <a:br>
              <a:rPr lang="en-US" dirty="0"/>
            </a:br>
            <a:r>
              <a:rPr lang="en-US" dirty="0"/>
              <a:t>	- WWVW</a:t>
            </a:r>
            <a:br>
              <a:rPr lang="en-US" dirty="0"/>
            </a:br>
            <a:r>
              <a:rPr lang="en-US" dirty="0"/>
              <a:t>- stream of commerce</a:t>
            </a:r>
            <a:br>
              <a:rPr lang="en-US" dirty="0"/>
            </a:br>
            <a:r>
              <a:rPr lang="en-US" dirty="0"/>
              <a:t>	- Asahi/McIntyre</a:t>
            </a:r>
            <a:br>
              <a:rPr lang="en-US" dirty="0"/>
            </a:br>
            <a:r>
              <a:rPr lang="en-US" dirty="0"/>
              <a:t>	- O’Connor/Kennedy v. Stevens/Breyer (also Brennan)</a:t>
            </a:r>
          </a:p>
        </p:txBody>
      </p:sp>
    </p:spTree>
    <p:extLst>
      <p:ext uri="{BB962C8B-B14F-4D97-AF65-F5344CB8AC3E}">
        <p14:creationId xmlns:p14="http://schemas.microsoft.com/office/powerpoint/2010/main" val="237774148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3E277F-55F4-6243-8421-65CA35645679}"/>
              </a:ext>
            </a:extLst>
          </p:cNvPr>
          <p:cNvSpPr>
            <a:spLocks noGrp="1"/>
          </p:cNvSpPr>
          <p:nvPr>
            <p:ph type="title"/>
          </p:nvPr>
        </p:nvSpPr>
        <p:spPr>
          <a:xfrm>
            <a:off x="406400" y="365125"/>
            <a:ext cx="10947400" cy="6137275"/>
          </a:xfrm>
        </p:spPr>
        <p:txBody>
          <a:bodyPr/>
          <a:lstStyle/>
          <a:p>
            <a:r>
              <a:rPr lang="en-US" dirty="0"/>
              <a:t>Challenging PJ</a:t>
            </a:r>
            <a:br>
              <a:rPr lang="en-US" dirty="0"/>
            </a:br>
            <a:br>
              <a:rPr lang="en-US" dirty="0"/>
            </a:br>
            <a:r>
              <a:rPr lang="en-US" dirty="0"/>
              <a:t>- before court that is asserting PJ</a:t>
            </a:r>
            <a:br>
              <a:rPr lang="en-US" dirty="0"/>
            </a:br>
            <a:r>
              <a:rPr lang="en-US" dirty="0"/>
              <a:t>	- motion to set aside j</a:t>
            </a:r>
            <a:br>
              <a:rPr lang="en-US" dirty="0"/>
            </a:br>
            <a:r>
              <a:rPr lang="en-US" dirty="0"/>
              <a:t>	- special appearance (or even more generous approach in federal court)</a:t>
            </a:r>
            <a:br>
              <a:rPr lang="en-US" dirty="0"/>
            </a:br>
            <a:br>
              <a:rPr lang="en-US" dirty="0"/>
            </a:br>
            <a:r>
              <a:rPr lang="en-US" dirty="0"/>
              <a:t>- collateral attack (if defaulted)</a:t>
            </a:r>
          </a:p>
        </p:txBody>
      </p:sp>
    </p:spTree>
    <p:extLst>
      <p:ext uri="{BB962C8B-B14F-4D97-AF65-F5344CB8AC3E}">
        <p14:creationId xmlns:p14="http://schemas.microsoft.com/office/powerpoint/2010/main" val="348736085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76D87C-A517-1B48-BDEA-FCA71F071505}"/>
              </a:ext>
            </a:extLst>
          </p:cNvPr>
          <p:cNvSpPr>
            <a:spLocks noGrp="1"/>
          </p:cNvSpPr>
          <p:nvPr>
            <p:ph type="title"/>
          </p:nvPr>
        </p:nvSpPr>
        <p:spPr>
          <a:xfrm>
            <a:off x="496711" y="365125"/>
            <a:ext cx="10857089" cy="6058253"/>
          </a:xfrm>
        </p:spPr>
        <p:txBody>
          <a:bodyPr/>
          <a:lstStyle/>
          <a:p>
            <a:r>
              <a:rPr lang="en-US" dirty="0"/>
              <a:t>Venue in state court…</a:t>
            </a:r>
            <a:br>
              <a:rPr lang="en-US" dirty="0"/>
            </a:br>
            <a:br>
              <a:rPr lang="en-US" dirty="0"/>
            </a:br>
            <a:r>
              <a:rPr lang="en-US" dirty="0"/>
              <a:t>- state venue law, did not really discuss</a:t>
            </a:r>
            <a:br>
              <a:rPr lang="en-US" dirty="0"/>
            </a:br>
            <a:r>
              <a:rPr lang="en-US" dirty="0"/>
              <a:t>	- concerns where in state to bring case</a:t>
            </a:r>
            <a:br>
              <a:rPr lang="en-US" dirty="0"/>
            </a:br>
            <a:br>
              <a:rPr lang="en-US" dirty="0"/>
            </a:br>
            <a:r>
              <a:rPr lang="en-US" dirty="0"/>
              <a:t>- state courts commonly also have forum non </a:t>
            </a:r>
            <a:r>
              <a:rPr lang="en-US" dirty="0" err="1"/>
              <a:t>conveniens</a:t>
            </a:r>
            <a:r>
              <a:rPr lang="en-US" dirty="0"/>
              <a:t> doctrines</a:t>
            </a:r>
            <a:br>
              <a:rPr lang="en-US" dirty="0"/>
            </a:br>
            <a:r>
              <a:rPr lang="en-US" dirty="0"/>
              <a:t>	- even though they have PJ they dismiss because it is an inconvenient forum</a:t>
            </a:r>
          </a:p>
        </p:txBody>
      </p:sp>
    </p:spTree>
    <p:extLst>
      <p:ext uri="{BB962C8B-B14F-4D97-AF65-F5344CB8AC3E}">
        <p14:creationId xmlns:p14="http://schemas.microsoft.com/office/powerpoint/2010/main" val="2222896145"/>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06F698-1230-814E-AF3C-6182402E1948}"/>
              </a:ext>
            </a:extLst>
          </p:cNvPr>
          <p:cNvSpPr>
            <a:spLocks noGrp="1"/>
          </p:cNvSpPr>
          <p:nvPr>
            <p:ph type="title"/>
          </p:nvPr>
        </p:nvSpPr>
        <p:spPr>
          <a:xfrm>
            <a:off x="417689" y="365125"/>
            <a:ext cx="10936111" cy="6238875"/>
          </a:xfrm>
        </p:spPr>
        <p:txBody>
          <a:bodyPr/>
          <a:lstStyle/>
          <a:p>
            <a:r>
              <a:rPr lang="en-US" dirty="0"/>
              <a:t>Now assume you are in federal court…</a:t>
            </a:r>
          </a:p>
        </p:txBody>
      </p:sp>
    </p:spTree>
    <p:extLst>
      <p:ext uri="{BB962C8B-B14F-4D97-AF65-F5344CB8AC3E}">
        <p14:creationId xmlns:p14="http://schemas.microsoft.com/office/powerpoint/2010/main" val="3249391466"/>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a:extLst>
              <a:ext uri="{FF2B5EF4-FFF2-40B4-BE49-F238E27FC236}">
                <a16:creationId xmlns:a16="http://schemas.microsoft.com/office/drawing/2014/main" id="{5FD5129F-8474-1043-8159-62511C51BA97}"/>
              </a:ext>
            </a:extLst>
          </p:cNvPr>
          <p:cNvSpPr>
            <a:spLocks noGrp="1" noChangeArrowheads="1"/>
          </p:cNvSpPr>
          <p:nvPr>
            <p:ph type="title"/>
          </p:nvPr>
        </p:nvSpPr>
        <p:spPr/>
        <p:txBody>
          <a:bodyPr/>
          <a:lstStyle/>
          <a:p>
            <a:r>
              <a:rPr lang="en-US" altLang="en-US"/>
              <a:t>PJ in federal court</a:t>
            </a:r>
          </a:p>
        </p:txBody>
      </p:sp>
      <p:sp>
        <p:nvSpPr>
          <p:cNvPr id="81923" name="Rectangle 3">
            <a:extLst>
              <a:ext uri="{FF2B5EF4-FFF2-40B4-BE49-F238E27FC236}">
                <a16:creationId xmlns:a16="http://schemas.microsoft.com/office/drawing/2014/main" id="{16DC161E-4780-DA4B-8921-C24BDF805FCF}"/>
              </a:ext>
            </a:extLst>
          </p:cNvPr>
          <p:cNvSpPr>
            <a:spLocks noGrp="1" noChangeArrowheads="1"/>
          </p:cNvSpPr>
          <p:nvPr>
            <p:ph type="body" idx="1"/>
          </p:nvPr>
        </p:nvSpPr>
        <p:spPr/>
        <p:txBody>
          <a:bodyPr/>
          <a:lstStyle/>
          <a:p>
            <a:r>
              <a:rPr lang="en-US" altLang="en-US" dirty="0"/>
              <a:t>5</a:t>
            </a:r>
            <a:r>
              <a:rPr lang="en-US" altLang="en-US" baseline="30000" dirty="0"/>
              <a:t>th</a:t>
            </a:r>
            <a:r>
              <a:rPr lang="en-US" altLang="en-US" dirty="0"/>
              <a:t> Amendment requirements</a:t>
            </a:r>
          </a:p>
          <a:p>
            <a:pPr lvl="1"/>
            <a:r>
              <a:rPr lang="en-US" altLang="en-US" dirty="0"/>
              <a:t>Int’l Shoe contacts concerning US as a whole</a:t>
            </a:r>
          </a:p>
          <a:p>
            <a:pPr lvl="1"/>
            <a:r>
              <a:rPr lang="en-US" altLang="en-US" dirty="0"/>
              <a:t>Maybe more concern about int’l law…?</a:t>
            </a:r>
          </a:p>
          <a:p>
            <a:r>
              <a:rPr lang="en-US" altLang="en-US" dirty="0"/>
              <a:t>R. 4(k)(1)(A)</a:t>
            </a:r>
          </a:p>
          <a:p>
            <a:pPr lvl="1"/>
            <a:r>
              <a:rPr lang="en-US" altLang="en-US" dirty="0"/>
              <a:t>PJ only if PJ in state court where federal court is located</a:t>
            </a:r>
          </a:p>
          <a:p>
            <a:pPr lvl="1"/>
            <a:r>
              <a:rPr lang="en-US" altLang="en-US" dirty="0"/>
              <a:t>Exceptions</a:t>
            </a:r>
          </a:p>
          <a:p>
            <a:pPr lvl="2"/>
            <a:r>
              <a:rPr lang="en-US" altLang="en-US" dirty="0"/>
              <a:t>4(k)(2) - arises under federal law and the defendant is not subject to PJ in any state court, there will be PJ in any federal court</a:t>
            </a:r>
          </a:p>
        </p:txBody>
      </p:sp>
    </p:spTree>
    <p:extLst>
      <p:ext uri="{BB962C8B-B14F-4D97-AF65-F5344CB8AC3E}">
        <p14:creationId xmlns:p14="http://schemas.microsoft.com/office/powerpoint/2010/main" val="510300269"/>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a:extLst>
              <a:ext uri="{FF2B5EF4-FFF2-40B4-BE49-F238E27FC236}">
                <a16:creationId xmlns:a16="http://schemas.microsoft.com/office/drawing/2014/main" id="{23E817E9-D96B-2545-B4BD-98D684AA185B}"/>
              </a:ext>
            </a:extLst>
          </p:cNvPr>
          <p:cNvSpPr>
            <a:spLocks noGrp="1" noChangeArrowheads="1"/>
          </p:cNvSpPr>
          <p:nvPr>
            <p:ph type="title"/>
          </p:nvPr>
        </p:nvSpPr>
        <p:spPr/>
        <p:txBody>
          <a:bodyPr>
            <a:normAutofit fontScale="90000"/>
          </a:bodyPr>
          <a:lstStyle/>
          <a:p>
            <a:r>
              <a:rPr lang="en-US" altLang="en-US" dirty="0"/>
              <a:t>Venue in federal court</a:t>
            </a:r>
            <a:br>
              <a:rPr lang="en-US" altLang="en-US" dirty="0"/>
            </a:br>
            <a:r>
              <a:rPr lang="en-US" altLang="en-US" dirty="0"/>
              <a:t>- which DISTRICT can you sue in?</a:t>
            </a:r>
            <a:br>
              <a:rPr lang="en-US" altLang="en-US" dirty="0"/>
            </a:br>
            <a:r>
              <a:rPr lang="en-US" altLang="en-US" dirty="0"/>
              <a:t>- we only discussed general venue statute 1391</a:t>
            </a:r>
          </a:p>
        </p:txBody>
      </p:sp>
    </p:spTree>
    <p:extLst>
      <p:ext uri="{BB962C8B-B14F-4D97-AF65-F5344CB8AC3E}">
        <p14:creationId xmlns:p14="http://schemas.microsoft.com/office/powerpoint/2010/main" val="91443132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42E8C2-1982-3E40-A476-FB7C1A690CBE}"/>
              </a:ext>
            </a:extLst>
          </p:cNvPr>
          <p:cNvSpPr>
            <a:spLocks noGrp="1"/>
          </p:cNvSpPr>
          <p:nvPr>
            <p:ph type="title"/>
          </p:nvPr>
        </p:nvSpPr>
        <p:spPr>
          <a:xfrm>
            <a:off x="587022" y="365125"/>
            <a:ext cx="10766778" cy="6069542"/>
          </a:xfrm>
        </p:spPr>
        <p:txBody>
          <a:bodyPr/>
          <a:lstStyle/>
          <a:p>
            <a:r>
              <a:rPr lang="en-US" altLang="en-US" dirty="0"/>
              <a:t>- Transactional venue</a:t>
            </a:r>
            <a:br>
              <a:rPr lang="en-US" altLang="en-US" dirty="0"/>
            </a:br>
            <a:br>
              <a:rPr lang="en-US" altLang="en-US" dirty="0"/>
            </a:br>
            <a:r>
              <a:rPr lang="en-US" altLang="en-US" dirty="0"/>
              <a:t>districts where</a:t>
            </a:r>
            <a:br>
              <a:rPr lang="en-US" altLang="en-US" dirty="0"/>
            </a:br>
            <a:r>
              <a:rPr lang="en-US" altLang="en-US" dirty="0"/>
              <a:t>- a substantial part of the events or omissions giving rise to the claim occurred, or a substantial part of property that is the subject of the action is situated</a:t>
            </a:r>
            <a:br>
              <a:rPr lang="en-US" altLang="en-US" dirty="0"/>
            </a:br>
            <a:endParaRPr lang="en-US" dirty="0"/>
          </a:p>
        </p:txBody>
      </p:sp>
    </p:spTree>
    <p:extLst>
      <p:ext uri="{BB962C8B-B14F-4D97-AF65-F5344CB8AC3E}">
        <p14:creationId xmlns:p14="http://schemas.microsoft.com/office/powerpoint/2010/main" val="416601896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0E84C7-8534-0743-B1D5-9BD4DD12A1B8}"/>
              </a:ext>
            </a:extLst>
          </p:cNvPr>
          <p:cNvSpPr>
            <a:spLocks noGrp="1"/>
          </p:cNvSpPr>
          <p:nvPr>
            <p:ph type="title"/>
          </p:nvPr>
        </p:nvSpPr>
        <p:spPr>
          <a:xfrm>
            <a:off x="530578" y="365125"/>
            <a:ext cx="10823222" cy="6148564"/>
          </a:xfrm>
        </p:spPr>
        <p:txBody>
          <a:bodyPr/>
          <a:lstStyle/>
          <a:p>
            <a:r>
              <a:rPr lang="en-US" dirty="0"/>
              <a:t>Residential venue</a:t>
            </a:r>
            <a:br>
              <a:rPr lang="en-US" dirty="0"/>
            </a:br>
            <a:br>
              <a:rPr lang="en-US" dirty="0"/>
            </a:br>
            <a:r>
              <a:rPr lang="en-US" altLang="en-US" dirty="0"/>
              <a:t>a judicial district in which any defendant resides, if all defendants are residents of the State in which the district is located</a:t>
            </a:r>
            <a:endParaRPr lang="en-US" dirty="0"/>
          </a:p>
        </p:txBody>
      </p:sp>
    </p:spTree>
    <p:extLst>
      <p:ext uri="{BB962C8B-B14F-4D97-AF65-F5344CB8AC3E}">
        <p14:creationId xmlns:p14="http://schemas.microsoft.com/office/powerpoint/2010/main" val="17225241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Rectangle 2">
            <a:extLst>
              <a:ext uri="{FF2B5EF4-FFF2-40B4-BE49-F238E27FC236}">
                <a16:creationId xmlns:a16="http://schemas.microsoft.com/office/drawing/2014/main" id="{1EA86059-47D6-5246-A31A-844591194B1B}"/>
              </a:ext>
            </a:extLst>
          </p:cNvPr>
          <p:cNvSpPr>
            <a:spLocks noGrp="1" noChangeArrowheads="1"/>
          </p:cNvSpPr>
          <p:nvPr>
            <p:ph type="title"/>
          </p:nvPr>
        </p:nvSpPr>
        <p:spPr/>
        <p:txBody>
          <a:bodyPr/>
          <a:lstStyle/>
          <a:p>
            <a:r>
              <a:rPr lang="en-US" altLang="en-US"/>
              <a:t>choice-of-law </a:t>
            </a:r>
            <a:r>
              <a:rPr lang="en-US" altLang="en-US" dirty="0"/>
              <a:t>r</a:t>
            </a:r>
            <a:r>
              <a:rPr lang="en-US" altLang="en-US"/>
              <a:t>ules</a:t>
            </a:r>
            <a:endParaRPr lang="en-US" altLang="en-US" dirty="0"/>
          </a:p>
        </p:txBody>
      </p:sp>
    </p:spTree>
    <p:extLst>
      <p:ext uri="{BB962C8B-B14F-4D97-AF65-F5344CB8AC3E}">
        <p14:creationId xmlns:p14="http://schemas.microsoft.com/office/powerpoint/2010/main" val="85815841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CF5CBE-938F-5B40-A1EA-99D5DC401F9E}"/>
              </a:ext>
            </a:extLst>
          </p:cNvPr>
          <p:cNvSpPr>
            <a:spLocks noGrp="1"/>
          </p:cNvSpPr>
          <p:nvPr>
            <p:ph type="title"/>
          </p:nvPr>
        </p:nvSpPr>
        <p:spPr>
          <a:xfrm>
            <a:off x="654756" y="365125"/>
            <a:ext cx="10699044" cy="6114697"/>
          </a:xfrm>
        </p:spPr>
        <p:txBody>
          <a:bodyPr/>
          <a:lstStyle/>
          <a:p>
            <a:r>
              <a:rPr lang="en-US" altLang="en-US" dirty="0"/>
              <a:t>1391(c)(3) </a:t>
            </a:r>
            <a:br>
              <a:rPr lang="en-US" altLang="en-US" dirty="0"/>
            </a:br>
            <a:r>
              <a:rPr lang="en-US" altLang="en-US" dirty="0"/>
              <a:t>a defendant not resident in the United States may be sued in any judicial district, and the joinder of such a defendant shall be disregarded in determining where the action may be brought with respect to other defendants.</a:t>
            </a:r>
            <a:br>
              <a:rPr lang="en-US" altLang="en-US" b="1" dirty="0"/>
            </a:br>
            <a:endParaRPr lang="en-US" dirty="0"/>
          </a:p>
        </p:txBody>
      </p:sp>
    </p:spTree>
    <p:extLst>
      <p:ext uri="{BB962C8B-B14F-4D97-AF65-F5344CB8AC3E}">
        <p14:creationId xmlns:p14="http://schemas.microsoft.com/office/powerpoint/2010/main" val="230883272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DF7C9-81E2-0E4F-ACEC-B962666807DD}"/>
              </a:ext>
            </a:extLst>
          </p:cNvPr>
          <p:cNvSpPr>
            <a:spLocks noGrp="1"/>
          </p:cNvSpPr>
          <p:nvPr>
            <p:ph type="title"/>
          </p:nvPr>
        </p:nvSpPr>
        <p:spPr>
          <a:xfrm>
            <a:off x="327378" y="365125"/>
            <a:ext cx="11026422" cy="6216297"/>
          </a:xfrm>
        </p:spPr>
        <p:txBody>
          <a:bodyPr/>
          <a:lstStyle/>
          <a:p>
            <a:r>
              <a:rPr lang="en-US" dirty="0"/>
              <a:t>If removal, always venue in district where removed</a:t>
            </a:r>
          </a:p>
        </p:txBody>
      </p:sp>
    </p:spTree>
    <p:extLst>
      <p:ext uri="{BB962C8B-B14F-4D97-AF65-F5344CB8AC3E}">
        <p14:creationId xmlns:p14="http://schemas.microsoft.com/office/powerpoint/2010/main" val="409479785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67F51E-2E58-724C-8EDC-D43160F7C0BA}"/>
              </a:ext>
            </a:extLst>
          </p:cNvPr>
          <p:cNvSpPr>
            <a:spLocks noGrp="1"/>
          </p:cNvSpPr>
          <p:nvPr>
            <p:ph type="title"/>
          </p:nvPr>
        </p:nvSpPr>
        <p:spPr>
          <a:xfrm>
            <a:off x="496711" y="365125"/>
            <a:ext cx="10857089" cy="6125986"/>
          </a:xfrm>
        </p:spPr>
        <p:txBody>
          <a:bodyPr/>
          <a:lstStyle/>
          <a:p>
            <a:r>
              <a:rPr lang="en-US" dirty="0"/>
              <a:t>3</a:t>
            </a:r>
            <a:r>
              <a:rPr lang="en-US" baseline="30000" dirty="0"/>
              <a:t>rd</a:t>
            </a:r>
            <a:r>
              <a:rPr lang="en-US" dirty="0"/>
              <a:t> method – fallback</a:t>
            </a:r>
            <a:br>
              <a:rPr lang="en-US" dirty="0"/>
            </a:br>
            <a:br>
              <a:rPr lang="en-US" dirty="0"/>
            </a:br>
            <a:r>
              <a:rPr lang="en-US" altLang="en-US" dirty="0"/>
              <a:t>if there is no district in which an action may otherwise be brought, any judicial district in which any defendant is subject to the court's personal jurisdiction with respect to such action</a:t>
            </a:r>
            <a:endParaRPr lang="en-US" dirty="0"/>
          </a:p>
        </p:txBody>
      </p:sp>
    </p:spTree>
    <p:extLst>
      <p:ext uri="{BB962C8B-B14F-4D97-AF65-F5344CB8AC3E}">
        <p14:creationId xmlns:p14="http://schemas.microsoft.com/office/powerpoint/2010/main" val="112335657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C54C5D-D985-704C-AB7A-10F354D34069}"/>
              </a:ext>
            </a:extLst>
          </p:cNvPr>
          <p:cNvSpPr>
            <a:spLocks noGrp="1"/>
          </p:cNvSpPr>
          <p:nvPr>
            <p:ph type="title"/>
          </p:nvPr>
        </p:nvSpPr>
        <p:spPr>
          <a:xfrm>
            <a:off x="666044" y="365125"/>
            <a:ext cx="10687756" cy="6092119"/>
          </a:xfrm>
        </p:spPr>
        <p:txBody>
          <a:bodyPr/>
          <a:lstStyle/>
          <a:p>
            <a:r>
              <a:rPr lang="en-US" dirty="0"/>
              <a:t>What is residence for venue purposes?</a:t>
            </a:r>
          </a:p>
        </p:txBody>
      </p:sp>
    </p:spTree>
    <p:extLst>
      <p:ext uri="{BB962C8B-B14F-4D97-AF65-F5344CB8AC3E}">
        <p14:creationId xmlns:p14="http://schemas.microsoft.com/office/powerpoint/2010/main" val="421464987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08C406-1059-B345-A59B-25B9BADE92A8}"/>
              </a:ext>
            </a:extLst>
          </p:cNvPr>
          <p:cNvSpPr>
            <a:spLocks noGrp="1"/>
          </p:cNvSpPr>
          <p:nvPr>
            <p:ph type="title"/>
          </p:nvPr>
        </p:nvSpPr>
        <p:spPr>
          <a:xfrm>
            <a:off x="203200" y="365125"/>
            <a:ext cx="11150600" cy="6137275"/>
          </a:xfrm>
        </p:spPr>
        <p:txBody>
          <a:bodyPr/>
          <a:lstStyle/>
          <a:p>
            <a:r>
              <a:rPr lang="en-US" dirty="0"/>
              <a:t>Humans</a:t>
            </a:r>
            <a:br>
              <a:rPr lang="en-US" dirty="0"/>
            </a:br>
            <a:br>
              <a:rPr lang="en-US" dirty="0"/>
            </a:br>
            <a:r>
              <a:rPr lang="en-US" altLang="en-US" dirty="0"/>
              <a:t>a natural person, including an alien lawfully admitted for permanent residence in the United States, shall be deemed to reside in the judicial district in which that person is domiciled</a:t>
            </a:r>
            <a:endParaRPr lang="en-US" dirty="0"/>
          </a:p>
        </p:txBody>
      </p:sp>
    </p:spTree>
    <p:extLst>
      <p:ext uri="{BB962C8B-B14F-4D97-AF65-F5344CB8AC3E}">
        <p14:creationId xmlns:p14="http://schemas.microsoft.com/office/powerpoint/2010/main" val="3675508635"/>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152E3C-6F13-FB47-9525-4742C2D0F531}"/>
              </a:ext>
            </a:extLst>
          </p:cNvPr>
          <p:cNvSpPr>
            <a:spLocks noGrp="1"/>
          </p:cNvSpPr>
          <p:nvPr>
            <p:ph type="title"/>
          </p:nvPr>
        </p:nvSpPr>
        <p:spPr>
          <a:xfrm>
            <a:off x="632178" y="365125"/>
            <a:ext cx="10721622" cy="6114697"/>
          </a:xfrm>
        </p:spPr>
        <p:txBody>
          <a:bodyPr>
            <a:normAutofit fontScale="90000"/>
          </a:bodyPr>
          <a:lstStyle/>
          <a:p>
            <a:r>
              <a:rPr lang="en-US" dirty="0"/>
              <a:t>Corps/unincorporated assns.</a:t>
            </a:r>
            <a:br>
              <a:rPr lang="en-US" dirty="0"/>
            </a:br>
            <a:br>
              <a:rPr lang="en-US" dirty="0"/>
            </a:br>
            <a:r>
              <a:rPr lang="en-US" altLang="en-US" dirty="0"/>
              <a:t>Reside in any district subject to personal jurisdiction with respect to the civil action in question if the district were a state</a:t>
            </a:r>
            <a:br>
              <a:rPr lang="en-US" altLang="en-US" dirty="0"/>
            </a:br>
            <a:br>
              <a:rPr lang="en-US" altLang="en-US" dirty="0"/>
            </a:br>
            <a:r>
              <a:rPr lang="en-US" altLang="en-US" dirty="0"/>
              <a:t>if subject to PJ in state but no district in that state the corporation shall be deemed to reside in the district within which it has the most significant contacts</a:t>
            </a:r>
            <a:br>
              <a:rPr lang="en-US" altLang="en-US" dirty="0"/>
            </a:br>
            <a:br>
              <a:rPr lang="en-US" altLang="en-US" dirty="0"/>
            </a:br>
            <a:endParaRPr lang="en-US" dirty="0"/>
          </a:p>
        </p:txBody>
      </p:sp>
    </p:spTree>
    <p:extLst>
      <p:ext uri="{BB962C8B-B14F-4D97-AF65-F5344CB8AC3E}">
        <p14:creationId xmlns:p14="http://schemas.microsoft.com/office/powerpoint/2010/main" val="1960519296"/>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2C4700-4CFA-9047-8938-40B4A5C3B16E}"/>
              </a:ext>
            </a:extLst>
          </p:cNvPr>
          <p:cNvSpPr>
            <a:spLocks noGrp="1"/>
          </p:cNvSpPr>
          <p:nvPr>
            <p:ph type="title"/>
          </p:nvPr>
        </p:nvSpPr>
        <p:spPr>
          <a:xfrm>
            <a:off x="395111" y="365125"/>
            <a:ext cx="10958689" cy="6103408"/>
          </a:xfrm>
        </p:spPr>
        <p:txBody>
          <a:bodyPr/>
          <a:lstStyle/>
          <a:p>
            <a:r>
              <a:rPr lang="en-US" dirty="0"/>
              <a:t>No venue?</a:t>
            </a:r>
            <a:br>
              <a:rPr lang="en-US" dirty="0"/>
            </a:br>
            <a:br>
              <a:rPr lang="en-US" dirty="0"/>
            </a:br>
            <a:r>
              <a:rPr lang="en-US" dirty="0"/>
              <a:t>dismissal</a:t>
            </a:r>
            <a:br>
              <a:rPr lang="en-US" dirty="0"/>
            </a:br>
            <a:r>
              <a:rPr lang="en-US" dirty="0"/>
              <a:t>under FRCP 12(b)(3)</a:t>
            </a:r>
            <a:br>
              <a:rPr lang="en-US" dirty="0"/>
            </a:br>
            <a:br>
              <a:rPr lang="en-US" dirty="0"/>
            </a:br>
            <a:r>
              <a:rPr lang="en-US" dirty="0"/>
              <a:t>or transfer under 1406</a:t>
            </a:r>
          </a:p>
        </p:txBody>
      </p:sp>
    </p:spTree>
    <p:extLst>
      <p:ext uri="{BB962C8B-B14F-4D97-AF65-F5344CB8AC3E}">
        <p14:creationId xmlns:p14="http://schemas.microsoft.com/office/powerpoint/2010/main" val="4078787473"/>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37E83D-433E-624E-8B9C-4DCB90190263}"/>
              </a:ext>
            </a:extLst>
          </p:cNvPr>
          <p:cNvSpPr>
            <a:spLocks noGrp="1"/>
          </p:cNvSpPr>
          <p:nvPr>
            <p:ph type="title"/>
          </p:nvPr>
        </p:nvSpPr>
        <p:spPr>
          <a:xfrm>
            <a:off x="587022" y="365125"/>
            <a:ext cx="10766778" cy="6205008"/>
          </a:xfrm>
        </p:spPr>
        <p:txBody>
          <a:bodyPr>
            <a:normAutofit fontScale="90000"/>
          </a:bodyPr>
          <a:lstStyle/>
          <a:p>
            <a:r>
              <a:rPr lang="en-US" dirty="0"/>
              <a:t>Also transfer from a district to venue to a better one with venue under 1404</a:t>
            </a:r>
            <a:br>
              <a:rPr lang="en-US" dirty="0"/>
            </a:br>
            <a:r>
              <a:rPr lang="en-US" dirty="0"/>
              <a:t>- for the convenience of the parties and the witnesses</a:t>
            </a:r>
            <a:br>
              <a:rPr lang="en-US" dirty="0"/>
            </a:br>
            <a:br>
              <a:rPr lang="en-US" dirty="0"/>
            </a:br>
            <a:r>
              <a:rPr lang="en-US" sz="3100" dirty="0"/>
              <a:t>The private-interest considerations include: (1) the plaintiff’s choice of forum, unless the balance of convenience is strongly in favor of the defendants; (2) the defendant’s choice of forum; (3) whether the claim arose elsewhere; (4) the convenience of the parties; (5) the convenience of the witnesses; and (6) the ease of access to sources of proof. The public-interest considerations include: (1) the transferee’s familiarity with the governing laws; (2) the relative congestion of the calendars of the potential transferee and transferor courts; and (3) the local interest in deciding local controversies at home.</a:t>
            </a:r>
          </a:p>
        </p:txBody>
      </p:sp>
    </p:spTree>
    <p:extLst>
      <p:ext uri="{BB962C8B-B14F-4D97-AF65-F5344CB8AC3E}">
        <p14:creationId xmlns:p14="http://schemas.microsoft.com/office/powerpoint/2010/main" val="3259646770"/>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632A26-6638-4840-B67E-E10EA41CBB48}"/>
              </a:ext>
            </a:extLst>
          </p:cNvPr>
          <p:cNvSpPr>
            <a:spLocks noGrp="1"/>
          </p:cNvSpPr>
          <p:nvPr>
            <p:ph type="title"/>
          </p:nvPr>
        </p:nvSpPr>
        <p:spPr>
          <a:xfrm>
            <a:off x="383822" y="365125"/>
            <a:ext cx="10969978" cy="6013097"/>
          </a:xfrm>
        </p:spPr>
        <p:txBody>
          <a:bodyPr/>
          <a:lstStyle/>
          <a:p>
            <a:r>
              <a:rPr lang="en-US" dirty="0"/>
              <a:t>Also dismissal to a foreign court under forum non </a:t>
            </a:r>
            <a:r>
              <a:rPr lang="en-US" dirty="0" err="1"/>
              <a:t>conveniens</a:t>
            </a:r>
            <a:endParaRPr lang="en-US" dirty="0"/>
          </a:p>
        </p:txBody>
      </p:sp>
    </p:spTree>
    <p:extLst>
      <p:ext uri="{BB962C8B-B14F-4D97-AF65-F5344CB8AC3E}">
        <p14:creationId xmlns:p14="http://schemas.microsoft.com/office/powerpoint/2010/main" val="413537238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F9482-65B8-504F-AA7B-7242A938D859}"/>
              </a:ext>
            </a:extLst>
          </p:cNvPr>
          <p:cNvSpPr>
            <a:spLocks noGrp="1"/>
          </p:cNvSpPr>
          <p:nvPr>
            <p:ph type="title"/>
          </p:nvPr>
        </p:nvSpPr>
        <p:spPr>
          <a:xfrm>
            <a:off x="564444" y="365125"/>
            <a:ext cx="10789356" cy="6261453"/>
          </a:xfrm>
        </p:spPr>
        <p:txBody>
          <a:bodyPr/>
          <a:lstStyle/>
          <a:p>
            <a:r>
              <a:rPr lang="en-US" dirty="0"/>
              <a:t>Notice/service</a:t>
            </a:r>
          </a:p>
        </p:txBody>
      </p:sp>
    </p:spTree>
    <p:extLst>
      <p:ext uri="{BB962C8B-B14F-4D97-AF65-F5344CB8AC3E}">
        <p14:creationId xmlns:p14="http://schemas.microsoft.com/office/powerpoint/2010/main" val="24045833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Rectangle 2">
            <a:extLst>
              <a:ext uri="{FF2B5EF4-FFF2-40B4-BE49-F238E27FC236}">
                <a16:creationId xmlns:a16="http://schemas.microsoft.com/office/drawing/2014/main" id="{0C5B5399-8A10-D540-A234-7297B12A768A}"/>
              </a:ext>
            </a:extLst>
          </p:cNvPr>
          <p:cNvSpPr>
            <a:spLocks noGrp="1" noChangeArrowheads="1"/>
          </p:cNvSpPr>
          <p:nvPr>
            <p:ph type="title"/>
          </p:nvPr>
        </p:nvSpPr>
        <p:spPr/>
        <p:txBody>
          <a:bodyPr/>
          <a:lstStyle/>
          <a:p>
            <a:r>
              <a:rPr lang="en-US" altLang="en-US" dirty="0"/>
              <a:t>which choice-of-law rules do you use?</a:t>
            </a:r>
          </a:p>
        </p:txBody>
      </p:sp>
      <p:sp>
        <p:nvSpPr>
          <p:cNvPr id="61443" name="Rectangle 3">
            <a:extLst>
              <a:ext uri="{FF2B5EF4-FFF2-40B4-BE49-F238E27FC236}">
                <a16:creationId xmlns:a16="http://schemas.microsoft.com/office/drawing/2014/main" id="{5ADC54A4-B18B-4D41-9AE4-A40B6500EC32}"/>
              </a:ext>
            </a:extLst>
          </p:cNvPr>
          <p:cNvSpPr>
            <a:spLocks noGrp="1" noChangeArrowheads="1"/>
          </p:cNvSpPr>
          <p:nvPr>
            <p:ph type="body" idx="1"/>
          </p:nvPr>
        </p:nvSpPr>
        <p:spPr/>
        <p:txBody>
          <a:bodyPr>
            <a:normAutofit/>
          </a:bodyPr>
          <a:lstStyle/>
          <a:p>
            <a:r>
              <a:rPr lang="en-US" altLang="en-US" sz="3200" dirty="0"/>
              <a:t>In state court use the rules of that state</a:t>
            </a:r>
          </a:p>
          <a:p>
            <a:pPr lvl="1"/>
            <a:r>
              <a:rPr lang="en-US" altLang="en-US" sz="3200" dirty="0"/>
              <a:t>They are various</a:t>
            </a:r>
          </a:p>
          <a:p>
            <a:r>
              <a:rPr lang="en-US" altLang="en-US" sz="3200" dirty="0"/>
              <a:t>In federal court sitting in diversity or supplemental jurisdiction, use the choice-of-law rules of the state where the federal court is sitting</a:t>
            </a:r>
          </a:p>
          <a:p>
            <a:pPr lvl="1"/>
            <a:r>
              <a:rPr lang="en-US" altLang="en-US" sz="3200" dirty="0"/>
              <a:t>Klaxon</a:t>
            </a:r>
          </a:p>
          <a:p>
            <a:pPr lvl="1"/>
            <a:r>
              <a:rPr lang="en-US" altLang="en-US" sz="3200" dirty="0"/>
              <a:t>If transfer from one federal district with venue to another with venue, use transferor’s court’s (Van </a:t>
            </a:r>
            <a:r>
              <a:rPr lang="en-US" altLang="en-US" sz="3200" dirty="0" err="1"/>
              <a:t>Dusen</a:t>
            </a:r>
            <a:r>
              <a:rPr lang="en-US" altLang="en-US" sz="3200" dirty="0"/>
              <a:t>)</a:t>
            </a:r>
          </a:p>
        </p:txBody>
      </p:sp>
    </p:spTree>
    <p:extLst>
      <p:ext uri="{BB962C8B-B14F-4D97-AF65-F5344CB8AC3E}">
        <p14:creationId xmlns:p14="http://schemas.microsoft.com/office/powerpoint/2010/main" val="1565789654"/>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6BDE31-DC1B-5F40-BC16-376677999CCE}"/>
              </a:ext>
            </a:extLst>
          </p:cNvPr>
          <p:cNvSpPr>
            <a:spLocks noGrp="1"/>
          </p:cNvSpPr>
          <p:nvPr>
            <p:ph type="title"/>
          </p:nvPr>
        </p:nvSpPr>
        <p:spPr>
          <a:xfrm>
            <a:off x="620889" y="365125"/>
            <a:ext cx="10732911" cy="6137275"/>
          </a:xfrm>
        </p:spPr>
        <p:txBody>
          <a:bodyPr/>
          <a:lstStyle/>
          <a:p>
            <a:r>
              <a:rPr lang="en-US" dirty="0"/>
              <a:t>In state and federal court must satisfy due process in 14</a:t>
            </a:r>
            <a:r>
              <a:rPr lang="en-US" baseline="30000" dirty="0"/>
              <a:t>th</a:t>
            </a:r>
            <a:r>
              <a:rPr lang="en-US" dirty="0"/>
              <a:t>/5</a:t>
            </a:r>
            <a:r>
              <a:rPr lang="en-US" baseline="30000" dirty="0"/>
              <a:t>th</a:t>
            </a:r>
            <a:r>
              <a:rPr lang="en-US" dirty="0"/>
              <a:t> Amendments</a:t>
            </a:r>
            <a:br>
              <a:rPr lang="en-US" dirty="0"/>
            </a:br>
            <a:br>
              <a:rPr lang="en-US" dirty="0"/>
            </a:br>
            <a:r>
              <a:rPr lang="en-US" dirty="0"/>
              <a:t>Mullane test</a:t>
            </a:r>
            <a:br>
              <a:rPr lang="en-US" dirty="0"/>
            </a:br>
            <a:r>
              <a:rPr lang="en-US" dirty="0"/>
              <a:t>- </a:t>
            </a:r>
            <a:r>
              <a:rPr lang="en-US" altLang="en-US" dirty="0"/>
              <a:t>reasonably calculated, under all the circumstances, to apprise interested parties of the pendency of the action and afford them an opportunity to present their objections</a:t>
            </a:r>
            <a:endParaRPr lang="en-US" dirty="0"/>
          </a:p>
        </p:txBody>
      </p:sp>
    </p:spTree>
    <p:extLst>
      <p:ext uri="{BB962C8B-B14F-4D97-AF65-F5344CB8AC3E}">
        <p14:creationId xmlns:p14="http://schemas.microsoft.com/office/powerpoint/2010/main" val="394757249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D98D76-F60F-1343-8F2F-74A65BFA8147}"/>
              </a:ext>
            </a:extLst>
          </p:cNvPr>
          <p:cNvSpPr>
            <a:spLocks noGrp="1"/>
          </p:cNvSpPr>
          <p:nvPr>
            <p:ph type="title"/>
          </p:nvPr>
        </p:nvSpPr>
        <p:spPr>
          <a:xfrm>
            <a:off x="372533" y="365125"/>
            <a:ext cx="10981267" cy="6137275"/>
          </a:xfrm>
        </p:spPr>
        <p:txBody>
          <a:bodyPr/>
          <a:lstStyle/>
          <a:p>
            <a:r>
              <a:rPr lang="en-US" dirty="0"/>
              <a:t>Specific rules on service</a:t>
            </a:r>
          </a:p>
        </p:txBody>
      </p:sp>
    </p:spTree>
    <p:extLst>
      <p:ext uri="{BB962C8B-B14F-4D97-AF65-F5344CB8AC3E}">
        <p14:creationId xmlns:p14="http://schemas.microsoft.com/office/powerpoint/2010/main" val="340267065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7B06C9-2582-8D46-A218-45F0968A38EC}"/>
              </a:ext>
            </a:extLst>
          </p:cNvPr>
          <p:cNvSpPr>
            <a:spLocks noGrp="1"/>
          </p:cNvSpPr>
          <p:nvPr>
            <p:ph type="title"/>
          </p:nvPr>
        </p:nvSpPr>
        <p:spPr>
          <a:xfrm>
            <a:off x="598311" y="365125"/>
            <a:ext cx="10755489" cy="6114697"/>
          </a:xfrm>
        </p:spPr>
        <p:txBody>
          <a:bodyPr/>
          <a:lstStyle/>
          <a:p>
            <a:r>
              <a:rPr lang="en-US" dirty="0"/>
              <a:t>Concentrate on federal court</a:t>
            </a:r>
          </a:p>
        </p:txBody>
      </p:sp>
    </p:spTree>
    <p:extLst>
      <p:ext uri="{BB962C8B-B14F-4D97-AF65-F5344CB8AC3E}">
        <p14:creationId xmlns:p14="http://schemas.microsoft.com/office/powerpoint/2010/main" val="540531512"/>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1A987-CB2B-B54A-898E-4E7BEB6F9675}"/>
              </a:ext>
            </a:extLst>
          </p:cNvPr>
          <p:cNvSpPr>
            <a:spLocks noGrp="1"/>
          </p:cNvSpPr>
          <p:nvPr>
            <p:ph type="title"/>
          </p:nvPr>
        </p:nvSpPr>
        <p:spPr>
          <a:xfrm>
            <a:off x="564444" y="365125"/>
            <a:ext cx="10789356" cy="6080831"/>
          </a:xfrm>
        </p:spPr>
        <p:txBody>
          <a:bodyPr/>
          <a:lstStyle/>
          <a:p>
            <a:r>
              <a:rPr lang="en-US" dirty="0"/>
              <a:t>summons</a:t>
            </a:r>
            <a:br>
              <a:rPr lang="en-US" dirty="0"/>
            </a:br>
            <a:br>
              <a:rPr lang="en-US" dirty="0"/>
            </a:br>
            <a:r>
              <a:rPr lang="en-US" dirty="0"/>
              <a:t>waiver of service of summons</a:t>
            </a:r>
            <a:br>
              <a:rPr lang="en-US" dirty="0"/>
            </a:br>
            <a:br>
              <a:rPr lang="en-US" dirty="0"/>
            </a:br>
            <a:r>
              <a:rPr lang="en-US" dirty="0"/>
              <a:t>must serve within 90 days of filing under 4(m)</a:t>
            </a:r>
            <a:br>
              <a:rPr lang="en-US" dirty="0"/>
            </a:br>
            <a:br>
              <a:rPr lang="en-US" dirty="0"/>
            </a:br>
            <a:endParaRPr lang="en-US" dirty="0"/>
          </a:p>
        </p:txBody>
      </p:sp>
    </p:spTree>
    <p:extLst>
      <p:ext uri="{BB962C8B-B14F-4D97-AF65-F5344CB8AC3E}">
        <p14:creationId xmlns:p14="http://schemas.microsoft.com/office/powerpoint/2010/main" val="217166970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B9DF7-0374-0446-BC4A-08FF02E53A28}"/>
              </a:ext>
            </a:extLst>
          </p:cNvPr>
          <p:cNvSpPr>
            <a:spLocks noGrp="1"/>
          </p:cNvSpPr>
          <p:nvPr>
            <p:ph type="title"/>
          </p:nvPr>
        </p:nvSpPr>
        <p:spPr>
          <a:xfrm>
            <a:off x="349956" y="365125"/>
            <a:ext cx="11003844" cy="6159853"/>
          </a:xfrm>
        </p:spPr>
        <p:txBody>
          <a:bodyPr/>
          <a:lstStyle/>
          <a:p>
            <a:r>
              <a:rPr lang="en-US" dirty="0"/>
              <a:t>Who can serve?</a:t>
            </a:r>
            <a:br>
              <a:rPr lang="en-US" dirty="0"/>
            </a:br>
            <a:br>
              <a:rPr lang="en-US" dirty="0"/>
            </a:br>
            <a:r>
              <a:rPr lang="en-US" altLang="en-US" dirty="0"/>
              <a:t>4(c) Service.</a:t>
            </a:r>
            <a:br>
              <a:rPr lang="en-US" altLang="en-US" dirty="0"/>
            </a:br>
            <a:r>
              <a:rPr lang="en-US" altLang="en-US" dirty="0"/>
              <a:t>…</a:t>
            </a:r>
            <a:br>
              <a:rPr lang="en-US" altLang="en-US" dirty="0"/>
            </a:br>
            <a:r>
              <a:rPr lang="en-US" altLang="en-US" dirty="0"/>
              <a:t> (2) By Whom. Any person who is at least 18 years old and not a party may serve a summons and complaint.</a:t>
            </a:r>
            <a:endParaRPr lang="en-US" dirty="0"/>
          </a:p>
        </p:txBody>
      </p:sp>
    </p:spTree>
    <p:extLst>
      <p:ext uri="{BB962C8B-B14F-4D97-AF65-F5344CB8AC3E}">
        <p14:creationId xmlns:p14="http://schemas.microsoft.com/office/powerpoint/2010/main" val="207938591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7E928-2165-EE41-A7F9-9F7CB9E052DD}"/>
              </a:ext>
            </a:extLst>
          </p:cNvPr>
          <p:cNvSpPr>
            <a:spLocks noGrp="1"/>
          </p:cNvSpPr>
          <p:nvPr>
            <p:ph type="title"/>
          </p:nvPr>
        </p:nvSpPr>
        <p:spPr>
          <a:xfrm>
            <a:off x="496711" y="365125"/>
            <a:ext cx="10857089" cy="5922786"/>
          </a:xfrm>
        </p:spPr>
        <p:txBody>
          <a:bodyPr>
            <a:noAutofit/>
          </a:bodyPr>
          <a:lstStyle/>
          <a:p>
            <a:r>
              <a:rPr lang="en-US" sz="3200" dirty="0"/>
              <a:t>Service on individuals</a:t>
            </a:r>
            <a:br>
              <a:rPr lang="en-US" sz="3200" dirty="0"/>
            </a:br>
            <a:br>
              <a:rPr lang="en-US" sz="3200" dirty="0"/>
            </a:br>
            <a:r>
              <a:rPr lang="en-US" sz="3200" dirty="0"/>
              <a:t>FRCP 4(e)</a:t>
            </a:r>
            <a:br>
              <a:rPr lang="en-US" sz="3200" dirty="0"/>
            </a:br>
            <a:br>
              <a:rPr lang="en-US" sz="3200" dirty="0"/>
            </a:br>
            <a:r>
              <a:rPr lang="en-US" sz="3200" dirty="0"/>
              <a:t>4(e)(1)- use state law of state where service is effected or where federal court is located</a:t>
            </a:r>
            <a:br>
              <a:rPr lang="en-US" sz="3200" dirty="0"/>
            </a:br>
            <a:r>
              <a:rPr lang="en-US" sz="3200" dirty="0"/>
              <a:t>OR</a:t>
            </a:r>
            <a:br>
              <a:rPr lang="en-US" sz="3200" dirty="0"/>
            </a:br>
            <a:r>
              <a:rPr lang="en-US" sz="3200" dirty="0"/>
              <a:t>doing any of the following:</a:t>
            </a:r>
            <a:br>
              <a:rPr lang="en-US" sz="3200" dirty="0"/>
            </a:br>
            <a:r>
              <a:rPr lang="en-US" sz="3200" dirty="0"/>
              <a:t>    4(e)(2)(A) delivering a copy of the summons and of the complaint to the individual personally;</a:t>
            </a:r>
            <a:br>
              <a:rPr lang="en-US" sz="3200" dirty="0"/>
            </a:br>
            <a:r>
              <a:rPr lang="en-US" sz="3200" dirty="0"/>
              <a:t>    (B) leaving a copy of each at the individual’s dwelling or usual place of abode with someone of suitable age and discretion who resides there; or</a:t>
            </a:r>
            <a:br>
              <a:rPr lang="en-US" sz="3200" dirty="0"/>
            </a:br>
            <a:r>
              <a:rPr lang="en-US" sz="3200" dirty="0"/>
              <a:t>    (C) delivering a copy of each to an agent authorized by appointment or by law to receive service of process.</a:t>
            </a:r>
          </a:p>
        </p:txBody>
      </p:sp>
    </p:spTree>
    <p:extLst>
      <p:ext uri="{BB962C8B-B14F-4D97-AF65-F5344CB8AC3E}">
        <p14:creationId xmlns:p14="http://schemas.microsoft.com/office/powerpoint/2010/main" val="2701632871"/>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F5DAE2-D5C9-0C42-B010-74A858ECB559}"/>
              </a:ext>
            </a:extLst>
          </p:cNvPr>
          <p:cNvSpPr>
            <a:spLocks noGrp="1"/>
          </p:cNvSpPr>
          <p:nvPr>
            <p:ph type="title"/>
          </p:nvPr>
        </p:nvSpPr>
        <p:spPr>
          <a:xfrm>
            <a:off x="259644" y="365125"/>
            <a:ext cx="11094156" cy="6205008"/>
          </a:xfrm>
        </p:spPr>
        <p:txBody>
          <a:bodyPr>
            <a:normAutofit fontScale="90000"/>
          </a:bodyPr>
          <a:lstStyle/>
          <a:p>
            <a:r>
              <a:rPr lang="en-US" dirty="0"/>
              <a:t>Service on corps and unincorporated assns.</a:t>
            </a:r>
            <a:br>
              <a:rPr lang="en-US" dirty="0"/>
            </a:br>
            <a:br>
              <a:rPr lang="en-US" dirty="0"/>
            </a:br>
            <a:r>
              <a:rPr lang="en-US" dirty="0"/>
              <a:t>- use state law again</a:t>
            </a:r>
            <a:br>
              <a:rPr lang="en-US" dirty="0"/>
            </a:br>
            <a:r>
              <a:rPr lang="en-US" dirty="0"/>
              <a:t>OR</a:t>
            </a:r>
            <a:br>
              <a:rPr lang="en-US" dirty="0"/>
            </a:br>
            <a:r>
              <a:rPr lang="en-US" altLang="en-US" dirty="0"/>
              <a:t>by delivering a copy of the summons and of the complaint to an officer, a managing or general agent, or any other agent authorized by appointment or by law to receive service of process and — if the agent is one authorized by statute and the statute so requires — by also mailing a copy of each to the defendant...</a:t>
            </a:r>
            <a:endParaRPr lang="en-US" dirty="0"/>
          </a:p>
        </p:txBody>
      </p:sp>
    </p:spTree>
    <p:extLst>
      <p:ext uri="{BB962C8B-B14F-4D97-AF65-F5344CB8AC3E}">
        <p14:creationId xmlns:p14="http://schemas.microsoft.com/office/powerpoint/2010/main" val="255313735"/>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014136-051B-6A4C-B9E7-1DC5BB3C5BA9}"/>
              </a:ext>
            </a:extLst>
          </p:cNvPr>
          <p:cNvSpPr>
            <a:spLocks noGrp="1"/>
          </p:cNvSpPr>
          <p:nvPr>
            <p:ph type="title"/>
          </p:nvPr>
        </p:nvSpPr>
        <p:spPr>
          <a:xfrm>
            <a:off x="508000" y="365125"/>
            <a:ext cx="10845800" cy="6035675"/>
          </a:xfrm>
        </p:spPr>
        <p:txBody>
          <a:bodyPr/>
          <a:lstStyle/>
          <a:p>
            <a:r>
              <a:rPr lang="en-US" dirty="0"/>
              <a:t>Challenging in adequate service</a:t>
            </a:r>
            <a:br>
              <a:rPr lang="en-US" dirty="0"/>
            </a:br>
            <a:br>
              <a:rPr lang="en-US" dirty="0"/>
            </a:br>
            <a:r>
              <a:rPr lang="en-US" dirty="0"/>
              <a:t>direct</a:t>
            </a:r>
            <a:br>
              <a:rPr lang="en-US" dirty="0"/>
            </a:br>
            <a:r>
              <a:rPr lang="en-US" dirty="0"/>
              <a:t>- motion to set aside judgment R 60</a:t>
            </a:r>
            <a:br>
              <a:rPr lang="en-US" dirty="0"/>
            </a:br>
            <a:r>
              <a:rPr lang="en-US" dirty="0"/>
              <a:t>- motion to dismiss 12(b)(4)-(5)</a:t>
            </a:r>
            <a:br>
              <a:rPr lang="en-US" dirty="0"/>
            </a:br>
            <a:br>
              <a:rPr lang="en-US" dirty="0"/>
            </a:br>
            <a:r>
              <a:rPr lang="en-US" dirty="0"/>
              <a:t>collateral attack</a:t>
            </a:r>
          </a:p>
        </p:txBody>
      </p:sp>
    </p:spTree>
    <p:extLst>
      <p:ext uri="{BB962C8B-B14F-4D97-AF65-F5344CB8AC3E}">
        <p14:creationId xmlns:p14="http://schemas.microsoft.com/office/powerpoint/2010/main" val="1067427980"/>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74D5E-FFAE-F943-8687-371205AA5BE9}"/>
              </a:ext>
            </a:extLst>
          </p:cNvPr>
          <p:cNvSpPr>
            <a:spLocks noGrp="1"/>
          </p:cNvSpPr>
          <p:nvPr>
            <p:ph type="title"/>
          </p:nvPr>
        </p:nvSpPr>
        <p:spPr>
          <a:xfrm>
            <a:off x="428978" y="365125"/>
            <a:ext cx="10924822" cy="6193719"/>
          </a:xfrm>
        </p:spPr>
        <p:txBody>
          <a:bodyPr/>
          <a:lstStyle/>
          <a:p>
            <a:r>
              <a:rPr lang="en-US" dirty="0"/>
              <a:t>drafting a complaint in federal court</a:t>
            </a:r>
            <a:br>
              <a:rPr lang="en-US" dirty="0"/>
            </a:br>
            <a:br>
              <a:rPr lang="en-US" dirty="0"/>
            </a:br>
            <a:r>
              <a:rPr lang="en-US" dirty="0"/>
              <a:t>allegations of jurisdiction</a:t>
            </a:r>
            <a:br>
              <a:rPr lang="en-US" dirty="0"/>
            </a:br>
            <a:r>
              <a:rPr lang="en-US" dirty="0"/>
              <a:t>facts</a:t>
            </a:r>
            <a:br>
              <a:rPr lang="en-US" dirty="0"/>
            </a:br>
            <a:r>
              <a:rPr lang="en-US" dirty="0"/>
              <a:t>prayer for relief</a:t>
            </a:r>
            <a:br>
              <a:rPr lang="en-US" dirty="0"/>
            </a:br>
            <a:br>
              <a:rPr lang="en-US" dirty="0"/>
            </a:br>
            <a:r>
              <a:rPr lang="en-US" dirty="0"/>
              <a:t>sign</a:t>
            </a:r>
          </a:p>
        </p:txBody>
      </p:sp>
    </p:spTree>
    <p:extLst>
      <p:ext uri="{BB962C8B-B14F-4D97-AF65-F5344CB8AC3E}">
        <p14:creationId xmlns:p14="http://schemas.microsoft.com/office/powerpoint/2010/main" val="262416917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1667E6-0433-844A-81F8-88C7D4FD40A3}"/>
              </a:ext>
            </a:extLst>
          </p:cNvPr>
          <p:cNvSpPr>
            <a:spLocks noGrp="1"/>
          </p:cNvSpPr>
          <p:nvPr>
            <p:ph type="title"/>
          </p:nvPr>
        </p:nvSpPr>
        <p:spPr>
          <a:xfrm>
            <a:off x="474133" y="365125"/>
            <a:ext cx="10879667" cy="6035675"/>
          </a:xfrm>
        </p:spPr>
        <p:txBody>
          <a:bodyPr/>
          <a:lstStyle/>
          <a:p>
            <a:r>
              <a:rPr lang="en-US" altLang="en-US" dirty="0"/>
              <a:t>Rule 8. General Rules of Pleading</a:t>
            </a:r>
            <a:br>
              <a:rPr lang="en-US" altLang="en-US" dirty="0"/>
            </a:br>
            <a:br>
              <a:rPr lang="en-US" altLang="en-US" dirty="0"/>
            </a:br>
            <a:r>
              <a:rPr lang="en-US" altLang="en-US" dirty="0"/>
              <a:t>(a) Claim for Relief. A pleading that states a claim for relief must contain:</a:t>
            </a:r>
            <a:br>
              <a:rPr lang="en-US" altLang="en-US" dirty="0"/>
            </a:br>
            <a:r>
              <a:rPr lang="en-US" altLang="en-US" dirty="0"/>
              <a:t>…</a:t>
            </a:r>
            <a:br>
              <a:rPr lang="en-US" altLang="en-US" dirty="0"/>
            </a:br>
            <a:r>
              <a:rPr lang="en-US" altLang="en-US" dirty="0"/>
              <a:t>(2) a short and plain statement of the claim showing that the pleader is entitled to relief; </a:t>
            </a:r>
            <a:br>
              <a:rPr lang="en-US" altLang="en-US" dirty="0"/>
            </a:br>
            <a:endParaRPr lang="en-US" dirty="0"/>
          </a:p>
        </p:txBody>
      </p:sp>
    </p:spTree>
    <p:extLst>
      <p:ext uri="{BB962C8B-B14F-4D97-AF65-F5344CB8AC3E}">
        <p14:creationId xmlns:p14="http://schemas.microsoft.com/office/powerpoint/2010/main" val="367148831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EED32B-7680-7744-91C3-9BAFDEA9D4AB}"/>
              </a:ext>
            </a:extLst>
          </p:cNvPr>
          <p:cNvSpPr>
            <a:spLocks noGrp="1"/>
          </p:cNvSpPr>
          <p:nvPr>
            <p:ph type="title"/>
          </p:nvPr>
        </p:nvSpPr>
        <p:spPr>
          <a:xfrm>
            <a:off x="406400" y="365125"/>
            <a:ext cx="10947400" cy="6148564"/>
          </a:xfrm>
        </p:spPr>
        <p:txBody>
          <a:bodyPr/>
          <a:lstStyle/>
          <a:p>
            <a:r>
              <a:rPr lang="en-US" dirty="0"/>
              <a:t>How do you interpret the other sovereign’s law?</a:t>
            </a:r>
          </a:p>
        </p:txBody>
      </p:sp>
    </p:spTree>
    <p:extLst>
      <p:ext uri="{BB962C8B-B14F-4D97-AF65-F5344CB8AC3E}">
        <p14:creationId xmlns:p14="http://schemas.microsoft.com/office/powerpoint/2010/main" val="2706125421"/>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D94A69-4FD0-FE40-978A-97B595739A2B}"/>
              </a:ext>
            </a:extLst>
          </p:cNvPr>
          <p:cNvSpPr>
            <a:spLocks noGrp="1"/>
          </p:cNvSpPr>
          <p:nvPr>
            <p:ph type="title"/>
          </p:nvPr>
        </p:nvSpPr>
        <p:spPr>
          <a:xfrm>
            <a:off x="428978" y="365125"/>
            <a:ext cx="10924822" cy="6069542"/>
          </a:xfrm>
        </p:spPr>
        <p:txBody>
          <a:bodyPr>
            <a:normAutofit/>
          </a:bodyPr>
          <a:lstStyle/>
          <a:p>
            <a:r>
              <a:rPr lang="en-US" dirty="0"/>
              <a:t>Distinguish</a:t>
            </a:r>
            <a:br>
              <a:rPr lang="en-US" dirty="0"/>
            </a:br>
            <a:br>
              <a:rPr lang="en-US" dirty="0"/>
            </a:br>
            <a:r>
              <a:rPr lang="en-US" dirty="0"/>
              <a:t>stating a claim (look to relevant </a:t>
            </a:r>
            <a:r>
              <a:rPr lang="en-US" dirty="0" err="1"/>
              <a:t>subst</a:t>
            </a:r>
            <a:r>
              <a:rPr lang="en-US" dirty="0"/>
              <a:t> law)</a:t>
            </a:r>
            <a:br>
              <a:rPr lang="en-US" dirty="0"/>
            </a:br>
            <a:r>
              <a:rPr lang="en-US" dirty="0"/>
              <a:t>	- if a problem dismiss through 12(b)(6)</a:t>
            </a:r>
            <a:br>
              <a:rPr lang="en-US" dirty="0"/>
            </a:br>
            <a:r>
              <a:rPr lang="en-US" dirty="0"/>
              <a:t>	</a:t>
            </a:r>
            <a:br>
              <a:rPr lang="en-US" dirty="0"/>
            </a:br>
            <a:r>
              <a:rPr lang="en-US" dirty="0"/>
              <a:t>satisfying pleading standards – look to 8(a) or 9(b)</a:t>
            </a:r>
            <a:br>
              <a:rPr lang="en-US" dirty="0"/>
            </a:br>
            <a:r>
              <a:rPr lang="en-US" dirty="0"/>
              <a:t>	- if a problem – motion for a more definite statement under 12(e)</a:t>
            </a:r>
          </a:p>
        </p:txBody>
      </p:sp>
    </p:spTree>
    <p:extLst>
      <p:ext uri="{BB962C8B-B14F-4D97-AF65-F5344CB8AC3E}">
        <p14:creationId xmlns:p14="http://schemas.microsoft.com/office/powerpoint/2010/main" val="622529000"/>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84C6B-DC9A-1C43-961E-88D4C17B455B}"/>
              </a:ext>
            </a:extLst>
          </p:cNvPr>
          <p:cNvSpPr>
            <a:spLocks noGrp="1"/>
          </p:cNvSpPr>
          <p:nvPr>
            <p:ph type="title"/>
          </p:nvPr>
        </p:nvSpPr>
        <p:spPr>
          <a:xfrm>
            <a:off x="462844" y="365125"/>
            <a:ext cx="10890956" cy="6159853"/>
          </a:xfrm>
        </p:spPr>
        <p:txBody>
          <a:bodyPr/>
          <a:lstStyle/>
          <a:p>
            <a:r>
              <a:rPr lang="en-US" dirty="0"/>
              <a:t>Some of Conley still good law </a:t>
            </a:r>
            <a:br>
              <a:rPr lang="en-US" dirty="0"/>
            </a:br>
            <a:br>
              <a:rPr lang="en-US" dirty="0"/>
            </a:br>
            <a:r>
              <a:rPr lang="en-US" dirty="0"/>
              <a:t>- don’t have to say why you state a claim in your complaint</a:t>
            </a:r>
            <a:br>
              <a:rPr lang="en-US" dirty="0"/>
            </a:br>
            <a:r>
              <a:rPr lang="en-US" dirty="0"/>
              <a:t>- don’t have to mention magic words</a:t>
            </a:r>
            <a:br>
              <a:rPr lang="en-US" dirty="0"/>
            </a:br>
            <a:r>
              <a:rPr lang="en-US" dirty="0"/>
              <a:t>- read complaint generously to satisfy elements</a:t>
            </a:r>
          </a:p>
        </p:txBody>
      </p:sp>
    </p:spTree>
    <p:extLst>
      <p:ext uri="{BB962C8B-B14F-4D97-AF65-F5344CB8AC3E}">
        <p14:creationId xmlns:p14="http://schemas.microsoft.com/office/powerpoint/2010/main" val="194655329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B44E66-DC17-7B4F-812F-C72E2B81F984}"/>
              </a:ext>
            </a:extLst>
          </p:cNvPr>
          <p:cNvSpPr>
            <a:spLocks noGrp="1"/>
          </p:cNvSpPr>
          <p:nvPr>
            <p:ph type="title"/>
          </p:nvPr>
        </p:nvSpPr>
        <p:spPr>
          <a:xfrm>
            <a:off x="372533" y="365125"/>
            <a:ext cx="10981267" cy="6125986"/>
          </a:xfrm>
        </p:spPr>
        <p:txBody>
          <a:bodyPr/>
          <a:lstStyle/>
          <a:p>
            <a:r>
              <a:rPr lang="en-US" dirty="0"/>
              <a:t>But </a:t>
            </a:r>
            <a:r>
              <a:rPr lang="en-US" dirty="0" err="1"/>
              <a:t>SCt</a:t>
            </a:r>
            <a:r>
              <a:rPr lang="en-US" dirty="0"/>
              <a:t> reads 8(a)(2) (showing) to require plausibility pleading</a:t>
            </a:r>
            <a:br>
              <a:rPr lang="en-US" dirty="0"/>
            </a:br>
            <a:br>
              <a:rPr lang="en-US" dirty="0"/>
            </a:br>
            <a:r>
              <a:rPr lang="en-US" dirty="0" err="1"/>
              <a:t>Twiqbal</a:t>
            </a:r>
            <a:endParaRPr lang="en-US" dirty="0"/>
          </a:p>
        </p:txBody>
      </p:sp>
    </p:spTree>
    <p:extLst>
      <p:ext uri="{BB962C8B-B14F-4D97-AF65-F5344CB8AC3E}">
        <p14:creationId xmlns:p14="http://schemas.microsoft.com/office/powerpoint/2010/main" val="273333722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EEF83C-7E6A-EC4A-9D02-0295DB74150F}"/>
              </a:ext>
            </a:extLst>
          </p:cNvPr>
          <p:cNvSpPr>
            <a:spLocks noGrp="1"/>
          </p:cNvSpPr>
          <p:nvPr>
            <p:ph type="title"/>
          </p:nvPr>
        </p:nvSpPr>
        <p:spPr>
          <a:xfrm>
            <a:off x="575733" y="365125"/>
            <a:ext cx="10778067" cy="6046964"/>
          </a:xfrm>
        </p:spPr>
        <p:txBody>
          <a:bodyPr>
            <a:normAutofit fontScale="90000"/>
          </a:bodyPr>
          <a:lstStyle/>
          <a:p>
            <a:r>
              <a:rPr lang="en-US" dirty="0"/>
              <a:t>Special rule for allegations of fraud:</a:t>
            </a:r>
            <a:br>
              <a:rPr lang="en-US" dirty="0"/>
            </a:br>
            <a:br>
              <a:rPr lang="en-US" dirty="0"/>
            </a:br>
            <a:r>
              <a:rPr lang="en-US" dirty="0"/>
              <a:t>Rule 9.  Pleading Special Matters </a:t>
            </a:r>
            <a:br>
              <a:rPr lang="en-US" dirty="0"/>
            </a:br>
            <a:r>
              <a:rPr lang="en-US" dirty="0"/>
              <a:t>... </a:t>
            </a:r>
            <a:br>
              <a:rPr lang="en-US" dirty="0"/>
            </a:br>
            <a:r>
              <a:rPr lang="en-US" dirty="0"/>
              <a:t>(b) Fraud or Mistake; Conditions of Mind. </a:t>
            </a:r>
            <a:r>
              <a:rPr lang="en-US" b="1" dirty="0"/>
              <a:t>In alleging fraud or mistake, a party must state with particularity the circumstances constituting fraud or mistake.</a:t>
            </a:r>
            <a:r>
              <a:rPr lang="en-US" dirty="0"/>
              <a:t> Malice, intent, knowledge, and other conditions of a person’s mind may be alleged generally.</a:t>
            </a:r>
          </a:p>
        </p:txBody>
      </p:sp>
    </p:spTree>
    <p:extLst>
      <p:ext uri="{BB962C8B-B14F-4D97-AF65-F5344CB8AC3E}">
        <p14:creationId xmlns:p14="http://schemas.microsoft.com/office/powerpoint/2010/main" val="248939458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B56416-9772-F249-9F60-9EC16DD0C191}"/>
              </a:ext>
            </a:extLst>
          </p:cNvPr>
          <p:cNvSpPr>
            <a:spLocks noGrp="1"/>
          </p:cNvSpPr>
          <p:nvPr>
            <p:ph type="title"/>
          </p:nvPr>
        </p:nvSpPr>
        <p:spPr>
          <a:xfrm>
            <a:off x="417689" y="365125"/>
            <a:ext cx="10936111" cy="6148564"/>
          </a:xfrm>
        </p:spPr>
        <p:txBody>
          <a:bodyPr/>
          <a:lstStyle/>
          <a:p>
            <a:r>
              <a:rPr lang="en-US" dirty="0"/>
              <a:t>Complaint is drafted and served on D…</a:t>
            </a:r>
          </a:p>
        </p:txBody>
      </p:sp>
    </p:spTree>
    <p:extLst>
      <p:ext uri="{BB962C8B-B14F-4D97-AF65-F5344CB8AC3E}">
        <p14:creationId xmlns:p14="http://schemas.microsoft.com/office/powerpoint/2010/main" val="1547920848"/>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6A53DB-A666-A04C-A858-00403EBD9088}"/>
              </a:ext>
            </a:extLst>
          </p:cNvPr>
          <p:cNvSpPr>
            <a:spLocks noGrp="1"/>
          </p:cNvSpPr>
          <p:nvPr>
            <p:ph type="title"/>
          </p:nvPr>
        </p:nvSpPr>
        <p:spPr>
          <a:xfrm>
            <a:off x="575733" y="365125"/>
            <a:ext cx="10778067" cy="6182431"/>
          </a:xfrm>
        </p:spPr>
        <p:txBody>
          <a:bodyPr/>
          <a:lstStyle/>
          <a:p>
            <a:r>
              <a:rPr lang="en-US" dirty="0"/>
              <a:t>D does nothing….</a:t>
            </a:r>
            <a:br>
              <a:rPr lang="en-US" dirty="0"/>
            </a:br>
            <a:br>
              <a:rPr lang="en-US" dirty="0"/>
            </a:br>
            <a:r>
              <a:rPr lang="en-US" dirty="0"/>
              <a:t>default</a:t>
            </a:r>
          </a:p>
        </p:txBody>
      </p:sp>
    </p:spTree>
    <p:extLst>
      <p:ext uri="{BB962C8B-B14F-4D97-AF65-F5344CB8AC3E}">
        <p14:creationId xmlns:p14="http://schemas.microsoft.com/office/powerpoint/2010/main" val="4229311035"/>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E8F896-2D66-D247-8363-A58C93BBB163}"/>
              </a:ext>
            </a:extLst>
          </p:cNvPr>
          <p:cNvSpPr>
            <a:spLocks noGrp="1"/>
          </p:cNvSpPr>
          <p:nvPr>
            <p:ph type="title"/>
          </p:nvPr>
        </p:nvSpPr>
        <p:spPr>
          <a:xfrm>
            <a:off x="474133" y="365125"/>
            <a:ext cx="10879667" cy="6137275"/>
          </a:xfrm>
        </p:spPr>
        <p:txBody>
          <a:bodyPr/>
          <a:lstStyle/>
          <a:p>
            <a:r>
              <a:rPr lang="en-US" dirty="0"/>
              <a:t>motion for an entry of default</a:t>
            </a:r>
            <a:br>
              <a:rPr lang="en-US" dirty="0"/>
            </a:br>
            <a:r>
              <a:rPr lang="en-US" dirty="0"/>
              <a:t>entry of default</a:t>
            </a:r>
            <a:br>
              <a:rPr lang="en-US" dirty="0"/>
            </a:br>
            <a:r>
              <a:rPr lang="en-US" dirty="0"/>
              <a:t>motion for a default judgment</a:t>
            </a:r>
            <a:br>
              <a:rPr lang="en-US" dirty="0"/>
            </a:br>
            <a:r>
              <a:rPr lang="en-US" dirty="0"/>
              <a:t>default judgment</a:t>
            </a:r>
            <a:br>
              <a:rPr lang="en-US" dirty="0"/>
            </a:br>
            <a:r>
              <a:rPr lang="en-US" dirty="0"/>
              <a:t>	- court’s assessment</a:t>
            </a:r>
          </a:p>
        </p:txBody>
      </p:sp>
    </p:spTree>
    <p:extLst>
      <p:ext uri="{BB962C8B-B14F-4D97-AF65-F5344CB8AC3E}">
        <p14:creationId xmlns:p14="http://schemas.microsoft.com/office/powerpoint/2010/main" val="829083234"/>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4268BC-5178-514A-B97F-F04D9DE0C537}"/>
              </a:ext>
            </a:extLst>
          </p:cNvPr>
          <p:cNvSpPr>
            <a:spLocks noGrp="1"/>
          </p:cNvSpPr>
          <p:nvPr>
            <p:ph type="title"/>
          </p:nvPr>
        </p:nvSpPr>
        <p:spPr>
          <a:xfrm>
            <a:off x="485422" y="365125"/>
            <a:ext cx="10868378" cy="6114697"/>
          </a:xfrm>
        </p:spPr>
        <p:txBody>
          <a:bodyPr/>
          <a:lstStyle/>
          <a:p>
            <a:r>
              <a:rPr lang="en-US" dirty="0"/>
              <a:t>D responds</a:t>
            </a:r>
            <a:br>
              <a:rPr lang="en-US" dirty="0"/>
            </a:br>
            <a:br>
              <a:rPr lang="en-US" dirty="0"/>
            </a:br>
            <a:r>
              <a:rPr lang="en-US" dirty="0"/>
              <a:t>- answer</a:t>
            </a:r>
            <a:br>
              <a:rPr lang="en-US" dirty="0"/>
            </a:br>
            <a:r>
              <a:rPr lang="en-US" dirty="0"/>
              <a:t>- </a:t>
            </a:r>
            <a:r>
              <a:rPr lang="en-US" dirty="0" err="1"/>
              <a:t>preanswer</a:t>
            </a:r>
            <a:r>
              <a:rPr lang="en-US" dirty="0"/>
              <a:t> motion</a:t>
            </a:r>
            <a:br>
              <a:rPr lang="en-US" dirty="0"/>
            </a:br>
            <a:br>
              <a:rPr lang="en-US" dirty="0"/>
            </a:br>
            <a:r>
              <a:rPr lang="en-US" dirty="0"/>
              <a:t>must respond within 21 days of service</a:t>
            </a:r>
            <a:br>
              <a:rPr lang="en-US" dirty="0"/>
            </a:br>
            <a:r>
              <a:rPr lang="en-US" dirty="0"/>
              <a:t>	- exception 60 days if you accept waiver of service of summons</a:t>
            </a:r>
          </a:p>
        </p:txBody>
      </p:sp>
    </p:spTree>
    <p:extLst>
      <p:ext uri="{BB962C8B-B14F-4D97-AF65-F5344CB8AC3E}">
        <p14:creationId xmlns:p14="http://schemas.microsoft.com/office/powerpoint/2010/main" val="1388872609"/>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6567D3-FEFE-4346-B649-A05F0389433C}"/>
              </a:ext>
            </a:extLst>
          </p:cNvPr>
          <p:cNvSpPr>
            <a:spLocks noGrp="1"/>
          </p:cNvSpPr>
          <p:nvPr>
            <p:ph type="title"/>
          </p:nvPr>
        </p:nvSpPr>
        <p:spPr>
          <a:xfrm>
            <a:off x="417689" y="365125"/>
            <a:ext cx="10936111" cy="6148564"/>
          </a:xfrm>
        </p:spPr>
        <p:txBody>
          <a:bodyPr/>
          <a:lstStyle/>
          <a:p>
            <a:r>
              <a:rPr lang="en-US" dirty="0"/>
              <a:t>If you submit </a:t>
            </a:r>
            <a:r>
              <a:rPr lang="en-US" dirty="0" err="1"/>
              <a:t>preanswer</a:t>
            </a:r>
            <a:r>
              <a:rPr lang="en-US" dirty="0"/>
              <a:t> motion and it is then denied</a:t>
            </a:r>
            <a:br>
              <a:rPr lang="en-US" dirty="0"/>
            </a:br>
            <a:br>
              <a:rPr lang="en-US" dirty="0"/>
            </a:br>
            <a:r>
              <a:rPr lang="en-US" dirty="0"/>
              <a:t>- 14 days to answer</a:t>
            </a:r>
            <a:br>
              <a:rPr lang="en-US" dirty="0"/>
            </a:br>
            <a:br>
              <a:rPr lang="en-US" dirty="0"/>
            </a:br>
            <a:br>
              <a:rPr lang="en-US" dirty="0"/>
            </a:br>
            <a:r>
              <a:rPr lang="en-US" dirty="0"/>
              <a:t>also if ask for more def statement – 14 days from receiving amended complaint</a:t>
            </a:r>
          </a:p>
        </p:txBody>
      </p:sp>
    </p:spTree>
    <p:extLst>
      <p:ext uri="{BB962C8B-B14F-4D97-AF65-F5344CB8AC3E}">
        <p14:creationId xmlns:p14="http://schemas.microsoft.com/office/powerpoint/2010/main" val="3960275791"/>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A5750-5377-954E-B2D1-FF0122034C02}"/>
              </a:ext>
            </a:extLst>
          </p:cNvPr>
          <p:cNvSpPr>
            <a:spLocks noGrp="1"/>
          </p:cNvSpPr>
          <p:nvPr>
            <p:ph type="title"/>
          </p:nvPr>
        </p:nvSpPr>
        <p:spPr>
          <a:xfrm>
            <a:off x="474133" y="365125"/>
            <a:ext cx="10879667" cy="6058253"/>
          </a:xfrm>
        </p:spPr>
        <p:txBody>
          <a:bodyPr>
            <a:normAutofit fontScale="90000"/>
          </a:bodyPr>
          <a:lstStyle/>
          <a:p>
            <a:r>
              <a:rPr lang="en-US" sz="3200" dirty="0"/>
              <a:t>Waiver of 12(b) defenses - 12(g)-(h)</a:t>
            </a:r>
            <a:br>
              <a:rPr lang="en-US" sz="3200" dirty="0"/>
            </a:br>
            <a:br>
              <a:rPr lang="en-US" sz="3200" dirty="0"/>
            </a:br>
            <a:r>
              <a:rPr lang="en-US" sz="3200" dirty="0"/>
              <a:t>- </a:t>
            </a:r>
            <a:r>
              <a:rPr lang="en-US" sz="3200" dirty="0" err="1"/>
              <a:t>smj</a:t>
            </a:r>
            <a:r>
              <a:rPr lang="en-US" sz="3200" dirty="0"/>
              <a:t> – never waived in case (</a:t>
            </a:r>
            <a:r>
              <a:rPr lang="en-US" sz="3200" dirty="0" err="1"/>
              <a:t>sua</a:t>
            </a:r>
            <a:r>
              <a:rPr lang="en-US" sz="3200" dirty="0"/>
              <a:t> sponte duty on court too)</a:t>
            </a:r>
            <a:br>
              <a:rPr lang="en-US" sz="3200" dirty="0"/>
            </a:br>
            <a:br>
              <a:rPr lang="en-US" sz="3200" dirty="0"/>
            </a:br>
            <a:r>
              <a:rPr lang="en-US" sz="3200" dirty="0"/>
              <a:t>- failure to state a claim and failure to join </a:t>
            </a:r>
            <a:r>
              <a:rPr lang="en-US" sz="3200" dirty="0" err="1"/>
              <a:t>nec</a:t>
            </a:r>
            <a:r>
              <a:rPr lang="en-US" sz="3200" dirty="0"/>
              <a:t> party</a:t>
            </a:r>
            <a:br>
              <a:rPr lang="en-US" sz="3200" dirty="0"/>
            </a:br>
            <a:r>
              <a:rPr lang="en-US" sz="3200" dirty="0"/>
              <a:t>	- can bring up pretty much at any time, except in second </a:t>
            </a:r>
            <a:r>
              <a:rPr lang="en-US" sz="3200" dirty="0" err="1"/>
              <a:t>preanswer</a:t>
            </a:r>
            <a:r>
              <a:rPr lang="en-US" sz="3200" dirty="0"/>
              <a:t> motion if defense was available to you in first</a:t>
            </a:r>
            <a:br>
              <a:rPr lang="en-US" sz="3200" dirty="0"/>
            </a:br>
            <a:br>
              <a:rPr lang="en-US" sz="3200" dirty="0"/>
            </a:br>
            <a:r>
              <a:rPr lang="en-US" sz="3200" dirty="0"/>
              <a:t>- service, process, venue, PJ</a:t>
            </a:r>
            <a:br>
              <a:rPr lang="en-US" sz="3200" dirty="0"/>
            </a:br>
            <a:r>
              <a:rPr lang="en-US" sz="3200" dirty="0"/>
              <a:t>	- if submit </a:t>
            </a:r>
            <a:r>
              <a:rPr lang="en-US" sz="3200" dirty="0" err="1"/>
              <a:t>preanswer</a:t>
            </a:r>
            <a:r>
              <a:rPr lang="en-US" sz="3200" dirty="0"/>
              <a:t> motion under R 12 first, must be in it unless was not available at time</a:t>
            </a:r>
            <a:br>
              <a:rPr lang="en-US" sz="3200" dirty="0"/>
            </a:br>
            <a:r>
              <a:rPr lang="en-US" sz="3200" dirty="0"/>
              <a:t>	- if submit answer first, must be in it unless not available at time</a:t>
            </a:r>
            <a:br>
              <a:rPr lang="en-US" sz="3200" dirty="0"/>
            </a:br>
            <a:r>
              <a:rPr lang="en-US" sz="3200" dirty="0"/>
              <a:t>		if forget, can however save through amendment of right</a:t>
            </a:r>
          </a:p>
        </p:txBody>
      </p:sp>
    </p:spTree>
    <p:extLst>
      <p:ext uri="{BB962C8B-B14F-4D97-AF65-F5344CB8AC3E}">
        <p14:creationId xmlns:p14="http://schemas.microsoft.com/office/powerpoint/2010/main" val="88967831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94ECF68-F2C2-A845-B072-052ACA4757F6}"/>
              </a:ext>
            </a:extLst>
          </p:cNvPr>
          <p:cNvSpPr>
            <a:spLocks noGrp="1"/>
          </p:cNvSpPr>
          <p:nvPr>
            <p:ph type="title"/>
          </p:nvPr>
        </p:nvSpPr>
        <p:spPr>
          <a:xfrm>
            <a:off x="406400" y="365125"/>
            <a:ext cx="10947400" cy="6069542"/>
          </a:xfrm>
        </p:spPr>
        <p:txBody>
          <a:bodyPr/>
          <a:lstStyle/>
          <a:p>
            <a:r>
              <a:rPr lang="en-US" dirty="0"/>
              <a:t>state court</a:t>
            </a:r>
            <a:br>
              <a:rPr lang="en-US" dirty="0"/>
            </a:br>
            <a:r>
              <a:rPr lang="en-US" dirty="0"/>
              <a:t>	- common to predict what relevant state/foreign </a:t>
            </a:r>
            <a:r>
              <a:rPr lang="en-US" dirty="0" err="1"/>
              <a:t>SCt</a:t>
            </a:r>
            <a:r>
              <a:rPr lang="en-US" dirty="0"/>
              <a:t> would say (but do not always use this approach)</a:t>
            </a:r>
            <a:br>
              <a:rPr lang="en-US" dirty="0"/>
            </a:br>
            <a:br>
              <a:rPr lang="en-US" dirty="0"/>
            </a:br>
            <a:r>
              <a:rPr lang="en-US" dirty="0"/>
              <a:t>federal court</a:t>
            </a:r>
            <a:br>
              <a:rPr lang="en-US" dirty="0"/>
            </a:br>
            <a:r>
              <a:rPr lang="en-US" dirty="0"/>
              <a:t>	- Erie: predict what relevant state/foreign </a:t>
            </a:r>
            <a:r>
              <a:rPr lang="en-US" dirty="0" err="1"/>
              <a:t>SCt</a:t>
            </a:r>
            <a:r>
              <a:rPr lang="en-US" dirty="0"/>
              <a:t> would say, even for general common law cases</a:t>
            </a:r>
          </a:p>
        </p:txBody>
      </p:sp>
    </p:spTree>
    <p:extLst>
      <p:ext uri="{BB962C8B-B14F-4D97-AF65-F5344CB8AC3E}">
        <p14:creationId xmlns:p14="http://schemas.microsoft.com/office/powerpoint/2010/main" val="3555237259"/>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69967F-96DA-7A4B-9045-5FB2FD6C5449}"/>
              </a:ext>
            </a:extLst>
          </p:cNvPr>
          <p:cNvSpPr>
            <a:spLocks noGrp="1"/>
          </p:cNvSpPr>
          <p:nvPr>
            <p:ph type="title"/>
          </p:nvPr>
        </p:nvSpPr>
        <p:spPr>
          <a:xfrm>
            <a:off x="587022" y="365125"/>
            <a:ext cx="10766778" cy="6114697"/>
          </a:xfrm>
        </p:spPr>
        <p:txBody>
          <a:bodyPr>
            <a:normAutofit fontScale="90000"/>
          </a:bodyPr>
          <a:lstStyle/>
          <a:p>
            <a:r>
              <a:rPr lang="en-US" dirty="0"/>
              <a:t>Form of answers</a:t>
            </a:r>
            <a:br>
              <a:rPr lang="en-US" dirty="0"/>
            </a:br>
            <a:br>
              <a:rPr lang="en-US" dirty="0"/>
            </a:br>
            <a:r>
              <a:rPr lang="en-US" dirty="0"/>
              <a:t>- affirmative defenses</a:t>
            </a:r>
            <a:br>
              <a:rPr lang="en-US" dirty="0"/>
            </a:br>
            <a:r>
              <a:rPr lang="en-US" dirty="0"/>
              <a:t>	- pleading standards in 8(b)(1)(a)</a:t>
            </a:r>
            <a:br>
              <a:rPr lang="en-US" dirty="0"/>
            </a:br>
            <a:r>
              <a:rPr lang="en-US" dirty="0"/>
              <a:t>		</a:t>
            </a:r>
            <a:r>
              <a:rPr lang="en-US" altLang="en-US" dirty="0"/>
              <a:t> state in short and plain terms its defenses to each claim asserted against it; </a:t>
            </a:r>
            <a:br>
              <a:rPr lang="en-US" altLang="en-US" dirty="0"/>
            </a:br>
            <a:r>
              <a:rPr lang="en-US" altLang="en-US" dirty="0"/>
              <a:t>	- 9(b) for defense of fraud</a:t>
            </a:r>
            <a:br>
              <a:rPr lang="en-US" altLang="en-US" dirty="0"/>
            </a:br>
            <a:br>
              <a:rPr lang="en-US" dirty="0"/>
            </a:br>
            <a:r>
              <a:rPr lang="en-US" dirty="0"/>
              <a:t>- admissions/denials</a:t>
            </a:r>
            <a:br>
              <a:rPr lang="en-US" dirty="0"/>
            </a:br>
            <a:br>
              <a:rPr lang="en-US" dirty="0"/>
            </a:br>
            <a:r>
              <a:rPr lang="en-US" dirty="0"/>
              <a:t>- can have 12(b) defenses, unless waived</a:t>
            </a:r>
          </a:p>
        </p:txBody>
      </p:sp>
    </p:spTree>
    <p:extLst>
      <p:ext uri="{BB962C8B-B14F-4D97-AF65-F5344CB8AC3E}">
        <p14:creationId xmlns:p14="http://schemas.microsoft.com/office/powerpoint/2010/main" val="1343088734"/>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599FE3-BFC1-D24C-BA7C-FBF96DA8FE17}"/>
              </a:ext>
            </a:extLst>
          </p:cNvPr>
          <p:cNvSpPr>
            <a:spLocks noGrp="1"/>
          </p:cNvSpPr>
          <p:nvPr>
            <p:ph type="title"/>
          </p:nvPr>
        </p:nvSpPr>
        <p:spPr>
          <a:xfrm>
            <a:off x="462844" y="365125"/>
            <a:ext cx="10890956" cy="6137275"/>
          </a:xfrm>
        </p:spPr>
        <p:txBody>
          <a:bodyPr/>
          <a:lstStyle/>
          <a:p>
            <a:r>
              <a:rPr lang="en-US" dirty="0"/>
              <a:t>Frivolous factual allegations, legal contentions, denials</a:t>
            </a:r>
          </a:p>
        </p:txBody>
      </p:sp>
    </p:spTree>
    <p:extLst>
      <p:ext uri="{BB962C8B-B14F-4D97-AF65-F5344CB8AC3E}">
        <p14:creationId xmlns:p14="http://schemas.microsoft.com/office/powerpoint/2010/main" val="3989031173"/>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28D3A8-270D-104F-98EF-30C89E6960D7}"/>
              </a:ext>
            </a:extLst>
          </p:cNvPr>
          <p:cNvSpPr>
            <a:spLocks noGrp="1"/>
          </p:cNvSpPr>
          <p:nvPr>
            <p:ph type="title"/>
          </p:nvPr>
        </p:nvSpPr>
        <p:spPr>
          <a:xfrm>
            <a:off x="406400" y="365125"/>
            <a:ext cx="10947400" cy="6171142"/>
          </a:xfrm>
        </p:spPr>
        <p:txBody>
          <a:bodyPr/>
          <a:lstStyle/>
          <a:p>
            <a:r>
              <a:rPr lang="en-US" dirty="0"/>
              <a:t>Rule 11</a:t>
            </a:r>
            <a:br>
              <a:rPr lang="en-US" dirty="0"/>
            </a:br>
            <a:br>
              <a:rPr lang="en-US" dirty="0"/>
            </a:br>
            <a:r>
              <a:rPr lang="en-US" dirty="0"/>
              <a:t>- must sign paper – but also continuing duty</a:t>
            </a:r>
            <a:br>
              <a:rPr lang="en-US" dirty="0"/>
            </a:br>
            <a:r>
              <a:rPr lang="en-US" dirty="0"/>
              <a:t>	- filing, submitting, or later advocating</a:t>
            </a:r>
            <a:br>
              <a:rPr lang="en-US" dirty="0"/>
            </a:br>
            <a:r>
              <a:rPr lang="en-US" dirty="0"/>
              <a:t>- there is a certification….</a:t>
            </a:r>
          </a:p>
        </p:txBody>
      </p:sp>
    </p:spTree>
    <p:extLst>
      <p:ext uri="{BB962C8B-B14F-4D97-AF65-F5344CB8AC3E}">
        <p14:creationId xmlns:p14="http://schemas.microsoft.com/office/powerpoint/2010/main" val="88016269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28AE4A-8302-0D42-9533-29874786AAC7}"/>
              </a:ext>
            </a:extLst>
          </p:cNvPr>
          <p:cNvSpPr>
            <a:spLocks noGrp="1"/>
          </p:cNvSpPr>
          <p:nvPr>
            <p:ph type="title"/>
          </p:nvPr>
        </p:nvSpPr>
        <p:spPr>
          <a:xfrm>
            <a:off x="564444" y="365125"/>
            <a:ext cx="10789356" cy="6013097"/>
          </a:xfrm>
        </p:spPr>
        <p:txBody>
          <a:bodyPr/>
          <a:lstStyle/>
          <a:p>
            <a:r>
              <a:rPr lang="en-US" dirty="0"/>
              <a:t>Objective</a:t>
            </a:r>
            <a:br>
              <a:rPr lang="en-US" dirty="0"/>
            </a:br>
            <a:br>
              <a:rPr lang="en-US" dirty="0"/>
            </a:br>
            <a:r>
              <a:rPr lang="en-US" dirty="0"/>
              <a:t>an attorney or unrepresented party certifies that to the best of the person’s knowledge, information, and belief, formed after an inquiry reasonable under the circumstances:</a:t>
            </a:r>
          </a:p>
        </p:txBody>
      </p:sp>
    </p:spTree>
    <p:extLst>
      <p:ext uri="{BB962C8B-B14F-4D97-AF65-F5344CB8AC3E}">
        <p14:creationId xmlns:p14="http://schemas.microsoft.com/office/powerpoint/2010/main" val="87666664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A4F407-31CF-674B-8D07-276A62EAEBC5}"/>
              </a:ext>
            </a:extLst>
          </p:cNvPr>
          <p:cNvSpPr>
            <a:spLocks noGrp="1"/>
          </p:cNvSpPr>
          <p:nvPr>
            <p:ph type="title"/>
          </p:nvPr>
        </p:nvSpPr>
        <p:spPr>
          <a:xfrm>
            <a:off x="530578" y="365125"/>
            <a:ext cx="10823222" cy="6148564"/>
          </a:xfrm>
        </p:spPr>
        <p:txBody>
          <a:bodyPr/>
          <a:lstStyle/>
          <a:p>
            <a:r>
              <a:rPr lang="en-US" altLang="en-US" dirty="0"/>
              <a:t>(1) it is not being presented for any improper purpose, such as to harass, cause unnecessary delay, or needlessly increase the cost of litigation;</a:t>
            </a:r>
            <a:br>
              <a:rPr lang="en-US" altLang="en-US" dirty="0"/>
            </a:br>
            <a:endParaRPr lang="en-US" dirty="0"/>
          </a:p>
        </p:txBody>
      </p:sp>
    </p:spTree>
    <p:extLst>
      <p:ext uri="{BB962C8B-B14F-4D97-AF65-F5344CB8AC3E}">
        <p14:creationId xmlns:p14="http://schemas.microsoft.com/office/powerpoint/2010/main" val="2588304088"/>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6E96A01C-1F09-3748-B2E7-E8FAF97F86A6}"/>
              </a:ext>
            </a:extLst>
          </p:cNvPr>
          <p:cNvSpPr>
            <a:spLocks noGrp="1"/>
          </p:cNvSpPr>
          <p:nvPr>
            <p:ph type="title"/>
          </p:nvPr>
        </p:nvSpPr>
        <p:spPr>
          <a:xfrm>
            <a:off x="1905000" y="274638"/>
            <a:ext cx="8305800" cy="6126162"/>
          </a:xfrm>
        </p:spPr>
        <p:txBody>
          <a:bodyPr/>
          <a:lstStyle/>
          <a:p>
            <a:pPr eaLnBrk="1" hangingPunct="1"/>
            <a:r>
              <a:rPr lang="en-US" altLang="en-US" dirty="0"/>
              <a:t>(2) the claims, defenses, and other legal contentions are warranted by existing law or by a </a:t>
            </a:r>
            <a:r>
              <a:rPr lang="en-US" altLang="en-US" dirty="0" err="1"/>
              <a:t>nonfrivolous</a:t>
            </a:r>
            <a:r>
              <a:rPr lang="en-US" altLang="en-US" dirty="0"/>
              <a:t> argument for extending, modifying, or reversing existing law or for establishing new law;</a:t>
            </a:r>
            <a:br>
              <a:rPr lang="en-US" altLang="en-US" dirty="0"/>
            </a:br>
            <a:endParaRPr lang="en-US" altLang="en-US" dirty="0"/>
          </a:p>
        </p:txBody>
      </p:sp>
    </p:spTree>
    <p:extLst>
      <p:ext uri="{BB962C8B-B14F-4D97-AF65-F5344CB8AC3E}">
        <p14:creationId xmlns:p14="http://schemas.microsoft.com/office/powerpoint/2010/main" val="3631110114"/>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23E0C0-F85A-D24F-8726-871EC18155CE}"/>
              </a:ext>
            </a:extLst>
          </p:cNvPr>
          <p:cNvSpPr>
            <a:spLocks noGrp="1"/>
          </p:cNvSpPr>
          <p:nvPr>
            <p:ph type="title"/>
          </p:nvPr>
        </p:nvSpPr>
        <p:spPr>
          <a:xfrm>
            <a:off x="1752600" y="274638"/>
            <a:ext cx="8458200" cy="6354762"/>
          </a:xfrm>
        </p:spPr>
        <p:txBody>
          <a:bodyPr rtlCol="0">
            <a:normAutofit fontScale="90000"/>
          </a:bodyPr>
          <a:lstStyle/>
          <a:p>
            <a:pPr>
              <a:defRPr/>
            </a:pPr>
            <a:r>
              <a:rPr lang="en-US" sz="4000" dirty="0"/>
              <a:t>(3) the factual contentions have evidentiary support or, if specifically so identified, will likely have evidentiary support after a reasonable opportunity for further investigation or discovery; and</a:t>
            </a:r>
            <a:br>
              <a:rPr lang="en-US" sz="4000" dirty="0"/>
            </a:br>
            <a:br>
              <a:rPr lang="en-US" sz="4000" dirty="0"/>
            </a:br>
            <a:r>
              <a:rPr lang="en-US" sz="4000" dirty="0"/>
              <a:t>(4) the denials of factual contentions are warranted on the evidence or, if specifically so identified, are reasonably based on belief or a lack of information.</a:t>
            </a:r>
            <a:br>
              <a:rPr lang="en-US" dirty="0"/>
            </a:br>
            <a:endParaRPr lang="en-US" dirty="0"/>
          </a:p>
        </p:txBody>
      </p:sp>
    </p:spTree>
    <p:extLst>
      <p:ext uri="{BB962C8B-B14F-4D97-AF65-F5344CB8AC3E}">
        <p14:creationId xmlns:p14="http://schemas.microsoft.com/office/powerpoint/2010/main" val="784149080"/>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E347EC-B187-E049-9B32-0AD491594123}"/>
              </a:ext>
            </a:extLst>
          </p:cNvPr>
          <p:cNvSpPr>
            <a:spLocks noGrp="1"/>
          </p:cNvSpPr>
          <p:nvPr>
            <p:ph type="title"/>
          </p:nvPr>
        </p:nvSpPr>
        <p:spPr>
          <a:xfrm>
            <a:off x="496711" y="365125"/>
            <a:ext cx="10857089" cy="5990519"/>
          </a:xfrm>
        </p:spPr>
        <p:txBody>
          <a:bodyPr/>
          <a:lstStyle/>
          <a:p>
            <a:r>
              <a:rPr lang="en-US" dirty="0"/>
              <a:t>Sanctions</a:t>
            </a:r>
            <a:br>
              <a:rPr lang="en-US" dirty="0"/>
            </a:br>
            <a:br>
              <a:rPr lang="en-US" dirty="0"/>
            </a:br>
            <a:r>
              <a:rPr lang="en-US" dirty="0"/>
              <a:t>21-day safe harbor</a:t>
            </a:r>
          </a:p>
        </p:txBody>
      </p:sp>
    </p:spTree>
    <p:extLst>
      <p:ext uri="{BB962C8B-B14F-4D97-AF65-F5344CB8AC3E}">
        <p14:creationId xmlns:p14="http://schemas.microsoft.com/office/powerpoint/2010/main" val="2440989799"/>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73FC23-933B-2044-BC5D-58B364E7AEA2}"/>
              </a:ext>
            </a:extLst>
          </p:cNvPr>
          <p:cNvSpPr>
            <a:spLocks noGrp="1"/>
          </p:cNvSpPr>
          <p:nvPr>
            <p:ph type="title"/>
          </p:nvPr>
        </p:nvSpPr>
        <p:spPr>
          <a:xfrm>
            <a:off x="587022" y="365125"/>
            <a:ext cx="10766778" cy="6114697"/>
          </a:xfrm>
        </p:spPr>
        <p:txBody>
          <a:bodyPr/>
          <a:lstStyle/>
          <a:p>
            <a:r>
              <a:rPr lang="en-US" dirty="0"/>
              <a:t>Can have alternative and inconsistent pleading, subject to R 11</a:t>
            </a:r>
          </a:p>
        </p:txBody>
      </p:sp>
    </p:spTree>
    <p:extLst>
      <p:ext uri="{BB962C8B-B14F-4D97-AF65-F5344CB8AC3E}">
        <p14:creationId xmlns:p14="http://schemas.microsoft.com/office/powerpoint/2010/main" val="2789439832"/>
      </p:ext>
    </p:extLst>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Title 1"/>
          <p:cNvSpPr>
            <a:spLocks noGrp="1"/>
          </p:cNvSpPr>
          <p:nvPr>
            <p:ph type="title"/>
          </p:nvPr>
        </p:nvSpPr>
        <p:spPr>
          <a:xfrm>
            <a:off x="3124200" y="1063626"/>
            <a:ext cx="6057900" cy="4479925"/>
          </a:xfrm>
        </p:spPr>
        <p:txBody>
          <a:bodyPr/>
          <a:lstStyle/>
          <a:p>
            <a:pPr eaLnBrk="1" hangingPunct="1"/>
            <a:r>
              <a:rPr lang="en-US" altLang="en-US"/>
              <a:t>amendment</a:t>
            </a:r>
          </a:p>
        </p:txBody>
      </p:sp>
    </p:spTree>
    <p:extLst>
      <p:ext uri="{BB962C8B-B14F-4D97-AF65-F5344CB8AC3E}">
        <p14:creationId xmlns:p14="http://schemas.microsoft.com/office/powerpoint/2010/main" val="98701944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AC1A43-6E82-2145-B8C4-D3167F361DD3}"/>
              </a:ext>
            </a:extLst>
          </p:cNvPr>
          <p:cNvSpPr>
            <a:spLocks noGrp="1"/>
          </p:cNvSpPr>
          <p:nvPr>
            <p:ph type="title"/>
          </p:nvPr>
        </p:nvSpPr>
        <p:spPr>
          <a:xfrm>
            <a:off x="485422" y="365125"/>
            <a:ext cx="10868378" cy="6092119"/>
          </a:xfrm>
        </p:spPr>
        <p:txBody>
          <a:bodyPr/>
          <a:lstStyle/>
          <a:p>
            <a:r>
              <a:rPr lang="en-US" dirty="0"/>
              <a:t>in state or federal court, what rules of court administration are used?</a:t>
            </a:r>
          </a:p>
        </p:txBody>
      </p:sp>
    </p:spTree>
    <p:extLst>
      <p:ext uri="{BB962C8B-B14F-4D97-AF65-F5344CB8AC3E}">
        <p14:creationId xmlns:p14="http://schemas.microsoft.com/office/powerpoint/2010/main" val="1122201399"/>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1600200" y="1063626"/>
            <a:ext cx="7581900" cy="4479925"/>
          </a:xfrm>
        </p:spPr>
        <p:txBody>
          <a:bodyPr>
            <a:normAutofit fontScale="90000"/>
          </a:bodyPr>
          <a:lstStyle/>
          <a:p>
            <a:pPr algn="l" eaLnBrk="1" hangingPunct="1"/>
            <a:r>
              <a:rPr lang="en-US" altLang="en-US" sz="3200" dirty="0"/>
              <a:t>15(a) Amendments Before Trial.</a:t>
            </a:r>
            <a:br>
              <a:rPr lang="en-US" altLang="en-US" sz="3200" dirty="0"/>
            </a:br>
            <a:r>
              <a:rPr lang="en-US" altLang="en-US" sz="3200" dirty="0"/>
              <a:t>(1) Amending as a Matter of Course. </a:t>
            </a:r>
            <a:br>
              <a:rPr lang="en-US" altLang="en-US" sz="3200" dirty="0"/>
            </a:br>
            <a:br>
              <a:rPr lang="en-US" altLang="en-US" sz="3200" dirty="0"/>
            </a:br>
            <a:r>
              <a:rPr lang="en-US" altLang="en-US" sz="3200" dirty="0"/>
              <a:t>A party may amend its pleading once as a matter of course within: </a:t>
            </a:r>
            <a:br>
              <a:rPr lang="en-US" altLang="en-US" sz="3200" dirty="0"/>
            </a:br>
            <a:br>
              <a:rPr lang="en-US" altLang="en-US" sz="3200" dirty="0"/>
            </a:br>
            <a:r>
              <a:rPr lang="en-US" altLang="en-US" sz="3200" dirty="0"/>
              <a:t>(A) 21 days after serving it, or </a:t>
            </a:r>
            <a:br>
              <a:rPr lang="en-US" altLang="en-US" sz="3200" dirty="0"/>
            </a:br>
            <a:br>
              <a:rPr lang="en-US" altLang="en-US" sz="3200" dirty="0"/>
            </a:br>
            <a:r>
              <a:rPr lang="en-US" altLang="en-US" sz="3200" dirty="0"/>
              <a:t>(B) if the pleading is one to which a responsive pleading is required, 21 days after service of a responsive pleading or 21 days after service of a motion under Rule 12(b), (e), or (f), whichever is earlier.</a:t>
            </a:r>
          </a:p>
        </p:txBody>
      </p:sp>
    </p:spTree>
    <p:extLst>
      <p:ext uri="{BB962C8B-B14F-4D97-AF65-F5344CB8AC3E}">
        <p14:creationId xmlns:p14="http://schemas.microsoft.com/office/powerpoint/2010/main" val="209095757"/>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270933" y="1106310"/>
            <a:ext cx="11740445" cy="6028267"/>
          </a:xfrm>
        </p:spPr>
        <p:txBody>
          <a:bodyPr>
            <a:normAutofit fontScale="90000"/>
          </a:bodyPr>
          <a:lstStyle/>
          <a:p>
            <a:r>
              <a:rPr lang="en-US" altLang="en-US" dirty="0"/>
              <a:t>15(a)(2) Other Amendments.</a:t>
            </a:r>
            <a:br>
              <a:rPr lang="en-US" altLang="en-US" dirty="0"/>
            </a:br>
            <a:r>
              <a:rPr lang="en-US" altLang="en-US" dirty="0"/>
              <a:t> </a:t>
            </a:r>
            <a:br>
              <a:rPr lang="en-US" altLang="en-US" dirty="0"/>
            </a:br>
            <a:r>
              <a:rPr lang="en-US" altLang="en-US" dirty="0"/>
              <a:t>In all other cases, a party may amend its pleading only with the opposing party's written consent or the court's leave. The court should freely give leave when justice so requires. </a:t>
            </a:r>
            <a:br>
              <a:rPr lang="en-US" altLang="en-US" dirty="0"/>
            </a:br>
            <a:br>
              <a:rPr lang="en-US" altLang="en-US" dirty="0"/>
            </a:br>
            <a:r>
              <a:rPr lang="en-US" altLang="en-US" dirty="0"/>
              <a:t>Factors:</a:t>
            </a:r>
            <a:br>
              <a:rPr lang="en-US" altLang="en-US" dirty="0"/>
            </a:br>
            <a:r>
              <a:rPr lang="en-US" dirty="0"/>
              <a:t>Prejudice</a:t>
            </a:r>
            <a:br>
              <a:rPr lang="en-US" dirty="0"/>
            </a:br>
            <a:r>
              <a:rPr lang="en-US" dirty="0"/>
              <a:t>Futility </a:t>
            </a:r>
            <a:br>
              <a:rPr lang="en-US" dirty="0"/>
            </a:br>
            <a:r>
              <a:rPr lang="en-US" dirty="0"/>
              <a:t>Diligence </a:t>
            </a:r>
            <a:br>
              <a:rPr lang="en-US" dirty="0"/>
            </a:br>
            <a:r>
              <a:rPr lang="en-US" dirty="0"/>
              <a:t>Bad Faith</a:t>
            </a:r>
            <a:br>
              <a:rPr lang="en-US" altLang="en-US" dirty="0"/>
            </a:br>
            <a:br>
              <a:rPr lang="en-US" altLang="en-US" dirty="0"/>
            </a:br>
            <a:br>
              <a:rPr lang="en-US" altLang="en-US" dirty="0"/>
            </a:br>
            <a:endParaRPr lang="en-US" altLang="en-US" dirty="0"/>
          </a:p>
        </p:txBody>
      </p:sp>
    </p:spTree>
    <p:extLst>
      <p:ext uri="{BB962C8B-B14F-4D97-AF65-F5344CB8AC3E}">
        <p14:creationId xmlns:p14="http://schemas.microsoft.com/office/powerpoint/2010/main" val="446780775"/>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a:xfrm>
            <a:off x="3352800" y="274638"/>
            <a:ext cx="5829300" cy="5821362"/>
          </a:xfrm>
        </p:spPr>
        <p:txBody>
          <a:bodyPr/>
          <a:lstStyle/>
          <a:p>
            <a:pPr eaLnBrk="1" hangingPunct="1"/>
            <a:r>
              <a:rPr lang="en-US" altLang="en-US"/>
              <a:t>relation back</a:t>
            </a:r>
          </a:p>
        </p:txBody>
      </p:sp>
    </p:spTree>
    <p:extLst>
      <p:ext uri="{BB962C8B-B14F-4D97-AF65-F5344CB8AC3E}">
        <p14:creationId xmlns:p14="http://schemas.microsoft.com/office/powerpoint/2010/main" val="521192718"/>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2133600" y="274638"/>
            <a:ext cx="7924800" cy="6583362"/>
          </a:xfrm>
        </p:spPr>
        <p:txBody>
          <a:bodyPr rtlCol="0">
            <a:normAutofit fontScale="90000"/>
          </a:bodyPr>
          <a:lstStyle/>
          <a:p>
            <a:pPr>
              <a:defRPr/>
            </a:pPr>
            <a:r>
              <a:rPr lang="en-US" altLang="en-US" sz="3600" dirty="0"/>
              <a:t>15(c) Relation Back of Amendments.</a:t>
            </a:r>
            <a:br>
              <a:rPr lang="en-US" altLang="en-US" sz="3600" dirty="0"/>
            </a:br>
            <a:r>
              <a:rPr lang="en-US" altLang="en-US" sz="3600" dirty="0"/>
              <a:t>    (1) When an Amendment Relates Back.  An amendment to a pleading relates back to the date of the original pleading when:</a:t>
            </a:r>
            <a:br>
              <a:rPr lang="en-US" altLang="en-US" sz="3600" dirty="0"/>
            </a:br>
            <a:r>
              <a:rPr lang="en-US" altLang="en-US" sz="3600" dirty="0"/>
              <a:t>        (A) the law that provides the applicable statute of limitations allows relation back;</a:t>
            </a:r>
            <a:br>
              <a:rPr lang="en-US" altLang="en-US" sz="3600" dirty="0"/>
            </a:br>
            <a:r>
              <a:rPr lang="en-US" altLang="en-US" sz="3600" dirty="0"/>
              <a:t>        (B) the amendment asserts a claim or defense that arose out of the conduct, transaction, or occurrence set out — or attempted to be set</a:t>
            </a:r>
            <a:br>
              <a:rPr lang="en-US" altLang="en-US" sz="3600" dirty="0"/>
            </a:br>
            <a:r>
              <a:rPr lang="en-US" altLang="en-US" sz="3600" dirty="0"/>
              <a:t>        out — in the original pleading; or…</a:t>
            </a:r>
            <a:br>
              <a:rPr lang="en-US" altLang="en-US" sz="3600" dirty="0"/>
            </a:br>
            <a:endParaRPr lang="en-US" altLang="en-US" sz="3600" dirty="0"/>
          </a:p>
        </p:txBody>
      </p:sp>
    </p:spTree>
    <p:extLst>
      <p:ext uri="{BB962C8B-B14F-4D97-AF65-F5344CB8AC3E}">
        <p14:creationId xmlns:p14="http://schemas.microsoft.com/office/powerpoint/2010/main" val="3682861396"/>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3577" y="365125"/>
            <a:ext cx="11623431" cy="5974129"/>
          </a:xfrm>
        </p:spPr>
        <p:txBody>
          <a:bodyPr>
            <a:noAutofit/>
          </a:bodyPr>
          <a:lstStyle/>
          <a:p>
            <a:r>
              <a:rPr lang="en-US" sz="3200" dirty="0"/>
              <a:t>15(c)(1)(C) </a:t>
            </a:r>
            <a:br>
              <a:rPr lang="en-US" sz="3200" dirty="0"/>
            </a:br>
            <a:br>
              <a:rPr lang="en-US" sz="3200" dirty="0"/>
            </a:br>
            <a:r>
              <a:rPr lang="en-US" sz="3200" dirty="0"/>
              <a:t>the amendment changes the party or the naming of the party against whom a claim is asserted, if Rule 15(c)(1)(B) is satisfied and if, within the period provided by Rule 4(m) for serving the summons and complaint, the party to be brought in by amendment:</a:t>
            </a:r>
            <a:br>
              <a:rPr lang="en-US" sz="3200" dirty="0"/>
            </a:br>
            <a:br>
              <a:rPr lang="en-US" sz="3200" dirty="0"/>
            </a:br>
            <a:r>
              <a:rPr lang="en-US" sz="3200" dirty="0"/>
              <a:t>(</a:t>
            </a:r>
            <a:r>
              <a:rPr lang="en-US" sz="3200" dirty="0" err="1"/>
              <a:t>i</a:t>
            </a:r>
            <a:r>
              <a:rPr lang="en-US" sz="3200" dirty="0"/>
              <a:t>) received such notice of the action that it will not be prejudiced in defending on the merits; and</a:t>
            </a:r>
            <a:br>
              <a:rPr lang="en-US" sz="3200" dirty="0"/>
            </a:br>
            <a:br>
              <a:rPr lang="en-US" sz="3200" dirty="0"/>
            </a:br>
            <a:r>
              <a:rPr lang="en-US" sz="3200" dirty="0"/>
              <a:t>(ii) knew or should have known that the action would have been brought against it, but for a mistake concerning the proper party's identity.</a:t>
            </a:r>
          </a:p>
        </p:txBody>
      </p:sp>
    </p:spTree>
    <p:extLst>
      <p:ext uri="{BB962C8B-B14F-4D97-AF65-F5344CB8AC3E}">
        <p14:creationId xmlns:p14="http://schemas.microsoft.com/office/powerpoint/2010/main" val="2369570831"/>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60815B-2FB3-0C4B-A3D5-CC93768B7822}"/>
              </a:ext>
            </a:extLst>
          </p:cNvPr>
          <p:cNvSpPr>
            <a:spLocks noGrp="1"/>
          </p:cNvSpPr>
          <p:nvPr>
            <p:ph type="title"/>
          </p:nvPr>
        </p:nvSpPr>
        <p:spPr>
          <a:xfrm>
            <a:off x="587022" y="365125"/>
            <a:ext cx="10766778" cy="6080831"/>
          </a:xfrm>
        </p:spPr>
        <p:txBody>
          <a:bodyPr/>
          <a:lstStyle/>
          <a:p>
            <a:r>
              <a:rPr lang="en-US" dirty="0"/>
              <a:t>Joinder of parties and causes of action</a:t>
            </a:r>
          </a:p>
        </p:txBody>
      </p:sp>
    </p:spTree>
    <p:extLst>
      <p:ext uri="{BB962C8B-B14F-4D97-AF65-F5344CB8AC3E}">
        <p14:creationId xmlns:p14="http://schemas.microsoft.com/office/powerpoint/2010/main" val="1916991"/>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a:extLst>
              <a:ext uri="{FF2B5EF4-FFF2-40B4-BE49-F238E27FC236}">
                <a16:creationId xmlns:a16="http://schemas.microsoft.com/office/drawing/2014/main" id="{F9538337-878B-604F-89C1-B85B5F02A2ED}"/>
              </a:ext>
            </a:extLst>
          </p:cNvPr>
          <p:cNvSpPr>
            <a:spLocks noGrp="1" noChangeArrowheads="1"/>
          </p:cNvSpPr>
          <p:nvPr>
            <p:ph type="title"/>
          </p:nvPr>
        </p:nvSpPr>
        <p:spPr/>
        <p:txBody>
          <a:bodyPr/>
          <a:lstStyle/>
          <a:p>
            <a:r>
              <a:rPr lang="en-US" altLang="en-US"/>
              <a:t>Joinder</a:t>
            </a:r>
          </a:p>
        </p:txBody>
      </p:sp>
      <p:sp>
        <p:nvSpPr>
          <p:cNvPr id="86019" name="Rectangle 3">
            <a:extLst>
              <a:ext uri="{FF2B5EF4-FFF2-40B4-BE49-F238E27FC236}">
                <a16:creationId xmlns:a16="http://schemas.microsoft.com/office/drawing/2014/main" id="{46AAABFA-0BD1-D442-8026-EFC180D144F4}"/>
              </a:ext>
            </a:extLst>
          </p:cNvPr>
          <p:cNvSpPr>
            <a:spLocks noGrp="1" noChangeArrowheads="1"/>
          </p:cNvSpPr>
          <p:nvPr>
            <p:ph type="body" idx="1"/>
          </p:nvPr>
        </p:nvSpPr>
        <p:spPr>
          <a:xfrm>
            <a:off x="2209800" y="1752600"/>
            <a:ext cx="7772400" cy="4343400"/>
          </a:xfrm>
        </p:spPr>
        <p:txBody>
          <a:bodyPr>
            <a:normAutofit/>
          </a:bodyPr>
          <a:lstStyle/>
          <a:p>
            <a:pPr>
              <a:lnSpc>
                <a:spcPct val="90000"/>
              </a:lnSpc>
            </a:pPr>
            <a:r>
              <a:rPr lang="en-US" altLang="en-US" dirty="0"/>
              <a:t>Joinder of causes of action (compulsory and permissive)</a:t>
            </a:r>
          </a:p>
          <a:p>
            <a:pPr lvl="1">
              <a:lnSpc>
                <a:spcPct val="90000"/>
              </a:lnSpc>
            </a:pPr>
            <a:r>
              <a:rPr lang="en-US" altLang="en-US" dirty="0"/>
              <a:t>Claim preclusion</a:t>
            </a:r>
          </a:p>
          <a:p>
            <a:pPr lvl="1">
              <a:lnSpc>
                <a:spcPct val="90000"/>
              </a:lnSpc>
            </a:pPr>
            <a:r>
              <a:rPr lang="en-US" altLang="en-US" dirty="0" err="1"/>
              <a:t>Rs</a:t>
            </a:r>
            <a:r>
              <a:rPr lang="en-US" altLang="en-US" dirty="0"/>
              <a:t> 18(a), 13(a)-(b), 13(g)</a:t>
            </a:r>
          </a:p>
          <a:p>
            <a:pPr>
              <a:lnSpc>
                <a:spcPct val="90000"/>
              </a:lnSpc>
            </a:pPr>
            <a:r>
              <a:rPr lang="en-US" altLang="en-US" dirty="0"/>
              <a:t>Joinder of parties (compulsory and permissive)</a:t>
            </a:r>
          </a:p>
          <a:p>
            <a:pPr lvl="1">
              <a:lnSpc>
                <a:spcPct val="90000"/>
              </a:lnSpc>
            </a:pPr>
            <a:r>
              <a:rPr lang="en-US" altLang="en-US" dirty="0"/>
              <a:t>Impleaders (R. 14)</a:t>
            </a:r>
          </a:p>
          <a:p>
            <a:pPr lvl="1">
              <a:lnSpc>
                <a:spcPct val="90000"/>
              </a:lnSpc>
            </a:pPr>
            <a:r>
              <a:rPr lang="en-US" altLang="en-US" dirty="0" err="1"/>
              <a:t>Rs</a:t>
            </a:r>
            <a:r>
              <a:rPr lang="en-US" altLang="en-US" dirty="0"/>
              <a:t>. 20(a), 13(h)</a:t>
            </a:r>
          </a:p>
          <a:p>
            <a:pPr lvl="1">
              <a:lnSpc>
                <a:spcPct val="90000"/>
              </a:lnSpc>
            </a:pPr>
            <a:r>
              <a:rPr lang="en-US" altLang="en-US" dirty="0"/>
              <a:t>Necessary parties – R. 19</a:t>
            </a:r>
          </a:p>
          <a:p>
            <a:pPr lvl="2">
              <a:lnSpc>
                <a:spcPct val="90000"/>
              </a:lnSpc>
            </a:pPr>
            <a:r>
              <a:rPr lang="en-US" altLang="en-US" dirty="0"/>
              <a:t>Indispensable parties</a:t>
            </a:r>
          </a:p>
          <a:p>
            <a:pPr lvl="1">
              <a:lnSpc>
                <a:spcPct val="90000"/>
              </a:lnSpc>
            </a:pPr>
            <a:r>
              <a:rPr lang="en-US" altLang="en-US" dirty="0"/>
              <a:t>Intervention – R. 24</a:t>
            </a:r>
          </a:p>
        </p:txBody>
      </p:sp>
    </p:spTree>
    <p:extLst>
      <p:ext uri="{BB962C8B-B14F-4D97-AF65-F5344CB8AC3E}">
        <p14:creationId xmlns:p14="http://schemas.microsoft.com/office/powerpoint/2010/main" val="899967464"/>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68712" y="365125"/>
            <a:ext cx="10785088" cy="5913012"/>
          </a:xfrm>
        </p:spPr>
        <p:txBody>
          <a:bodyPr/>
          <a:lstStyle/>
          <a:p>
            <a:r>
              <a:rPr lang="en-US" dirty="0"/>
              <a:t>13(b) </a:t>
            </a:r>
            <a:br>
              <a:rPr lang="en-US" dirty="0"/>
            </a:br>
            <a:r>
              <a:rPr lang="en-US" dirty="0"/>
              <a:t>Permissive Counterclaim. A pleading may state as a counterclaim against an opposing party any claim that is not compulsory.</a:t>
            </a:r>
          </a:p>
        </p:txBody>
      </p:sp>
    </p:spTree>
    <p:extLst>
      <p:ext uri="{BB962C8B-B14F-4D97-AF65-F5344CB8AC3E}">
        <p14:creationId xmlns:p14="http://schemas.microsoft.com/office/powerpoint/2010/main" val="2666131811"/>
      </p:ext>
    </p:extLst>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24107" y="365125"/>
            <a:ext cx="10829693" cy="6035675"/>
          </a:xfrm>
        </p:spPr>
        <p:txBody>
          <a:bodyPr/>
          <a:lstStyle/>
          <a:p>
            <a:r>
              <a:rPr lang="en-US" dirty="0"/>
              <a:t>18(a) </a:t>
            </a:r>
            <a:br>
              <a:rPr lang="en-US" dirty="0"/>
            </a:br>
            <a:r>
              <a:rPr lang="en-US" dirty="0"/>
              <a:t>In General. A party asserting a claim, counterclaim, crossclaim, or third-party claim may join, as independent or alternative claims, as many claims as it has against an opposing party</a:t>
            </a:r>
            <a:br>
              <a:rPr lang="en-US" dirty="0"/>
            </a:br>
            <a:endParaRPr lang="en-US" dirty="0"/>
          </a:p>
        </p:txBody>
      </p:sp>
    </p:spTree>
    <p:extLst>
      <p:ext uri="{BB962C8B-B14F-4D97-AF65-F5344CB8AC3E}">
        <p14:creationId xmlns:p14="http://schemas.microsoft.com/office/powerpoint/2010/main" val="7312450"/>
      </p:ext>
    </p:extLst>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12595" y="365125"/>
            <a:ext cx="10941205" cy="5991070"/>
          </a:xfrm>
        </p:spPr>
        <p:txBody>
          <a:bodyPr>
            <a:normAutofit fontScale="90000"/>
          </a:bodyPr>
          <a:lstStyle/>
          <a:p>
            <a:r>
              <a:rPr lang="en-US" altLang="en-US" dirty="0"/>
              <a:t>13(g) </a:t>
            </a:r>
            <a:r>
              <a:rPr lang="en-US" dirty="0"/>
              <a:t>Crossclaim Against a </a:t>
            </a:r>
            <a:r>
              <a:rPr lang="en-US" dirty="0" err="1"/>
              <a:t>Coparty</a:t>
            </a:r>
            <a:r>
              <a:rPr lang="en-US" dirty="0"/>
              <a:t>. A pleading may state as a crossclaim any claim by one party against a </a:t>
            </a:r>
            <a:r>
              <a:rPr lang="en-US" dirty="0" err="1"/>
              <a:t>coparty</a:t>
            </a:r>
            <a:r>
              <a:rPr lang="en-US" dirty="0"/>
              <a:t> if the claim arises out of the transaction or occurrence that is the subject matter of the original action or of a counterclaim, or if the claim relates to any property that is the subject matter of the original action. The crossclaim may include a claim that the </a:t>
            </a:r>
            <a:r>
              <a:rPr lang="en-US" dirty="0" err="1"/>
              <a:t>coparty</a:t>
            </a:r>
            <a:r>
              <a:rPr lang="en-US" dirty="0"/>
              <a:t> is or may be liable to the </a:t>
            </a:r>
            <a:r>
              <a:rPr lang="en-US" dirty="0" err="1"/>
              <a:t>crossclaimant</a:t>
            </a:r>
            <a:r>
              <a:rPr lang="en-US" dirty="0"/>
              <a:t> for all or part of a claim asserted in the action against the </a:t>
            </a:r>
            <a:r>
              <a:rPr lang="en-US" dirty="0" err="1"/>
              <a:t>crossclaimant</a:t>
            </a:r>
            <a:endParaRPr lang="en-US" dirty="0"/>
          </a:p>
        </p:txBody>
      </p:sp>
    </p:spTree>
    <p:extLst>
      <p:ext uri="{BB962C8B-B14F-4D97-AF65-F5344CB8AC3E}">
        <p14:creationId xmlns:p14="http://schemas.microsoft.com/office/powerpoint/2010/main" val="178332970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326</TotalTime>
  <Words>11433</Words>
  <Application>Microsoft Macintosh PowerPoint</Application>
  <PresentationFormat>Widescreen</PresentationFormat>
  <Paragraphs>321</Paragraphs>
  <Slides>227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227</vt:i4>
      </vt:variant>
    </vt:vector>
  </HeadingPairs>
  <TitlesOfParts>
    <vt:vector size="231" baseType="lpstr">
      <vt:lpstr>Arial</vt:lpstr>
      <vt:lpstr>Calibri</vt:lpstr>
      <vt:lpstr>Calibri Light</vt:lpstr>
      <vt:lpstr>Office Theme</vt:lpstr>
      <vt:lpstr>a civil suit</vt:lpstr>
      <vt:lpstr>what kind of relief do you want?</vt:lpstr>
      <vt:lpstr> what substantive law do you sue under?  federal/state/foreign  note – there is such a thing as federal common law </vt:lpstr>
      <vt:lpstr>if you are suing under state/foreign law, which state’s/foreign country’s law applies?</vt:lpstr>
      <vt:lpstr>choice-of-law rules</vt:lpstr>
      <vt:lpstr>which choice-of-law rules do you use?</vt:lpstr>
      <vt:lpstr>How do you interpret the other sovereign’s law?</vt:lpstr>
      <vt:lpstr>state court  - common to predict what relevant state/foreign SCt would say (but do not always use this approach)  federal court  - Erie: predict what relevant state/foreign SCt would say, even for general common law cases</vt:lpstr>
      <vt:lpstr>in state or federal court, what rules of court administration are used?</vt:lpstr>
      <vt:lpstr>in state court when suing under the law of another sovereign   horizontal substance/procedure distinction  - there are various approaches  - difficult because hard to tell whether sister state/foreign law is substantive  - and hard to tell what to do in conflicts with forum law   </vt:lpstr>
      <vt:lpstr>in federal court when suing under the law of another sovereign (state or another nation)  it depends upon the type of federal law governing court administration that is at issue   </vt:lpstr>
      <vt:lpstr>federal constitutional law – use it</vt:lpstr>
      <vt:lpstr>federal statute – use it if what it regulates is arguably procedural  otherwise statute is invalid and you must use the relevant substantive state/foreign law</vt:lpstr>
      <vt:lpstr>FRCP  use it if it is within Congress’s power and it does not abridge enlarge or modify a substantive right  - Scalia – just look at FRCP (does it really regulate procedure?)  - Stevens/Ginsburg – FRCP is invalid if it conflicts with state/foreign substantive rights (bound up with cause of action)  - must be a direct collision  - Stevens: high bar for finding state law to be a subst right  - Ginsburg: lower bar – look to state interests  - if FRCP is invalid – use relevant state/foreign substantive right</vt:lpstr>
      <vt:lpstr>federal procedural common law  - do not use if it conflicts with a state/foreign rule bound up with the cause of action  - how to find this out? problems similar to Stevens/Ginsburg concerning subst right limitation of Rules Enabling Act </vt:lpstr>
      <vt:lpstr>Even if it does not conflict with state/foreign subst right…  when making federal common law for court administration, federal courts entertaining non-federal actions should borrow the standard that would be used by forum state court if doing so is needed to further the twin aims of Erie   (avoiding forum shopping and inequitable administration of the laws)  unless countervailing federal interests recommend still using an independent federal common law rule</vt:lpstr>
      <vt:lpstr>which court system should/can you sue in, state or federal?</vt:lpstr>
      <vt:lpstr>state courts are courts of general jurisdiction</vt:lpstr>
      <vt:lpstr>federal courts are courts of limited SMJ</vt:lpstr>
      <vt:lpstr>Constitutional scope of federal SMJ (what Congress could send to federal court)</vt:lpstr>
      <vt:lpstr>statutory limitation of diversity/alienage</vt:lpstr>
      <vt:lpstr> How do you determine citizen of a state for humans?  - US national domiciled in a state  two tests for change of domicile presence plus  - intent to make home  - intent to remain indefinitely</vt:lpstr>
      <vt:lpstr>How do you determine citizen of a state for corporations  citizenship of state(s) of incorporation and PPB (nerve center test – Hertz)  unincorporated ass’ns? - citizenship of members</vt:lpstr>
      <vt:lpstr>amt in controversy requirement</vt:lpstr>
      <vt:lpstr>Statutory limitation of “arising under” jurisdiction</vt:lpstr>
      <vt:lpstr>Well pleaded complaint rule usually makes it easy to determine if SMJ under 1331  Holmes’s “creation test”  there is SMJ under 1331 if in a well-pleaded complaint federal law creates the P’s cause of action   </vt:lpstr>
      <vt:lpstr>Problematic cases – state and federal law are both needed for one single theory of liability  Can knock out an action that satisfied Holmes creation test  even though federal law creates the cause of action, the federal statute may incorporate state law standards - if the state law is what will actually be litigated, no arising under smj – Shoshone Mining  Can have arising under SMJ even if state law creates the cause of action   “Does the state-law claim necessarily raise a stated federal issue, actually disputed and substantial, which a federal forum may entertain without disturbing any congressionally approved balance of federal and state judicial responsibilities?”  Grable &amp; Sons Metal Products, </vt:lpstr>
      <vt:lpstr>Failure to state a claim under federal law is still a case arising under federal law  BUT can have cases where no colorable claim for relief under federal law (even worse than failing to state a claim)  that will be dismissed for lack of SMJ</vt:lpstr>
      <vt:lpstr>Removal - 1441</vt:lpstr>
      <vt:lpstr>Only entire cases are removable  allows for joinder to defeat diversity  But not if “fraudulent” joinder  Can also defeat removal by joining action against a diverse D below the jur minimum </vt:lpstr>
      <vt:lpstr>Is it really below the jur min just because P asks for less?  - state ct may allow P to get more than he asks for  Amt in controversy standard for removal under 1446(c)(2)  - if the district court finds, by the preponderance of the evidence, that the amount in controversy exceeds the amount specified in section 1332(a).  </vt:lpstr>
      <vt:lpstr>Procedure for removal - notice of removal within 30 days after the receipt by the defendant of complaint - or 30 days after it may first be ascertained that the case is one which is or has become removable - all Ds must consent to removal - waiving objections to non-removability  - motion to remand for non-jurisdictional defect in removability must be within 30 days of removal</vt:lpstr>
      <vt:lpstr>You have made your choice of federal or state court</vt:lpstr>
      <vt:lpstr>Assume you are in state court  is there PJ over the Ds?</vt:lpstr>
      <vt:lpstr>PJ in state court</vt:lpstr>
      <vt:lpstr>Only 14th Amendment limits discussed in what follows</vt:lpstr>
      <vt:lpstr>Human D  - general PJ – in personam  - tagging (Burnham questions – why is this still constitutional?)  - domicile (residence…?)  - consent    - actual consent   - waiver   - in contract with choice of venue clause   - state consent to agent for service of process statutes for individuals  quasi-in-rem-2nd type (Shaffer questions – still constitutional?)  - need to identify property in state at beginning of suit  - in rem and quasi in rem 1st type</vt:lpstr>
      <vt:lpstr>Specific PJ  - similar to inquiry for corp (will discuss there)</vt:lpstr>
      <vt:lpstr>PJ over corps  general PJ – in personam   - state of incorp   - and at home test (no tagging)   - usually PPB (but not necessarily nerve center)   - maybe broader in exceptional circumstances…?  - consent    - actual consent   - waiver   - in contract with choice of venue clause   - state consent to agent for service of process statutes (still constitutional?)  quasi-in-rem-2nd type (Shaffer questions)  - need to identify property at beginning of suit in rem and quasi in rem 1st type </vt:lpstr>
      <vt:lpstr>General PJ over unincorporated assns partnerships…</vt:lpstr>
      <vt:lpstr>Specific PJ</vt:lpstr>
      <vt:lpstr>Lots of scenarios  - intentional torts/defamation  - Walden/Calder - contract  - Burger King - end user moving product to state  - WWVW - stream of commerce  - Asahi/McIntyre  - O’Connor/Kennedy v. Stevens/Breyer (also Brennan)</vt:lpstr>
      <vt:lpstr>Challenging PJ  - before court that is asserting PJ  - motion to set aside j  - special appearance (or even more generous approach in federal court)  - collateral attack (if defaulted)</vt:lpstr>
      <vt:lpstr>Venue in state court…  - state venue law, did not really discuss  - concerns where in state to bring case  - state courts commonly also have forum non conveniens doctrines  - even though they have PJ they dismiss because it is an inconvenient forum</vt:lpstr>
      <vt:lpstr>Now assume you are in federal court…</vt:lpstr>
      <vt:lpstr>PJ in federal court</vt:lpstr>
      <vt:lpstr>Venue in federal court - which DISTRICT can you sue in? - we only discussed general venue statute 1391</vt:lpstr>
      <vt:lpstr>- Transactional venue  districts where - a substantial part of the events or omissions giving rise to the claim occurred, or a substantial part of property that is the subject of the action is situated </vt:lpstr>
      <vt:lpstr>Residential venue  a judicial district in which any defendant resides, if all defendants are residents of the State in which the district is located</vt:lpstr>
      <vt:lpstr>1391(c)(3)  a defendant not resident in the United States may be sued in any judicial district, and the joinder of such a defendant shall be disregarded in determining where the action may be brought with respect to other defendants. </vt:lpstr>
      <vt:lpstr>If removal, always venue in district where removed</vt:lpstr>
      <vt:lpstr>3rd method – fallback  if there is no district in which an action may otherwise be brought, any judicial district in which any defendant is subject to the court's personal jurisdiction with respect to such action</vt:lpstr>
      <vt:lpstr>What is residence for venue purposes?</vt:lpstr>
      <vt:lpstr>Humans  a natural person, including an alien lawfully admitted for permanent residence in the United States, shall be deemed to reside in the judicial district in which that person is domiciled</vt:lpstr>
      <vt:lpstr>Corps/unincorporated assns.  Reside in any district subject to personal jurisdiction with respect to the civil action in question if the district were a state  if subject to PJ in state but no district in that state the corporation shall be deemed to reside in the district within which it has the most significant contacts  </vt:lpstr>
      <vt:lpstr>No venue?  dismissal under FRCP 12(b)(3)  or transfer under 1406</vt:lpstr>
      <vt:lpstr>Also transfer from a district to venue to a better one with venue under 1404 - for the convenience of the parties and the witnesses  The private-interest considerations include: (1) the plaintiff’s choice of forum, unless the balance of convenience is strongly in favor of the defendants; (2) the defendant’s choice of forum; (3) whether the claim arose elsewhere; (4) the convenience of the parties; (5) the convenience of the witnesses; and (6) the ease of access to sources of proof. The public-interest considerations include: (1) the transferee’s familiarity with the governing laws; (2) the relative congestion of the calendars of the potential transferee and transferor courts; and (3) the local interest in deciding local controversies at home.</vt:lpstr>
      <vt:lpstr>Also dismissal to a foreign court under forum non conveniens</vt:lpstr>
      <vt:lpstr>Notice/service</vt:lpstr>
      <vt:lpstr>In state and federal court must satisfy due process in 14th/5th Amendments  Mullane test - reasonably calculated, under all the circumstances, to apprise interested parties of the pendency of the action and afford them an opportunity to present their objections</vt:lpstr>
      <vt:lpstr>Specific rules on service</vt:lpstr>
      <vt:lpstr>Concentrate on federal court</vt:lpstr>
      <vt:lpstr>summons  waiver of service of summons  must serve within 90 days of filing under 4(m)  </vt:lpstr>
      <vt:lpstr>Who can serve?  4(c) Service. …  (2) By Whom. Any person who is at least 18 years old and not a party may serve a summons and complaint.</vt:lpstr>
      <vt:lpstr>Service on individuals  FRCP 4(e)  4(e)(1)- use state law of state where service is effected or where federal court is located OR doing any of the following:     4(e)(2)(A) delivering a copy of the summons and of the complaint to the individual personally;     (B) leaving a copy of each at the individual’s dwelling or usual place of abode with someone of suitable age and discretion who resides there; or     (C) delivering a copy of each to an agent authorized by appointment or by law to receive service of process.</vt:lpstr>
      <vt:lpstr>Service on corps and unincorporated assns.  - use state law again OR by delivering a copy of the summons and of the complaint to an officer, a managing or general agent, or any other agent authorized by appointment or by law to receive service of process and — if the agent is one authorized by statute and the statute so requires — by also mailing a copy of each to the defendant...</vt:lpstr>
      <vt:lpstr>Challenging in adequate service  direct - motion to set aside judgment R 60 - motion to dismiss 12(b)(4)-(5)  collateral attack</vt:lpstr>
      <vt:lpstr>drafting a complaint in federal court  allegations of jurisdiction facts prayer for relief  sign</vt:lpstr>
      <vt:lpstr>Rule 8. General Rules of Pleading  (a) Claim for Relief. A pleading that states a claim for relief must contain: … (2) a short and plain statement of the claim showing that the pleader is entitled to relief;  </vt:lpstr>
      <vt:lpstr>Distinguish  stating a claim (look to relevant subst law)  - if a problem dismiss through 12(b)(6)   satisfying pleading standards – look to 8(a) or 9(b)  - if a problem – motion for a more definite statement under 12(e)</vt:lpstr>
      <vt:lpstr>Some of Conley still good law   - don’t have to say why you state a claim in your complaint - don’t have to mention magic words - read complaint generously to satisfy elements</vt:lpstr>
      <vt:lpstr>But SCt reads 8(a)(2) (showing) to require plausibility pleading  Twiqbal</vt:lpstr>
      <vt:lpstr>Special rule for allegations of fraud:  Rule 9.  Pleading Special Matters  ...  (b) Fraud or Mistake; Conditions of Mind. In alleging fraud or mistake, a party must state with particularity the circumstances constituting fraud or mistake. Malice, intent, knowledge, and other conditions of a person’s mind may be alleged generally.</vt:lpstr>
      <vt:lpstr>Complaint is drafted and served on D…</vt:lpstr>
      <vt:lpstr>D does nothing….  default</vt:lpstr>
      <vt:lpstr>motion for an entry of default entry of default motion for a default judgment default judgment  - court’s assessment</vt:lpstr>
      <vt:lpstr>D responds  - answer - preanswer motion  must respond within 21 days of service  - exception 60 days if you accept waiver of service of summons</vt:lpstr>
      <vt:lpstr>If you submit preanswer motion and it is then denied  - 14 days to answer   also if ask for more def statement – 14 days from receiving amended complaint</vt:lpstr>
      <vt:lpstr>Waiver of 12(b) defenses - 12(g)-(h)  - smj – never waived in case (sua sponte duty on court too)  - failure to state a claim and failure to join nec party  - can bring up pretty much at any time, except in second preanswer motion if defense was available to you in first  - service, process, venue, PJ  - if submit preanswer motion under R 12 first, must be in it unless was not available at time  - if submit answer first, must be in it unless not available at time   if forget, can however save through amendment of right</vt:lpstr>
      <vt:lpstr>Form of answers  - affirmative defenses  - pleading standards in 8(b)(1)(a)    state in short and plain terms its defenses to each claim asserted against it;   - 9(b) for defense of fraud  - admissions/denials  - can have 12(b) defenses, unless waived</vt:lpstr>
      <vt:lpstr>Frivolous factual allegations, legal contentions, denials</vt:lpstr>
      <vt:lpstr>Rule 11  - must sign paper – but also continuing duty  - filing, submitting, or later advocating - there is a certification….</vt:lpstr>
      <vt:lpstr>Objective  an attorney or unrepresented party certifies that to the best of the person’s knowledge, information, and belief, formed after an inquiry reasonable under the circumstances:</vt:lpstr>
      <vt:lpstr>(1) it is not being presented for any improper purpose, such as to harass, cause unnecessary delay, or needlessly increase the cost of litigation; </vt:lpstr>
      <vt:lpstr>(2) the claims, defenses, and other legal contentions are warranted by existing law or by a nonfrivolous argument for extending, modifying, or reversing existing law or for establishing new law; </vt:lpstr>
      <vt:lpstr>(3) the factual contentions have evidentiary support or, if specifically so identified, will likely have evidentiary support after a reasonable opportunity for further investigation or discovery; and  (4) the denials of factual contentions are warranted on the evidence or, if specifically so identified, are reasonably based on belief or a lack of information. </vt:lpstr>
      <vt:lpstr>Sanctions  21-day safe harbor</vt:lpstr>
      <vt:lpstr>Can have alternative and inconsistent pleading, subject to R 11</vt:lpstr>
      <vt:lpstr>amendment</vt:lpstr>
      <vt:lpstr>15(a) Amendments Before Trial. (1) Amending as a Matter of Course.   A party may amend its pleading once as a matter of course within:   (A) 21 days after serving it, or   (B) if the pleading is one to which a responsive pleading is required, 21 days after service of a responsive pleading or 21 days after service of a motion under Rule 12(b), (e), or (f), whichever is earlier.</vt:lpstr>
      <vt:lpstr>15(a)(2) Other Amendments.   In all other cases, a party may amend its pleading only with the opposing party's written consent or the court's leave. The court should freely give leave when justice so requires.   Factors: Prejudice Futility  Diligence  Bad Faith   </vt:lpstr>
      <vt:lpstr>relation back</vt:lpstr>
      <vt:lpstr>15(c) Relation Back of Amendments.     (1) When an Amendment Relates Back.  An amendment to a pleading relates back to the date of the original pleading when:         (A) the law that provides the applicable statute of limitations allows relation back;         (B) the amendment asserts a claim or defense that arose out of the conduct, transaction, or occurrence set out — or attempted to be set         out — in the original pleading; or… </vt:lpstr>
      <vt:lpstr>15(c)(1)(C)   the amendment changes the party or the naming of the party against whom a claim is asserted, if Rule 15(c)(1)(B) is satisfied and if, within the period provided by Rule 4(m) for serving the summons and complaint, the party to be brought in by amendment:  (i) received such notice of the action that it will not be prejudiced in defending on the merits; and  (ii) knew or should have known that the action would have been brought against it, but for a mistake concerning the proper party's identity.</vt:lpstr>
      <vt:lpstr>Joinder of parties and causes of action</vt:lpstr>
      <vt:lpstr>Joinder</vt:lpstr>
      <vt:lpstr>13(b)  Permissive Counterclaim. A pleading may state as a counterclaim against an opposing party any claim that is not compulsory.</vt:lpstr>
      <vt:lpstr>18(a)  In General. A party asserting a claim, counterclaim, crossclaim, or third-party claim may join, as independent or alternative claims, as many claims as it has against an opposing party </vt:lpstr>
      <vt:lpstr>13(g) Crossclaim Against a Coparty. A pleading may state as a crossclaim any claim by one party against a coparty if the claim arises out of the transaction or occurrence that is the subject matter of the original action or of a counterclaim, or if the claim relates to any property that is the subject matter of the original action. The crossclaim may include a claim that the coparty is or may be liable to the crossclaimant for all or part of a claim asserted in the action against the crossclaimant</vt:lpstr>
      <vt:lpstr>Rule 20. Permissive Joinder of Parties (a) Persons Who May Join or Be Joined.     (1) Plaintiffs. Persons may join in one action as plaintiffs if:         (A) they assert any right to relief jointly, severally, or in the alternative with respect to or arising out of the same transaction, occurrence, or series of transactions or occurrences; and         (B) any question of law or fact common to all plaintiffs will arise in the action.  </vt:lpstr>
      <vt:lpstr>(2) Defendants. Persons . . . may be joined in one action as defendants if:         (A) any right to relief is asserted against them jointly, severally, or in the alternative with respect to or arising out of the same transaction, occurrence, or series of transactions or occurrences; and         (B) any question of law or fact common to all defendants will arise in the action.</vt:lpstr>
      <vt:lpstr>Rule 13. Counterclaim and Crossclaim   . . .    (h) Joining Additional Parties.  Rules 19 and 20 govern the addition of a person as a party to a counterclaim or crossclaim. </vt:lpstr>
      <vt:lpstr>Claim preclusion</vt:lpstr>
      <vt:lpstr>(a) Compulsory Counterclaim. (1) In General. A pleading must state as a counterclaim any claim that—at the time of its service—the pleader has against an opposing party if the claim: (A) arises out of the transaction or occurrence that is the subject matter of the opposing party's claim; and (B) does not require adding another party over whom the court cannot acquire jurisdiction.</vt:lpstr>
      <vt:lpstr>(2) Exceptions. The pleader need not state the claim if: (A) when the action was commenced, the claim was the subject of another pending action; or </vt:lpstr>
      <vt:lpstr>13(a)(2) Exceptions. The pleader need not state the claim if: … (B) the opposing party sued on its claim by attachment or other process that did not establish personal jurisdiction over the pleader on that claim, and the pleader does not assert any counterclaim under this rule.</vt:lpstr>
      <vt:lpstr>Counterclaims are not grounds for removal  - exception  28 U.S.C.A. § 1454: removal where “any party asserts a claim for relief arising under any Act of Congress relating to patents, plant variety protection, or copyrights.”</vt:lpstr>
      <vt:lpstr>1441(a) Generally.— Except as otherwise expressly provided by Act of Congress, any civil action brought in a State court of which the district courts of the United States have original jurisdiction, may be removed by the defendant or the defendants, to the district court of the United States for the district and division embracing the place where such action is pending </vt:lpstr>
      <vt:lpstr>Rule 14. Third-Party Practice  (a) When a Defending Party May Bring in a Third Party.     (1) Timing of the Summons and Complaint.  A defending party may, as third-party plaintiff, serve a summons and complaint on a nonparty who is or may be liable to it for all or part of the claim against it. </vt:lpstr>
      <vt:lpstr> (2) Third-Party Defendant’s Claims and Defenses.  The person served with the summons and third-party complaint — the “third-party defendant”:         (A) must assert any defense against the third party plaintiff’s claim under Rule 12;         (B) must assert any counterclaim against the third-party plaintiff under Rule 13(a), and may assert any counterclaim against the third-party plaintiff under Rule 13(b) or any crossclaim against another third-party defendant under Rule 13(g);         (C) may assert against the plaintiff any defense that the third-party plaintiff has to the plaintiff’s claim; and… </vt:lpstr>
      <vt:lpstr>14(a)(2)                (D) may also assert against the plaintiff any claim arising out of the transaction or occurrence that is the subject matter of the plaintiff’s claim against the third-party plaintiff.     (3) Plaintiff’s Claims Against a Third-Party Defendant.  The plaintiff may assert against the third-party defendant any claim arising out of the transaction or occurrence that is the subject matter of the plaintiff’s claim against the third-party plaintiff. </vt:lpstr>
      <vt:lpstr>Rule 19. Required Joinder of Parties  (a) Persons Required to Be Joined if Feasible.     (1) Required Party.  A person who is subject to service of process and whose joinder will not deprive the court of subject-matter jurisdiction must be joined as a party if:         (A) in that person’s absence, the court cannot accord complete relief among existing parties; or         (B) that person claims an interest relating to the subject of the action and is so situated that disposing of the action in the person’s absence may:             (i) as a practical matter impair or impede the person’s ability to protect the interest; or             (ii) leave an existing party subject to a substantial risk of incurring double, multiple, or otherwise inconsistent obligations because of the interest. </vt:lpstr>
      <vt:lpstr>(b) When Joinder Is Not Feasible.  If a person who is required to be joined if feasible cannot be joined, the court must determine whether, in equity and good conscience, the action should proceed among the existing parties or should be dismissed. The factors for the court to consider include:     (1) the extent to which a judgment rendered in the person’s absence might prejudice that person or the existing parties;     (2) the extent to which any prejudice could be lessened or avoided by:         (A) protective provisions in the judgment;         (B) shaping the relief; or         (C) other measures;     (3) whether a judgment rendered in the person’s absence would be adequate; and     (4) whether the plaintiff would have an adequate remedy if the action were dismissed for nonjoinder.  </vt:lpstr>
      <vt:lpstr>Rule 24. Intervention  (a) Intervention of Right.  On timely motion, the court must permit anyone to intervene who:     (1) is given an unconditional right to intervene by a federal statute; or     (2) claims an interest relating to the property or transaction that is the subject of the action, and is so situated that disposing of the action may as a practical matter impair or impede the movant’s ability to protect its interest, unless existing parties adequately represent that interest.  </vt:lpstr>
      <vt:lpstr>(b) Permissive Intervention.     (1) In General. On timely motion, the court may permit anyone to intervene who:         (A) is given a conditional right to intervene by a federal statute; or         (B) has a claim or defense that shares with the main action a common question of law or fact. . . .</vt:lpstr>
      <vt:lpstr>intersection between joinder rules and  PJ and venue</vt:lpstr>
      <vt:lpstr>causes of actions joined under 18(a) by plaintiffs against defendants  each must satisfy venue statute and there must be PJ over the defendants for each</vt:lpstr>
      <vt:lpstr>joinder of defendants under R 20  there must be PJ over each defendant, the venue statute must be satisfied with respect to all defendants</vt:lpstr>
      <vt:lpstr>compulsory counterclaims by defendants against plaintiffs  PJ is considered satisfied (or waived) venue statute need not be satisfied</vt:lpstr>
      <vt:lpstr>Permissive counterclaims by defendants against plaintiffs  majority view is PJ is considered satisfied (or waived)  majority view is venue statute need not be satisfied</vt:lpstr>
      <vt:lpstr>Intersection of joinder with SMJ  Supplemental jurisdiction</vt:lpstr>
      <vt:lpstr>28 U.S.C. § 1367. - Supplemental jurisdiction  </vt:lpstr>
      <vt:lpstr>(a) Except as provided in subsections (b) and (c) or as expressly provided otherwise by Federal statute, in any civil action of which the district courts have original jurisdiction, the district courts shall have supplemental jurisdiction over all other claims that are so related to claims in the action within such original jurisdiction that they form part of the same case or controversy under Article III of the United States Constitution. Such supplemental jurisdiction shall include claims that involve the joinder or intervention of additional parties.  </vt:lpstr>
      <vt:lpstr>(b) In any civil action of which the district courts have original jurisdiction founded solely on section 1332 of this title, the district courts shall not have supplemental jurisdiction under subsection (a) over claims by plaintiffs against persons made parties under Rule 14, 19, 20, or 24 of the Federal Rules of Civil Procedure, or over claims by persons proposed to be joined as plaintiffs under Rule 19 of such rules, or seeking to intervene as plaintiffs under Rule 24 of such rules, when exercising supplemental jurisdiction over such claims would be inconsistent with the jurisdictional requirements of section 1332.  </vt:lpstr>
      <vt:lpstr>P1 (NY) sues D (NJ) under state law battery for $100k and joins with P2 (NY) who sues D for $25K.  P1(NY)  P2(NY)  $100k        $25k  D(NJ) </vt:lpstr>
      <vt:lpstr>(c) The district courts may decline to exercise supplemental jurisdiction over a claim under subsection (a) if - (1) the claim raises a novel or complex issue of State law, (2) the claim substantially predominates over the claim or claims over which the district court has original jurisdiction, (3) the district court has dismissed all claims over which it has original jurisdiction, or (4) in exceptional circumstances, there are other compelling reasons for declining jurisdiction. </vt:lpstr>
      <vt:lpstr>1367(d) The period of limitations for any claim asserted under subsection (a), and for any other claim in the same action that is voluntarily dismissed at the same time as or after the dismissal of the claim under subsection (a), shall be tolled while the claim is pending and for a period of 30 days after it is dismissed unless State law provides for a longer tolling period.</vt:lpstr>
      <vt:lpstr>28 U.S.C. § 1441. - Actions removable generally (c) Joinder of Federal law claims and State law claims.--(1) If a civil action includes— (A) a claim arising under the Constitution, laws, or treaties of the United States (within the meaning of section 1331 of this title), and (B) a claim not within the original or supplemental jurisdiction of the district court or a claim that has been made nonremovable by statute, the entire action may be removed if the action would be removable without the inclusion of the claim described in subparagraph (B). (2) Upon removal of an action described in paragraph (1), the district court shall sever from the action all claims described in paragraph (1)(B) and shall remand the severed claims to the State court from which the action was removed. Only defendants against whom a claim described in paragraph (1)(A) has been asserted are required to join in or consent to the removal under paragraph (1). </vt:lpstr>
      <vt:lpstr> Discovery</vt:lpstr>
      <vt:lpstr>scope of discovery </vt:lpstr>
      <vt:lpstr> Scope in General. Unless otherwise limited by court order, the scope of discovery is as follows: Parties may obtain discovery regarding any nonprivileged matter that is relevant to any party's claim or defense and proportional to the needs of the case, considering the importance of the issues at stake in the action, the amount in controversy, the parties’ relative access to relevant information, the parties’ resources, the importance of the discovery in resolving the issues, and whether the burden or expense of the proposed discovery outweighs its likely benefit. Information within this scope of discovery need not be admissible in evidence to be discoverable.</vt:lpstr>
      <vt:lpstr>privileges </vt:lpstr>
      <vt:lpstr>attorney-client privilege</vt:lpstr>
      <vt:lpstr>MR 3.3: (a) A lawyer shall not knowingly: (3) offer evidence that the lawyer knows to be false. If a lawyer, the lawyer’s client, or a witness called by the lawyer, has offered material evidence and the lawyer comes to know of its falsity, the lawyer shall take reasonable remedial measures, including, if necessary, disclosure to the tribunal.</vt:lpstr>
      <vt:lpstr>MR 1.2(d) A lawyer shall not counsel a client to engage, or assist a client, in conduct that the lawyer knows is criminal or fraudulent, but a lawyer may discuss the legal consequences of any proposed course of conduct with a client and may counsel or assist a client to make a good faith effort to determine the validity, scope, meaning or application of the law.</vt:lpstr>
      <vt:lpstr>work product “privilege” </vt:lpstr>
      <vt:lpstr>Hickman v. Taylor (U.S. 1947)</vt:lpstr>
      <vt:lpstr>26(b)(3)(A) Documents and Tangible Things.  Ordinarily, a party may not discover documents and tangible things that are prepared in anticipation of litigation or for trial by or for another party or its representative (including the other party’s attorney, consultant, surety, indemnitor, insurer, or agent). But, subject to Rule 26(b)(4), those materials may be discovered if:             (i) they are otherwise discoverable under Rule 26(b)(1); and             (ii) the party shows that it has substantial need for the materials to prepare its case and cannot, without undue hardship, obtain their substantial equivalent by other means.</vt:lpstr>
      <vt:lpstr>26(b)(3)(B) Protection Against Disclosure.  If the court orders discovery of those materials, it must protect against disclosure of the mental impressions, conclusions, opinions, or legal theories of a party’s attorney or other representative concerning the litigation.</vt:lpstr>
      <vt:lpstr>26(b)(3)(C) Previous Statement.  Any party or other person may, on request and without the required showing, obtain the person’s own previous statement about the action or its subject matter....A previous statement is either:             (i) a written statement that the person has signed or otherwise adopted or approved; or             (ii) a contemporaneous stenographic, mechanical, electrical, or other recording — or a transcription of it — that recites substantially verbatim the person’s oral statement. </vt:lpstr>
      <vt:lpstr>waiver</vt:lpstr>
      <vt:lpstr>mechanism of   disclosure  &amp;  discovery</vt:lpstr>
      <vt:lpstr>disclosure FRCP 26(a)(1)</vt:lpstr>
      <vt:lpstr>R 26(a)(1)(A)(i) “the name and, if known, the address and telephone number of each individual likely to have discoverable information—along with the subjects of that information—that the disclosing party may use to support its claims or defenses, unless the use would be solely for impeachment”</vt:lpstr>
      <vt:lpstr> (ii) a copy—or a description by category and location—of all documents, electronically stored information, and tangible things that the disclosing party has in its possession, custody, or control and may use to support its claims or defenses, unless the use would be solely for impeachment</vt:lpstr>
      <vt:lpstr>R 26(a)(3) Pretrial Disclosures. (A) In General. In addition to the disclosures required by Rule 26(a)(1) and (2), a party must provide to the other parties and promptly file the following information about the evidence that it may present at trial other than solely for impeachment: (i) the name and, if not previously provided, the address and telephone number of each witness — separately identifying those the party expects to present and those it may call if the need arises; (ii) the designation of those witnesses whose testimony the party expects to present by deposition and, if not taken stenographically, a transcript of the pertinent parts of the deposition; and (iii) an identification of each document or other exhibit, including summaries of other evidence — separately identifying those items the party expects to offer and those it may offer if the need arises. (B) Time for Pretrial Disclosures; Objections. Unless the court orders otherwise, these disclosures must be made at least 30 days before trial. Within 14 days after they are made, unless the court sets a different time, a party may serve and promptly file a list of the following objections: any objections to the use under Rule 32(a) of a deposition designated by another party under Rule 26(a)(3)(A)(ii); and any objection, together with the grounds for it, that may be made to the admissibility of materials identified under Rule 26(a)(3)(A)(iii). An objection not so made — except for one under Federal Rule of Evidence 402 or 403 — is waived unless excused by the court for good cause.</vt:lpstr>
      <vt:lpstr>disclosure concerning experts Fed. R. Civ. P. 26(a)(2) &amp; (b)(4)</vt:lpstr>
      <vt:lpstr>mechanics of discovery</vt:lpstr>
      <vt:lpstr>Rule 36. Requests for Admission </vt:lpstr>
      <vt:lpstr>Rule 45. Subpoena </vt:lpstr>
      <vt:lpstr>Rule 34. Producing Documents, Electronically Stored Information, and Tangible Things, or Entering onto Land, for Inspection and Other Purposes</vt:lpstr>
      <vt:lpstr>Rule 33. Interrogatories to Parties </vt:lpstr>
      <vt:lpstr>Rule 30. Deposition by Oral Examination</vt:lpstr>
      <vt:lpstr>30(d)(3) Motion to Terminate or Limit.  (A) Grounds. At any time during a deposition, the deponent or a party may move to terminate or limit it on the ground that it is being conducted in bad faith or in a manner that unreasonably annoys, embarrasses, or oppresses the deponent or party.  </vt:lpstr>
      <vt:lpstr>motions to compel, sanctions</vt:lpstr>
      <vt:lpstr>26(g) Signing Disclosures and Discovery Requests, Responses, and Objections.     (1) Signature Required; Effect of Signature.  Every disclosure under Rule 26(a)(1) or (a)(3) and every discovery request, response, or objection must be signed by at least one attorney of record in the attorney’s own name — or by the party personally, if unrepresented — and must state the signer’s address, e-mail address, and telephone number. By signing, an attorney or party certifies that to the best of the person’s knowledge, information, and belief formed after a reasonable inquiry:         (A) with respect to a disclosure, it is complete and correct as of the time it is made; and         (B) with respect to a discovery request, response, or objection, it is:             (i) consistent with these rules and warranted by existing law or by a nonfrivolous argument for extending, modifying, or reversing existing law, or for establishing new law;             (ii) not interposed for any improper purpose, such as to harass, cause unnecessary delay, or needlessly increase the cost of litigation; and             (iii) neither unreasonable nor unduly burdensome or expensive, considering the needs of the case, prior discovery in the case, the amount in controversy, and the importance of the issues at stake in the action....     (3) Sanction for Improper Certification.  If a certification violates this rule without substantial justification, the court, on motion or on its own, must impose an appropriate sanction on the signer, the party on whose behalf the signer was acting, or both. The sanction may include an order to pay the reasonable expenses, including attorney’s fees, caused by the violation.</vt:lpstr>
      <vt:lpstr>Rule 37. Failure to Make Disclosures or to Cooperate in Discovery; Sanctions (a) Motion for an Order Compelling Disclosure or Discovery. (1) In General. On notice to other parties and all affected persons, a party may move for an order compelling disclosure or discovery. The motion must include a certification that the movant has in good faith conferred or attempted to confer with the person or party failing to make disclosure or discovery in an effort to obtain it without court action.   </vt:lpstr>
      <vt:lpstr>(b)(2) Sanctions in the District Where the Action Is Pending. (A) For Not Obeying a Discovery Order. If a party or a party's officer, director, or managing agent ...fails to obey an order to provide or permit discovery, including an order under Rule 26(f), 35, or 37(a), the court where the action is pending may issue further just orders.  They may include the following: (i) directing that the matters embraced in the order or other designated facts be taken as established for purposes of the action, as the prevailing party claims;  (ii) prohibiting the disobedient party from supporting or opposing designated claims or defenses, or from introducing designated matters in evidence;  (iii) striking pleadings in whole or in part;  (iv) staying further proceedings until the order is obeyed;  (v) dismissing the action or proceeding in whole or in part;  (vi) rendering a default judgment against the disobedient party</vt:lpstr>
      <vt:lpstr>37(c) Failure to Disclose; to Supplement an Earlier Response, or to Admit. (1) Failure to Disclose or Supplement.  If a party fails to provide information or identify a witness as required by Rule 26(a) or 26(e), the party is not allowed to use that information or witness to supply evidence on a motion, at a hearing, or at a trial, unless the failure was substantially justified or is harmless. In addition to or instead of this sanction, the court, on motion and after giving an opportunity to be heard: (A) may order payment of the reasonable expenses, including attorney's fees, caused by the failure; (B) may inform the jury of the party's failure; and  (C) may impose other appropriate sanctions, including any of the orders listed in Rule 37(b)(2)(A)(i)-(vi). </vt:lpstr>
      <vt:lpstr>terminating litigation before trial </vt:lpstr>
      <vt:lpstr>12(b)(6)  failure to state a claim</vt:lpstr>
      <vt:lpstr>12(c)  motion for  judgment on the pleadings</vt:lpstr>
      <vt:lpstr>summary judgment  directed verdict  judgment notwithstanding the verdict</vt:lpstr>
      <vt:lpstr>Rule 50 Judgment as a Matter of Law</vt:lpstr>
      <vt:lpstr>Rule 56. Summary Judgment  (c)(2) The judgment sought should be rendered if the pleadings, the discovery and disclosure materials on file, and any affidavits show that there is no genuine issue as to any material fact and that the movant is entitled to judgment as a matter of law.  </vt:lpstr>
      <vt:lpstr>summary judgment for defendant concerning a cause of action  no reasonable jury could find for the plaintiff with respect to at least one element of the cause of action</vt:lpstr>
      <vt:lpstr>summary judgment for plaintiff concerning a cause of action  no reasonable jury could find for the defendant with respect to each element of the cause of action</vt:lpstr>
      <vt:lpstr>partial summary judgment  R 56(g) Failing to Grant All the Requested Relief. If the court does not grant all the relief requested by the motion, it may enter an order stating any material fact — including an item of damages or other relief — that is not genuinely in dispute and treating the fact as established in the case.</vt:lpstr>
      <vt:lpstr>materials that may be submitted in support or opposition to summary judgment</vt:lpstr>
      <vt:lpstr>56(c) Procedures. (1) Supporting Factual Positions. A party asserting that a fact cannot be or is genuinely disputed must support the assertion by: (A) citing to particular parts of materials in the record, including depositions, documents, electronically stored information, affidavits or declarations, stipulations (including those made for purposes of the motion only), admissions, interrogatory answers, or other materials; or (B) showing that the materials cited do not establish the absence or presence of a genuine dispute, or that an adverse party cannot produce admissible evidence to support the fact. (2) Objection That a Fact Is Not Supported by Admissible Evidence. A party may object that the material cited to support or dispute a fact cannot be presented in a form that would be admissible in evidence. (3) Materials Not Cited. The court need consider only the cited materials, but it may consider other materials in the record. (4) Affidavits or Declarations. An affidavit or declaration used to support or oppose a motion must be made on personal knowledge, set out facts that would be admissible in evidence, and show that the affiant or declarant is competent to testify on the matters stated. </vt:lpstr>
      <vt:lpstr>proof of all elements summary judgment  disproof of an element summary judgment  absence of proof for an element summary judgment</vt:lpstr>
      <vt:lpstr>trial </vt:lpstr>
      <vt:lpstr>jury selection</vt:lpstr>
      <vt:lpstr>presentation of evidence</vt:lpstr>
      <vt:lpstr>jury verdict</vt:lpstr>
      <vt:lpstr>50(b) Renewing the Motion After Trial; Alternative Motion for a New Trial. If the court does not grant a motion for judgment as a matter of law made under Rule 50(a), the court is considered to have submitted the action to the jury subject to the court's later deciding the legal questions raised by the motion. No later than 28 days after the entry of judgment—or if the motion addresses a jury issue not decided by a verdict, no later than 28 days after the jury was discharged—the movant may file a renewed motion for judgment as a matter of law and may include an alternative or joint request for a new trial under Rule 59. In ruling on the renewed motion, the court may: (1) allow judgment on the verdict, if the jury returned a verdict; (2) order a new trial; or (3) direct the entry of judgment as a matter of law. </vt:lpstr>
      <vt:lpstr>motion for a new trial  R. 59</vt:lpstr>
      <vt:lpstr>judgment</vt:lpstr>
      <vt:lpstr>motion for relief from a judgment  R. 60</vt:lpstr>
      <vt:lpstr>preclusion  claim preclusion issue preclusion</vt:lpstr>
      <vt:lpstr>claim preclusion  - when P sues D and it comes to a final valid judgment on the merits  claim preclusion bars P from subsequently bringing suit on actions that P did bring or should have brought in the earlier suit </vt:lpstr>
      <vt:lpstr>claim splitting or prior action pending</vt:lpstr>
      <vt:lpstr>defendant preclusion</vt:lpstr>
      <vt:lpstr>claim preclusion bars litigation of actions that should have been brought  compulsory joinder rule</vt:lpstr>
      <vt:lpstr>defendant preclusion bars litigation of defenses that should have been brought</vt:lpstr>
      <vt:lpstr>distinguish defendant preclusion from  compulsory counterclaim rule</vt:lpstr>
      <vt:lpstr>§ 20. Judgment For Defendant—Exceptions To The General Rule Of Bar (1) A personal judgment for the defendant, although valid and final, does not bar another action by the plaintiff on the same claim: (a) When the judgment is one of dismissal for lack of jurisdiction, for improper venue, or for nonjoinder or misjoinder of parties; or (b) When the plaintiff agrees to or elects a nonsuit (or voluntary dismissal) without prejudice or the court directs that the plaintiff be nonsuited (or that the action be otherwise dismissed) without prejudice; or (c) When by statute or rule of court the judgment does not operate as a bar to another action on the same claim, or does not so operate unless the court specifies, and no such specification is made.</vt:lpstr>
      <vt:lpstr>(2) A valid and final personal judgment for the defendant, which rests on the prematurity of the action or on the plaintiff's failure to satisfy a precondition to suit, does not bar another action by the plaintiff instituted after the claim has matured, or the precondition has been satisfied, unless a second action is precluded by operation of the substantive law.</vt:lpstr>
      <vt:lpstr>- statute of limitations?</vt:lpstr>
      <vt:lpstr>scope of a claim</vt:lpstr>
      <vt:lpstr>transactional test evidence test primary rights test</vt:lpstr>
      <vt:lpstr>Rest. (2d) of Judgments § 24. Dimensions Of “Claim” For Purposes Of Merger Or Bar—General Rule Concerning “Splitting” (1) When a valid and final judgment rendered in an action extinguishes the plaintiff's claim pursuant to the rules of merger or bar the claim extinguished includes all rights of the plaintiff to remedies against the defendant with respect to all or any part of the transaction, or series of connected transactions, out of which the action arose. (2) What factual grouping constitutes a “transaction”, and what groupings constitute a “series”, are to be determined pragmatically, giving weight to such considerations as whether the facts are related in time, space, origin, or motivation, whether they form a convenient trial unit, and whether their treatment as a unit conforms to the parties' expectations or business understanding or usage. </vt:lpstr>
      <vt:lpstr>privity</vt:lpstr>
      <vt:lpstr>guardian/ward trustee/beneficiary executor/decedent </vt:lpstr>
      <vt:lpstr>successor in interest</vt:lpstr>
      <vt:lpstr>cutting edge preclusion of non-parties/privies in earlier litigation  - when necessary party, knew about suit, and did not intervene</vt:lpstr>
      <vt:lpstr>exceptions to claim preclusion</vt:lpstr>
      <vt:lpstr>§ 26 Exceptions to the General Rule Concerning Splitting (1) When any of the following circumstances exists, the general rule of § 24 does not apply to extinguish the claim, and part or all of the claim subsists as a possible basis for a second action by the plaintiff against the defendant: </vt:lpstr>
      <vt:lpstr>(a) The parties have agreed in terms or in effect that the plaintiff may split his claim, or the defendant has acquiesced therein</vt:lpstr>
      <vt:lpstr>(b) The court in the first action has expressly reserved the plaintiff's right to maintain the second action</vt:lpstr>
      <vt:lpstr>(c) The plaintiff was unable to rely on a certain theory of the case or to seek a certain remedy or form of relief in the first action because of the limitations on the subject matter jurisdiction of the courts or restrictions on their authority to entertain multiple theories or demands for multiple remedies or forms of relief in a single action, and the plaintiff desires in the second action to rely on that theory or to seek that remedy or form of relief </vt:lpstr>
      <vt:lpstr>(d) The judgment in the first action was plainly inconsistent with the fair and equitable implementation of a statutory or constitutional scheme, or it is the sense of the scheme that the plaintiff should be permitted to split his claim </vt:lpstr>
      <vt:lpstr>(e) For reasons of substantive policy in a case involving a continuing or recurrent wrong, the plaintiff is given an option to sue once for the total harm, both past and prospective, or to sue from time to time for the damages incurred to the date of suit, and chooses the latter course</vt:lpstr>
      <vt:lpstr>(f) It is clearly and convincingly shown that the policies favoring preclusion of a second action are overcome for an extraordinary reason, such as the apparent invalidity of a continuing restraint or condition having a vital relation to personal liberty or the failure of the prior litigation to yield a coherent disposition of the controversy.</vt:lpstr>
      <vt:lpstr>issue preclusion</vt:lpstr>
      <vt:lpstr>if in an earlier case an issue was   - actually litigated and decided  - litigated fairly and fully  - and essential to the decision  then the earlier determination of the issue precludes relitigation of the same issue by someone who was a party (or in privity with a party) in the earlier litigation </vt:lpstr>
      <vt:lpstr>admissions not actually litigated and decided default judgments aren’t either</vt:lpstr>
      <vt:lpstr>essentiality requirement  - problem of alternative determinations</vt:lpstr>
      <vt:lpstr>exceptions to issue preclusion  </vt:lpstr>
      <vt:lpstr>  Restatement (Second) of Judgments §28  Although an issue is actually litigated and determined by a valid and final judgment, and the determination is essential to the judgment, relitigation of the issue in a subsequent action between the parties is not precluded in the following circumstances: </vt:lpstr>
      <vt:lpstr>(1) The party against whom preclusion is sought could not, as a matter of law, have obtained review of the judgment in the initial action; or (2) The issue is one of law and (a) the two actions involve claims that are substantially unrelated, or (b) a new determination is warranted in order to take account of an intervening change in the applicable legal context or otherwise to avoid inequitable administration of the laws; or  (3) A new determination of the issue is warranted by differences in the quality or extensiveness of the procedures followed in the two courts or by factors relating to the allocation of jurisdiction between them; or...</vt:lpstr>
      <vt:lpstr>(4) The party against whom preclusion is sought had a significantly heavier burden of persuasion with respect to the issue in the initial action than in the subsequent action; the burden has shifted to his adversary; or the adversary has a significantly heavier burden than he had in the first action; or (5) There is a clear and convincing need for a new determination of the issue (a) because of the potential adverse impact of the determination on the public interest or the interests of persons not themselves parties in the initial action, (b) because it was not sufficiently foreseeable at the time of the initial action that the issue would arise in the context of a subsequent action, or (c) because the party sought to be precluded, as a result of the conduct of his adversary or other special circumstances, did not have an adequate opportunity or incentive to obtain a full and fair adjudication in the initial action.</vt:lpstr>
      <vt:lpstr>issue preclusion used to require  mutuality</vt:lpstr>
      <vt:lpstr>Ohio Georgia  still have the mutuality requirement  except…</vt:lpstr>
      <vt:lpstr> - P sues employee for battery as a result of a scuffle when the employee tried to stop P from shoplifting  - employee wins  - P then sues the employer on a theory of respondeat superior  - what happens if the employer cannot take advantage of nonmutual issue preclusion and so P could win against the employer? </vt:lpstr>
      <vt:lpstr>Virginia (and some other states)…  allow only defensive nonmutual issue preclusion</vt:lpstr>
      <vt:lpstr>defensive   - defendant in second suit was not a party in first suit and uses nonmutual issue preclusion as a shield   </vt:lpstr>
      <vt:lpstr>federal and some states also allow offensive nonmutual issue preclusion under certain circumstances  plaintiff in second suit was not a party in first suit and uses issue preclusion as a sword </vt:lpstr>
      <vt:lpstr>Parklane’s requirements for offensive nonmutual issue preclusion</vt:lpstr>
      <vt:lpstr>interjurisdictional claim preclusion</vt:lpstr>
      <vt:lpstr>State courts have a constitutional obligation to give sister state judgments the same preclusive effect they have under sister state law</vt:lpstr>
      <vt:lpstr>Art IV, § 1.  Full Faith and Credit shall be given in each State to the public Acts, Records, and judicial Proceedings of every other State. And the Congress may by general Laws prescribe the Manner in which such Acts, Records and Proceedings shall be proved, and the Effect thereof. </vt:lpstr>
      <vt:lpstr>federal courts have a statutory obligation to give state judgments the same preclusive effect they have under that state’s law</vt:lpstr>
      <vt:lpstr>28 U.S.C. § 1738. - State and Territorial statutes and judicial proceedings; full faith and credit ...  The records and judicial proceedings of any court of any such State, Territory or Possession, or copies thereof, shall be proved or admitted in other courts within the United States and its Territories and Possessions by the attestation of the clerk and seal of the court annexed, if a seal exists, together with a certificate of a judge of the court that the said attestation is in proper form.  Such Acts, records and judicial proceedings or copies thereof, so authenticated, shall have the same full faith and credit in every court within the United States and its Territories and Possessions as they have by law or usage in the courts of such State, Territory or Possession from which they are taken. </vt:lpstr>
      <vt:lpstr>State courts have a constitutional obligation to give federal judgments the same preclusive effect they have under the relevant law in the federal court</vt:lpstr>
      <vt:lpstr>Art. VI  This Constitution, and the laws of the United States which shall be made in pursuance thereof; and all treaties made, or which shall be made, under the authority of the United States, shall be the supreme law of the land; and the judges in every state shall be bound thereby, anything in the Constitution or laws of any State to the contrary notwithstanding.</vt:lpstr>
      <vt:lpstr>Semtek – Erie problems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Progress of a Lawsuit</dc:title>
  <dc:creator>Green, Michael S</dc:creator>
  <cp:lastModifiedBy>Green, Michael S</cp:lastModifiedBy>
  <cp:revision>190</cp:revision>
  <dcterms:created xsi:type="dcterms:W3CDTF">2018-12-06T23:18:06Z</dcterms:created>
  <dcterms:modified xsi:type="dcterms:W3CDTF">2019-12-09T18:07:07Z</dcterms:modified>
</cp:coreProperties>
</file>