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67"/>
  </p:handoutMasterIdLst>
  <p:sldIdLst>
    <p:sldId id="580" r:id="rId2"/>
    <p:sldId id="581" r:id="rId3"/>
    <p:sldId id="585" r:id="rId4"/>
    <p:sldId id="586" r:id="rId5"/>
    <p:sldId id="594" r:id="rId6"/>
    <p:sldId id="596" r:id="rId7"/>
    <p:sldId id="598" r:id="rId8"/>
    <p:sldId id="605" r:id="rId9"/>
    <p:sldId id="607" r:id="rId10"/>
    <p:sldId id="609" r:id="rId11"/>
    <p:sldId id="610" r:id="rId12"/>
    <p:sldId id="611" r:id="rId13"/>
    <p:sldId id="612" r:id="rId14"/>
    <p:sldId id="613" r:id="rId15"/>
    <p:sldId id="614" r:id="rId16"/>
    <p:sldId id="615" r:id="rId17"/>
    <p:sldId id="616" r:id="rId18"/>
    <p:sldId id="617" r:id="rId19"/>
    <p:sldId id="618" r:id="rId20"/>
    <p:sldId id="619" r:id="rId21"/>
    <p:sldId id="620" r:id="rId22"/>
    <p:sldId id="621" r:id="rId23"/>
    <p:sldId id="622" r:id="rId24"/>
    <p:sldId id="624" r:id="rId25"/>
    <p:sldId id="625" r:id="rId26"/>
    <p:sldId id="626" r:id="rId27"/>
    <p:sldId id="627" r:id="rId28"/>
    <p:sldId id="628" r:id="rId29"/>
    <p:sldId id="629" r:id="rId30"/>
    <p:sldId id="630" r:id="rId31"/>
    <p:sldId id="631" r:id="rId32"/>
    <p:sldId id="632" r:id="rId33"/>
    <p:sldId id="633" r:id="rId34"/>
    <p:sldId id="418" r:id="rId35"/>
    <p:sldId id="549" r:id="rId36"/>
    <p:sldId id="550" r:id="rId37"/>
    <p:sldId id="551" r:id="rId38"/>
    <p:sldId id="552" r:id="rId39"/>
    <p:sldId id="553" r:id="rId40"/>
    <p:sldId id="554" r:id="rId41"/>
    <p:sldId id="555" r:id="rId42"/>
    <p:sldId id="556" r:id="rId43"/>
    <p:sldId id="557" r:id="rId44"/>
    <p:sldId id="558" r:id="rId45"/>
    <p:sldId id="559" r:id="rId46"/>
    <p:sldId id="560" r:id="rId47"/>
    <p:sldId id="561" r:id="rId48"/>
    <p:sldId id="562" r:id="rId49"/>
    <p:sldId id="563" r:id="rId50"/>
    <p:sldId id="564" r:id="rId51"/>
    <p:sldId id="565" r:id="rId52"/>
    <p:sldId id="566" r:id="rId53"/>
    <p:sldId id="567" r:id="rId54"/>
    <p:sldId id="568" r:id="rId55"/>
    <p:sldId id="569" r:id="rId56"/>
    <p:sldId id="570" r:id="rId57"/>
    <p:sldId id="571" r:id="rId58"/>
    <p:sldId id="572" r:id="rId59"/>
    <p:sldId id="573" r:id="rId60"/>
    <p:sldId id="574" r:id="rId61"/>
    <p:sldId id="575" r:id="rId62"/>
    <p:sldId id="576" r:id="rId63"/>
    <p:sldId id="577" r:id="rId64"/>
    <p:sldId id="578" r:id="rId65"/>
    <p:sldId id="579" r:id="rId6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3" autoAdjust="0"/>
    <p:restoredTop sz="94660"/>
  </p:normalViewPr>
  <p:slideViewPr>
    <p:cSldViewPr snapToGrid="0">
      <p:cViewPr varScale="1">
        <p:scale>
          <a:sx n="77" d="100"/>
          <a:sy n="77" d="100"/>
        </p:scale>
        <p:origin x="60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5C3E8ED7-E1CF-4972-8D32-0D048FA79058}" type="datetimeFigureOut">
              <a:rPr lang="en-US" smtClean="0"/>
              <a:t>9/10/2019</a:t>
            </a:fld>
            <a:endParaRPr lang="en-US"/>
          </a:p>
        </p:txBody>
      </p:sp>
      <p:sp>
        <p:nvSpPr>
          <p:cNvPr id="4" name="Footer Placeholder 3"/>
          <p:cNvSpPr>
            <a:spLocks noGrp="1"/>
          </p:cNvSpPr>
          <p:nvPr>
            <p:ph type="ftr" sz="quarter" idx="2"/>
          </p:nvPr>
        </p:nvSpPr>
        <p:spPr>
          <a:xfrm>
            <a:off x="0" y="8829969"/>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9"/>
            <a:ext cx="3037840" cy="466433"/>
          </a:xfrm>
          <a:prstGeom prst="rect">
            <a:avLst/>
          </a:prstGeom>
        </p:spPr>
        <p:txBody>
          <a:bodyPr vert="horz" lIns="93177" tIns="46589" rIns="93177" bIns="46589" rtlCol="0" anchor="b"/>
          <a:lstStyle>
            <a:lvl1pPr algn="r">
              <a:defRPr sz="1200"/>
            </a:lvl1pPr>
          </a:lstStyle>
          <a:p>
            <a:fld id="{B0EC7C1F-DFE6-40EF-9BC0-0E96648AB036}" type="slidenum">
              <a:rPr lang="en-US" smtClean="0"/>
              <a:t>‹#›</a:t>
            </a:fld>
            <a:endParaRPr lang="en-US"/>
          </a:p>
        </p:txBody>
      </p:sp>
    </p:spTree>
    <p:extLst>
      <p:ext uri="{BB962C8B-B14F-4D97-AF65-F5344CB8AC3E}">
        <p14:creationId xmlns:p14="http://schemas.microsoft.com/office/powerpoint/2010/main" val="78607896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A2E3B6-981F-4FD3-9999-1597D7F58619}" type="datetimeFigureOut">
              <a:rPr lang="en-US" smtClean="0"/>
              <a:t>9/10/2019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1147386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A2E3B6-981F-4FD3-9999-1597D7F58619}" type="datetimeFigureOut">
              <a:rPr lang="en-US" smtClean="0"/>
              <a:t>9/10/2019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582044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A2E3B6-981F-4FD3-9999-1597D7F58619}" type="datetimeFigureOut">
              <a:rPr lang="en-US" smtClean="0"/>
              <a:t>9/10/2019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828184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A2E3B6-981F-4FD3-9999-1597D7F58619}" type="datetimeFigureOut">
              <a:rPr lang="en-US" smtClean="0"/>
              <a:t>9/10/2019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8724486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A2E3B6-981F-4FD3-9999-1597D7F58619}" type="datetimeFigureOut">
              <a:rPr lang="en-US" smtClean="0"/>
              <a:t>9/10/2019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270041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A2E3B6-981F-4FD3-9999-1597D7F58619}" type="datetimeFigureOut">
              <a:rPr lang="en-US" smtClean="0"/>
              <a:t>9/10/2019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4074178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A2E3B6-981F-4FD3-9999-1597D7F58619}" type="datetimeFigureOut">
              <a:rPr lang="en-US" smtClean="0"/>
              <a:t>9/10/2019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4226081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A2E3B6-981F-4FD3-9999-1597D7F58619}" type="datetimeFigureOut">
              <a:rPr lang="en-US" smtClean="0"/>
              <a:t>9/10/2019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2165981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A2E3B6-981F-4FD3-9999-1597D7F58619}" type="datetimeFigureOut">
              <a:rPr lang="en-US" smtClean="0"/>
              <a:t>9/10/2019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4972446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A2E3B6-981F-4FD3-9999-1597D7F58619}" type="datetimeFigureOut">
              <a:rPr lang="en-US" smtClean="0"/>
              <a:t>9/10/2019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2697782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A2E3B6-981F-4FD3-9999-1597D7F58619}" type="datetimeFigureOut">
              <a:rPr lang="en-US" smtClean="0"/>
              <a:t>9/10/2019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24AED1-7E5A-482A-A18E-42EF239DBB1C}" type="slidenum">
              <a:rPr lang="en-US" smtClean="0"/>
              <a:t>‹#›</a:t>
            </a:fld>
            <a:endParaRPr lang="en-US"/>
          </a:p>
        </p:txBody>
      </p:sp>
    </p:spTree>
    <p:extLst>
      <p:ext uri="{BB962C8B-B14F-4D97-AF65-F5344CB8AC3E}">
        <p14:creationId xmlns:p14="http://schemas.microsoft.com/office/powerpoint/2010/main" val="802342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A2E3B6-981F-4FD3-9999-1597D7F58619}" type="datetimeFigureOut">
              <a:rPr lang="en-US" smtClean="0"/>
              <a:t>9/10/2019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24AED1-7E5A-482A-A18E-42EF239DBB1C}" type="slidenum">
              <a:rPr lang="en-US" smtClean="0"/>
              <a:t>‹#›</a:t>
            </a:fld>
            <a:endParaRPr lang="en-US"/>
          </a:p>
        </p:txBody>
      </p:sp>
    </p:spTree>
    <p:extLst>
      <p:ext uri="{BB962C8B-B14F-4D97-AF65-F5344CB8AC3E}">
        <p14:creationId xmlns:p14="http://schemas.microsoft.com/office/powerpoint/2010/main" val="41886410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smtClean="0"/>
              <a:t>Wed., </a:t>
            </a:r>
            <a:r>
              <a:rPr lang="en-US" altLang="en-US" dirty="0"/>
              <a:t>Sep. </a:t>
            </a:r>
            <a:r>
              <a:rPr lang="en-US" altLang="en-US" dirty="0" smtClean="0"/>
              <a:t>11</a:t>
            </a:r>
            <a:endParaRPr lang="en-US" altLang="en-US" dirty="0"/>
          </a:p>
        </p:txBody>
      </p:sp>
    </p:spTree>
    <p:extLst>
      <p:ext uri="{BB962C8B-B14F-4D97-AF65-F5344CB8AC3E}">
        <p14:creationId xmlns:p14="http://schemas.microsoft.com/office/powerpoint/2010/main" val="19758243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1600200" y="1131889"/>
            <a:ext cx="8991600" cy="4733925"/>
          </a:xfrm>
        </p:spPr>
        <p:txBody>
          <a:bodyPr>
            <a:normAutofit fontScale="90000"/>
          </a:bodyPr>
          <a:lstStyle/>
          <a:p>
            <a:pPr algn="l" eaLnBrk="1" hangingPunct="1"/>
            <a:r>
              <a:rPr lang="en-US" altLang="en-US" sz="3600"/>
              <a:t>Art. VI</a:t>
            </a:r>
            <a:br>
              <a:rPr lang="en-US" altLang="en-US" sz="3600"/>
            </a:br>
            <a:r>
              <a:rPr lang="en-US" altLang="en-US" sz="3600"/>
              <a:t/>
            </a:r>
            <a:br>
              <a:rPr lang="en-US" altLang="en-US" sz="3600"/>
            </a:br>
            <a:r>
              <a:rPr lang="en-US" altLang="en-US" sz="3600"/>
              <a:t>This Constitution, and the laws of the United States which shall be made in pursuance thereof; and all treaties made, or which shall be made, under the authority of the United States, shall be the supreme law of the land; and the judges in every state shall be bound thereby, anything in the Constitution or laws of any State to the contrary notwithstanding.</a:t>
            </a:r>
          </a:p>
        </p:txBody>
      </p:sp>
    </p:spTree>
    <p:extLst>
      <p:ext uri="{BB962C8B-B14F-4D97-AF65-F5344CB8AC3E}">
        <p14:creationId xmlns:p14="http://schemas.microsoft.com/office/powerpoint/2010/main" val="21419544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1524000" y="274638"/>
            <a:ext cx="8686800" cy="6354762"/>
          </a:xfrm>
        </p:spPr>
        <p:txBody>
          <a:bodyPr/>
          <a:lstStyle/>
          <a:p>
            <a:r>
              <a:rPr lang="en-US" altLang="en-US" dirty="0"/>
              <a:t>but no FF&amp;C obligation if the judgment was invalid for lack of PJ</a:t>
            </a:r>
          </a:p>
        </p:txBody>
      </p:sp>
    </p:spTree>
    <p:extLst>
      <p:ext uri="{BB962C8B-B14F-4D97-AF65-F5344CB8AC3E}">
        <p14:creationId xmlns:p14="http://schemas.microsoft.com/office/powerpoint/2010/main" val="3806609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DF049B-B3D4-4641-A53A-3EEFE5247286}"/>
              </a:ext>
            </a:extLst>
          </p:cNvPr>
          <p:cNvSpPr>
            <a:spLocks noGrp="1"/>
          </p:cNvSpPr>
          <p:nvPr>
            <p:ph type="title"/>
          </p:nvPr>
        </p:nvSpPr>
        <p:spPr>
          <a:xfrm>
            <a:off x="553156" y="365125"/>
            <a:ext cx="10800644" cy="6125986"/>
          </a:xfrm>
        </p:spPr>
        <p:txBody>
          <a:bodyPr/>
          <a:lstStyle/>
          <a:p>
            <a:r>
              <a:rPr lang="en-US" dirty="0"/>
              <a:t>why was there no jurisdiction over Neff’s person?</a:t>
            </a:r>
          </a:p>
        </p:txBody>
      </p:sp>
    </p:spTree>
    <p:extLst>
      <p:ext uri="{BB962C8B-B14F-4D97-AF65-F5344CB8AC3E}">
        <p14:creationId xmlns:p14="http://schemas.microsoft.com/office/powerpoint/2010/main" val="40594004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B48EB-BEF1-4C4D-B43F-F4A0433CB4D3}"/>
              </a:ext>
            </a:extLst>
          </p:cNvPr>
          <p:cNvSpPr>
            <a:spLocks noGrp="1"/>
          </p:cNvSpPr>
          <p:nvPr>
            <p:ph type="title"/>
          </p:nvPr>
        </p:nvSpPr>
        <p:spPr>
          <a:xfrm>
            <a:off x="654756" y="365125"/>
            <a:ext cx="10699044" cy="6227586"/>
          </a:xfrm>
        </p:spPr>
        <p:txBody>
          <a:bodyPr/>
          <a:lstStyle/>
          <a:p>
            <a:r>
              <a:rPr lang="en-US" dirty="0"/>
              <a:t>assume that Neff had been found in CA and had been served with process there</a:t>
            </a:r>
            <a:br>
              <a:rPr lang="en-US" dirty="0"/>
            </a:br>
            <a:r>
              <a:rPr lang="en-US" dirty="0"/>
              <a:t/>
            </a:r>
            <a:br>
              <a:rPr lang="en-US" dirty="0"/>
            </a:br>
            <a:r>
              <a:rPr lang="en-US" dirty="0"/>
              <a:t>would there be PJ over his person then?</a:t>
            </a:r>
          </a:p>
        </p:txBody>
      </p:sp>
    </p:spTree>
    <p:extLst>
      <p:ext uri="{BB962C8B-B14F-4D97-AF65-F5344CB8AC3E}">
        <p14:creationId xmlns:p14="http://schemas.microsoft.com/office/powerpoint/2010/main" val="9258665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32B8F7-42DE-DB4D-8514-D54894CC8F75}"/>
              </a:ext>
            </a:extLst>
          </p:cNvPr>
          <p:cNvSpPr>
            <a:spLocks noGrp="1"/>
          </p:cNvSpPr>
          <p:nvPr>
            <p:ph type="title"/>
          </p:nvPr>
        </p:nvSpPr>
        <p:spPr>
          <a:xfrm>
            <a:off x="688622" y="365125"/>
            <a:ext cx="10665178" cy="6069542"/>
          </a:xfrm>
        </p:spPr>
        <p:txBody>
          <a:bodyPr/>
          <a:lstStyle/>
          <a:p>
            <a:r>
              <a:rPr lang="en-US" dirty="0"/>
              <a:t>why was there no jurisdiction over Neff’s property?</a:t>
            </a:r>
          </a:p>
        </p:txBody>
      </p:sp>
    </p:spTree>
    <p:extLst>
      <p:ext uri="{BB962C8B-B14F-4D97-AF65-F5344CB8AC3E}">
        <p14:creationId xmlns:p14="http://schemas.microsoft.com/office/powerpoint/2010/main" val="636198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702A40-46E3-BF4C-A443-ED9568643410}"/>
              </a:ext>
            </a:extLst>
          </p:cNvPr>
          <p:cNvSpPr>
            <a:spLocks noGrp="1"/>
          </p:cNvSpPr>
          <p:nvPr>
            <p:ph type="title"/>
          </p:nvPr>
        </p:nvSpPr>
        <p:spPr>
          <a:xfrm>
            <a:off x="598311" y="365125"/>
            <a:ext cx="10755489" cy="6069542"/>
          </a:xfrm>
        </p:spPr>
        <p:txBody>
          <a:bodyPr/>
          <a:lstStyle/>
          <a:p>
            <a:r>
              <a:rPr lang="en-US" dirty="0"/>
              <a:t>isn’t it enough that Neff in fact did have property in Oregon?</a:t>
            </a:r>
          </a:p>
        </p:txBody>
      </p:sp>
    </p:spTree>
    <p:extLst>
      <p:ext uri="{BB962C8B-B14F-4D97-AF65-F5344CB8AC3E}">
        <p14:creationId xmlns:p14="http://schemas.microsoft.com/office/powerpoint/2010/main" val="42269095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2156E-8923-B047-AFF7-A83ED0CF1A28}"/>
              </a:ext>
            </a:extLst>
          </p:cNvPr>
          <p:cNvSpPr>
            <a:spLocks noGrp="1"/>
          </p:cNvSpPr>
          <p:nvPr>
            <p:ph type="title"/>
          </p:nvPr>
        </p:nvSpPr>
        <p:spPr>
          <a:xfrm>
            <a:off x="609600" y="365125"/>
            <a:ext cx="10744200" cy="5866342"/>
          </a:xfrm>
        </p:spPr>
        <p:txBody>
          <a:bodyPr/>
          <a:lstStyle/>
          <a:p>
            <a:r>
              <a:rPr lang="en-US" dirty="0"/>
              <a:t>did Justice Field conclude that the Oregon state court judgment in Mitchell v Neff violated the 14th Amendment?</a:t>
            </a:r>
          </a:p>
        </p:txBody>
      </p:sp>
    </p:spTree>
    <p:extLst>
      <p:ext uri="{BB962C8B-B14F-4D97-AF65-F5344CB8AC3E}">
        <p14:creationId xmlns:p14="http://schemas.microsoft.com/office/powerpoint/2010/main" val="11349206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AF51E-FF58-EA47-A461-18E86083A794}"/>
              </a:ext>
            </a:extLst>
          </p:cNvPr>
          <p:cNvSpPr>
            <a:spLocks noGrp="1"/>
          </p:cNvSpPr>
          <p:nvPr>
            <p:ph type="title"/>
          </p:nvPr>
        </p:nvSpPr>
        <p:spPr>
          <a:xfrm>
            <a:off x="733778" y="365125"/>
            <a:ext cx="10620022" cy="5979231"/>
          </a:xfrm>
        </p:spPr>
        <p:txBody>
          <a:bodyPr/>
          <a:lstStyle/>
          <a:p>
            <a:r>
              <a:rPr lang="en-US" dirty="0"/>
              <a:t>why did Field conclude the judgment was invalid then?</a:t>
            </a:r>
          </a:p>
        </p:txBody>
      </p:sp>
    </p:spTree>
    <p:extLst>
      <p:ext uri="{BB962C8B-B14F-4D97-AF65-F5344CB8AC3E}">
        <p14:creationId xmlns:p14="http://schemas.microsoft.com/office/powerpoint/2010/main" val="11857522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D8006-9884-2D4B-A9F3-EAF7589DF4C4}"/>
              </a:ext>
            </a:extLst>
          </p:cNvPr>
          <p:cNvSpPr>
            <a:spLocks noGrp="1"/>
          </p:cNvSpPr>
          <p:nvPr>
            <p:ph type="title"/>
          </p:nvPr>
        </p:nvSpPr>
        <p:spPr>
          <a:xfrm>
            <a:off x="530578" y="365125"/>
            <a:ext cx="10823222" cy="6069542"/>
          </a:xfrm>
        </p:spPr>
        <p:txBody>
          <a:bodyPr/>
          <a:lstStyle/>
          <a:p>
            <a:r>
              <a:rPr lang="en-US" dirty="0"/>
              <a:t>what would have happened if Neff had sued Pennoyer in state court in Oregon? </a:t>
            </a:r>
          </a:p>
        </p:txBody>
      </p:sp>
    </p:spTree>
    <p:extLst>
      <p:ext uri="{BB962C8B-B14F-4D97-AF65-F5344CB8AC3E}">
        <p14:creationId xmlns:p14="http://schemas.microsoft.com/office/powerpoint/2010/main" val="4197281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1315" y="365125"/>
            <a:ext cx="10792485" cy="6089996"/>
          </a:xfrm>
        </p:spPr>
        <p:txBody>
          <a:bodyPr/>
          <a:lstStyle/>
          <a:p>
            <a:r>
              <a:rPr lang="en-US" dirty="0"/>
              <a:t>was it really necessary that the property be attached at the initiation of the suit…?</a:t>
            </a:r>
          </a:p>
        </p:txBody>
      </p:sp>
    </p:spTree>
    <p:extLst>
      <p:ext uri="{BB962C8B-B14F-4D97-AF65-F5344CB8AC3E}">
        <p14:creationId xmlns:p14="http://schemas.microsoft.com/office/powerpoint/2010/main" val="35443607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F5C5F-4353-5646-826B-FB9EDA405693}"/>
              </a:ext>
            </a:extLst>
          </p:cNvPr>
          <p:cNvSpPr>
            <a:spLocks noGrp="1"/>
          </p:cNvSpPr>
          <p:nvPr>
            <p:ph type="title"/>
          </p:nvPr>
        </p:nvSpPr>
        <p:spPr>
          <a:xfrm>
            <a:off x="609600" y="365125"/>
            <a:ext cx="10744200" cy="6103408"/>
          </a:xfrm>
        </p:spPr>
        <p:txBody>
          <a:bodyPr/>
          <a:lstStyle/>
          <a:p>
            <a:r>
              <a:rPr lang="en-US" dirty="0"/>
              <a:t>finished removal (and SMJ, for the moment)</a:t>
            </a:r>
          </a:p>
        </p:txBody>
      </p:sp>
    </p:spTree>
    <p:extLst>
      <p:ext uri="{BB962C8B-B14F-4D97-AF65-F5344CB8AC3E}">
        <p14:creationId xmlns:p14="http://schemas.microsoft.com/office/powerpoint/2010/main" val="15214471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720" y="365125"/>
            <a:ext cx="10927080" cy="6108827"/>
          </a:xfrm>
        </p:spPr>
        <p:txBody>
          <a:bodyPr/>
          <a:lstStyle/>
          <a:p>
            <a:r>
              <a:rPr lang="en-US" altLang="en-US" dirty="0"/>
              <a:t>- the requirement of attachment for in rem/quasi in rem was soon abandoned, provided that the property is </a:t>
            </a:r>
            <a:r>
              <a:rPr lang="en-US" altLang="en-US" i="1" dirty="0"/>
              <a:t>identified</a:t>
            </a:r>
            <a:r>
              <a:rPr lang="en-US" altLang="en-US" dirty="0"/>
              <a:t> at the outset</a:t>
            </a:r>
            <a:endParaRPr lang="en-US" dirty="0"/>
          </a:p>
        </p:txBody>
      </p:sp>
    </p:spTree>
    <p:extLst>
      <p:ext uri="{BB962C8B-B14F-4D97-AF65-F5344CB8AC3E}">
        <p14:creationId xmlns:p14="http://schemas.microsoft.com/office/powerpoint/2010/main" val="27831724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3009900" y="1063626"/>
            <a:ext cx="6172200" cy="4194175"/>
          </a:xfrm>
        </p:spPr>
        <p:txBody>
          <a:bodyPr/>
          <a:lstStyle/>
          <a:p>
            <a:pPr eaLnBrk="1" hangingPunct="1"/>
            <a:r>
              <a:rPr lang="en-US" altLang="en-US"/>
              <a:t>challenging PJ</a:t>
            </a:r>
          </a:p>
        </p:txBody>
      </p:sp>
    </p:spTree>
    <p:extLst>
      <p:ext uri="{BB962C8B-B14F-4D97-AF65-F5344CB8AC3E}">
        <p14:creationId xmlns:p14="http://schemas.microsoft.com/office/powerpoint/2010/main" val="13338158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226337" y="126749"/>
            <a:ext cx="11769505" cy="6464173"/>
          </a:xfrm>
        </p:spPr>
        <p:txBody>
          <a:bodyPr>
            <a:normAutofit fontScale="90000"/>
          </a:bodyPr>
          <a:lstStyle/>
          <a:p>
            <a:pPr algn="l" eaLnBrk="1" hangingPunct="1"/>
            <a:r>
              <a:rPr lang="en-US" altLang="en-US" i="1" dirty="0"/>
              <a:t>direct</a:t>
            </a:r>
            <a:r>
              <a:rPr lang="en-US" altLang="en-US" dirty="0"/>
              <a:t/>
            </a:r>
            <a:br>
              <a:rPr lang="en-US" altLang="en-US" dirty="0"/>
            </a:br>
            <a:r>
              <a:rPr lang="en-US" altLang="en-US" dirty="0"/>
              <a:t>	- motion to dismiss for lack of PJ brought before the court that is wrongly asserting PJ</a:t>
            </a:r>
            <a:br>
              <a:rPr lang="en-US" altLang="en-US" dirty="0"/>
            </a:br>
            <a:r>
              <a:rPr lang="en-US" altLang="en-US" dirty="0"/>
              <a:t>	- motion to set aside judgment brought before the court that wrongly asserted PJ</a:t>
            </a:r>
            <a:br>
              <a:rPr lang="en-US" altLang="en-US" dirty="0"/>
            </a:br>
            <a:r>
              <a:rPr lang="en-US" altLang="en-US" dirty="0"/>
              <a:t/>
            </a:r>
            <a:br>
              <a:rPr lang="en-US" altLang="en-US" dirty="0"/>
            </a:br>
            <a:r>
              <a:rPr lang="en-US" altLang="en-US" i="1" dirty="0"/>
              <a:t>indirect</a:t>
            </a:r>
            <a:r>
              <a:rPr lang="en-US" altLang="en-US" dirty="0"/>
              <a:t/>
            </a:r>
            <a:br>
              <a:rPr lang="en-US" altLang="en-US" dirty="0"/>
            </a:br>
            <a:r>
              <a:rPr lang="en-US" altLang="en-US" dirty="0"/>
              <a:t>	- collateral attack</a:t>
            </a:r>
            <a:br>
              <a:rPr lang="en-US" altLang="en-US" dirty="0"/>
            </a:br>
            <a:r>
              <a:rPr lang="en-US" altLang="en-US" dirty="0"/>
              <a:t>		- a challenge of the validity of the judgment of different proceedings on the ground that the court in the proceedings lacked PJ</a:t>
            </a:r>
          </a:p>
        </p:txBody>
      </p:sp>
    </p:spTree>
    <p:extLst>
      <p:ext uri="{BB962C8B-B14F-4D97-AF65-F5344CB8AC3E}">
        <p14:creationId xmlns:p14="http://schemas.microsoft.com/office/powerpoint/2010/main" val="24964884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5925" y="365125"/>
            <a:ext cx="11027875" cy="5854606"/>
          </a:xfrm>
        </p:spPr>
        <p:txBody>
          <a:bodyPr/>
          <a:lstStyle/>
          <a:p>
            <a:r>
              <a:rPr lang="en-US" dirty="0"/>
              <a:t>what type of challenge occurred in Neff v. </a:t>
            </a:r>
            <a:r>
              <a:rPr lang="en-US" dirty="0" err="1"/>
              <a:t>Pennoyer</a:t>
            </a:r>
            <a:r>
              <a:rPr lang="en-US" dirty="0"/>
              <a:t>?</a:t>
            </a:r>
          </a:p>
        </p:txBody>
      </p:sp>
    </p:spTree>
    <p:extLst>
      <p:ext uri="{BB962C8B-B14F-4D97-AF65-F5344CB8AC3E}">
        <p14:creationId xmlns:p14="http://schemas.microsoft.com/office/powerpoint/2010/main" val="40480933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1828800" y="274638"/>
            <a:ext cx="8382000" cy="6202362"/>
          </a:xfrm>
        </p:spPr>
        <p:txBody>
          <a:bodyPr/>
          <a:lstStyle/>
          <a:p>
            <a:r>
              <a:rPr lang="en-US" altLang="en-US"/>
              <a:t>effect of limits on PJ being read into the 14</a:t>
            </a:r>
            <a:r>
              <a:rPr lang="en-US" altLang="en-US" baseline="30000"/>
              <a:t>th</a:t>
            </a:r>
            <a:r>
              <a:rPr lang="en-US" altLang="en-US"/>
              <a:t> Amendment...</a:t>
            </a:r>
          </a:p>
        </p:txBody>
      </p:sp>
    </p:spTree>
    <p:extLst>
      <p:ext uri="{BB962C8B-B14F-4D97-AF65-F5344CB8AC3E}">
        <p14:creationId xmlns:p14="http://schemas.microsoft.com/office/powerpoint/2010/main" val="24428924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3067050" y="1063626"/>
            <a:ext cx="6115050" cy="4651375"/>
          </a:xfrm>
        </p:spPr>
        <p:txBody>
          <a:bodyPr>
            <a:normAutofit fontScale="90000"/>
          </a:bodyPr>
          <a:lstStyle/>
          <a:p>
            <a:pPr eaLnBrk="1" hangingPunct="1"/>
            <a:r>
              <a:rPr lang="en-US" altLang="en-US"/>
              <a:t>Amendment XIV.</a:t>
            </a:r>
            <a:br>
              <a:rPr lang="en-US" altLang="en-US"/>
            </a:br>
            <a:r>
              <a:rPr lang="en-US" altLang="en-US"/>
              <a:t>Section 1. </a:t>
            </a:r>
            <a:br>
              <a:rPr lang="en-US" altLang="en-US"/>
            </a:br>
            <a:r>
              <a:rPr lang="en-US" altLang="en-US"/>
              <a:t/>
            </a:r>
            <a:br>
              <a:rPr lang="en-US" altLang="en-US"/>
            </a:br>
            <a:r>
              <a:rPr lang="en-US" altLang="en-US"/>
              <a:t>. . . nor shall any State deprive any person of life, liberty, or property, without due process of law…</a:t>
            </a:r>
            <a:br>
              <a:rPr lang="en-US" altLang="en-US"/>
            </a:br>
            <a:endParaRPr lang="en-US" altLang="en-US"/>
          </a:p>
        </p:txBody>
      </p:sp>
    </p:spTree>
    <p:extLst>
      <p:ext uri="{BB962C8B-B14F-4D97-AF65-F5344CB8AC3E}">
        <p14:creationId xmlns:p14="http://schemas.microsoft.com/office/powerpoint/2010/main" val="21197713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600200" y="1131888"/>
            <a:ext cx="9067800" cy="4476750"/>
          </a:xfrm>
        </p:spPr>
        <p:txBody>
          <a:bodyPr>
            <a:normAutofit fontScale="90000"/>
          </a:bodyPr>
          <a:lstStyle/>
          <a:p>
            <a:r>
              <a:rPr lang="en-US" altLang="en-US" sz="3200" dirty="0"/>
              <a:t/>
            </a:r>
            <a:br>
              <a:rPr lang="en-US" altLang="en-US" sz="3200" dirty="0"/>
            </a:br>
            <a:r>
              <a:rPr lang="en-US" altLang="en-US" sz="3200" dirty="0"/>
              <a:t>direct attack</a:t>
            </a:r>
            <a:br>
              <a:rPr lang="en-US" altLang="en-US" sz="3200" dirty="0"/>
            </a:br>
            <a:r>
              <a:rPr lang="en-US" altLang="en-US" sz="3200" dirty="0"/>
              <a:t/>
            </a:r>
            <a:br>
              <a:rPr lang="en-US" altLang="en-US" sz="3200" dirty="0"/>
            </a:br>
            <a:r>
              <a:rPr lang="en-US" altLang="en-US" sz="3200" dirty="0"/>
              <a:t>- P sues D in Oregon state court</a:t>
            </a:r>
            <a:br>
              <a:rPr lang="en-US" altLang="en-US" sz="3200" dirty="0"/>
            </a:br>
            <a:r>
              <a:rPr lang="en-US" altLang="en-US" sz="3200" dirty="0"/>
              <a:t>- D has no connection with Oregon, but Oregon law allows the assertion of PJ over D</a:t>
            </a:r>
            <a:br>
              <a:rPr lang="en-US" altLang="en-US" sz="3200" dirty="0"/>
            </a:br>
            <a:r>
              <a:rPr lang="en-US" altLang="en-US" sz="3200" dirty="0"/>
              <a:t/>
            </a:r>
            <a:br>
              <a:rPr lang="en-US" altLang="en-US" sz="3200" dirty="0"/>
            </a:br>
            <a:r>
              <a:rPr lang="en-US" altLang="en-US" sz="3200" dirty="0"/>
              <a:t>Pre-</a:t>
            </a:r>
            <a:r>
              <a:rPr lang="en-US" altLang="en-US" sz="3200" dirty="0" err="1"/>
              <a:t>Pennoyer</a:t>
            </a:r>
            <a:r>
              <a:rPr lang="en-US" altLang="en-US" sz="3200" dirty="0"/>
              <a:t>: D has no grounds for a direct attack that could ultimately be entertained by the US </a:t>
            </a:r>
            <a:r>
              <a:rPr lang="en-US" altLang="en-US" sz="3200" dirty="0" err="1"/>
              <a:t>SCt</a:t>
            </a:r>
            <a:r>
              <a:rPr lang="en-US" altLang="en-US" sz="3200" dirty="0"/>
              <a:t> – only question is Oregon state law or international law (as interpreted by Oregon state courts)</a:t>
            </a:r>
            <a:br>
              <a:rPr lang="en-US" altLang="en-US" sz="3200" dirty="0"/>
            </a:br>
            <a:r>
              <a:rPr lang="en-US" altLang="en-US" sz="3200" dirty="0"/>
              <a:t/>
            </a:r>
            <a:br>
              <a:rPr lang="en-US" altLang="en-US" sz="3200" dirty="0"/>
            </a:br>
            <a:r>
              <a:rPr lang="en-US" altLang="en-US" sz="3200" dirty="0"/>
              <a:t>Post-</a:t>
            </a:r>
            <a:r>
              <a:rPr lang="en-US" altLang="en-US" sz="3200" dirty="0" err="1"/>
              <a:t>Pennoyer</a:t>
            </a:r>
            <a:r>
              <a:rPr lang="en-US" altLang="en-US" sz="3200" dirty="0"/>
              <a:t>: D has grounds for a direct attack as a violation of the Due Process Clause of the 14</a:t>
            </a:r>
            <a:r>
              <a:rPr lang="en-US" altLang="en-US" sz="3200" baseline="30000" dirty="0"/>
              <a:t>th</a:t>
            </a:r>
            <a:r>
              <a:rPr lang="en-US" altLang="en-US" sz="3200" dirty="0"/>
              <a:t> Amendment and can appeal to the US </a:t>
            </a:r>
            <a:r>
              <a:rPr lang="en-US" altLang="en-US" sz="3200" dirty="0" err="1"/>
              <a:t>SCt</a:t>
            </a:r>
            <a:r>
              <a:rPr lang="en-US" altLang="en-US" sz="3200" dirty="0"/>
              <a:t>.</a:t>
            </a:r>
            <a:br>
              <a:rPr lang="en-US" altLang="en-US" sz="3200" dirty="0"/>
            </a:br>
            <a:endParaRPr lang="en-US" altLang="en-US" sz="3200" dirty="0"/>
          </a:p>
        </p:txBody>
      </p:sp>
    </p:spTree>
    <p:extLst>
      <p:ext uri="{BB962C8B-B14F-4D97-AF65-F5344CB8AC3E}">
        <p14:creationId xmlns:p14="http://schemas.microsoft.com/office/powerpoint/2010/main" val="251703267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827903" y="1131888"/>
            <a:ext cx="9840097" cy="4476750"/>
          </a:xfrm>
        </p:spPr>
        <p:txBody>
          <a:bodyPr>
            <a:normAutofit fontScale="90000"/>
          </a:bodyPr>
          <a:lstStyle/>
          <a:p>
            <a:r>
              <a:rPr lang="en-US" altLang="en-US" sz="3200" dirty="0"/>
              <a:t/>
            </a:r>
            <a:br>
              <a:rPr lang="en-US" altLang="en-US" sz="3200" dirty="0"/>
            </a:br>
            <a:r>
              <a:rPr lang="en-US" altLang="en-US" sz="3200" dirty="0"/>
              <a:t>collateral attack</a:t>
            </a:r>
            <a:br>
              <a:rPr lang="en-US" altLang="en-US" sz="3200" dirty="0"/>
            </a:br>
            <a:r>
              <a:rPr lang="en-US" altLang="en-US" sz="3200" dirty="0"/>
              <a:t/>
            </a:r>
            <a:br>
              <a:rPr lang="en-US" altLang="en-US" sz="3200" dirty="0"/>
            </a:br>
            <a:r>
              <a:rPr lang="en-US" altLang="en-US" sz="3200" dirty="0"/>
              <a:t>- P sues D in Oregon state court</a:t>
            </a:r>
            <a:br>
              <a:rPr lang="en-US" altLang="en-US" sz="3200" dirty="0"/>
            </a:br>
            <a:r>
              <a:rPr lang="en-US" altLang="en-US" sz="3200" dirty="0"/>
              <a:t>- D has no connection with Oregon, but Oregon law allows the assertion of PJ over D</a:t>
            </a:r>
            <a:br>
              <a:rPr lang="en-US" altLang="en-US" sz="3200" dirty="0"/>
            </a:br>
            <a:r>
              <a:rPr lang="en-US" altLang="en-US" sz="3200" dirty="0"/>
              <a:t>- D defaults</a:t>
            </a:r>
            <a:br>
              <a:rPr lang="en-US" altLang="en-US" sz="3200" dirty="0"/>
            </a:br>
            <a:r>
              <a:rPr lang="en-US" altLang="en-US" sz="3200" dirty="0"/>
              <a:t>- P sues D on the judgment in California state court</a:t>
            </a:r>
            <a:br>
              <a:rPr lang="en-US" altLang="en-US" sz="3200" dirty="0"/>
            </a:br>
            <a:r>
              <a:rPr lang="en-US" altLang="en-US" sz="3200" dirty="0"/>
              <a:t/>
            </a:r>
            <a:br>
              <a:rPr lang="en-US" altLang="en-US" sz="3200" dirty="0"/>
            </a:br>
            <a:r>
              <a:rPr lang="en-US" altLang="en-US" sz="3200" dirty="0"/>
              <a:t>Pre-</a:t>
            </a:r>
            <a:r>
              <a:rPr lang="en-US" altLang="en-US" sz="3200" dirty="0" err="1"/>
              <a:t>Pennoyer</a:t>
            </a:r>
            <a:r>
              <a:rPr lang="en-US" altLang="en-US" sz="3200" dirty="0"/>
              <a:t>: D has no grounds for a collateral attack that could ultimately be entertained by the US </a:t>
            </a:r>
            <a:r>
              <a:rPr lang="en-US" altLang="en-US" sz="3200" dirty="0" err="1"/>
              <a:t>SCt</a:t>
            </a:r>
            <a:r>
              <a:rPr lang="en-US" altLang="en-US" sz="3200" dirty="0"/>
              <a:t> – only question is Oregon state law or international law (as interpreted by California state courts)</a:t>
            </a:r>
            <a:br>
              <a:rPr lang="en-US" altLang="en-US" sz="3200" dirty="0"/>
            </a:br>
            <a:r>
              <a:rPr lang="en-US" altLang="en-US" sz="3200" dirty="0"/>
              <a:t/>
            </a:r>
            <a:br>
              <a:rPr lang="en-US" altLang="en-US" sz="3200" dirty="0"/>
            </a:br>
            <a:r>
              <a:rPr lang="en-US" altLang="en-US" sz="3200" dirty="0"/>
              <a:t>Post-</a:t>
            </a:r>
            <a:r>
              <a:rPr lang="en-US" altLang="en-US" sz="3200" dirty="0" err="1"/>
              <a:t>Pennoyer</a:t>
            </a:r>
            <a:r>
              <a:rPr lang="en-US" altLang="en-US" sz="3200" dirty="0"/>
              <a:t>: D has grounds for a collateral attack as a violation of the Due Process Clause of the 14</a:t>
            </a:r>
            <a:r>
              <a:rPr lang="en-US" altLang="en-US" sz="3200" baseline="30000" dirty="0"/>
              <a:t>th</a:t>
            </a:r>
            <a:r>
              <a:rPr lang="en-US" altLang="en-US" sz="3200" dirty="0"/>
              <a:t> Amendment and can appeal to the US </a:t>
            </a:r>
            <a:r>
              <a:rPr lang="en-US" altLang="en-US" sz="3200" dirty="0" err="1"/>
              <a:t>SCt</a:t>
            </a:r>
            <a:r>
              <a:rPr lang="en-US" altLang="en-US" sz="3200" dirty="0"/>
              <a:t/>
            </a:r>
            <a:br>
              <a:rPr lang="en-US" altLang="en-US" sz="3200" dirty="0"/>
            </a:br>
            <a:endParaRPr lang="en-US" altLang="en-US" sz="3200" dirty="0"/>
          </a:p>
        </p:txBody>
      </p:sp>
    </p:spTree>
    <p:extLst>
      <p:ext uri="{BB962C8B-B14F-4D97-AF65-F5344CB8AC3E}">
        <p14:creationId xmlns:p14="http://schemas.microsoft.com/office/powerpoint/2010/main" val="84435818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895600" y="1063626"/>
            <a:ext cx="6286500" cy="4537075"/>
          </a:xfrm>
        </p:spPr>
        <p:txBody>
          <a:bodyPr/>
          <a:lstStyle/>
          <a:p>
            <a:pPr eaLnBrk="1" hangingPunct="1"/>
            <a:r>
              <a:rPr lang="en-US" altLang="en-US"/>
              <a:t>The </a:t>
            </a:r>
            <a:r>
              <a:rPr lang="en-US" altLang="en-US" i="1"/>
              <a:t>Pennoyer</a:t>
            </a:r>
            <a:r>
              <a:rPr lang="en-US" altLang="en-US"/>
              <a:t> Framework</a:t>
            </a:r>
          </a:p>
        </p:txBody>
      </p:sp>
    </p:spTree>
    <p:extLst>
      <p:ext uri="{BB962C8B-B14F-4D97-AF65-F5344CB8AC3E}">
        <p14:creationId xmlns:p14="http://schemas.microsoft.com/office/powerpoint/2010/main" val="980453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3009900" y="1063626"/>
            <a:ext cx="6172200" cy="4537075"/>
          </a:xfrm>
        </p:spPr>
        <p:txBody>
          <a:bodyPr>
            <a:normAutofit fontScale="90000"/>
          </a:bodyPr>
          <a:lstStyle/>
          <a:p>
            <a:pPr eaLnBrk="1" hangingPunct="1"/>
            <a:r>
              <a:rPr lang="en-US" altLang="en-US" i="1"/>
              <a:t>in personam </a:t>
            </a:r>
            <a:r>
              <a:rPr lang="en-US" altLang="en-US"/>
              <a:t>– source of PJ is presence of D at initiation of suit (NOT at time of event being adjudicated)</a:t>
            </a:r>
            <a:br>
              <a:rPr lang="en-US" altLang="en-US"/>
            </a:br>
            <a:r>
              <a:rPr lang="en-US" altLang="en-US"/>
              <a:t/>
            </a:r>
            <a:br>
              <a:rPr lang="en-US" altLang="en-US"/>
            </a:br>
            <a:r>
              <a:rPr lang="en-US" altLang="en-US"/>
              <a:t>tagging</a:t>
            </a:r>
            <a:br>
              <a:rPr lang="en-US" altLang="en-US"/>
            </a:br>
            <a:endParaRPr lang="en-US" altLang="en-US"/>
          </a:p>
        </p:txBody>
      </p:sp>
    </p:spTree>
    <p:extLst>
      <p:ext uri="{BB962C8B-B14F-4D97-AF65-F5344CB8AC3E}">
        <p14:creationId xmlns:p14="http://schemas.microsoft.com/office/powerpoint/2010/main" val="25244482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2895600" y="1063626"/>
            <a:ext cx="6286500" cy="4651375"/>
          </a:xfrm>
        </p:spPr>
        <p:txBody>
          <a:bodyPr/>
          <a:lstStyle/>
          <a:p>
            <a:pPr eaLnBrk="1" hangingPunct="1"/>
            <a:r>
              <a:rPr lang="en-US" altLang="en-US" b="1"/>
              <a:t>PERSONAL JURISDICTION IN STATE COURT</a:t>
            </a:r>
            <a:r>
              <a:rPr lang="en-US" altLang="en-US"/>
              <a:t/>
            </a:r>
            <a:br>
              <a:rPr lang="en-US" altLang="en-US"/>
            </a:br>
            <a:endParaRPr lang="en-US" altLang="en-US"/>
          </a:p>
        </p:txBody>
      </p:sp>
    </p:spTree>
    <p:extLst>
      <p:ext uri="{BB962C8B-B14F-4D97-AF65-F5344CB8AC3E}">
        <p14:creationId xmlns:p14="http://schemas.microsoft.com/office/powerpoint/2010/main" val="27866154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752600" y="1063626"/>
            <a:ext cx="8382000" cy="4594225"/>
          </a:xfrm>
        </p:spPr>
        <p:txBody>
          <a:bodyPr>
            <a:normAutofit fontScale="90000"/>
          </a:bodyPr>
          <a:lstStyle/>
          <a:p>
            <a:pPr eaLnBrk="1" hangingPunct="1"/>
            <a:r>
              <a:rPr lang="en-US" altLang="en-US" i="1"/>
              <a:t>in rem </a:t>
            </a:r>
            <a:r>
              <a:rPr lang="en-US" altLang="en-US"/>
              <a:t>– source of PJ is presence of property at initiation of suit</a:t>
            </a:r>
            <a:br>
              <a:rPr lang="en-US" altLang="en-US"/>
            </a:br>
            <a:r>
              <a:rPr lang="en-US" altLang="en-US"/>
              <a:t/>
            </a:r>
            <a:br>
              <a:rPr lang="en-US" altLang="en-US"/>
            </a:br>
            <a:r>
              <a:rPr lang="en-US" altLang="en-US"/>
              <a:t>suit concerns ownership of property (e.g. quiet title action)</a:t>
            </a:r>
            <a:br>
              <a:rPr lang="en-US" altLang="en-US"/>
            </a:br>
            <a:r>
              <a:rPr lang="en-US" altLang="en-US"/>
              <a:t/>
            </a:r>
            <a:br>
              <a:rPr lang="en-US" altLang="en-US"/>
            </a:br>
            <a:r>
              <a:rPr lang="en-US" altLang="en-US"/>
              <a:t>binding upon all possible claimants </a:t>
            </a:r>
            <a:br>
              <a:rPr lang="en-US" altLang="en-US"/>
            </a:br>
            <a:endParaRPr lang="en-US" altLang="en-US"/>
          </a:p>
        </p:txBody>
      </p:sp>
    </p:spTree>
    <p:extLst>
      <p:ext uri="{BB962C8B-B14F-4D97-AF65-F5344CB8AC3E}">
        <p14:creationId xmlns:p14="http://schemas.microsoft.com/office/powerpoint/2010/main" val="210013091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600200" y="1063626"/>
            <a:ext cx="8915400" cy="4594225"/>
          </a:xfrm>
        </p:spPr>
        <p:txBody>
          <a:bodyPr rtlCol="0">
            <a:normAutofit/>
          </a:bodyPr>
          <a:lstStyle/>
          <a:p>
            <a:pPr>
              <a:defRPr/>
            </a:pPr>
            <a:r>
              <a:rPr lang="en-US" i="1" dirty="0"/>
              <a:t>quasi in rem </a:t>
            </a:r>
            <a:r>
              <a:rPr lang="en-US" dirty="0"/>
              <a:t/>
            </a:r>
            <a:br>
              <a:rPr lang="en-US" dirty="0"/>
            </a:br>
            <a:r>
              <a:rPr lang="en-US" dirty="0"/>
              <a:t/>
            </a:r>
            <a:br>
              <a:rPr lang="en-US" dirty="0"/>
            </a:br>
            <a:r>
              <a:rPr lang="en-US" dirty="0"/>
              <a:t>two types:</a:t>
            </a:r>
            <a:br>
              <a:rPr lang="en-US" dirty="0"/>
            </a:br>
            <a:r>
              <a:rPr lang="en-US" dirty="0"/>
              <a:t/>
            </a:r>
            <a:br>
              <a:rPr lang="en-US" dirty="0"/>
            </a:br>
            <a:r>
              <a:rPr lang="en-US" dirty="0"/>
              <a:t>1) </a:t>
            </a:r>
            <a:r>
              <a:rPr lang="en-US" altLang="en-US" dirty="0"/>
              <a:t>suit concerns ownership of property (e.g. quiet title action), BUT binding only on certain named parties</a:t>
            </a:r>
            <a:endParaRPr lang="en-US" dirty="0"/>
          </a:p>
        </p:txBody>
      </p:sp>
    </p:spTree>
    <p:extLst>
      <p:ext uri="{BB962C8B-B14F-4D97-AF65-F5344CB8AC3E}">
        <p14:creationId xmlns:p14="http://schemas.microsoft.com/office/powerpoint/2010/main" val="41555383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2003426" y="1131888"/>
            <a:ext cx="8035925" cy="4672012"/>
          </a:xfrm>
        </p:spPr>
        <p:txBody>
          <a:bodyPr/>
          <a:lstStyle/>
          <a:p>
            <a:r>
              <a:rPr lang="en-US" altLang="en-US" dirty="0"/>
              <a:t>2) </a:t>
            </a:r>
            <a:r>
              <a:rPr lang="en-US" dirty="0"/>
              <a:t>source of PJ is D’s property in state at initiation of suit, but suit does not concern ownership of property</a:t>
            </a:r>
            <a:br>
              <a:rPr lang="en-US" dirty="0"/>
            </a:br>
            <a:r>
              <a:rPr lang="en-US" dirty="0"/>
              <a:t/>
            </a:r>
            <a:br>
              <a:rPr lang="en-US" dirty="0"/>
            </a:br>
            <a:r>
              <a:rPr lang="en-US" dirty="0"/>
              <a:t>although if P wins, D’s property will be used to execute judgment</a:t>
            </a:r>
            <a:endParaRPr lang="en-US" altLang="en-US" dirty="0"/>
          </a:p>
        </p:txBody>
      </p:sp>
    </p:spTree>
    <p:extLst>
      <p:ext uri="{BB962C8B-B14F-4D97-AF65-F5344CB8AC3E}">
        <p14:creationId xmlns:p14="http://schemas.microsoft.com/office/powerpoint/2010/main" val="34128758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6582" y="365125"/>
            <a:ext cx="10747218" cy="5999461"/>
          </a:xfrm>
        </p:spPr>
        <p:txBody>
          <a:bodyPr/>
          <a:lstStyle/>
          <a:p>
            <a:r>
              <a:rPr lang="en-US" dirty="0"/>
              <a:t>what kind of PJ was Mitchell trying for in Mitchell v. Neff?</a:t>
            </a:r>
          </a:p>
        </p:txBody>
      </p:sp>
    </p:spTree>
    <p:extLst>
      <p:ext uri="{BB962C8B-B14F-4D97-AF65-F5344CB8AC3E}">
        <p14:creationId xmlns:p14="http://schemas.microsoft.com/office/powerpoint/2010/main" val="38738612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2001838" y="1131888"/>
            <a:ext cx="8037512" cy="4318000"/>
          </a:xfrm>
        </p:spPr>
        <p:txBody>
          <a:bodyPr/>
          <a:lstStyle/>
          <a:p>
            <a:r>
              <a:rPr lang="en-US" altLang="en-US" dirty="0" smtClean="0"/>
              <a:t>the </a:t>
            </a:r>
            <a:r>
              <a:rPr lang="en-US" altLang="en-US" i="1" dirty="0" err="1" smtClean="0"/>
              <a:t>Pennoyer</a:t>
            </a:r>
            <a:r>
              <a:rPr lang="en-US" altLang="en-US" dirty="0" smtClean="0"/>
              <a:t> framework in action</a:t>
            </a:r>
          </a:p>
        </p:txBody>
      </p:sp>
    </p:spTree>
    <p:extLst>
      <p:ext uri="{BB962C8B-B14F-4D97-AF65-F5344CB8AC3E}">
        <p14:creationId xmlns:p14="http://schemas.microsoft.com/office/powerpoint/2010/main" val="42417272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1600200" y="1063626"/>
            <a:ext cx="8991600" cy="4708525"/>
          </a:xfrm>
        </p:spPr>
        <p:txBody>
          <a:bodyPr>
            <a:normAutofit fontScale="90000"/>
          </a:bodyPr>
          <a:lstStyle/>
          <a:p>
            <a:pPr algn="l" eaLnBrk="1" hangingPunct="1"/>
            <a:r>
              <a:rPr lang="en-US" altLang="en-US" dirty="0" smtClean="0"/>
              <a:t>- Mitchell, an Oregon resident, sues Neff, a California resident, in Oregon state court for unpaid lawyer’s fees that Neff incurred in Oregon while he was a resident of Oregon</a:t>
            </a:r>
            <a:r>
              <a:rPr lang="en-US" altLang="en-US" dirty="0"/>
              <a:t/>
            </a:r>
            <a:br>
              <a:rPr lang="en-US" altLang="en-US" dirty="0"/>
            </a:br>
            <a:r>
              <a:rPr lang="en-US" altLang="en-US" dirty="0" smtClean="0"/>
              <a:t/>
            </a:r>
            <a:br>
              <a:rPr lang="en-US" altLang="en-US" dirty="0" smtClean="0"/>
            </a:br>
            <a:r>
              <a:rPr lang="en-US" altLang="en-US" dirty="0" smtClean="0"/>
              <a:t>- service of the summons and complaint are delivered to Neff in hand in California</a:t>
            </a:r>
            <a:r>
              <a:rPr lang="en-US" altLang="en-US" dirty="0"/>
              <a:t/>
            </a:r>
            <a:br>
              <a:rPr lang="en-US" altLang="en-US" dirty="0"/>
            </a:br>
            <a:r>
              <a:rPr lang="en-US" altLang="en-US" dirty="0" smtClean="0"/>
              <a:t/>
            </a:r>
            <a:br>
              <a:rPr lang="en-US" altLang="en-US" dirty="0" smtClean="0"/>
            </a:br>
            <a:r>
              <a:rPr lang="en-US" altLang="en-US" dirty="0" smtClean="0"/>
              <a:t>- PJ?</a:t>
            </a:r>
          </a:p>
        </p:txBody>
      </p:sp>
    </p:spTree>
    <p:extLst>
      <p:ext uri="{BB962C8B-B14F-4D97-AF65-F5344CB8AC3E}">
        <p14:creationId xmlns:p14="http://schemas.microsoft.com/office/powerpoint/2010/main" val="12058087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1600200" y="1063626"/>
            <a:ext cx="8915400" cy="4537075"/>
          </a:xfrm>
        </p:spPr>
        <p:txBody>
          <a:bodyPr rtlCol="0">
            <a:normAutofit fontScale="90000"/>
          </a:bodyPr>
          <a:lstStyle/>
          <a:p>
            <a:pPr>
              <a:defRPr/>
            </a:pPr>
            <a:r>
              <a:rPr lang="en-US" sz="3000" dirty="0"/>
              <a:t>- </a:t>
            </a:r>
            <a:r>
              <a:rPr lang="en-US" dirty="0" smtClean="0"/>
              <a:t>Mitchell, an Oregon resident, sues Neff, a California resident, in Oregon state court for unpaid lawyer’s fees that Neff incurred in  Oregon while he was a resident of Oregon</a:t>
            </a:r>
            <a:br>
              <a:rPr lang="en-US" dirty="0" smtClean="0"/>
            </a:br>
            <a:r>
              <a:rPr lang="en-US" dirty="0" smtClean="0"/>
              <a:t/>
            </a:r>
            <a:br>
              <a:rPr lang="en-US" dirty="0" smtClean="0"/>
            </a:br>
            <a:r>
              <a:rPr lang="en-US" dirty="0" smtClean="0"/>
              <a:t>- there is in-hand service of the summons and complaint upon Neff while he is in Oregon on a brief business trip</a:t>
            </a:r>
            <a:br>
              <a:rPr lang="en-US" dirty="0" smtClean="0"/>
            </a:br>
            <a:r>
              <a:rPr lang="en-US" dirty="0" smtClean="0"/>
              <a:t/>
            </a:r>
            <a:br>
              <a:rPr lang="en-US" dirty="0" smtClean="0"/>
            </a:br>
            <a:r>
              <a:rPr lang="en-US" dirty="0" smtClean="0"/>
              <a:t>- PJ?</a:t>
            </a:r>
          </a:p>
        </p:txBody>
      </p:sp>
    </p:spTree>
    <p:extLst>
      <p:ext uri="{BB962C8B-B14F-4D97-AF65-F5344CB8AC3E}">
        <p14:creationId xmlns:p14="http://schemas.microsoft.com/office/powerpoint/2010/main" val="422701243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497942" y="654866"/>
            <a:ext cx="11125954" cy="6017537"/>
          </a:xfrm>
        </p:spPr>
        <p:txBody>
          <a:bodyPr>
            <a:normAutofit/>
          </a:bodyPr>
          <a:lstStyle/>
          <a:p>
            <a:pPr algn="l" eaLnBrk="1" hangingPunct="1"/>
            <a:r>
              <a:rPr lang="en-US" altLang="en-US" sz="4000" dirty="0"/>
              <a:t>- Mitchell, an Oregon resident, sues Neff, a California resident, in Oregon state court for unpaid lawyer’s fees that </a:t>
            </a:r>
            <a:r>
              <a:rPr lang="en-US" altLang="en-US" sz="4000" dirty="0" smtClean="0"/>
              <a:t>Neff </a:t>
            </a:r>
            <a:r>
              <a:rPr lang="en-US" altLang="en-US" sz="4000" dirty="0"/>
              <a:t>incurred to Mitchell in California – Neff was never an Oregon </a:t>
            </a:r>
            <a:r>
              <a:rPr lang="en-US" altLang="en-US" sz="4000" dirty="0" smtClean="0"/>
              <a:t>resident</a:t>
            </a:r>
            <a:br>
              <a:rPr lang="en-US" altLang="en-US" sz="4000" dirty="0" smtClean="0"/>
            </a:br>
            <a:r>
              <a:rPr lang="en-US" altLang="en-US" sz="4000" dirty="0"/>
              <a:t/>
            </a:r>
            <a:br>
              <a:rPr lang="en-US" altLang="en-US" sz="4000" dirty="0"/>
            </a:br>
            <a:r>
              <a:rPr lang="en-US" altLang="en-US" sz="4000" dirty="0"/>
              <a:t>- </a:t>
            </a:r>
            <a:r>
              <a:rPr lang="en-US" altLang="en-US" sz="4000" dirty="0" smtClean="0"/>
              <a:t>there </a:t>
            </a:r>
            <a:r>
              <a:rPr lang="en-US" altLang="en-US" sz="4000" dirty="0"/>
              <a:t>is in-hand service of the summons and complaint upon Neff while he is in Oregon on a brief business </a:t>
            </a:r>
            <a:r>
              <a:rPr lang="en-US" altLang="en-US" sz="4000" dirty="0" smtClean="0"/>
              <a:t>trip</a:t>
            </a:r>
            <a:br>
              <a:rPr lang="en-US" altLang="en-US" sz="4000" dirty="0" smtClean="0"/>
            </a:br>
            <a:r>
              <a:rPr lang="en-US" altLang="en-US" sz="4000" dirty="0"/>
              <a:t/>
            </a:r>
            <a:br>
              <a:rPr lang="en-US" altLang="en-US" sz="4000" dirty="0"/>
            </a:br>
            <a:r>
              <a:rPr lang="en-US" altLang="en-US" sz="4000" dirty="0"/>
              <a:t>- </a:t>
            </a:r>
            <a:r>
              <a:rPr lang="en-US" altLang="en-US" sz="4000" dirty="0" smtClean="0"/>
              <a:t>PJ?</a:t>
            </a:r>
            <a:endParaRPr lang="en-US" altLang="en-US" sz="4000" dirty="0"/>
          </a:p>
        </p:txBody>
      </p:sp>
    </p:spTree>
    <p:extLst>
      <p:ext uri="{BB962C8B-B14F-4D97-AF65-F5344CB8AC3E}">
        <p14:creationId xmlns:p14="http://schemas.microsoft.com/office/powerpoint/2010/main" val="29068596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1752600" y="1063626"/>
            <a:ext cx="8763000" cy="4708525"/>
          </a:xfrm>
        </p:spPr>
        <p:txBody>
          <a:bodyPr>
            <a:normAutofit fontScale="90000"/>
          </a:bodyPr>
          <a:lstStyle/>
          <a:p>
            <a:pPr eaLnBrk="1" hangingPunct="1"/>
            <a:r>
              <a:rPr lang="en-US" altLang="en-US" smtClean="0"/>
              <a:t>§ 78. Individual Voluntarily Within The State</a:t>
            </a:r>
            <a:br>
              <a:rPr lang="en-US" altLang="en-US" smtClean="0"/>
            </a:br>
            <a:r>
              <a:rPr lang="en-US" altLang="en-US" smtClean="0"/>
              <a:t/>
            </a:r>
            <a:br>
              <a:rPr lang="en-US" altLang="en-US" smtClean="0"/>
            </a:br>
            <a:r>
              <a:rPr lang="en-US" altLang="en-US" smtClean="0"/>
              <a:t>A state can exercise through its courts jurisdiction over an individual voluntarily within its territory whether he is permanently or only temporarily there.</a:t>
            </a:r>
          </a:p>
        </p:txBody>
      </p:sp>
    </p:spTree>
    <p:extLst>
      <p:ext uri="{BB962C8B-B14F-4D97-AF65-F5344CB8AC3E}">
        <p14:creationId xmlns:p14="http://schemas.microsoft.com/office/powerpoint/2010/main" val="34840659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a:xfrm>
            <a:off x="1524000" y="1063626"/>
            <a:ext cx="9067800" cy="4708525"/>
          </a:xfrm>
        </p:spPr>
        <p:txBody>
          <a:bodyPr>
            <a:normAutofit fontScale="90000"/>
          </a:bodyPr>
          <a:lstStyle/>
          <a:p>
            <a:pPr algn="l" eaLnBrk="1" hangingPunct="1"/>
            <a:r>
              <a:rPr lang="en-US" altLang="en-US" dirty="0" smtClean="0"/>
              <a:t>- </a:t>
            </a:r>
            <a:r>
              <a:rPr lang="en-US" altLang="en-US" dirty="0" err="1" smtClean="0"/>
              <a:t>Pennoyer</a:t>
            </a:r>
            <a:r>
              <a:rPr lang="en-US" altLang="en-US" dirty="0" smtClean="0"/>
              <a:t>, an Oregon resident, sues Neff, a California resident, in Oregon state court in order to quiet title to property in Oregon that each claims he owns</a:t>
            </a:r>
            <a:br>
              <a:rPr lang="en-US" altLang="en-US" dirty="0" smtClean="0"/>
            </a:br>
            <a:r>
              <a:rPr lang="en-US" altLang="en-US" dirty="0" smtClean="0"/>
              <a:t/>
            </a:r>
            <a:br>
              <a:rPr lang="en-US" altLang="en-US" dirty="0" smtClean="0"/>
            </a:br>
            <a:r>
              <a:rPr lang="en-US" altLang="en-US" dirty="0" smtClean="0"/>
              <a:t>- service on Neff is in-hand in California</a:t>
            </a:r>
            <a:br>
              <a:rPr lang="en-US" altLang="en-US" dirty="0" smtClean="0"/>
            </a:br>
            <a:r>
              <a:rPr lang="en-US" altLang="en-US" dirty="0"/>
              <a:t/>
            </a:r>
            <a:br>
              <a:rPr lang="en-US" altLang="en-US" dirty="0"/>
            </a:br>
            <a:r>
              <a:rPr lang="en-US" altLang="en-US" dirty="0" smtClean="0"/>
              <a:t>- PJ?</a:t>
            </a:r>
            <a:br>
              <a:rPr lang="en-US" altLang="en-US" dirty="0" smtClean="0"/>
            </a:br>
            <a:endParaRPr lang="en-US" altLang="en-US" dirty="0" smtClean="0"/>
          </a:p>
        </p:txBody>
      </p:sp>
    </p:spTree>
    <p:extLst>
      <p:ext uri="{BB962C8B-B14F-4D97-AF65-F5344CB8AC3E}">
        <p14:creationId xmlns:p14="http://schemas.microsoft.com/office/powerpoint/2010/main" val="2110395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9545" y="365125"/>
            <a:ext cx="10584255" cy="5745964"/>
          </a:xfrm>
        </p:spPr>
        <p:txBody>
          <a:bodyPr/>
          <a:lstStyle/>
          <a:p>
            <a:r>
              <a:rPr lang="en-US" dirty="0"/>
              <a:t>relationship between sovereigns</a:t>
            </a:r>
          </a:p>
        </p:txBody>
      </p:sp>
    </p:spTree>
    <p:extLst>
      <p:ext uri="{BB962C8B-B14F-4D97-AF65-F5344CB8AC3E}">
        <p14:creationId xmlns:p14="http://schemas.microsoft.com/office/powerpoint/2010/main" val="57441671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1524000" y="1063626"/>
            <a:ext cx="8915400" cy="4651375"/>
          </a:xfrm>
        </p:spPr>
        <p:txBody>
          <a:bodyPr>
            <a:normAutofit fontScale="90000"/>
          </a:bodyPr>
          <a:lstStyle/>
          <a:p>
            <a:pPr eaLnBrk="1" hangingPunct="1"/>
            <a:r>
              <a:rPr lang="en-US" altLang="en-US" smtClean="0"/>
              <a:t>§ 101. Jurisdiction Over Land</a:t>
            </a:r>
            <a:br>
              <a:rPr lang="en-US" altLang="en-US" smtClean="0"/>
            </a:br>
            <a:r>
              <a:rPr lang="en-US" altLang="en-US" smtClean="0"/>
              <a:t/>
            </a:r>
            <a:br>
              <a:rPr lang="en-US" altLang="en-US" smtClean="0"/>
            </a:br>
            <a:r>
              <a:rPr lang="en-US" altLang="en-US" smtClean="0"/>
              <a:t>A state can exercise through its courts jurisdiction over land situated within the territory of the state, although a person owning or claiming an interest in the land is not personally subject to the jurisdiction of the state.</a:t>
            </a:r>
          </a:p>
        </p:txBody>
      </p:sp>
    </p:spTree>
    <p:extLst>
      <p:ext uri="{BB962C8B-B14F-4D97-AF65-F5344CB8AC3E}">
        <p14:creationId xmlns:p14="http://schemas.microsoft.com/office/powerpoint/2010/main" val="28984959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704335" y="1063626"/>
            <a:ext cx="11158151" cy="4765675"/>
          </a:xfrm>
        </p:spPr>
        <p:txBody>
          <a:bodyPr>
            <a:normAutofit fontScale="90000"/>
          </a:bodyPr>
          <a:lstStyle/>
          <a:p>
            <a:pPr algn="l" eaLnBrk="1" hangingPunct="1"/>
            <a:r>
              <a:rPr lang="en-US" altLang="en-US" dirty="0" smtClean="0"/>
              <a:t>- </a:t>
            </a:r>
            <a:r>
              <a:rPr lang="en-US" altLang="en-US" dirty="0" err="1" smtClean="0"/>
              <a:t>Pennoyer</a:t>
            </a:r>
            <a:r>
              <a:rPr lang="en-US" altLang="en-US" dirty="0" smtClean="0"/>
              <a:t>, an Oregon resident, brings a suit to quiet title to Oregon property that he claims he owns</a:t>
            </a:r>
            <a:r>
              <a:rPr lang="en-US" altLang="en-US" dirty="0"/>
              <a:t/>
            </a:r>
            <a:br>
              <a:rPr lang="en-US" altLang="en-US" dirty="0"/>
            </a:br>
            <a:r>
              <a:rPr lang="en-US" altLang="en-US" dirty="0" smtClean="0"/>
              <a:t/>
            </a:r>
            <a:br>
              <a:rPr lang="en-US" altLang="en-US" dirty="0" smtClean="0"/>
            </a:br>
            <a:r>
              <a:rPr lang="en-US" altLang="en-US" dirty="0" smtClean="0"/>
              <a:t>- he brings an action in Oregon state court that he hopes will bind everyone in the world</a:t>
            </a:r>
            <a:br>
              <a:rPr lang="en-US" altLang="en-US" dirty="0" smtClean="0"/>
            </a:br>
            <a:r>
              <a:rPr lang="en-US" altLang="en-US" dirty="0" smtClean="0"/>
              <a:t/>
            </a:r>
            <a:br>
              <a:rPr lang="en-US" altLang="en-US" dirty="0" smtClean="0"/>
            </a:br>
            <a:r>
              <a:rPr lang="en-US" altLang="en-US" dirty="0" smtClean="0"/>
              <a:t>- service is by publication</a:t>
            </a:r>
            <a:br>
              <a:rPr lang="en-US" altLang="en-US" dirty="0" smtClean="0"/>
            </a:br>
            <a:r>
              <a:rPr lang="en-US" altLang="en-US" dirty="0" smtClean="0"/>
              <a:t/>
            </a:r>
            <a:br>
              <a:rPr lang="en-US" altLang="en-US" dirty="0" smtClean="0"/>
            </a:br>
            <a:r>
              <a:rPr lang="en-US" altLang="en-US" dirty="0" smtClean="0"/>
              <a:t>- it is determined that </a:t>
            </a:r>
            <a:r>
              <a:rPr lang="en-US" altLang="en-US" dirty="0" err="1" smtClean="0"/>
              <a:t>Pennoyer</a:t>
            </a:r>
            <a:r>
              <a:rPr lang="en-US" altLang="en-US" dirty="0" smtClean="0"/>
              <a:t> owns the property</a:t>
            </a:r>
            <a:br>
              <a:rPr lang="en-US" altLang="en-US" dirty="0" smtClean="0"/>
            </a:br>
            <a:r>
              <a:rPr lang="en-US" altLang="en-US" dirty="0" smtClean="0"/>
              <a:t/>
            </a:r>
            <a:br>
              <a:rPr lang="en-US" altLang="en-US" dirty="0" smtClean="0"/>
            </a:br>
            <a:r>
              <a:rPr lang="en-US" altLang="en-US" dirty="0" smtClean="0"/>
              <a:t>- is Neff, a Californian in California, who has a claim on the property bound by the judgment?</a:t>
            </a:r>
          </a:p>
        </p:txBody>
      </p:sp>
    </p:spTree>
    <p:extLst>
      <p:ext uri="{BB962C8B-B14F-4D97-AF65-F5344CB8AC3E}">
        <p14:creationId xmlns:p14="http://schemas.microsoft.com/office/powerpoint/2010/main" val="8645925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a:xfrm>
            <a:off x="190123" y="0"/>
            <a:ext cx="10477877" cy="6858000"/>
          </a:xfrm>
        </p:spPr>
        <p:txBody>
          <a:bodyPr/>
          <a:lstStyle/>
          <a:p>
            <a:pPr algn="l" eaLnBrk="1" hangingPunct="1"/>
            <a:r>
              <a:rPr lang="en-US" altLang="en-US" sz="4000" dirty="0"/>
              <a:t>- </a:t>
            </a:r>
            <a:r>
              <a:rPr lang="en-US" altLang="en-US" sz="4000" dirty="0" err="1"/>
              <a:t>Pennoyer</a:t>
            </a:r>
            <a:r>
              <a:rPr lang="en-US" altLang="en-US" sz="4000" dirty="0"/>
              <a:t>, an Oregon resident, sues Neff, a California resident, in Oregon state court for breach of a contract Neff entered into to sell </a:t>
            </a:r>
            <a:r>
              <a:rPr lang="en-US" altLang="en-US" sz="4000" dirty="0" err="1"/>
              <a:t>Pennoyer</a:t>
            </a:r>
            <a:r>
              <a:rPr lang="en-US" altLang="en-US" sz="4000" dirty="0"/>
              <a:t> property in California </a:t>
            </a:r>
            <a:r>
              <a:rPr lang="en-US" altLang="en-US" sz="4000" dirty="0" smtClean="0"/>
              <a:t/>
            </a:r>
            <a:br>
              <a:rPr lang="en-US" altLang="en-US" sz="4000" dirty="0" smtClean="0"/>
            </a:br>
            <a:r>
              <a:rPr lang="en-US" altLang="en-US" sz="4000" dirty="0"/>
              <a:t/>
            </a:r>
            <a:br>
              <a:rPr lang="en-US" altLang="en-US" sz="4000" dirty="0"/>
            </a:br>
            <a:r>
              <a:rPr lang="en-US" altLang="en-US" sz="4000" dirty="0"/>
              <a:t>- </a:t>
            </a:r>
            <a:r>
              <a:rPr lang="en-US" altLang="en-US" sz="4000" dirty="0" err="1"/>
              <a:t>Pennoyer</a:t>
            </a:r>
            <a:r>
              <a:rPr lang="en-US" altLang="en-US" sz="4000" dirty="0"/>
              <a:t> gave Neff the money but Neff has not given </a:t>
            </a:r>
            <a:r>
              <a:rPr lang="en-US" altLang="en-US" sz="4000" dirty="0" err="1"/>
              <a:t>Pennoyer</a:t>
            </a:r>
            <a:r>
              <a:rPr lang="en-US" altLang="en-US" sz="4000" dirty="0"/>
              <a:t> the </a:t>
            </a:r>
            <a:r>
              <a:rPr lang="en-US" altLang="en-US" sz="4000" dirty="0" smtClean="0"/>
              <a:t>property</a:t>
            </a:r>
            <a:br>
              <a:rPr lang="en-US" altLang="en-US" sz="4000" dirty="0" smtClean="0"/>
            </a:br>
            <a:r>
              <a:rPr lang="en-US" altLang="en-US" sz="4000" dirty="0"/>
              <a:t/>
            </a:r>
            <a:br>
              <a:rPr lang="en-US" altLang="en-US" sz="4000" dirty="0"/>
            </a:br>
            <a:r>
              <a:rPr lang="en-US" altLang="en-US" sz="4000" dirty="0"/>
              <a:t>- </a:t>
            </a:r>
            <a:r>
              <a:rPr lang="en-US" altLang="en-US" sz="4000" dirty="0" err="1"/>
              <a:t>Pennoyer</a:t>
            </a:r>
            <a:r>
              <a:rPr lang="en-US" altLang="en-US" sz="4000" dirty="0"/>
              <a:t> asks for an injunction ordering Neff to transfer </a:t>
            </a:r>
            <a:r>
              <a:rPr lang="en-US" altLang="en-US" sz="4000" dirty="0" smtClean="0"/>
              <a:t>title to the Cal. property </a:t>
            </a:r>
            <a:r>
              <a:rPr lang="en-US" altLang="en-US" sz="4000" dirty="0"/>
              <a:t>to </a:t>
            </a:r>
            <a:r>
              <a:rPr lang="en-US" altLang="en-US" sz="4000" dirty="0" err="1" smtClean="0"/>
              <a:t>Pennoyer</a:t>
            </a:r>
            <a:r>
              <a:rPr lang="en-US" altLang="en-US" sz="4000" dirty="0" smtClean="0"/>
              <a:t/>
            </a:r>
            <a:br>
              <a:rPr lang="en-US" altLang="en-US" sz="4000" dirty="0" smtClean="0"/>
            </a:br>
            <a:r>
              <a:rPr lang="en-US" altLang="en-US" sz="4000" dirty="0"/>
              <a:t/>
            </a:r>
            <a:br>
              <a:rPr lang="en-US" altLang="en-US" sz="4000" dirty="0"/>
            </a:br>
            <a:r>
              <a:rPr lang="en-US" altLang="en-US" sz="4000" dirty="0"/>
              <a:t>- </a:t>
            </a:r>
            <a:r>
              <a:rPr lang="en-US" altLang="en-US" sz="4000" dirty="0" smtClean="0"/>
              <a:t>service </a:t>
            </a:r>
            <a:r>
              <a:rPr lang="en-US" altLang="en-US" sz="4000" dirty="0"/>
              <a:t>is in hand on Neff in </a:t>
            </a:r>
            <a:r>
              <a:rPr lang="en-US" altLang="en-US" sz="4000" dirty="0" smtClean="0"/>
              <a:t>Oregon</a:t>
            </a:r>
            <a:endParaRPr lang="en-US" altLang="en-US" sz="4000" dirty="0"/>
          </a:p>
        </p:txBody>
      </p:sp>
    </p:spTree>
    <p:extLst>
      <p:ext uri="{BB962C8B-B14F-4D97-AF65-F5344CB8AC3E}">
        <p14:creationId xmlns:p14="http://schemas.microsoft.com/office/powerpoint/2010/main" val="15324247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054" y="365125"/>
            <a:ext cx="10797746" cy="6048032"/>
          </a:xfrm>
        </p:spPr>
        <p:txBody>
          <a:bodyPr>
            <a:normAutofit fontScale="90000"/>
          </a:bodyPr>
          <a:lstStyle/>
          <a:p>
            <a:r>
              <a:rPr lang="en-US" dirty="0"/>
              <a:t>§ 94. Decree To Be Carried Out In Another State</a:t>
            </a:r>
            <a:br>
              <a:rPr lang="en-US" dirty="0"/>
            </a:br>
            <a:r>
              <a:rPr lang="en-US" dirty="0"/>
              <a:t/>
            </a:r>
            <a:br>
              <a:rPr lang="en-US" dirty="0"/>
            </a:br>
            <a:r>
              <a:rPr lang="en-US" dirty="0"/>
              <a:t/>
            </a:r>
            <a:br>
              <a:rPr lang="en-US" dirty="0"/>
            </a:br>
            <a:r>
              <a:rPr lang="en-US" dirty="0"/>
              <a:t>A state can exercise jurisdiction through its courts to make a decree directing a party subject to the jurisdiction of the court to do an act in another state, provided such act is not contrary to the law of the state in which it is to be performed.</a:t>
            </a:r>
          </a:p>
        </p:txBody>
      </p:sp>
    </p:spTree>
    <p:extLst>
      <p:ext uri="{BB962C8B-B14F-4D97-AF65-F5344CB8AC3E}">
        <p14:creationId xmlns:p14="http://schemas.microsoft.com/office/powerpoint/2010/main" val="256581277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a:xfrm>
            <a:off x="280657" y="76200"/>
            <a:ext cx="11298725" cy="6629400"/>
          </a:xfrm>
        </p:spPr>
        <p:txBody>
          <a:bodyPr/>
          <a:lstStyle/>
          <a:p>
            <a:pPr algn="l" eaLnBrk="1" hangingPunct="1"/>
            <a:r>
              <a:rPr lang="en-US" altLang="en-US" sz="4000" dirty="0"/>
              <a:t>- </a:t>
            </a:r>
            <a:r>
              <a:rPr lang="en-US" altLang="en-US" sz="4000" dirty="0" err="1"/>
              <a:t>Pennoyer</a:t>
            </a:r>
            <a:r>
              <a:rPr lang="en-US" altLang="en-US" sz="4000" dirty="0"/>
              <a:t>, an Oregon resident, sues Neff, a California resident, in Oregon state court for breach of a contract Neff entered into to sell </a:t>
            </a:r>
            <a:r>
              <a:rPr lang="en-US" altLang="en-US" sz="4000" dirty="0" err="1"/>
              <a:t>Pennoyer</a:t>
            </a:r>
            <a:r>
              <a:rPr lang="en-US" altLang="en-US" sz="4000" dirty="0"/>
              <a:t> property in California </a:t>
            </a:r>
            <a:r>
              <a:rPr lang="en-US" altLang="en-US" sz="4000" dirty="0" smtClean="0"/>
              <a:t/>
            </a:r>
            <a:br>
              <a:rPr lang="en-US" altLang="en-US" sz="4000" dirty="0" smtClean="0"/>
            </a:br>
            <a:r>
              <a:rPr lang="en-US" altLang="en-US" sz="4000" dirty="0"/>
              <a:t/>
            </a:r>
            <a:br>
              <a:rPr lang="en-US" altLang="en-US" sz="4000" dirty="0"/>
            </a:br>
            <a:r>
              <a:rPr lang="en-US" altLang="en-US" sz="4000" dirty="0"/>
              <a:t>- </a:t>
            </a:r>
            <a:r>
              <a:rPr lang="en-US" altLang="en-US" sz="4000" dirty="0" err="1"/>
              <a:t>Pennoyer</a:t>
            </a:r>
            <a:r>
              <a:rPr lang="en-US" altLang="en-US" sz="4000" dirty="0"/>
              <a:t> gave Neff the money but Neff has not given </a:t>
            </a:r>
            <a:r>
              <a:rPr lang="en-US" altLang="en-US" sz="4000" dirty="0" err="1"/>
              <a:t>Pennoyer</a:t>
            </a:r>
            <a:r>
              <a:rPr lang="en-US" altLang="en-US" sz="4000" dirty="0"/>
              <a:t> the </a:t>
            </a:r>
            <a:r>
              <a:rPr lang="en-US" altLang="en-US" sz="4000" dirty="0" smtClean="0"/>
              <a:t>property</a:t>
            </a:r>
            <a:br>
              <a:rPr lang="en-US" altLang="en-US" sz="4000" dirty="0" smtClean="0"/>
            </a:br>
            <a:r>
              <a:rPr lang="en-US" altLang="en-US" sz="4000" dirty="0"/>
              <a:t/>
            </a:r>
            <a:br>
              <a:rPr lang="en-US" altLang="en-US" sz="4000" dirty="0"/>
            </a:br>
            <a:r>
              <a:rPr lang="en-US" altLang="en-US" sz="4000" dirty="0"/>
              <a:t>- </a:t>
            </a:r>
            <a:r>
              <a:rPr lang="en-US" altLang="en-US" sz="4000" dirty="0" err="1"/>
              <a:t>Pennoyer</a:t>
            </a:r>
            <a:r>
              <a:rPr lang="en-US" altLang="en-US" sz="4000" dirty="0"/>
              <a:t> asks the court to </a:t>
            </a:r>
            <a:r>
              <a:rPr lang="en-US" altLang="en-US" sz="4000" i="1" dirty="0"/>
              <a:t>transfer title to </a:t>
            </a:r>
            <a:r>
              <a:rPr lang="en-US" altLang="en-US" sz="4000" i="1" dirty="0" err="1" smtClean="0"/>
              <a:t>Pennoyer</a:t>
            </a:r>
            <a:r>
              <a:rPr lang="en-US" altLang="en-US" sz="4000" i="1" dirty="0" smtClean="0"/>
              <a:t/>
            </a:r>
            <a:br>
              <a:rPr lang="en-US" altLang="en-US" sz="4000" i="1" dirty="0" smtClean="0"/>
            </a:br>
            <a:r>
              <a:rPr lang="en-US" altLang="en-US" sz="4000" dirty="0"/>
              <a:t/>
            </a:r>
            <a:br>
              <a:rPr lang="en-US" altLang="en-US" sz="4000" dirty="0"/>
            </a:br>
            <a:r>
              <a:rPr lang="en-US" altLang="en-US" sz="4000" dirty="0"/>
              <a:t>- </a:t>
            </a:r>
            <a:r>
              <a:rPr lang="en-US" altLang="en-US" sz="4000" dirty="0" smtClean="0"/>
              <a:t>service </a:t>
            </a:r>
            <a:r>
              <a:rPr lang="en-US" altLang="en-US" sz="4000" dirty="0"/>
              <a:t>is in hand on Neff in </a:t>
            </a:r>
            <a:r>
              <a:rPr lang="en-US" altLang="en-US" sz="4000" dirty="0" smtClean="0"/>
              <a:t>Oregon</a:t>
            </a:r>
            <a:endParaRPr lang="en-US" altLang="en-US" sz="4000" dirty="0"/>
          </a:p>
        </p:txBody>
      </p:sp>
    </p:spTree>
    <p:extLst>
      <p:ext uri="{BB962C8B-B14F-4D97-AF65-F5344CB8AC3E}">
        <p14:creationId xmlns:p14="http://schemas.microsoft.com/office/powerpoint/2010/main" val="53628988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a:xfrm>
            <a:off x="1600200" y="1063626"/>
            <a:ext cx="8991600" cy="4708525"/>
          </a:xfrm>
        </p:spPr>
        <p:txBody>
          <a:bodyPr>
            <a:normAutofit fontScale="90000"/>
          </a:bodyPr>
          <a:lstStyle/>
          <a:p>
            <a:pPr algn="l" eaLnBrk="1" hangingPunct="1"/>
            <a:r>
              <a:rPr lang="en-US" altLang="en-US" dirty="0" smtClean="0"/>
              <a:t>- Mitchell, an Oregon resident, brings an action against Neff in Oregon state court concerning $253.14 in legal fees that were incurred in Alaska</a:t>
            </a:r>
            <a:r>
              <a:rPr lang="en-US" altLang="en-US" dirty="0"/>
              <a:t/>
            </a:r>
            <a:br>
              <a:rPr lang="en-US" altLang="en-US" dirty="0"/>
            </a:br>
            <a:r>
              <a:rPr lang="en-US" altLang="en-US" dirty="0" smtClean="0"/>
              <a:t/>
            </a:r>
            <a:br>
              <a:rPr lang="en-US" altLang="en-US" dirty="0" smtClean="0"/>
            </a:br>
            <a:r>
              <a:rPr lang="en-US" altLang="en-US" dirty="0" smtClean="0"/>
              <a:t>- Neff resides in California</a:t>
            </a:r>
            <a:r>
              <a:rPr lang="en-US" altLang="en-US" dirty="0"/>
              <a:t/>
            </a:r>
            <a:br>
              <a:rPr lang="en-US" altLang="en-US" dirty="0"/>
            </a:br>
            <a:r>
              <a:rPr lang="en-US" altLang="en-US" dirty="0" smtClean="0"/>
              <a:t/>
            </a:r>
            <a:br>
              <a:rPr lang="en-US" altLang="en-US" dirty="0" smtClean="0"/>
            </a:br>
            <a:r>
              <a:rPr lang="en-US" altLang="en-US" dirty="0" smtClean="0"/>
              <a:t>- the Oregon state court attaches property in Oregon owned by Neff worth $300 at the beginning of the suit</a:t>
            </a:r>
          </a:p>
        </p:txBody>
      </p:sp>
    </p:spTree>
    <p:extLst>
      <p:ext uri="{BB962C8B-B14F-4D97-AF65-F5344CB8AC3E}">
        <p14:creationId xmlns:p14="http://schemas.microsoft.com/office/powerpoint/2010/main" val="266608780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0768" y="365125"/>
            <a:ext cx="10773032" cy="6183956"/>
          </a:xfrm>
        </p:spPr>
        <p:txBody>
          <a:bodyPr>
            <a:normAutofit fontScale="90000"/>
          </a:bodyPr>
          <a:lstStyle/>
          <a:p>
            <a:r>
              <a:rPr lang="en-US" dirty="0"/>
              <a:t>§ 106. Application Of Things To Payment Of Claims</a:t>
            </a:r>
            <a:br>
              <a:rPr lang="en-US" dirty="0"/>
            </a:br>
            <a:r>
              <a:rPr lang="en-US" dirty="0"/>
              <a:t/>
            </a:r>
            <a:br>
              <a:rPr lang="en-US" dirty="0"/>
            </a:br>
            <a:r>
              <a:rPr lang="en-US" dirty="0"/>
              <a:t>[A] state can exercise through its courts jurisdiction to apply to the satisfaction of a claim, interests in things subject to the jurisdiction of the state, belonging to the person against whom the claim is asserted, although the state has no jurisdiction over him.</a:t>
            </a:r>
            <a:br>
              <a:rPr lang="en-US" dirty="0"/>
            </a:br>
            <a:r>
              <a:rPr lang="en-US" dirty="0"/>
              <a:t/>
            </a:r>
            <a:br>
              <a:rPr lang="en-US" dirty="0"/>
            </a:br>
            <a:endParaRPr lang="en-US" dirty="0"/>
          </a:p>
        </p:txBody>
      </p:sp>
    </p:spTree>
    <p:extLst>
      <p:ext uri="{BB962C8B-B14F-4D97-AF65-F5344CB8AC3E}">
        <p14:creationId xmlns:p14="http://schemas.microsoft.com/office/powerpoint/2010/main" val="396335514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a:xfrm>
            <a:off x="344031" y="152400"/>
            <a:ext cx="11633703" cy="6629400"/>
          </a:xfrm>
        </p:spPr>
        <p:txBody>
          <a:bodyPr>
            <a:normAutofit fontScale="90000"/>
          </a:bodyPr>
          <a:lstStyle/>
          <a:p>
            <a:pPr algn="l" eaLnBrk="1" hangingPunct="1"/>
            <a:r>
              <a:rPr lang="en-US" altLang="en-US" sz="3200" dirty="0"/>
              <a:t>- Mitchell, an Oregon resident, brings an action against Neff, a California resident, in Oregon state court concerning $253.14 in legal </a:t>
            </a:r>
            <a:r>
              <a:rPr lang="en-US" altLang="en-US" sz="3200" dirty="0" smtClean="0"/>
              <a:t>fees</a:t>
            </a:r>
            <a:br>
              <a:rPr lang="en-US" altLang="en-US" sz="3200" dirty="0" smtClean="0"/>
            </a:br>
            <a:r>
              <a:rPr lang="en-US" altLang="en-US" sz="3200" dirty="0"/>
              <a:t/>
            </a:r>
            <a:br>
              <a:rPr lang="en-US" altLang="en-US" sz="3200" dirty="0"/>
            </a:br>
            <a:r>
              <a:rPr lang="en-US" altLang="en-US" sz="3200" dirty="0"/>
              <a:t>- </a:t>
            </a:r>
            <a:r>
              <a:rPr lang="en-US" altLang="en-US" sz="3200" dirty="0" smtClean="0"/>
              <a:t>the </a:t>
            </a:r>
            <a:r>
              <a:rPr lang="en-US" altLang="en-US" sz="3200" dirty="0"/>
              <a:t>personal jurisdictional basis for the suit is $200 property in Oregon owned by </a:t>
            </a:r>
            <a:r>
              <a:rPr lang="en-US" altLang="en-US" sz="3200" dirty="0" smtClean="0"/>
              <a:t>Neff</a:t>
            </a:r>
            <a:r>
              <a:rPr lang="en-US" altLang="en-US" sz="3200" dirty="0"/>
              <a:t/>
            </a:r>
            <a:br>
              <a:rPr lang="en-US" altLang="en-US" sz="3200" dirty="0"/>
            </a:br>
            <a:r>
              <a:rPr lang="en-US" altLang="en-US" sz="3200" dirty="0"/>
              <a:t/>
            </a:r>
            <a:br>
              <a:rPr lang="en-US" altLang="en-US" sz="3200" dirty="0"/>
            </a:br>
            <a:r>
              <a:rPr lang="en-US" altLang="en-US" sz="3200" dirty="0"/>
              <a:t>- Neff </a:t>
            </a:r>
            <a:r>
              <a:rPr lang="en-US" altLang="en-US" sz="3200" dirty="0" smtClean="0"/>
              <a:t>defaults</a:t>
            </a:r>
            <a:r>
              <a:rPr lang="en-US" altLang="en-US" sz="3200" dirty="0"/>
              <a:t/>
            </a:r>
            <a:br>
              <a:rPr lang="en-US" altLang="en-US" sz="3200" dirty="0"/>
            </a:br>
            <a:r>
              <a:rPr lang="en-US" altLang="en-US" sz="3200" dirty="0"/>
              <a:t/>
            </a:r>
            <a:br>
              <a:rPr lang="en-US" altLang="en-US" sz="3200" dirty="0"/>
            </a:br>
            <a:r>
              <a:rPr lang="en-US" altLang="en-US" sz="3200" dirty="0"/>
              <a:t>- </a:t>
            </a:r>
            <a:r>
              <a:rPr lang="en-US" altLang="en-US" sz="3200" dirty="0" smtClean="0"/>
              <a:t>the </a:t>
            </a:r>
            <a:r>
              <a:rPr lang="en-US" altLang="en-US" sz="3200" dirty="0"/>
              <a:t>property is sold and the money given to </a:t>
            </a:r>
            <a:r>
              <a:rPr lang="en-US" altLang="en-US" sz="3200" dirty="0" smtClean="0"/>
              <a:t>Mitchell</a:t>
            </a:r>
            <a:r>
              <a:rPr lang="en-US" altLang="en-US" sz="3200" dirty="0"/>
              <a:t/>
            </a:r>
            <a:br>
              <a:rPr lang="en-US" altLang="en-US" sz="3200" dirty="0"/>
            </a:br>
            <a:r>
              <a:rPr lang="en-US" altLang="en-US" sz="3200" dirty="0"/>
              <a:t/>
            </a:r>
            <a:br>
              <a:rPr lang="en-US" altLang="en-US" sz="3200" dirty="0"/>
            </a:br>
            <a:r>
              <a:rPr lang="en-US" altLang="en-US" sz="3200" dirty="0"/>
              <a:t>- Mitchell then brings a suit </a:t>
            </a:r>
            <a:r>
              <a:rPr lang="en-US" altLang="en-US" sz="3200" i="1" dirty="0"/>
              <a:t>on the Oregon judgment</a:t>
            </a:r>
            <a:r>
              <a:rPr lang="en-US" altLang="en-US" sz="3200" dirty="0"/>
              <a:t> in California state court to recover the remaining $</a:t>
            </a:r>
            <a:r>
              <a:rPr lang="en-US" altLang="en-US" sz="3200" dirty="0" smtClean="0"/>
              <a:t>53.14</a:t>
            </a:r>
            <a:r>
              <a:rPr lang="en-US" altLang="en-US" sz="3200" dirty="0"/>
              <a:t/>
            </a:r>
            <a:br>
              <a:rPr lang="en-US" altLang="en-US" sz="3200" dirty="0"/>
            </a:br>
            <a:r>
              <a:rPr lang="en-US" altLang="en-US" sz="3200" dirty="0"/>
              <a:t/>
            </a:r>
            <a:br>
              <a:rPr lang="en-US" altLang="en-US" sz="3200" dirty="0"/>
            </a:br>
            <a:r>
              <a:rPr lang="en-US" altLang="en-US" sz="3200" dirty="0"/>
              <a:t>- </a:t>
            </a:r>
            <a:r>
              <a:rPr lang="en-US" altLang="en-US" sz="3200" dirty="0" smtClean="0"/>
              <a:t>service </a:t>
            </a:r>
            <a:r>
              <a:rPr lang="en-US" altLang="en-US" sz="3200" dirty="0"/>
              <a:t>on Neff is in-hand on </a:t>
            </a:r>
            <a:r>
              <a:rPr lang="en-US" altLang="en-US" sz="3200" dirty="0" smtClean="0"/>
              <a:t>California</a:t>
            </a:r>
            <a:r>
              <a:rPr lang="en-US" altLang="en-US" sz="3200" dirty="0"/>
              <a:t/>
            </a:r>
            <a:br>
              <a:rPr lang="en-US" altLang="en-US" sz="3200" dirty="0"/>
            </a:br>
            <a:r>
              <a:rPr lang="en-US" altLang="en-US" sz="3200" dirty="0"/>
              <a:t/>
            </a:r>
            <a:br>
              <a:rPr lang="en-US" altLang="en-US" sz="3200" dirty="0"/>
            </a:br>
            <a:r>
              <a:rPr lang="en-US" altLang="en-US" sz="3200" dirty="0"/>
              <a:t>- </a:t>
            </a:r>
            <a:r>
              <a:rPr lang="en-US" altLang="en-US" sz="3200" dirty="0" smtClean="0"/>
              <a:t>what </a:t>
            </a:r>
            <a:r>
              <a:rPr lang="en-US" altLang="en-US" sz="3200" dirty="0"/>
              <a:t>result?</a:t>
            </a:r>
          </a:p>
        </p:txBody>
      </p:sp>
    </p:spTree>
    <p:extLst>
      <p:ext uri="{BB962C8B-B14F-4D97-AF65-F5344CB8AC3E}">
        <p14:creationId xmlns:p14="http://schemas.microsoft.com/office/powerpoint/2010/main" val="241445468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5481" y="365125"/>
            <a:ext cx="10748319" cy="6048032"/>
          </a:xfrm>
        </p:spPr>
        <p:txBody>
          <a:bodyPr>
            <a:normAutofit fontScale="90000"/>
          </a:bodyPr>
          <a:lstStyle/>
          <a:p>
            <a:r>
              <a:rPr lang="en-US" dirty="0"/>
              <a:t>§ 106. </a:t>
            </a:r>
            <a:r>
              <a:rPr lang="en-US" dirty="0" smtClean="0"/>
              <a:t>Comment</a:t>
            </a:r>
            <a:r>
              <a:rPr lang="en-US" dirty="0"/>
              <a:t>:</a:t>
            </a:r>
            <a:br>
              <a:rPr lang="en-US" dirty="0"/>
            </a:br>
            <a:r>
              <a:rPr lang="en-US" dirty="0"/>
              <a:t>a. The jurisdiction stated in this Section is commonly exercised through a proceeding begun by an attachment or by a bill in equity. A judgment rendered in such a proceeding is effective solely against interests in tangible things which are within the state. It is not effective against interests in tangible things not within the state, nor is it effective to impose a personal liability upon the person against whom the claim is asserted, if he is not subject to the jurisdiction of the state.</a:t>
            </a:r>
            <a:br>
              <a:rPr lang="en-US" dirty="0"/>
            </a:br>
            <a:endParaRPr lang="en-US" dirty="0"/>
          </a:p>
        </p:txBody>
      </p:sp>
    </p:spTree>
    <p:extLst>
      <p:ext uri="{BB962C8B-B14F-4D97-AF65-F5344CB8AC3E}">
        <p14:creationId xmlns:p14="http://schemas.microsoft.com/office/powerpoint/2010/main" val="364244563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0" y="85344"/>
            <a:ext cx="12191999" cy="6595872"/>
          </a:xfrm>
        </p:spPr>
        <p:txBody>
          <a:bodyPr>
            <a:normAutofit/>
          </a:bodyPr>
          <a:lstStyle/>
          <a:p>
            <a:pPr algn="l" eaLnBrk="1" hangingPunct="1"/>
            <a:r>
              <a:rPr lang="en-US" altLang="en-US" sz="3200" dirty="0"/>
              <a:t>- Mitchell lures Neff to Oregon with a story that Neff has won a </a:t>
            </a:r>
            <a:r>
              <a:rPr lang="en-US" altLang="en-US" sz="3200" dirty="0" smtClean="0"/>
              <a:t>contest</a:t>
            </a:r>
            <a:r>
              <a:rPr lang="en-US" altLang="en-US" sz="3200" dirty="0"/>
              <a:t/>
            </a:r>
            <a:br>
              <a:rPr lang="en-US" altLang="en-US" sz="3200" dirty="0"/>
            </a:br>
            <a:r>
              <a:rPr lang="en-US" altLang="en-US" sz="3200" dirty="0"/>
              <a:t>- </a:t>
            </a:r>
            <a:r>
              <a:rPr lang="en-US" altLang="en-US" sz="3200" dirty="0" smtClean="0"/>
              <a:t>while </a:t>
            </a:r>
            <a:r>
              <a:rPr lang="en-US" altLang="en-US" sz="3200" dirty="0"/>
              <a:t>he is in Oregon, Neff is served for a suit brought by Mitchell in Oregon state court concerning unpaid lawyers </a:t>
            </a:r>
            <a:r>
              <a:rPr lang="en-US" altLang="en-US" sz="3200" dirty="0" smtClean="0"/>
              <a:t>fees</a:t>
            </a:r>
            <a:br>
              <a:rPr lang="en-US" altLang="en-US" sz="3200" dirty="0" smtClean="0"/>
            </a:br>
            <a:r>
              <a:rPr lang="en-US" altLang="en-US" sz="3200" dirty="0" smtClean="0"/>
              <a:t>- Neff </a:t>
            </a:r>
            <a:r>
              <a:rPr lang="en-US" altLang="en-US" sz="3200" dirty="0"/>
              <a:t>chooses to </a:t>
            </a:r>
            <a:r>
              <a:rPr lang="en-US" altLang="en-US" sz="3200" dirty="0" smtClean="0"/>
              <a:t>default</a:t>
            </a:r>
            <a:r>
              <a:rPr lang="en-US" altLang="en-US" sz="3200" dirty="0"/>
              <a:t/>
            </a:r>
            <a:br>
              <a:rPr lang="en-US" altLang="en-US" sz="3200" dirty="0"/>
            </a:br>
            <a:r>
              <a:rPr lang="en-US" altLang="en-US" sz="3200" dirty="0"/>
              <a:t>- </a:t>
            </a:r>
            <a:r>
              <a:rPr lang="en-US" altLang="en-US" sz="3200" dirty="0" smtClean="0"/>
              <a:t>under </a:t>
            </a:r>
            <a:r>
              <a:rPr lang="en-US" altLang="en-US" sz="3200" dirty="0"/>
              <a:t>Oregon law, someone can be submitted to personal jurisdiction on the basis of tagging in the state even when the tagging is the result of fraudulent </a:t>
            </a:r>
            <a:r>
              <a:rPr lang="en-US" altLang="en-US" sz="3200" dirty="0" smtClean="0"/>
              <a:t>inducement</a:t>
            </a:r>
            <a:r>
              <a:rPr lang="en-US" altLang="en-US" sz="3200" dirty="0"/>
              <a:t/>
            </a:r>
            <a:br>
              <a:rPr lang="en-US" altLang="en-US" sz="3200" dirty="0"/>
            </a:br>
            <a:r>
              <a:rPr lang="en-US" altLang="en-US" sz="3200" dirty="0"/>
              <a:t>- Mitchell then brings a suit in California state court to execute the Oregon </a:t>
            </a:r>
            <a:r>
              <a:rPr lang="en-US" altLang="en-US" sz="3200" dirty="0" smtClean="0"/>
              <a:t>judgment</a:t>
            </a:r>
            <a:r>
              <a:rPr lang="en-US" altLang="en-US" sz="3200" dirty="0"/>
              <a:t/>
            </a:r>
            <a:br>
              <a:rPr lang="en-US" altLang="en-US" sz="3200" dirty="0"/>
            </a:br>
            <a:r>
              <a:rPr lang="en-US" altLang="en-US" sz="3200" dirty="0"/>
              <a:t>- </a:t>
            </a:r>
            <a:r>
              <a:rPr lang="en-US" altLang="en-US" sz="3200" dirty="0" smtClean="0"/>
              <a:t>under </a:t>
            </a:r>
            <a:r>
              <a:rPr lang="en-US" altLang="en-US" sz="3200" dirty="0"/>
              <a:t>California law someone cannot be submitted to personal jurisdiction on the basis of tagging in the state when the tagging is the result of fraudulent </a:t>
            </a:r>
            <a:r>
              <a:rPr lang="en-US" altLang="en-US" sz="3200" dirty="0" smtClean="0"/>
              <a:t>inducement</a:t>
            </a:r>
            <a:r>
              <a:rPr lang="en-US" altLang="en-US" sz="3200" dirty="0"/>
              <a:t/>
            </a:r>
            <a:br>
              <a:rPr lang="en-US" altLang="en-US" sz="3200" dirty="0"/>
            </a:br>
            <a:r>
              <a:rPr lang="en-US" altLang="en-US" sz="3200" dirty="0"/>
              <a:t>- Neff argues that the earlier Oregon judgment is </a:t>
            </a:r>
            <a:r>
              <a:rPr lang="en-US" altLang="en-US" sz="3200" dirty="0" smtClean="0"/>
              <a:t>void</a:t>
            </a:r>
            <a:r>
              <a:rPr lang="en-US" altLang="en-US" sz="3200" dirty="0"/>
              <a:t/>
            </a:r>
            <a:br>
              <a:rPr lang="en-US" altLang="en-US" sz="3200" dirty="0"/>
            </a:br>
            <a:r>
              <a:rPr lang="en-US" altLang="en-US" sz="3200" dirty="0"/>
              <a:t>- </a:t>
            </a:r>
            <a:r>
              <a:rPr lang="en-US" altLang="en-US" sz="3200" dirty="0" smtClean="0"/>
              <a:t>what </a:t>
            </a:r>
            <a:r>
              <a:rPr lang="en-US" altLang="en-US" sz="3200" dirty="0"/>
              <a:t>result?</a:t>
            </a:r>
          </a:p>
        </p:txBody>
      </p:sp>
    </p:spTree>
    <p:extLst>
      <p:ext uri="{BB962C8B-B14F-4D97-AF65-F5344CB8AC3E}">
        <p14:creationId xmlns:p14="http://schemas.microsoft.com/office/powerpoint/2010/main" val="174810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2895600" y="1063626"/>
            <a:ext cx="6286500" cy="4651375"/>
          </a:xfrm>
        </p:spPr>
        <p:txBody>
          <a:bodyPr/>
          <a:lstStyle/>
          <a:p>
            <a:pPr eaLnBrk="1" hangingPunct="1"/>
            <a:r>
              <a:rPr lang="en-US" altLang="en-US"/>
              <a:t>Pennoyer v Neff (US 1878)</a:t>
            </a:r>
          </a:p>
        </p:txBody>
      </p:sp>
    </p:spTree>
    <p:extLst>
      <p:ext uri="{BB962C8B-B14F-4D97-AF65-F5344CB8AC3E}">
        <p14:creationId xmlns:p14="http://schemas.microsoft.com/office/powerpoint/2010/main" val="311325258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642796" y="274638"/>
            <a:ext cx="9568004" cy="6278562"/>
          </a:xfrm>
        </p:spPr>
        <p:txBody>
          <a:bodyPr>
            <a:normAutofit fontScale="90000"/>
          </a:bodyPr>
          <a:lstStyle/>
          <a:p>
            <a:pPr algn="l"/>
            <a:r>
              <a:rPr lang="en-US" altLang="en-US" dirty="0" smtClean="0"/>
              <a:t>Full Faith and Credit: </a:t>
            </a:r>
            <a:br>
              <a:rPr lang="en-US" altLang="en-US" dirty="0" smtClean="0"/>
            </a:br>
            <a:r>
              <a:rPr lang="en-US" altLang="en-US" dirty="0" smtClean="0"/>
              <a:t/>
            </a:r>
            <a:br>
              <a:rPr lang="en-US" altLang="en-US" dirty="0" smtClean="0"/>
            </a:br>
            <a:r>
              <a:rPr lang="en-US" altLang="en-US" dirty="0" smtClean="0"/>
              <a:t>the recognizing jurisdiction must give the judgment the </a:t>
            </a:r>
            <a:r>
              <a:rPr lang="en-US" altLang="en-US" i="1" dirty="0" smtClean="0"/>
              <a:t>same preclusive effect</a:t>
            </a:r>
            <a:r>
              <a:rPr lang="en-US" altLang="en-US" dirty="0" smtClean="0"/>
              <a:t> it would have in the rendering jurisdiction’s courts</a:t>
            </a:r>
            <a:br>
              <a:rPr lang="en-US" altLang="en-US" dirty="0" smtClean="0"/>
            </a:br>
            <a:r>
              <a:rPr lang="en-US" altLang="en-US" dirty="0" smtClean="0"/>
              <a:t/>
            </a:r>
            <a:br>
              <a:rPr lang="en-US" altLang="en-US" dirty="0" smtClean="0"/>
            </a:br>
            <a:r>
              <a:rPr lang="en-US" altLang="en-US" dirty="0" smtClean="0"/>
              <a:t>e.g. a California court must give the Oregon judgment the same preclusive effect it would have in Oregon state court.</a:t>
            </a:r>
          </a:p>
        </p:txBody>
      </p:sp>
    </p:spTree>
    <p:extLst>
      <p:ext uri="{BB962C8B-B14F-4D97-AF65-F5344CB8AC3E}">
        <p14:creationId xmlns:p14="http://schemas.microsoft.com/office/powerpoint/2010/main" val="13851182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0" y="0"/>
            <a:ext cx="12350496" cy="6858000"/>
          </a:xfrm>
        </p:spPr>
        <p:txBody>
          <a:bodyPr>
            <a:normAutofit/>
          </a:bodyPr>
          <a:lstStyle/>
          <a:p>
            <a:pPr algn="l" eaLnBrk="1" hangingPunct="1"/>
            <a:r>
              <a:rPr lang="en-US" altLang="en-US" sz="3200" dirty="0"/>
              <a:t>- Mitchell has Neff tagged in Ore. while he is there for a business </a:t>
            </a:r>
            <a:r>
              <a:rPr lang="en-US" altLang="en-US" sz="3200" dirty="0" smtClean="0"/>
              <a:t>trip</a:t>
            </a:r>
            <a:br>
              <a:rPr lang="en-US" altLang="en-US" sz="3200" dirty="0" smtClean="0"/>
            </a:br>
            <a:r>
              <a:rPr lang="en-US" altLang="en-US" sz="3200" dirty="0"/>
              <a:t/>
            </a:r>
            <a:br>
              <a:rPr lang="en-US" altLang="en-US" sz="3200" dirty="0"/>
            </a:br>
            <a:r>
              <a:rPr lang="en-US" altLang="en-US" sz="3200" dirty="0" smtClean="0"/>
              <a:t>- Mitchell’s </a:t>
            </a:r>
            <a:r>
              <a:rPr lang="en-US" altLang="en-US" sz="3200" dirty="0"/>
              <a:t>suit is in Ore. state </a:t>
            </a:r>
            <a:r>
              <a:rPr lang="en-US" altLang="en-US" sz="3200" dirty="0" err="1"/>
              <a:t>ct</a:t>
            </a:r>
            <a:r>
              <a:rPr lang="en-US" altLang="en-US" sz="3200" dirty="0"/>
              <a:t> and concerns unpaid lawyers </a:t>
            </a:r>
            <a:r>
              <a:rPr lang="en-US" altLang="en-US" sz="3200" dirty="0" smtClean="0"/>
              <a:t>fees</a:t>
            </a:r>
            <a:br>
              <a:rPr lang="en-US" altLang="en-US" sz="3200" dirty="0" smtClean="0"/>
            </a:br>
            <a:r>
              <a:rPr lang="en-US" altLang="en-US" sz="3200" dirty="0"/>
              <a:t/>
            </a:r>
            <a:br>
              <a:rPr lang="en-US" altLang="en-US" sz="3200" dirty="0"/>
            </a:br>
            <a:r>
              <a:rPr lang="en-US" altLang="en-US" sz="3200" dirty="0" smtClean="0"/>
              <a:t>- Neff </a:t>
            </a:r>
            <a:r>
              <a:rPr lang="en-US" altLang="en-US" sz="3200" dirty="0"/>
              <a:t>appears to litigate the </a:t>
            </a:r>
            <a:r>
              <a:rPr lang="en-US" altLang="en-US" sz="3200" dirty="0" smtClean="0"/>
              <a:t>merits</a:t>
            </a:r>
            <a:r>
              <a:rPr lang="en-US" altLang="en-US" sz="3200" dirty="0"/>
              <a:t/>
            </a:r>
            <a:br>
              <a:rPr lang="en-US" altLang="en-US" sz="3200" dirty="0"/>
            </a:br>
            <a:r>
              <a:rPr lang="en-US" altLang="en-US" sz="3200" dirty="0"/>
              <a:t/>
            </a:r>
            <a:br>
              <a:rPr lang="en-US" altLang="en-US" sz="3200" dirty="0"/>
            </a:br>
            <a:r>
              <a:rPr lang="en-US" altLang="en-US" sz="3200" dirty="0"/>
              <a:t>- While Neff is there </a:t>
            </a:r>
            <a:r>
              <a:rPr lang="en-US" altLang="en-US" sz="3200" dirty="0" err="1"/>
              <a:t>Pennoyer</a:t>
            </a:r>
            <a:r>
              <a:rPr lang="en-US" altLang="en-US" sz="3200" dirty="0"/>
              <a:t> has him served in connection with another unrelated suit, brought in Ore. state </a:t>
            </a:r>
            <a:r>
              <a:rPr lang="en-US" altLang="en-US" sz="3200" dirty="0" err="1"/>
              <a:t>ct</a:t>
            </a:r>
            <a:r>
              <a:rPr lang="en-US" altLang="en-US" sz="3200" dirty="0"/>
              <a:t>, concerning a brawl in </a:t>
            </a:r>
            <a:r>
              <a:rPr lang="en-US" altLang="en-US" sz="3200" dirty="0" smtClean="0"/>
              <a:t>Cal.</a:t>
            </a:r>
            <a:br>
              <a:rPr lang="en-US" altLang="en-US" sz="3200" dirty="0" smtClean="0"/>
            </a:br>
            <a:r>
              <a:rPr lang="en-US" altLang="en-US" sz="3200" dirty="0"/>
              <a:t/>
            </a:r>
            <a:br>
              <a:rPr lang="en-US" altLang="en-US" sz="3200" dirty="0"/>
            </a:br>
            <a:r>
              <a:rPr lang="en-US" altLang="en-US" sz="3200" dirty="0" smtClean="0"/>
              <a:t>- PJ?</a:t>
            </a:r>
            <a:endParaRPr lang="en-US" altLang="en-US" sz="3200" dirty="0"/>
          </a:p>
        </p:txBody>
      </p:sp>
    </p:spTree>
    <p:extLst>
      <p:ext uri="{BB962C8B-B14F-4D97-AF65-F5344CB8AC3E}">
        <p14:creationId xmlns:p14="http://schemas.microsoft.com/office/powerpoint/2010/main" val="418113064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0" y="0"/>
            <a:ext cx="12192000" cy="6595872"/>
          </a:xfrm>
        </p:spPr>
        <p:txBody>
          <a:bodyPr>
            <a:normAutofit/>
          </a:bodyPr>
          <a:lstStyle/>
          <a:p>
            <a:pPr algn="l" eaLnBrk="1" hangingPunct="1"/>
            <a:r>
              <a:rPr lang="en-US" altLang="en-US" sz="3600" dirty="0"/>
              <a:t>- Neff is domiciled in Oregon, but is on an extended trip in </a:t>
            </a:r>
            <a:r>
              <a:rPr lang="en-US" altLang="en-US" sz="3600" dirty="0" smtClean="0"/>
              <a:t>California</a:t>
            </a:r>
            <a:r>
              <a:rPr lang="en-US" altLang="en-US" sz="3600" dirty="0"/>
              <a:t/>
            </a:r>
            <a:br>
              <a:rPr lang="en-US" altLang="en-US" sz="3600" dirty="0"/>
            </a:br>
            <a:r>
              <a:rPr lang="en-US" altLang="en-US" sz="3600" dirty="0"/>
              <a:t/>
            </a:r>
            <a:br>
              <a:rPr lang="en-US" altLang="en-US" sz="3600" dirty="0"/>
            </a:br>
            <a:r>
              <a:rPr lang="en-US" altLang="en-US" sz="3600" dirty="0"/>
              <a:t>- Mitchell sues Neff in Oregon state court for unpaid lawyers fees incurred in </a:t>
            </a:r>
            <a:r>
              <a:rPr lang="en-US" altLang="en-US" sz="3600" dirty="0" smtClean="0"/>
              <a:t>Alaska</a:t>
            </a:r>
            <a:br>
              <a:rPr lang="en-US" altLang="en-US" sz="3600" dirty="0" smtClean="0"/>
            </a:br>
            <a:r>
              <a:rPr lang="en-US" altLang="en-US" sz="3600" dirty="0"/>
              <a:t/>
            </a:r>
            <a:br>
              <a:rPr lang="en-US" altLang="en-US" sz="3600" dirty="0"/>
            </a:br>
            <a:r>
              <a:rPr lang="en-US" altLang="en-US" sz="3600" dirty="0"/>
              <a:t>- He has Neff served in </a:t>
            </a:r>
            <a:r>
              <a:rPr lang="en-US" altLang="en-US" sz="3600" dirty="0" smtClean="0"/>
              <a:t>California</a:t>
            </a:r>
            <a:r>
              <a:rPr lang="en-US" altLang="en-US" sz="3600" dirty="0"/>
              <a:t/>
            </a:r>
            <a:br>
              <a:rPr lang="en-US" altLang="en-US" sz="3600" dirty="0"/>
            </a:br>
            <a:r>
              <a:rPr lang="en-US" altLang="en-US" sz="3600" dirty="0"/>
              <a:t/>
            </a:r>
            <a:br>
              <a:rPr lang="en-US" altLang="en-US" sz="3600" dirty="0"/>
            </a:br>
            <a:r>
              <a:rPr lang="en-US" altLang="en-US" sz="3600" dirty="0" smtClean="0"/>
              <a:t>PJ?</a:t>
            </a:r>
            <a:endParaRPr lang="en-US" altLang="en-US" sz="3600" dirty="0"/>
          </a:p>
        </p:txBody>
      </p:sp>
    </p:spTree>
    <p:extLst>
      <p:ext uri="{BB962C8B-B14F-4D97-AF65-F5344CB8AC3E}">
        <p14:creationId xmlns:p14="http://schemas.microsoft.com/office/powerpoint/2010/main" val="393196722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5546" y="365125"/>
            <a:ext cx="10538254" cy="5825610"/>
          </a:xfrm>
        </p:spPr>
        <p:txBody>
          <a:bodyPr/>
          <a:lstStyle/>
          <a:p>
            <a:r>
              <a:rPr lang="en-US" dirty="0"/>
              <a:t>§ 79. Individual Domiciled Within The State</a:t>
            </a:r>
            <a:br>
              <a:rPr lang="en-US" dirty="0"/>
            </a:br>
            <a:r>
              <a:rPr lang="en-US" dirty="0"/>
              <a:t/>
            </a:r>
            <a:br>
              <a:rPr lang="en-US" dirty="0"/>
            </a:br>
            <a:r>
              <a:rPr lang="en-US" dirty="0"/>
              <a:t/>
            </a:r>
            <a:br>
              <a:rPr lang="en-US" dirty="0"/>
            </a:br>
            <a:r>
              <a:rPr lang="en-US" dirty="0"/>
              <a:t>A state can exercise through its courts jurisdiction over an individual domiciled within the state, although he is not present within the state.</a:t>
            </a:r>
          </a:p>
        </p:txBody>
      </p:sp>
    </p:spTree>
    <p:extLst>
      <p:ext uri="{BB962C8B-B14F-4D97-AF65-F5344CB8AC3E}">
        <p14:creationId xmlns:p14="http://schemas.microsoft.com/office/powerpoint/2010/main" val="391061123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0" y="0"/>
            <a:ext cx="12033504" cy="6608064"/>
          </a:xfrm>
        </p:spPr>
        <p:txBody>
          <a:bodyPr>
            <a:normAutofit/>
          </a:bodyPr>
          <a:lstStyle/>
          <a:p>
            <a:pPr algn="l" eaLnBrk="1" hangingPunct="1"/>
            <a:r>
              <a:rPr lang="en-US" altLang="en-US" sz="3600" dirty="0"/>
              <a:t>- Neff is domiciled in California, but is spending the summer residing in </a:t>
            </a:r>
            <a:r>
              <a:rPr lang="en-US" altLang="en-US" sz="3600" dirty="0" smtClean="0"/>
              <a:t>Oregon</a:t>
            </a:r>
            <a:r>
              <a:rPr lang="en-US" altLang="en-US" sz="3600" dirty="0"/>
              <a:t/>
            </a:r>
            <a:br>
              <a:rPr lang="en-US" altLang="en-US" sz="3600" dirty="0"/>
            </a:br>
            <a:r>
              <a:rPr lang="en-US" altLang="en-US" sz="3600" dirty="0"/>
              <a:t/>
            </a:r>
            <a:br>
              <a:rPr lang="en-US" altLang="en-US" sz="3600" dirty="0"/>
            </a:br>
            <a:r>
              <a:rPr lang="en-US" altLang="en-US" sz="3600" dirty="0"/>
              <a:t>- Mitchell sues Neff in Oregon state court for unpaid lawyers fees incurred in </a:t>
            </a:r>
            <a:r>
              <a:rPr lang="en-US" altLang="en-US" sz="3600" dirty="0" smtClean="0"/>
              <a:t>Alaska</a:t>
            </a:r>
            <a:br>
              <a:rPr lang="en-US" altLang="en-US" sz="3600" dirty="0" smtClean="0"/>
            </a:br>
            <a:r>
              <a:rPr lang="en-US" altLang="en-US" sz="3600" dirty="0"/>
              <a:t/>
            </a:r>
            <a:br>
              <a:rPr lang="en-US" altLang="en-US" sz="3600" dirty="0"/>
            </a:br>
            <a:r>
              <a:rPr lang="en-US" altLang="en-US" sz="3600" dirty="0"/>
              <a:t>- </a:t>
            </a:r>
            <a:r>
              <a:rPr lang="en-US" altLang="en-US" sz="3600" dirty="0" smtClean="0"/>
              <a:t>he </a:t>
            </a:r>
            <a:r>
              <a:rPr lang="en-US" altLang="en-US" sz="3600" dirty="0"/>
              <a:t>has Neff served in California, while he was there for a brief trip </a:t>
            </a:r>
            <a:r>
              <a:rPr lang="en-US" altLang="en-US" sz="3600" dirty="0" smtClean="0"/>
              <a:t>home</a:t>
            </a:r>
            <a:r>
              <a:rPr lang="en-US" altLang="en-US" sz="3600" dirty="0"/>
              <a:t/>
            </a:r>
            <a:br>
              <a:rPr lang="en-US" altLang="en-US" sz="3600" dirty="0"/>
            </a:br>
            <a:r>
              <a:rPr lang="en-US" altLang="en-US" sz="3600" dirty="0"/>
              <a:t/>
            </a:r>
            <a:br>
              <a:rPr lang="en-US" altLang="en-US" sz="3600" dirty="0"/>
            </a:br>
            <a:r>
              <a:rPr lang="en-US" altLang="en-US" sz="3600" dirty="0" smtClean="0"/>
              <a:t>- PJ?</a:t>
            </a:r>
            <a:endParaRPr lang="en-US" altLang="en-US" sz="3600" dirty="0"/>
          </a:p>
        </p:txBody>
      </p:sp>
    </p:spTree>
    <p:extLst>
      <p:ext uri="{BB962C8B-B14F-4D97-AF65-F5344CB8AC3E}">
        <p14:creationId xmlns:p14="http://schemas.microsoft.com/office/powerpoint/2010/main" val="214005059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903" y="365125"/>
            <a:ext cx="11181030" cy="5945140"/>
          </a:xfrm>
        </p:spPr>
        <p:txBody>
          <a:bodyPr>
            <a:normAutofit fontScale="90000"/>
          </a:bodyPr>
          <a:lstStyle/>
          <a:p>
            <a:r>
              <a:rPr lang="en-US" dirty="0"/>
              <a:t>t</a:t>
            </a:r>
            <a:r>
              <a:rPr lang="en-US" dirty="0" smtClean="0"/>
              <a:t>his is the big problem:</a:t>
            </a:r>
            <a:br>
              <a:rPr lang="en-US" dirty="0" smtClean="0"/>
            </a:br>
            <a:r>
              <a:rPr lang="en-US" dirty="0"/>
              <a:t/>
            </a:r>
            <a:br>
              <a:rPr lang="en-US" dirty="0"/>
            </a:br>
            <a:r>
              <a:rPr lang="en-US" dirty="0" smtClean="0"/>
              <a:t>Neff, a domiciliary of California, enters Oregon, kills Mitchell’s family, and returns to California</a:t>
            </a:r>
            <a:br>
              <a:rPr lang="en-US" dirty="0" smtClean="0"/>
            </a:br>
            <a:r>
              <a:rPr lang="en-US" dirty="0" smtClean="0"/>
              <a:t/>
            </a:r>
            <a:br>
              <a:rPr lang="en-US" dirty="0" smtClean="0"/>
            </a:br>
            <a:r>
              <a:rPr lang="en-US" dirty="0" smtClean="0"/>
              <a:t>Neff owns </a:t>
            </a:r>
            <a:r>
              <a:rPr lang="en-US" dirty="0"/>
              <a:t>no property in </a:t>
            </a:r>
            <a:r>
              <a:rPr lang="en-US" dirty="0" smtClean="0"/>
              <a:t>Oregon</a:t>
            </a:r>
            <a:br>
              <a:rPr lang="en-US" dirty="0" smtClean="0"/>
            </a:br>
            <a:r>
              <a:rPr lang="en-US" dirty="0"/>
              <a:t/>
            </a:r>
            <a:br>
              <a:rPr lang="en-US" dirty="0"/>
            </a:br>
            <a:r>
              <a:rPr lang="en-US" dirty="0" smtClean="0"/>
              <a:t>Mitchell sues Neff in Oregon state court for wrongful death</a:t>
            </a:r>
            <a:br>
              <a:rPr lang="en-US" dirty="0" smtClean="0"/>
            </a:br>
            <a:r>
              <a:rPr lang="en-US" dirty="0"/>
              <a:t/>
            </a:r>
            <a:br>
              <a:rPr lang="en-US" dirty="0"/>
            </a:br>
            <a:r>
              <a:rPr lang="en-US" dirty="0" smtClean="0"/>
              <a:t>PJ?</a:t>
            </a:r>
            <a:endParaRPr lang="en-US" dirty="0"/>
          </a:p>
        </p:txBody>
      </p:sp>
    </p:spTree>
    <p:extLst>
      <p:ext uri="{BB962C8B-B14F-4D97-AF65-F5344CB8AC3E}">
        <p14:creationId xmlns:p14="http://schemas.microsoft.com/office/powerpoint/2010/main" val="9534824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887" y="365125"/>
            <a:ext cx="10864913" cy="5981354"/>
          </a:xfrm>
        </p:spPr>
        <p:txBody>
          <a:bodyPr/>
          <a:lstStyle/>
          <a:p>
            <a:r>
              <a:rPr lang="en-US" dirty="0"/>
              <a:t>c</a:t>
            </a:r>
            <a:r>
              <a:rPr lang="en-US" dirty="0" smtClean="0"/>
              <a:t>an Hess v. </a:t>
            </a:r>
            <a:r>
              <a:rPr lang="en-US" dirty="0" err="1" smtClean="0"/>
              <a:t>Pawloski</a:t>
            </a:r>
            <a:r>
              <a:rPr lang="en-US" dirty="0" smtClean="0"/>
              <a:t> (U.S. 1927) fix things?</a:t>
            </a:r>
            <a:br>
              <a:rPr lang="en-US" dirty="0" smtClean="0"/>
            </a:br>
            <a:r>
              <a:rPr lang="en-US" dirty="0"/>
              <a:t/>
            </a:r>
            <a:br>
              <a:rPr lang="en-US" dirty="0"/>
            </a:br>
            <a:endParaRPr lang="en-US" dirty="0"/>
          </a:p>
        </p:txBody>
      </p:sp>
    </p:spTree>
    <p:extLst>
      <p:ext uri="{BB962C8B-B14F-4D97-AF65-F5344CB8AC3E}">
        <p14:creationId xmlns:p14="http://schemas.microsoft.com/office/powerpoint/2010/main" val="253891870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4689" y="365125"/>
            <a:ext cx="10729111" cy="5818392"/>
          </a:xfrm>
        </p:spPr>
        <p:txBody>
          <a:bodyPr/>
          <a:lstStyle/>
          <a:p>
            <a:r>
              <a:rPr lang="en-US" b="1" dirty="0" smtClean="0"/>
              <a:t>U.S. Const. Art. IV, Sect. 2</a:t>
            </a:r>
            <a:r>
              <a:rPr lang="en-US" b="1" dirty="0"/>
              <a:t/>
            </a:r>
            <a:br>
              <a:rPr lang="en-US" b="1" dirty="0"/>
            </a:br>
            <a:r>
              <a:rPr lang="en-US" b="1" dirty="0" smtClean="0"/>
              <a:t/>
            </a:r>
            <a:br>
              <a:rPr lang="en-US" b="1" dirty="0" smtClean="0"/>
            </a:br>
            <a:r>
              <a:rPr lang="en-US" dirty="0" smtClean="0"/>
              <a:t>The </a:t>
            </a:r>
            <a:r>
              <a:rPr lang="en-US" dirty="0"/>
              <a:t>Citizens of each State shall be entitled to all Privileges and Immunities of Citizens in the several States.</a:t>
            </a:r>
            <a:br>
              <a:rPr lang="en-US" dirty="0"/>
            </a:br>
            <a:endParaRPr lang="en-US" dirty="0"/>
          </a:p>
        </p:txBody>
      </p:sp>
    </p:spTree>
    <p:extLst>
      <p:ext uri="{BB962C8B-B14F-4D97-AF65-F5344CB8AC3E}">
        <p14:creationId xmlns:p14="http://schemas.microsoft.com/office/powerpoint/2010/main" val="259393613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3067050" y="1063626"/>
            <a:ext cx="6115050" cy="4422775"/>
          </a:xfrm>
        </p:spPr>
        <p:txBody>
          <a:bodyPr/>
          <a:lstStyle/>
          <a:p>
            <a:pPr eaLnBrk="1" hangingPunct="1"/>
            <a:r>
              <a:rPr lang="en-US" altLang="en-US" smtClean="0"/>
              <a:t>corporations</a:t>
            </a:r>
          </a:p>
        </p:txBody>
      </p:sp>
    </p:spTree>
    <p:extLst>
      <p:ext uri="{BB962C8B-B14F-4D97-AF65-F5344CB8AC3E}">
        <p14:creationId xmlns:p14="http://schemas.microsoft.com/office/powerpoint/2010/main" val="415368482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805758" y="1063626"/>
            <a:ext cx="9709842" cy="4937125"/>
          </a:xfrm>
        </p:spPr>
        <p:txBody>
          <a:bodyPr>
            <a:normAutofit fontScale="90000"/>
          </a:bodyPr>
          <a:lstStyle/>
          <a:p>
            <a:pPr algn="l" eaLnBrk="1" hangingPunct="1"/>
            <a:r>
              <a:rPr lang="en-US" altLang="en-US" dirty="0" smtClean="0"/>
              <a:t>- the D Corp., incorporated in California, has an agent go to Oregon</a:t>
            </a:r>
            <a:r>
              <a:rPr lang="en-US" altLang="en-US" dirty="0"/>
              <a:t> </a:t>
            </a:r>
            <a:r>
              <a:rPr lang="en-US" altLang="en-US" dirty="0" smtClean="0"/>
              <a:t>where he sells a product to P </a:t>
            </a:r>
            <a:br>
              <a:rPr lang="en-US" altLang="en-US" dirty="0" smtClean="0"/>
            </a:br>
            <a:r>
              <a:rPr lang="en-US" altLang="en-US" dirty="0" smtClean="0"/>
              <a:t/>
            </a:r>
            <a:br>
              <a:rPr lang="en-US" altLang="en-US" dirty="0" smtClean="0"/>
            </a:br>
            <a:r>
              <a:rPr lang="en-US" altLang="en-US" dirty="0" smtClean="0"/>
              <a:t>- the product harms P</a:t>
            </a:r>
            <a:br>
              <a:rPr lang="en-US" altLang="en-US" dirty="0" smtClean="0"/>
            </a:br>
            <a:r>
              <a:rPr lang="en-US" altLang="en-US" dirty="0" smtClean="0"/>
              <a:t/>
            </a:r>
            <a:br>
              <a:rPr lang="en-US" altLang="en-US" dirty="0" smtClean="0"/>
            </a:br>
            <a:r>
              <a:rPr lang="en-US" altLang="en-US" dirty="0" smtClean="0"/>
              <a:t>- P seeks to sue the D Corp. in California state court</a:t>
            </a:r>
            <a:br>
              <a:rPr lang="en-US" altLang="en-US" dirty="0" smtClean="0"/>
            </a:br>
            <a:r>
              <a:rPr lang="en-US" altLang="en-US" dirty="0" smtClean="0"/>
              <a:t/>
            </a:r>
            <a:br>
              <a:rPr lang="en-US" altLang="en-US" dirty="0" smtClean="0"/>
            </a:br>
            <a:r>
              <a:rPr lang="en-US" altLang="en-US" dirty="0" smtClean="0"/>
              <a:t>- is there PJ?</a:t>
            </a:r>
          </a:p>
        </p:txBody>
      </p:sp>
    </p:spTree>
    <p:extLst>
      <p:ext uri="{BB962C8B-B14F-4D97-AF65-F5344CB8AC3E}">
        <p14:creationId xmlns:p14="http://schemas.microsoft.com/office/powerpoint/2010/main" val="1373545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905000" y="274638"/>
            <a:ext cx="8305800" cy="6278562"/>
          </a:xfrm>
        </p:spPr>
        <p:txBody>
          <a:bodyPr/>
          <a:lstStyle/>
          <a:p>
            <a:pPr algn="l"/>
            <a:r>
              <a:rPr lang="en-US" altLang="en-US" sz="3200" dirty="0"/>
              <a:t>Mitchell v. Neff</a:t>
            </a:r>
            <a:br>
              <a:rPr lang="en-US" altLang="en-US" sz="3200" dirty="0"/>
            </a:br>
            <a:r>
              <a:rPr lang="en-US" altLang="en-US" sz="3200" dirty="0"/>
              <a:t/>
            </a:r>
            <a:br>
              <a:rPr lang="en-US" altLang="en-US" sz="3200" dirty="0"/>
            </a:br>
            <a:r>
              <a:rPr lang="en-US" altLang="en-US" sz="3200" dirty="0"/>
              <a:t>- Mitchell sues Neff for unpaid legal services in Oregon state court</a:t>
            </a:r>
            <a:br>
              <a:rPr lang="en-US" altLang="en-US" sz="3200" dirty="0"/>
            </a:br>
            <a:r>
              <a:rPr lang="en-US" altLang="en-US" sz="3200" dirty="0"/>
              <a:t>- Neff has moved to Cal.</a:t>
            </a:r>
            <a:br>
              <a:rPr lang="en-US" altLang="en-US" sz="3200" dirty="0"/>
            </a:br>
            <a:r>
              <a:rPr lang="en-US" altLang="en-US" sz="3200" dirty="0"/>
              <a:t>- service was by a publication that had practically no circulation outside Oregon</a:t>
            </a:r>
            <a:br>
              <a:rPr lang="en-US" altLang="en-US" sz="3200" dirty="0"/>
            </a:br>
            <a:r>
              <a:rPr lang="en-US" altLang="en-US" sz="3200" dirty="0"/>
              <a:t>- Neff defaults</a:t>
            </a:r>
            <a:br>
              <a:rPr lang="en-US" altLang="en-US" sz="3200" dirty="0"/>
            </a:br>
            <a:r>
              <a:rPr lang="en-US" altLang="en-US" sz="3200" dirty="0"/>
              <a:t>- the Ore. state court attaches Oregon land and sells it in payment of the debt to...Mitchell himself</a:t>
            </a:r>
            <a:br>
              <a:rPr lang="en-US" altLang="en-US" sz="3200" dirty="0"/>
            </a:br>
            <a:r>
              <a:rPr lang="en-US" altLang="en-US" sz="3200" dirty="0"/>
              <a:t>- Mitchell sells it to </a:t>
            </a:r>
            <a:r>
              <a:rPr lang="en-US" altLang="en-US" sz="3200" dirty="0" err="1"/>
              <a:t>Pennoyer</a:t>
            </a:r>
            <a:endParaRPr lang="en-US" altLang="en-US" sz="3200" dirty="0"/>
          </a:p>
        </p:txBody>
      </p:sp>
    </p:spTree>
    <p:extLst>
      <p:ext uri="{BB962C8B-B14F-4D97-AF65-F5344CB8AC3E}">
        <p14:creationId xmlns:p14="http://schemas.microsoft.com/office/powerpoint/2010/main" val="352950338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805758" y="1063626"/>
            <a:ext cx="9709842" cy="4937125"/>
          </a:xfrm>
        </p:spPr>
        <p:txBody>
          <a:bodyPr>
            <a:normAutofit fontScale="90000"/>
          </a:bodyPr>
          <a:lstStyle/>
          <a:p>
            <a:pPr algn="l" eaLnBrk="1" hangingPunct="1"/>
            <a:r>
              <a:rPr lang="en-US" altLang="en-US" dirty="0" smtClean="0"/>
              <a:t>- the D Corp., incorporated in California, has an agent go to Oregon</a:t>
            </a:r>
            <a:r>
              <a:rPr lang="en-US" altLang="en-US" dirty="0"/>
              <a:t> </a:t>
            </a:r>
            <a:r>
              <a:rPr lang="en-US" altLang="en-US" dirty="0" smtClean="0"/>
              <a:t>where he sells a product to P </a:t>
            </a:r>
            <a:br>
              <a:rPr lang="en-US" altLang="en-US" dirty="0" smtClean="0"/>
            </a:br>
            <a:r>
              <a:rPr lang="en-US" altLang="en-US" dirty="0" smtClean="0"/>
              <a:t/>
            </a:r>
            <a:br>
              <a:rPr lang="en-US" altLang="en-US" dirty="0" smtClean="0"/>
            </a:br>
            <a:r>
              <a:rPr lang="en-US" altLang="en-US" dirty="0" smtClean="0"/>
              <a:t>- the product harms P</a:t>
            </a:r>
            <a:br>
              <a:rPr lang="en-US" altLang="en-US" dirty="0" smtClean="0"/>
            </a:br>
            <a:r>
              <a:rPr lang="en-US" altLang="en-US" dirty="0" smtClean="0"/>
              <a:t/>
            </a:r>
            <a:br>
              <a:rPr lang="en-US" altLang="en-US" dirty="0" smtClean="0"/>
            </a:br>
            <a:r>
              <a:rPr lang="en-US" altLang="en-US" dirty="0" smtClean="0"/>
              <a:t>- P seeks to sue the D Corp. in Oregon state court</a:t>
            </a:r>
            <a:br>
              <a:rPr lang="en-US" altLang="en-US" dirty="0" smtClean="0"/>
            </a:br>
            <a:r>
              <a:rPr lang="en-US" altLang="en-US" dirty="0" smtClean="0"/>
              <a:t/>
            </a:r>
            <a:br>
              <a:rPr lang="en-US" altLang="en-US" dirty="0" smtClean="0"/>
            </a:br>
            <a:r>
              <a:rPr lang="en-US" altLang="en-US" dirty="0" smtClean="0"/>
              <a:t>- is there PJ?</a:t>
            </a:r>
          </a:p>
        </p:txBody>
      </p:sp>
    </p:spTree>
    <p:extLst>
      <p:ext uri="{BB962C8B-B14F-4D97-AF65-F5344CB8AC3E}">
        <p14:creationId xmlns:p14="http://schemas.microsoft.com/office/powerpoint/2010/main" val="125445610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335" y="365125"/>
            <a:ext cx="10649465" cy="6109816"/>
          </a:xfrm>
        </p:spPr>
        <p:txBody>
          <a:bodyPr/>
          <a:lstStyle/>
          <a:p>
            <a:r>
              <a:rPr lang="en-US" altLang="en-US" dirty="0"/>
              <a:t>- would it be enough that P has the CEO of the D Corp. tagged in Oregon?</a:t>
            </a:r>
            <a:br>
              <a:rPr lang="en-US" altLang="en-US" dirty="0"/>
            </a:br>
            <a:endParaRPr lang="en-US" dirty="0"/>
          </a:p>
        </p:txBody>
      </p:sp>
    </p:spTree>
    <p:extLst>
      <p:ext uri="{BB962C8B-B14F-4D97-AF65-F5344CB8AC3E}">
        <p14:creationId xmlns:p14="http://schemas.microsoft.com/office/powerpoint/2010/main" val="237940843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561315" y="1063626"/>
            <a:ext cx="11389259" cy="4651375"/>
          </a:xfrm>
        </p:spPr>
        <p:txBody>
          <a:bodyPr>
            <a:normAutofit fontScale="90000"/>
          </a:bodyPr>
          <a:lstStyle/>
          <a:p>
            <a:pPr algn="l" eaLnBrk="1" hangingPunct="1"/>
            <a:r>
              <a:rPr lang="en-US" altLang="en-US" sz="4000" dirty="0"/>
              <a:t>- the D Corp., incorporated in California, wishes to </a:t>
            </a:r>
            <a:r>
              <a:rPr lang="en-US" altLang="en-US" sz="4000" dirty="0" smtClean="0"/>
              <a:t>do business in Oregon</a:t>
            </a:r>
            <a:br>
              <a:rPr lang="en-US" altLang="en-US" sz="4000" dirty="0" smtClean="0"/>
            </a:br>
            <a:r>
              <a:rPr lang="en-US" altLang="en-US" sz="4000" dirty="0"/>
              <a:t/>
            </a:r>
            <a:br>
              <a:rPr lang="en-US" altLang="en-US" sz="4000" dirty="0"/>
            </a:br>
            <a:r>
              <a:rPr lang="en-US" altLang="en-US" sz="4000" dirty="0"/>
              <a:t>- to do so, Oregon requires the D Corp. to appoint the Sect. of State of Oregon as its agent for service of </a:t>
            </a:r>
            <a:r>
              <a:rPr lang="en-US" altLang="en-US" sz="4000" dirty="0" smtClean="0"/>
              <a:t>process</a:t>
            </a:r>
            <a:br>
              <a:rPr lang="en-US" altLang="en-US" sz="4000" dirty="0" smtClean="0"/>
            </a:br>
            <a:r>
              <a:rPr lang="en-US" altLang="en-US" sz="4000" dirty="0"/>
              <a:t/>
            </a:r>
            <a:br>
              <a:rPr lang="en-US" altLang="en-US" sz="4000" dirty="0"/>
            </a:br>
            <a:r>
              <a:rPr lang="en-US" altLang="en-US" sz="4000" dirty="0"/>
              <a:t>- the D Corp. </a:t>
            </a:r>
            <a:r>
              <a:rPr lang="en-US" altLang="en-US" sz="4000" dirty="0" smtClean="0"/>
              <a:t>does</a:t>
            </a:r>
            <a:br>
              <a:rPr lang="en-US" altLang="en-US" sz="4000" dirty="0" smtClean="0"/>
            </a:br>
            <a:r>
              <a:rPr lang="en-US" altLang="en-US" sz="4000" dirty="0"/>
              <a:t/>
            </a:r>
            <a:br>
              <a:rPr lang="en-US" altLang="en-US" sz="4000" dirty="0"/>
            </a:br>
            <a:r>
              <a:rPr lang="en-US" altLang="en-US" sz="4000" dirty="0"/>
              <a:t>- P is harmed by a D Corp. product and sues the D Corp in Oregon state court, serving the Sect. of State of Oregon </a:t>
            </a:r>
            <a:r>
              <a:rPr lang="en-US" altLang="en-US" sz="4000" dirty="0" smtClean="0"/>
              <a:t/>
            </a:r>
            <a:br>
              <a:rPr lang="en-US" altLang="en-US" sz="4000" dirty="0" smtClean="0"/>
            </a:br>
            <a:r>
              <a:rPr lang="en-US" altLang="en-US" sz="4000" dirty="0"/>
              <a:t/>
            </a:r>
            <a:br>
              <a:rPr lang="en-US" altLang="en-US" sz="4000" dirty="0"/>
            </a:br>
            <a:r>
              <a:rPr lang="en-US" altLang="en-US" sz="4000" dirty="0"/>
              <a:t>- is there PJ? </a:t>
            </a:r>
          </a:p>
        </p:txBody>
      </p:sp>
    </p:spTree>
    <p:extLst>
      <p:ext uri="{BB962C8B-B14F-4D97-AF65-F5344CB8AC3E}">
        <p14:creationId xmlns:p14="http://schemas.microsoft.com/office/powerpoint/2010/main" val="377019300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334977" y="1063626"/>
            <a:ext cx="11570329" cy="4651375"/>
          </a:xfrm>
        </p:spPr>
        <p:txBody>
          <a:bodyPr>
            <a:normAutofit fontScale="90000"/>
          </a:bodyPr>
          <a:lstStyle/>
          <a:p>
            <a:pPr algn="l" eaLnBrk="1" hangingPunct="1"/>
            <a:r>
              <a:rPr lang="en-US" altLang="en-US" sz="4000" dirty="0"/>
              <a:t>- the D Corp., incorporated in California, wishes to </a:t>
            </a:r>
            <a:r>
              <a:rPr lang="en-US" altLang="en-US" sz="4000" dirty="0" smtClean="0"/>
              <a:t>do business in Oregon</a:t>
            </a:r>
            <a:br>
              <a:rPr lang="en-US" altLang="en-US" sz="4000" dirty="0" smtClean="0"/>
            </a:br>
            <a:r>
              <a:rPr lang="en-US" altLang="en-US" sz="4000" dirty="0"/>
              <a:t/>
            </a:r>
            <a:br>
              <a:rPr lang="en-US" altLang="en-US" sz="4000" dirty="0"/>
            </a:br>
            <a:r>
              <a:rPr lang="en-US" altLang="en-US" sz="4000" dirty="0"/>
              <a:t>- Oregon takes </a:t>
            </a:r>
            <a:r>
              <a:rPr lang="en-US" altLang="en-US" sz="4000" dirty="0" smtClean="0"/>
              <a:t>doing business in </a:t>
            </a:r>
            <a:r>
              <a:rPr lang="en-US" altLang="en-US" sz="4000" dirty="0"/>
              <a:t>Oregon to constitute appointment of the Sect. of State of Oregon as its agent for service of </a:t>
            </a:r>
            <a:r>
              <a:rPr lang="en-US" altLang="en-US" sz="4000" dirty="0" smtClean="0"/>
              <a:t>process</a:t>
            </a:r>
            <a:br>
              <a:rPr lang="en-US" altLang="en-US" sz="4000" dirty="0" smtClean="0"/>
            </a:br>
            <a:r>
              <a:rPr lang="en-US" altLang="en-US" sz="4000" dirty="0"/>
              <a:t/>
            </a:r>
            <a:br>
              <a:rPr lang="en-US" altLang="en-US" sz="4000" dirty="0"/>
            </a:br>
            <a:r>
              <a:rPr lang="en-US" altLang="en-US" sz="4000" dirty="0"/>
              <a:t>- P is harmed by a D Corp. product and sues the D Corp in Oregon state court, serving the Sect. of State of Oregon </a:t>
            </a:r>
            <a:r>
              <a:rPr lang="en-US" altLang="en-US" sz="4000" dirty="0" smtClean="0"/>
              <a:t/>
            </a:r>
            <a:br>
              <a:rPr lang="en-US" altLang="en-US" sz="4000" dirty="0" smtClean="0"/>
            </a:br>
            <a:r>
              <a:rPr lang="en-US" altLang="en-US" sz="4000" dirty="0"/>
              <a:t/>
            </a:r>
            <a:br>
              <a:rPr lang="en-US" altLang="en-US" sz="4000" dirty="0"/>
            </a:br>
            <a:r>
              <a:rPr lang="en-US" altLang="en-US" sz="4000" dirty="0"/>
              <a:t>- is there PJ? </a:t>
            </a:r>
          </a:p>
        </p:txBody>
      </p:sp>
    </p:spTree>
    <p:extLst>
      <p:ext uri="{BB962C8B-B14F-4D97-AF65-F5344CB8AC3E}">
        <p14:creationId xmlns:p14="http://schemas.microsoft.com/office/powerpoint/2010/main" val="184999154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88887" y="325926"/>
            <a:ext cx="11063335" cy="6346478"/>
          </a:xfrm>
        </p:spPr>
        <p:txBody>
          <a:bodyPr>
            <a:normAutofit/>
          </a:bodyPr>
          <a:lstStyle/>
          <a:p>
            <a:pPr algn="l" eaLnBrk="1" hangingPunct="1"/>
            <a:r>
              <a:rPr lang="en-US" altLang="en-US" sz="3200" dirty="0"/>
              <a:t>- </a:t>
            </a:r>
            <a:r>
              <a:rPr lang="en-US" altLang="en-US" sz="3200" dirty="0" smtClean="0"/>
              <a:t>the </a:t>
            </a:r>
            <a:r>
              <a:rPr lang="en-US" altLang="en-US" sz="3200" dirty="0"/>
              <a:t>Neff Corp. is incorporated and has its principal place of business in </a:t>
            </a:r>
            <a:r>
              <a:rPr lang="en-US" altLang="en-US" sz="3200" dirty="0" smtClean="0"/>
              <a:t>California</a:t>
            </a:r>
            <a:br>
              <a:rPr lang="en-US" altLang="en-US" sz="3200" dirty="0" smtClean="0"/>
            </a:br>
            <a:r>
              <a:rPr lang="en-US" altLang="en-US" sz="3200" dirty="0"/>
              <a:t/>
            </a:r>
            <a:br>
              <a:rPr lang="en-US" altLang="en-US" sz="3200" dirty="0"/>
            </a:br>
            <a:r>
              <a:rPr lang="en-US" altLang="en-US" sz="3200" dirty="0"/>
              <a:t>- </a:t>
            </a:r>
            <a:r>
              <a:rPr lang="en-US" altLang="en-US" sz="3200" dirty="0" smtClean="0"/>
              <a:t>but </a:t>
            </a:r>
            <a:r>
              <a:rPr lang="en-US" altLang="en-US" sz="3200" dirty="0"/>
              <a:t>it does substantial business in Oregon, selling close to 3 million pairs of shoes a </a:t>
            </a:r>
            <a:r>
              <a:rPr lang="en-US" altLang="en-US" sz="3200" dirty="0" smtClean="0"/>
              <a:t>year; it </a:t>
            </a:r>
            <a:r>
              <a:rPr lang="en-US" altLang="en-US" sz="3200" dirty="0"/>
              <a:t>also has 8 employees in </a:t>
            </a:r>
            <a:r>
              <a:rPr lang="en-US" altLang="en-US" sz="3200" dirty="0" smtClean="0"/>
              <a:t>Oregon</a:t>
            </a:r>
            <a:br>
              <a:rPr lang="en-US" altLang="en-US" sz="3200" dirty="0" smtClean="0"/>
            </a:br>
            <a:r>
              <a:rPr lang="en-US" altLang="en-US" sz="3200" dirty="0"/>
              <a:t/>
            </a:r>
            <a:br>
              <a:rPr lang="en-US" altLang="en-US" sz="3200" dirty="0"/>
            </a:br>
            <a:r>
              <a:rPr lang="en-US" altLang="en-US" sz="3200" dirty="0"/>
              <a:t>- </a:t>
            </a:r>
            <a:r>
              <a:rPr lang="en-US" altLang="en-US" sz="3200" dirty="0" smtClean="0"/>
              <a:t>it </a:t>
            </a:r>
            <a:r>
              <a:rPr lang="en-US" altLang="en-US" sz="3200" dirty="0"/>
              <a:t>has not appointed an agent for service of process, nor does Oregon have a statute claiming that by doing business in the state an agent for service is impliedly </a:t>
            </a:r>
            <a:r>
              <a:rPr lang="en-US" altLang="en-US" sz="3200" dirty="0" smtClean="0"/>
              <a:t>appointed</a:t>
            </a:r>
            <a:br>
              <a:rPr lang="en-US" altLang="en-US" sz="3200" dirty="0" smtClean="0"/>
            </a:br>
            <a:r>
              <a:rPr lang="en-US" altLang="en-US" sz="3200" dirty="0"/>
              <a:t/>
            </a:r>
            <a:br>
              <a:rPr lang="en-US" altLang="en-US" sz="3200" dirty="0"/>
            </a:br>
            <a:r>
              <a:rPr lang="en-US" altLang="en-US" sz="3200" dirty="0"/>
              <a:t>- Mitchell sues the Neff Corp. in Oregon state court for breach of contract (the shoes he bought in Oregon fell </a:t>
            </a:r>
            <a:r>
              <a:rPr lang="en-US" altLang="en-US" sz="3200" dirty="0" smtClean="0"/>
              <a:t>apart)</a:t>
            </a:r>
            <a:br>
              <a:rPr lang="en-US" altLang="en-US" sz="3200" dirty="0" smtClean="0"/>
            </a:br>
            <a:r>
              <a:rPr lang="en-US" altLang="en-US" sz="3200" dirty="0" smtClean="0"/>
              <a:t/>
            </a:r>
            <a:br>
              <a:rPr lang="en-US" altLang="en-US" sz="3200" dirty="0" smtClean="0"/>
            </a:br>
            <a:r>
              <a:rPr lang="en-US" altLang="en-US" sz="3200" dirty="0" smtClean="0"/>
              <a:t>- is </a:t>
            </a:r>
            <a:r>
              <a:rPr lang="en-US" altLang="en-US" sz="3200" dirty="0"/>
              <a:t>there PJ under a </a:t>
            </a:r>
            <a:r>
              <a:rPr lang="en-US" altLang="en-US" sz="3200" dirty="0" err="1"/>
              <a:t>Pennoyer</a:t>
            </a:r>
            <a:r>
              <a:rPr lang="en-US" altLang="en-US" sz="3200" dirty="0"/>
              <a:t> theory</a:t>
            </a:r>
            <a:r>
              <a:rPr lang="en-US" altLang="en-US" sz="3200" dirty="0" smtClean="0"/>
              <a:t>?</a:t>
            </a:r>
            <a:endParaRPr lang="en-US" altLang="en-US" sz="3200" dirty="0"/>
          </a:p>
        </p:txBody>
      </p:sp>
    </p:spTree>
    <p:extLst>
      <p:ext uri="{BB962C8B-B14F-4D97-AF65-F5344CB8AC3E}">
        <p14:creationId xmlns:p14="http://schemas.microsoft.com/office/powerpoint/2010/main" val="133491470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190123" y="274638"/>
            <a:ext cx="11733291" cy="6430962"/>
          </a:xfrm>
        </p:spPr>
        <p:txBody>
          <a:bodyPr/>
          <a:lstStyle/>
          <a:p>
            <a:pPr algn="l"/>
            <a:r>
              <a:rPr lang="en-US" altLang="en-US" sz="3200" dirty="0"/>
              <a:t>- </a:t>
            </a:r>
            <a:r>
              <a:rPr lang="en-US" altLang="en-US" sz="3200" dirty="0" smtClean="0"/>
              <a:t>the </a:t>
            </a:r>
            <a:r>
              <a:rPr lang="en-US" altLang="en-US" sz="3200" dirty="0"/>
              <a:t>Neff Corp. is incorporated and has its principal place of business in </a:t>
            </a:r>
            <a:r>
              <a:rPr lang="en-US" altLang="en-US" sz="3200" dirty="0" smtClean="0"/>
              <a:t>California</a:t>
            </a:r>
            <a:r>
              <a:rPr lang="en-US" altLang="en-US" sz="3200" dirty="0"/>
              <a:t/>
            </a:r>
            <a:br>
              <a:rPr lang="en-US" altLang="en-US" sz="3200" dirty="0"/>
            </a:br>
            <a:r>
              <a:rPr lang="en-US" altLang="en-US" sz="3200" dirty="0"/>
              <a:t/>
            </a:r>
            <a:br>
              <a:rPr lang="en-US" altLang="en-US" sz="3200" dirty="0"/>
            </a:br>
            <a:r>
              <a:rPr lang="en-US" altLang="en-US" sz="3200" dirty="0"/>
              <a:t>- </a:t>
            </a:r>
            <a:r>
              <a:rPr lang="en-US" altLang="en-US" sz="3200" dirty="0" smtClean="0"/>
              <a:t>it </a:t>
            </a:r>
            <a:r>
              <a:rPr lang="en-US" altLang="en-US" sz="3200" i="1" dirty="0"/>
              <a:t>used to do </a:t>
            </a:r>
            <a:r>
              <a:rPr lang="en-US" altLang="en-US" sz="3200" dirty="0"/>
              <a:t>substantial business in Oregon, selling close to 3 million pairs of shoes a year. It also had 8 employees in </a:t>
            </a:r>
            <a:r>
              <a:rPr lang="en-US" altLang="en-US" sz="3200" dirty="0" smtClean="0"/>
              <a:t>Oregon</a:t>
            </a:r>
            <a:br>
              <a:rPr lang="en-US" altLang="en-US" sz="3200" dirty="0" smtClean="0"/>
            </a:br>
            <a:r>
              <a:rPr lang="en-US" altLang="en-US" sz="3200" dirty="0"/>
              <a:t/>
            </a:r>
            <a:br>
              <a:rPr lang="en-US" altLang="en-US" sz="3200" dirty="0"/>
            </a:br>
            <a:r>
              <a:rPr lang="en-US" altLang="en-US" sz="3200" dirty="0"/>
              <a:t>- Mitchell sues the Neff Corp. in Oregon state court for breach of contract (the shoes he bought in Oregon during the time the Neff Corp. was doing business there fell apart</a:t>
            </a:r>
            <a:r>
              <a:rPr lang="en-US" altLang="en-US" sz="3200" dirty="0" smtClean="0"/>
              <a:t>)</a:t>
            </a:r>
            <a:br>
              <a:rPr lang="en-US" altLang="en-US" sz="3200" dirty="0" smtClean="0"/>
            </a:br>
            <a:r>
              <a:rPr lang="en-US" altLang="en-US" sz="3200" dirty="0"/>
              <a:t/>
            </a:r>
            <a:br>
              <a:rPr lang="en-US" altLang="en-US" sz="3200" dirty="0"/>
            </a:br>
            <a:r>
              <a:rPr lang="en-US" altLang="en-US" sz="3200" dirty="0"/>
              <a:t>- </a:t>
            </a:r>
            <a:r>
              <a:rPr lang="en-US" altLang="en-US" sz="3200" dirty="0" smtClean="0"/>
              <a:t>but </a:t>
            </a:r>
            <a:r>
              <a:rPr lang="en-US" altLang="en-US" sz="3200" dirty="0"/>
              <a:t>the Neff Corp. no longer has a presence in </a:t>
            </a:r>
            <a:r>
              <a:rPr lang="en-US" altLang="en-US" sz="3200" dirty="0" smtClean="0"/>
              <a:t>Oregon</a:t>
            </a:r>
            <a:r>
              <a:rPr lang="en-US" altLang="en-US" sz="3200" dirty="0"/>
              <a:t/>
            </a:r>
            <a:br>
              <a:rPr lang="en-US" altLang="en-US" sz="3200" dirty="0"/>
            </a:br>
            <a:r>
              <a:rPr lang="en-US" altLang="en-US" sz="3200" dirty="0" smtClean="0"/>
              <a:t/>
            </a:r>
            <a:br>
              <a:rPr lang="en-US" altLang="en-US" sz="3200" dirty="0" smtClean="0"/>
            </a:br>
            <a:r>
              <a:rPr lang="en-US" altLang="en-US" sz="3200" dirty="0"/>
              <a:t>-</a:t>
            </a:r>
            <a:r>
              <a:rPr lang="en-US" altLang="en-US" sz="3200" dirty="0" smtClean="0"/>
              <a:t>PJ </a:t>
            </a:r>
            <a:r>
              <a:rPr lang="en-US" altLang="en-US" sz="3200" dirty="0"/>
              <a:t>under a </a:t>
            </a:r>
            <a:r>
              <a:rPr lang="en-US" altLang="en-US" sz="3200" dirty="0" err="1"/>
              <a:t>Pennoyer</a:t>
            </a:r>
            <a:r>
              <a:rPr lang="en-US" altLang="en-US" sz="3200" dirty="0"/>
              <a:t> theory?</a:t>
            </a:r>
            <a:br>
              <a:rPr lang="en-US" altLang="en-US" sz="3200" dirty="0"/>
            </a:br>
            <a:endParaRPr lang="en-US" altLang="en-US" sz="3200" dirty="0"/>
          </a:p>
        </p:txBody>
      </p:sp>
    </p:spTree>
    <p:extLst>
      <p:ext uri="{BB962C8B-B14F-4D97-AF65-F5344CB8AC3E}">
        <p14:creationId xmlns:p14="http://schemas.microsoft.com/office/powerpoint/2010/main" val="27651347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81069" y="274638"/>
            <a:ext cx="10410731" cy="6430962"/>
          </a:xfrm>
        </p:spPr>
        <p:txBody>
          <a:bodyPr>
            <a:normAutofit/>
          </a:bodyPr>
          <a:lstStyle/>
          <a:p>
            <a:pPr algn="l"/>
            <a:r>
              <a:rPr lang="en-US" altLang="en-US" sz="3600" dirty="0"/>
              <a:t>Neff v. </a:t>
            </a:r>
            <a:r>
              <a:rPr lang="en-US" altLang="en-US" sz="3600" dirty="0" err="1"/>
              <a:t>Pennoyer</a:t>
            </a:r>
            <a:r>
              <a:rPr lang="en-US" altLang="en-US" sz="3600" dirty="0"/>
              <a:t/>
            </a:r>
            <a:br>
              <a:rPr lang="en-US" altLang="en-US" sz="3600" dirty="0"/>
            </a:br>
            <a:r>
              <a:rPr lang="en-US" altLang="en-US" sz="3600" dirty="0"/>
              <a:t>- Neff sues </a:t>
            </a:r>
            <a:r>
              <a:rPr lang="en-US" altLang="en-US" sz="3600" dirty="0" err="1"/>
              <a:t>Pennoyer</a:t>
            </a:r>
            <a:r>
              <a:rPr lang="en-US" altLang="en-US" sz="3600" dirty="0"/>
              <a:t> in ejectment in federal court in Ore.</a:t>
            </a:r>
            <a:br>
              <a:rPr lang="en-US" altLang="en-US" sz="3600" dirty="0"/>
            </a:br>
            <a:r>
              <a:rPr lang="en-US" altLang="en-US" sz="3600" dirty="0"/>
              <a:t>- diversity case</a:t>
            </a:r>
            <a:br>
              <a:rPr lang="en-US" altLang="en-US" sz="3600" dirty="0"/>
            </a:br>
            <a:r>
              <a:rPr lang="en-US" altLang="en-US" sz="3600" dirty="0"/>
              <a:t>- Pennoyer claims it is his, because he bought it from Mitchell, who got it pursuant to the enforcement of a valid Ore. state </a:t>
            </a:r>
            <a:r>
              <a:rPr lang="en-US" altLang="en-US" sz="3600" dirty="0" err="1"/>
              <a:t>ct</a:t>
            </a:r>
            <a:r>
              <a:rPr lang="en-US" altLang="en-US" sz="3600" dirty="0"/>
              <a:t> judgment</a:t>
            </a:r>
            <a:br>
              <a:rPr lang="en-US" altLang="en-US" sz="3600" dirty="0"/>
            </a:br>
            <a:r>
              <a:rPr lang="en-US" altLang="en-US" sz="3600" dirty="0"/>
              <a:t>- so Neff is attacking the validity of the judgment in Mitchell v. Neff</a:t>
            </a:r>
          </a:p>
        </p:txBody>
      </p:sp>
    </p:spTree>
    <p:extLst>
      <p:ext uri="{BB962C8B-B14F-4D97-AF65-F5344CB8AC3E}">
        <p14:creationId xmlns:p14="http://schemas.microsoft.com/office/powerpoint/2010/main" val="2494345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1981200" y="533400"/>
            <a:ext cx="8229600" cy="5638800"/>
          </a:xfrm>
        </p:spPr>
        <p:txBody>
          <a:bodyPr/>
          <a:lstStyle/>
          <a:p>
            <a:pPr eaLnBrk="1" hangingPunct="1"/>
            <a:r>
              <a:rPr lang="en-US" altLang="en-US" sz="3600"/>
              <a:t>Art IV, § 1. </a:t>
            </a:r>
            <a:br>
              <a:rPr lang="en-US" altLang="en-US" sz="3600"/>
            </a:br>
            <a:r>
              <a:rPr lang="en-US" altLang="en-US" sz="3600" b="1"/>
              <a:t>Full Faith and Credit</a:t>
            </a:r>
            <a:r>
              <a:rPr lang="en-US" altLang="en-US" sz="3600"/>
              <a:t> shall be given in each State to the public Acts, Records, and </a:t>
            </a:r>
            <a:r>
              <a:rPr lang="en-US" altLang="en-US" sz="3600" b="1"/>
              <a:t>judicial Proceedings </a:t>
            </a:r>
            <a:r>
              <a:rPr lang="en-US" altLang="en-US" sz="3600"/>
              <a:t>of </a:t>
            </a:r>
            <a:r>
              <a:rPr lang="en-US" altLang="en-US" sz="3600" b="1"/>
              <a:t>every other State</a:t>
            </a:r>
            <a:r>
              <a:rPr lang="en-US" altLang="en-US" sz="3600"/>
              <a:t>. And the Congress may by general Laws prescribe the Manner in which such Acts, Records and Proceedings shall be proved, and the Effect thereof. </a:t>
            </a:r>
          </a:p>
        </p:txBody>
      </p:sp>
    </p:spTree>
    <p:extLst>
      <p:ext uri="{BB962C8B-B14F-4D97-AF65-F5344CB8AC3E}">
        <p14:creationId xmlns:p14="http://schemas.microsoft.com/office/powerpoint/2010/main" val="14292977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752600" y="304800"/>
            <a:ext cx="8534400" cy="6324600"/>
          </a:xfrm>
        </p:spPr>
        <p:txBody>
          <a:bodyPr/>
          <a:lstStyle/>
          <a:p>
            <a:pPr algn="l" eaLnBrk="1" hangingPunct="1"/>
            <a:r>
              <a:rPr lang="en-US" altLang="en-US" sz="2800"/>
              <a:t>28 U.S.C. § 1738. - State and Territorial statutes and judicial proceedings; full faith and credit ... </a:t>
            </a:r>
            <a:br>
              <a:rPr lang="en-US" altLang="en-US" sz="2800"/>
            </a:br>
            <a:r>
              <a:rPr lang="en-US" altLang="en-US" sz="2800"/>
              <a:t>The records and </a:t>
            </a:r>
            <a:r>
              <a:rPr lang="en-US" altLang="en-US" sz="2800" b="1"/>
              <a:t>judicial proceedings of any court of any such State, </a:t>
            </a:r>
            <a:r>
              <a:rPr lang="en-US" altLang="en-US" sz="2800"/>
              <a:t>Territory or Possession, or copies thereof, shall be proved or admitted in other courts within the United States and its Territories and Possessions by the attestation of the clerk and seal of the court annexed, if a seal exists, together with a certificate of a judge of the court that the said attestation is in proper form. </a:t>
            </a:r>
            <a:br>
              <a:rPr lang="en-US" altLang="en-US" sz="2800"/>
            </a:br>
            <a:r>
              <a:rPr lang="en-US" altLang="en-US" sz="2800"/>
              <a:t>Such Acts, records and judicial proceedings or copies thereof, so authenticated, </a:t>
            </a:r>
            <a:r>
              <a:rPr lang="en-US" altLang="en-US" sz="2800" b="1"/>
              <a:t>shall have the same full faith and credit in every court within the United States and its Territories and Possessions as they have by law or usage in the courts of such State, Territory or Possession from which they are taken. </a:t>
            </a:r>
            <a:endParaRPr lang="en-US" altLang="en-US" sz="2800"/>
          </a:p>
        </p:txBody>
      </p:sp>
    </p:spTree>
    <p:extLst>
      <p:ext uri="{BB962C8B-B14F-4D97-AF65-F5344CB8AC3E}">
        <p14:creationId xmlns:p14="http://schemas.microsoft.com/office/powerpoint/2010/main" val="36237277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1078</TotalTime>
  <Words>868</Words>
  <Application>Microsoft Office PowerPoint</Application>
  <PresentationFormat>Widescreen</PresentationFormat>
  <Paragraphs>65</Paragraphs>
  <Slides>65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65</vt:i4>
      </vt:variant>
    </vt:vector>
  </HeadingPairs>
  <TitlesOfParts>
    <vt:vector size="69" baseType="lpstr">
      <vt:lpstr>Arial</vt:lpstr>
      <vt:lpstr>Calibri</vt:lpstr>
      <vt:lpstr>Calibri Light</vt:lpstr>
      <vt:lpstr>Office Theme</vt:lpstr>
      <vt:lpstr>Wed., Sep. 11</vt:lpstr>
      <vt:lpstr>finished removal (and SMJ, for the moment)</vt:lpstr>
      <vt:lpstr>PERSONAL JURISDICTION IN STATE COURT </vt:lpstr>
      <vt:lpstr>relationship between sovereigns</vt:lpstr>
      <vt:lpstr>Pennoyer v Neff (US 1878)</vt:lpstr>
      <vt:lpstr>Mitchell v. Neff  - Mitchell sues Neff for unpaid legal services in Oregon state court - Neff has moved to Cal. - service was by a publication that had practically no circulation outside Oregon - Neff defaults - the Ore. state court attaches Oregon land and sells it in payment of the debt to...Mitchell himself - Mitchell sells it to Pennoyer</vt:lpstr>
      <vt:lpstr>Neff v. Pennoyer - Neff sues Pennoyer in ejectment in federal court in Ore. - diversity case - Pennoyer claims it is his, because he bought it from Mitchell, who got it pursuant to the enforcement of a valid Ore. state ct judgment - so Neff is attacking the validity of the judgment in Mitchell v. Neff</vt:lpstr>
      <vt:lpstr>Art IV, § 1.  Full Faith and Credit shall be given in each State to the public Acts, Records, and judicial Proceedings of every other State. And the Congress may by general Laws prescribe the Manner in which such Acts, Records and Proceedings shall be proved, and the Effect thereof. </vt:lpstr>
      <vt:lpstr>28 U.S.C. § 1738. - State and Territorial statutes and judicial proceedings; full faith and credit ...  The records and judicial proceedings of any court of any such State, Territory or Possession, or copies thereof, shall be proved or admitted in other courts within the United States and its Territories and Possessions by the attestation of the clerk and seal of the court annexed, if a seal exists, together with a certificate of a judge of the court that the said attestation is in proper form.  Such Acts, records and judicial proceedings or copies thereof, so authenticated, shall have the same full faith and credit in every court within the United States and its Territories and Possessions as they have by law or usage in the courts of such State, Territory or Possession from which they are taken. </vt:lpstr>
      <vt:lpstr>Art. VI  This Constitution, and the laws of the United States which shall be made in pursuance thereof; and all treaties made, or which shall be made, under the authority of the United States, shall be the supreme law of the land; and the judges in every state shall be bound thereby, anything in the Constitution or laws of any State to the contrary notwithstanding.</vt:lpstr>
      <vt:lpstr>but no FF&amp;C obligation if the judgment was invalid for lack of PJ</vt:lpstr>
      <vt:lpstr>why was there no jurisdiction over Neff’s person?</vt:lpstr>
      <vt:lpstr>assume that Neff had been found in CA and had been served with process there  would there be PJ over his person then?</vt:lpstr>
      <vt:lpstr>why was there no jurisdiction over Neff’s property?</vt:lpstr>
      <vt:lpstr>isn’t it enough that Neff in fact did have property in Oregon?</vt:lpstr>
      <vt:lpstr>did Justice Field conclude that the Oregon state court judgment in Mitchell v Neff violated the 14th Amendment?</vt:lpstr>
      <vt:lpstr>why did Field conclude the judgment was invalid then?</vt:lpstr>
      <vt:lpstr>what would have happened if Neff had sued Pennoyer in state court in Oregon? </vt:lpstr>
      <vt:lpstr>was it really necessary that the property be attached at the initiation of the suit…?</vt:lpstr>
      <vt:lpstr>- the requirement of attachment for in rem/quasi in rem was soon abandoned, provided that the property is identified at the outset</vt:lpstr>
      <vt:lpstr>challenging PJ</vt:lpstr>
      <vt:lpstr>direct  - motion to dismiss for lack of PJ brought before the court that is wrongly asserting PJ  - motion to set aside judgment brought before the court that wrongly asserted PJ  indirect  - collateral attack   - a challenge of the validity of the judgment of different proceedings on the ground that the court in the proceedings lacked PJ</vt:lpstr>
      <vt:lpstr>what type of challenge occurred in Neff v. Pennoyer?</vt:lpstr>
      <vt:lpstr>effect of limits on PJ being read into the 14th Amendment...</vt:lpstr>
      <vt:lpstr>Amendment XIV. Section 1.   . . . nor shall any State deprive any person of life, liberty, or property, without due process of law… </vt:lpstr>
      <vt:lpstr> direct attack  - P sues D in Oregon state court - D has no connection with Oregon, but Oregon law allows the assertion of PJ over D  Pre-Pennoyer: D has no grounds for a direct attack that could ultimately be entertained by the US SCt – only question is Oregon state law or international law (as interpreted by Oregon state courts)  Post-Pennoyer: D has grounds for a direct attack as a violation of the Due Process Clause of the 14th Amendment and can appeal to the US SCt. </vt:lpstr>
      <vt:lpstr> collateral attack  - P sues D in Oregon state court - D has no connection with Oregon, but Oregon law allows the assertion of PJ over D - D defaults - P sues D on the judgment in California state court  Pre-Pennoyer: D has no grounds for a collateral attack that could ultimately be entertained by the US SCt – only question is Oregon state law or international law (as interpreted by California state courts)  Post-Pennoyer: D has grounds for a collateral attack as a violation of the Due Process Clause of the 14th Amendment and can appeal to the US SCt </vt:lpstr>
      <vt:lpstr>The Pennoyer Framework</vt:lpstr>
      <vt:lpstr>in personam – source of PJ is presence of D at initiation of suit (NOT at time of event being adjudicated)  tagging </vt:lpstr>
      <vt:lpstr>in rem – source of PJ is presence of property at initiation of suit  suit concerns ownership of property (e.g. quiet title action)  binding upon all possible claimants  </vt:lpstr>
      <vt:lpstr>quasi in rem   two types:  1) suit concerns ownership of property (e.g. quiet title action), BUT binding only on certain named parties</vt:lpstr>
      <vt:lpstr>2) source of PJ is D’s property in state at initiation of suit, but suit does not concern ownership of property  although if P wins, D’s property will be used to execute judgment</vt:lpstr>
      <vt:lpstr>what kind of PJ was Mitchell trying for in Mitchell v. Neff?</vt:lpstr>
      <vt:lpstr>the Pennoyer framework in action</vt:lpstr>
      <vt:lpstr>- Mitchell, an Oregon resident, sues Neff, a California resident, in Oregon state court for unpaid lawyer’s fees that Neff incurred in Oregon while he was a resident of Oregon  - service of the summons and complaint are delivered to Neff in hand in California  - PJ?</vt:lpstr>
      <vt:lpstr>- Mitchell, an Oregon resident, sues Neff, a California resident, in Oregon state court for unpaid lawyer’s fees that Neff incurred in  Oregon while he was a resident of Oregon  - there is in-hand service of the summons and complaint upon Neff while he is in Oregon on a brief business trip  - PJ?</vt:lpstr>
      <vt:lpstr>- Mitchell, an Oregon resident, sues Neff, a California resident, in Oregon state court for unpaid lawyer’s fees that Neff incurred to Mitchell in California – Neff was never an Oregon resident  - there is in-hand service of the summons and complaint upon Neff while he is in Oregon on a brief business trip  - PJ?</vt:lpstr>
      <vt:lpstr>§ 78. Individual Voluntarily Within The State  A state can exercise through its courts jurisdiction over an individual voluntarily within its territory whether he is permanently or only temporarily there.</vt:lpstr>
      <vt:lpstr>- Pennoyer, an Oregon resident, sues Neff, a California resident, in Oregon state court in order to quiet title to property in Oregon that each claims he owns  - service on Neff is in-hand in California  - PJ? </vt:lpstr>
      <vt:lpstr>§ 101. Jurisdiction Over Land  A state can exercise through its courts jurisdiction over land situated within the territory of the state, although a person owning or claiming an interest in the land is not personally subject to the jurisdiction of the state.</vt:lpstr>
      <vt:lpstr>- Pennoyer, an Oregon resident, brings a suit to quiet title to Oregon property that he claims he owns  - he brings an action in Oregon state court that he hopes will bind everyone in the world  - service is by publication  - it is determined that Pennoyer owns the property  - is Neff, a Californian in California, who has a claim on the property bound by the judgment?</vt:lpstr>
      <vt:lpstr>- Pennoyer, an Oregon resident, sues Neff, a California resident, in Oregon state court for breach of a contract Neff entered into to sell Pennoyer property in California   - Pennoyer gave Neff the money but Neff has not given Pennoyer the property  - Pennoyer asks for an injunction ordering Neff to transfer title to the Cal. property to Pennoyer  - service is in hand on Neff in Oregon</vt:lpstr>
      <vt:lpstr>§ 94. Decree To Be Carried Out In Another State   A state can exercise jurisdiction through its courts to make a decree directing a party subject to the jurisdiction of the court to do an act in another state, provided such act is not contrary to the law of the state in which it is to be performed.</vt:lpstr>
      <vt:lpstr>- Pennoyer, an Oregon resident, sues Neff, a California resident, in Oregon state court for breach of a contract Neff entered into to sell Pennoyer property in California   - Pennoyer gave Neff the money but Neff has not given Pennoyer the property  - Pennoyer asks the court to transfer title to Pennoyer  - service is in hand on Neff in Oregon</vt:lpstr>
      <vt:lpstr>- Mitchell, an Oregon resident, brings an action against Neff in Oregon state court concerning $253.14 in legal fees that were incurred in Alaska  - Neff resides in California  - the Oregon state court attaches property in Oregon owned by Neff worth $300 at the beginning of the suit</vt:lpstr>
      <vt:lpstr>§ 106. Application Of Things To Payment Of Claims  [A] state can exercise through its courts jurisdiction to apply to the satisfaction of a claim, interests in things subject to the jurisdiction of the state, belonging to the person against whom the claim is asserted, although the state has no jurisdiction over him.  </vt:lpstr>
      <vt:lpstr>- Mitchell, an Oregon resident, brings an action against Neff, a California resident, in Oregon state court concerning $253.14 in legal fees  - the personal jurisdictional basis for the suit is $200 property in Oregon owned by Neff  - Neff defaults  - the property is sold and the money given to Mitchell  - Mitchell then brings a suit on the Oregon judgment in California state court to recover the remaining $53.14  - service on Neff is in-hand on California  - what result?</vt:lpstr>
      <vt:lpstr>§ 106. Comment: a. The jurisdiction stated in this Section is commonly exercised through a proceeding begun by an attachment or by a bill in equity. A judgment rendered in such a proceeding is effective solely against interests in tangible things which are within the state. It is not effective against interests in tangible things not within the state, nor is it effective to impose a personal liability upon the person against whom the claim is asserted, if he is not subject to the jurisdiction of the state. </vt:lpstr>
      <vt:lpstr>- Mitchell lures Neff to Oregon with a story that Neff has won a contest - while he is in Oregon, Neff is served for a suit brought by Mitchell in Oregon state court concerning unpaid lawyers fees - Neff chooses to default - under Oregon law, someone can be submitted to personal jurisdiction on the basis of tagging in the state even when the tagging is the result of fraudulent inducement - Mitchell then brings a suit in California state court to execute the Oregon judgment - under California law someone cannot be submitted to personal jurisdiction on the basis of tagging in the state when the tagging is the result of fraudulent inducement - Neff argues that the earlier Oregon judgment is void - what result?</vt:lpstr>
      <vt:lpstr>Full Faith and Credit:   the recognizing jurisdiction must give the judgment the same preclusive effect it would have in the rendering jurisdiction’s courts  e.g. a California court must give the Oregon judgment the same preclusive effect it would have in Oregon state court.</vt:lpstr>
      <vt:lpstr>- Mitchell has Neff tagged in Ore. while he is there for a business trip  - Mitchell’s suit is in Ore. state ct and concerns unpaid lawyers fees  - Neff appears to litigate the merits  - While Neff is there Pennoyer has him served in connection with another unrelated suit, brought in Ore. state ct, concerning a brawl in Cal.  - PJ?</vt:lpstr>
      <vt:lpstr>- Neff is domiciled in Oregon, but is on an extended trip in California  - Mitchell sues Neff in Oregon state court for unpaid lawyers fees incurred in Alaska  - He has Neff served in California  PJ?</vt:lpstr>
      <vt:lpstr>§ 79. Individual Domiciled Within The State   A state can exercise through its courts jurisdiction over an individual domiciled within the state, although he is not present within the state.</vt:lpstr>
      <vt:lpstr>- Neff is domiciled in California, but is spending the summer residing in Oregon  - Mitchell sues Neff in Oregon state court for unpaid lawyers fees incurred in Alaska  - he has Neff served in California, while he was there for a brief trip home  - PJ?</vt:lpstr>
      <vt:lpstr>this is the big problem:  Neff, a domiciliary of California, enters Oregon, kills Mitchell’s family, and returns to California  Neff owns no property in Oregon  Mitchell sues Neff in Oregon state court for wrongful death  PJ?</vt:lpstr>
      <vt:lpstr>can Hess v. Pawloski (U.S. 1927) fix things?  </vt:lpstr>
      <vt:lpstr>U.S. Const. Art. IV, Sect. 2  The Citizens of each State shall be entitled to all Privileges and Immunities of Citizens in the several States. </vt:lpstr>
      <vt:lpstr>corporations</vt:lpstr>
      <vt:lpstr>- the D Corp., incorporated in California, has an agent go to Oregon where he sells a product to P   - the product harms P  - P seeks to sue the D Corp. in California state court  - is there PJ?</vt:lpstr>
      <vt:lpstr>- the D Corp., incorporated in California, has an agent go to Oregon where he sells a product to P   - the product harms P  - P seeks to sue the D Corp. in Oregon state court  - is there PJ?</vt:lpstr>
      <vt:lpstr>- would it be enough that P has the CEO of the D Corp. tagged in Oregon? </vt:lpstr>
      <vt:lpstr>- the D Corp., incorporated in California, wishes to do business in Oregon  - to do so, Oregon requires the D Corp. to appoint the Sect. of State of Oregon as its agent for service of process  - the D Corp. does  - P is harmed by a D Corp. product and sues the D Corp in Oregon state court, serving the Sect. of State of Oregon   - is there PJ? </vt:lpstr>
      <vt:lpstr>- the D Corp., incorporated in California, wishes to do business in Oregon  - Oregon takes doing business in Oregon to constitute appointment of the Sect. of State of Oregon as its agent for service of process  - P is harmed by a D Corp. product and sues the D Corp in Oregon state court, serving the Sect. of State of Oregon   - is there PJ? </vt:lpstr>
      <vt:lpstr>- the Neff Corp. is incorporated and has its principal place of business in California  - but it does substantial business in Oregon, selling close to 3 million pairs of shoes a year; it also has 8 employees in Oregon  - it has not appointed an agent for service of process, nor does Oregon have a statute claiming that by doing business in the state an agent for service is impliedly appointed  - Mitchell sues the Neff Corp. in Oregon state court for breach of contract (the shoes he bought in Oregon fell apart)  - is there PJ under a Pennoyer theory?</vt:lpstr>
      <vt:lpstr>- the Neff Corp. is incorporated and has its principal place of business in California  - it used to do substantial business in Oregon, selling close to 3 million pairs of shoes a year. It also had 8 employees in Oregon  - Mitchell sues the Neff Corp. in Oregon state court for breach of contract (the shoes he bought in Oregon during the time the Neff Corp. was doing business there fell apart)  - but the Neff Corp. no longer has a presence in Oregon  -PJ under a Pennoyer theory?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82</cp:revision>
  <cp:lastPrinted>2017-09-07T17:24:42Z</cp:lastPrinted>
  <dcterms:created xsi:type="dcterms:W3CDTF">2017-08-27T17:05:13Z</dcterms:created>
  <dcterms:modified xsi:type="dcterms:W3CDTF">2019-09-10T17:37:27Z</dcterms:modified>
</cp:coreProperties>
</file>