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handoutMasterIdLst>
    <p:handoutMasterId r:id="rId78"/>
  </p:handoutMasterIdLst>
  <p:sldIdLst>
    <p:sldId id="271" r:id="rId2"/>
    <p:sldId id="408" r:id="rId3"/>
    <p:sldId id="266" r:id="rId4"/>
    <p:sldId id="305" r:id="rId5"/>
    <p:sldId id="269" r:id="rId6"/>
    <p:sldId id="427" r:id="rId7"/>
    <p:sldId id="410" r:id="rId8"/>
    <p:sldId id="417" r:id="rId9"/>
    <p:sldId id="420" r:id="rId10"/>
    <p:sldId id="423" r:id="rId11"/>
    <p:sldId id="424" r:id="rId12"/>
    <p:sldId id="425" r:id="rId13"/>
    <p:sldId id="426" r:id="rId14"/>
    <p:sldId id="324" r:id="rId15"/>
    <p:sldId id="326" r:id="rId16"/>
    <p:sldId id="400" r:id="rId17"/>
    <p:sldId id="325" r:id="rId18"/>
    <p:sldId id="403" r:id="rId19"/>
    <p:sldId id="404" r:id="rId20"/>
    <p:sldId id="406" r:id="rId21"/>
    <p:sldId id="405" r:id="rId22"/>
    <p:sldId id="407" r:id="rId23"/>
    <p:sldId id="509" r:id="rId24"/>
    <p:sldId id="507" r:id="rId25"/>
    <p:sldId id="506" r:id="rId26"/>
    <p:sldId id="508" r:id="rId27"/>
    <p:sldId id="327" r:id="rId28"/>
    <p:sldId id="397" r:id="rId29"/>
    <p:sldId id="328" r:id="rId30"/>
    <p:sldId id="510" r:id="rId31"/>
    <p:sldId id="517" r:id="rId32"/>
    <p:sldId id="330" r:id="rId33"/>
    <p:sldId id="518" r:id="rId34"/>
    <p:sldId id="332" r:id="rId35"/>
    <p:sldId id="519" r:id="rId36"/>
    <p:sldId id="335" r:id="rId37"/>
    <p:sldId id="520" r:id="rId38"/>
    <p:sldId id="336" r:id="rId39"/>
    <p:sldId id="511" r:id="rId40"/>
    <p:sldId id="337" r:id="rId41"/>
    <p:sldId id="487" r:id="rId42"/>
    <p:sldId id="516" r:id="rId43"/>
    <p:sldId id="521" r:id="rId44"/>
    <p:sldId id="522" r:id="rId45"/>
    <p:sldId id="409" r:id="rId46"/>
    <p:sldId id="523" r:id="rId47"/>
    <p:sldId id="411" r:id="rId48"/>
    <p:sldId id="412" r:id="rId49"/>
    <p:sldId id="413" r:id="rId50"/>
    <p:sldId id="414" r:id="rId51"/>
    <p:sldId id="415" r:id="rId52"/>
    <p:sldId id="416" r:id="rId53"/>
    <p:sldId id="513" r:id="rId54"/>
    <p:sldId id="515" r:id="rId55"/>
    <p:sldId id="514" r:id="rId56"/>
    <p:sldId id="524" r:id="rId57"/>
    <p:sldId id="525" r:id="rId58"/>
    <p:sldId id="526" r:id="rId59"/>
    <p:sldId id="527" r:id="rId60"/>
    <p:sldId id="396" r:id="rId61"/>
    <p:sldId id="341" r:id="rId62"/>
    <p:sldId id="442" r:id="rId63"/>
    <p:sldId id="443" r:id="rId64"/>
    <p:sldId id="444" r:id="rId65"/>
    <p:sldId id="495" r:id="rId66"/>
    <p:sldId id="398" r:id="rId67"/>
    <p:sldId id="528" r:id="rId68"/>
    <p:sldId id="399" r:id="rId69"/>
    <p:sldId id="497" r:id="rId70"/>
    <p:sldId id="401" r:id="rId71"/>
    <p:sldId id="402" r:id="rId72"/>
    <p:sldId id="529" r:id="rId73"/>
    <p:sldId id="530" r:id="rId74"/>
    <p:sldId id="531" r:id="rId75"/>
    <p:sldId id="445" r:id="rId7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60"/>
  </p:normalViewPr>
  <p:slideViewPr>
    <p:cSldViewPr snapToGrid="0">
      <p:cViewPr varScale="1">
        <p:scale>
          <a:sx n="112" d="100"/>
          <a:sy n="112" d="100"/>
        </p:scale>
        <p:origin x="44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CD21426-89A3-4BF6-AB47-01552AEE8D76}" type="datetimeFigureOut">
              <a:rPr lang="en-US" smtClean="0"/>
              <a:t>9/9/19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92AEBA-6811-42A9-BC8A-4667065F7C12}" type="slidenum">
              <a:rPr lang="en-US" smtClean="0"/>
              <a:t>‹#›</a:t>
            </a:fld>
            <a:endParaRPr lang="en-US"/>
          </a:p>
        </p:txBody>
      </p:sp>
    </p:spTree>
    <p:extLst>
      <p:ext uri="{BB962C8B-B14F-4D97-AF65-F5344CB8AC3E}">
        <p14:creationId xmlns:p14="http://schemas.microsoft.com/office/powerpoint/2010/main" val="80060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70EE81-0807-AF46-AFC9-6EEE043FFA0F}" type="datetimeFigureOut">
              <a:rPr lang="en-US" smtClean="0"/>
              <a:t>9/9/19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4FB9C1-A476-E84F-857B-1F98DDBC7E37}" type="slidenum">
              <a:rPr lang="en-US" smtClean="0"/>
              <a:t>‹#›</a:t>
            </a:fld>
            <a:endParaRPr lang="en-US"/>
          </a:p>
        </p:txBody>
      </p:sp>
    </p:spTree>
    <p:extLst>
      <p:ext uri="{BB962C8B-B14F-4D97-AF65-F5344CB8AC3E}">
        <p14:creationId xmlns:p14="http://schemas.microsoft.com/office/powerpoint/2010/main" val="47187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252BCA-3F97-4AA1-AD82-60B14CF8848F}" type="datetimeFigureOut">
              <a:rPr lang="en-US" smtClean="0"/>
              <a:t>9/9/19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91660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796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63923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67766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252BCA-3F97-4AA1-AD82-60B14CF8848F}" type="datetimeFigureOut">
              <a:rPr lang="en-US" smtClean="0"/>
              <a:t>9/9/19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466802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252BCA-3F97-4AA1-AD82-60B14CF8848F}" type="datetimeFigureOut">
              <a:rPr lang="en-US" smtClean="0"/>
              <a:t>9/9/19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597112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252BCA-3F97-4AA1-AD82-60B14CF8848F}" type="datetimeFigureOut">
              <a:rPr lang="en-US" smtClean="0"/>
              <a:t>9/9/19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381609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252BCA-3F97-4AA1-AD82-60B14CF8848F}" type="datetimeFigureOut">
              <a:rPr lang="en-US" smtClean="0"/>
              <a:t>9/9/19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0988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52BCA-3F97-4AA1-AD82-60B14CF8848F}" type="datetimeFigureOut">
              <a:rPr lang="en-US" smtClean="0"/>
              <a:t>9/9/19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79879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50248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28064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52BCA-3F97-4AA1-AD82-60B14CF8848F}" type="datetimeFigureOut">
              <a:rPr lang="en-US" smtClean="0"/>
              <a:t>9/9/19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D6F31-2E8D-49FE-8149-23297BCE8EE5}" type="slidenum">
              <a:rPr lang="en-US" smtClean="0"/>
              <a:t>‹#›</a:t>
            </a:fld>
            <a:endParaRPr lang="en-US"/>
          </a:p>
        </p:txBody>
      </p:sp>
    </p:spTree>
    <p:extLst>
      <p:ext uri="{BB962C8B-B14F-4D97-AF65-F5344CB8AC3E}">
        <p14:creationId xmlns:p14="http://schemas.microsoft.com/office/powerpoint/2010/main" val="3283324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 Sept. 10</a:t>
            </a:r>
          </a:p>
        </p:txBody>
      </p:sp>
    </p:spTree>
    <p:extLst>
      <p:ext uri="{BB962C8B-B14F-4D97-AF65-F5344CB8AC3E}">
        <p14:creationId xmlns:p14="http://schemas.microsoft.com/office/powerpoint/2010/main" val="321630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958" y="365125"/>
            <a:ext cx="10587842" cy="6172241"/>
          </a:xfrm>
        </p:spPr>
        <p:txBody>
          <a:bodyPr/>
          <a:lstStyle/>
          <a:p>
            <a:r>
              <a:rPr lang="en-US" dirty="0" err="1"/>
              <a:t>Avitts</a:t>
            </a:r>
            <a:r>
              <a:rPr lang="en-US" dirty="0"/>
              <a:t> v. Amoco Production Co. (5</a:t>
            </a:r>
            <a:r>
              <a:rPr lang="en-US" baseline="30000" dirty="0"/>
              <a:t>th</a:t>
            </a:r>
            <a:r>
              <a:rPr lang="en-US" dirty="0"/>
              <a:t> Cir. 1995)</a:t>
            </a:r>
          </a:p>
        </p:txBody>
      </p:sp>
    </p:spTree>
    <p:extLst>
      <p:ext uri="{BB962C8B-B14F-4D97-AF65-F5344CB8AC3E}">
        <p14:creationId xmlns:p14="http://schemas.microsoft.com/office/powerpoint/2010/main" val="1734280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894" y="365125"/>
            <a:ext cx="10676906" cy="5994111"/>
          </a:xfrm>
        </p:spPr>
        <p:txBody>
          <a:bodyPr/>
          <a:lstStyle/>
          <a:p>
            <a:r>
              <a:rPr lang="en-US" dirty="0"/>
              <a:t>what is an appellant?</a:t>
            </a:r>
            <a:br>
              <a:rPr lang="en-US" dirty="0"/>
            </a:br>
            <a:br>
              <a:rPr lang="en-US" dirty="0"/>
            </a:br>
            <a:r>
              <a:rPr lang="en-US" dirty="0"/>
              <a:t>what is an appellee?</a:t>
            </a:r>
          </a:p>
        </p:txBody>
      </p:sp>
    </p:spTree>
    <p:extLst>
      <p:ext uri="{BB962C8B-B14F-4D97-AF65-F5344CB8AC3E}">
        <p14:creationId xmlns:p14="http://schemas.microsoft.com/office/powerpoint/2010/main" val="3640405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642" y="365125"/>
            <a:ext cx="10748158" cy="6160366"/>
          </a:xfrm>
        </p:spPr>
        <p:txBody>
          <a:bodyPr/>
          <a:lstStyle/>
          <a:p>
            <a:r>
              <a:rPr lang="en-US" dirty="0"/>
              <a:t>what were the grounds for removal?</a:t>
            </a:r>
          </a:p>
        </p:txBody>
      </p:sp>
    </p:spTree>
    <p:extLst>
      <p:ext uri="{BB962C8B-B14F-4D97-AF65-F5344CB8AC3E}">
        <p14:creationId xmlns:p14="http://schemas.microsoft.com/office/powerpoint/2010/main" val="4277839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3" y="365125"/>
            <a:ext cx="10522527" cy="5916922"/>
          </a:xfrm>
        </p:spPr>
        <p:txBody>
          <a:bodyPr/>
          <a:lstStyle/>
          <a:p>
            <a:r>
              <a:rPr lang="en-US" dirty="0"/>
              <a:t>was the issue of SMJ brought up </a:t>
            </a:r>
            <a:r>
              <a:rPr lang="en-US" dirty="0" err="1"/>
              <a:t>sua</a:t>
            </a:r>
            <a:r>
              <a:rPr lang="en-US" dirty="0"/>
              <a:t> </a:t>
            </a:r>
            <a:r>
              <a:rPr lang="en-US" dirty="0" err="1"/>
              <a:t>sponte</a:t>
            </a:r>
            <a:r>
              <a:rPr lang="en-US" dirty="0"/>
              <a:t> by the 5</a:t>
            </a:r>
            <a:r>
              <a:rPr lang="en-US" baseline="30000" dirty="0"/>
              <a:t>th</a:t>
            </a:r>
            <a:r>
              <a:rPr lang="en-US" dirty="0"/>
              <a:t> Cir.?</a:t>
            </a:r>
          </a:p>
        </p:txBody>
      </p:sp>
    </p:spTree>
    <p:extLst>
      <p:ext uri="{BB962C8B-B14F-4D97-AF65-F5344CB8AC3E}">
        <p14:creationId xmlns:p14="http://schemas.microsoft.com/office/powerpoint/2010/main" val="4282998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1063626"/>
            <a:ext cx="6286500" cy="4537075"/>
          </a:xfrm>
        </p:spPr>
        <p:txBody>
          <a:bodyPr/>
          <a:lstStyle/>
          <a:p>
            <a:pPr eaLnBrk="1" hangingPunct="1"/>
            <a:r>
              <a:rPr lang="en-US" altLang="en-US"/>
              <a:t>procedure for removal</a:t>
            </a:r>
          </a:p>
        </p:txBody>
      </p:sp>
    </p:spTree>
    <p:extLst>
      <p:ext uri="{BB962C8B-B14F-4D97-AF65-F5344CB8AC3E}">
        <p14:creationId xmlns:p14="http://schemas.microsoft.com/office/powerpoint/2010/main" val="4075514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903" y="365125"/>
            <a:ext cx="10692897" cy="6108103"/>
          </a:xfrm>
        </p:spPr>
        <p:txBody>
          <a:bodyPr/>
          <a:lstStyle/>
          <a:p>
            <a:r>
              <a:rPr lang="en-US" dirty="0"/>
              <a:t>timing</a:t>
            </a:r>
          </a:p>
        </p:txBody>
      </p:sp>
    </p:spTree>
    <p:extLst>
      <p:ext uri="{BB962C8B-B14F-4D97-AF65-F5344CB8AC3E}">
        <p14:creationId xmlns:p14="http://schemas.microsoft.com/office/powerpoint/2010/main" val="888391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62" y="365125"/>
            <a:ext cx="10600038" cy="5949178"/>
          </a:xfrm>
        </p:spPr>
        <p:txBody>
          <a:bodyPr/>
          <a:lstStyle/>
          <a:p>
            <a:r>
              <a:rPr lang="en-US" dirty="0"/>
              <a:t>P sues D in state court under state battery law and federal civil rights law</a:t>
            </a:r>
            <a:br>
              <a:rPr lang="en-US" dirty="0"/>
            </a:br>
            <a:br>
              <a:rPr lang="en-US" dirty="0"/>
            </a:br>
            <a:r>
              <a:rPr lang="en-US" dirty="0"/>
              <a:t>33 days after the complaint was filed in state court and 27 days after it was served on D, D files a notice removal in federal court</a:t>
            </a:r>
            <a:br>
              <a:rPr lang="en-US" dirty="0"/>
            </a:br>
            <a:br>
              <a:rPr lang="en-US" dirty="0"/>
            </a:br>
            <a:r>
              <a:rPr lang="en-US" dirty="0"/>
              <a:t>too late?</a:t>
            </a:r>
          </a:p>
        </p:txBody>
      </p:sp>
    </p:spTree>
    <p:extLst>
      <p:ext uri="{BB962C8B-B14F-4D97-AF65-F5344CB8AC3E}">
        <p14:creationId xmlns:p14="http://schemas.microsoft.com/office/powerpoint/2010/main" val="2314862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0" y="86497"/>
            <a:ext cx="12192000" cy="6771503"/>
          </a:xfrm>
        </p:spPr>
        <p:txBody>
          <a:bodyPr>
            <a:normAutofit/>
          </a:bodyPr>
          <a:lstStyle/>
          <a:p>
            <a:pPr algn="l"/>
            <a:r>
              <a:rPr lang="en-US" altLang="en-US" sz="3600" dirty="0"/>
              <a:t>§ 1446. Procedure for removal of civil actions</a:t>
            </a:r>
            <a:br>
              <a:rPr lang="en-US" altLang="en-US" sz="3600" dirty="0"/>
            </a:br>
            <a:r>
              <a:rPr lang="en-US" altLang="en-US" sz="3600" dirty="0"/>
              <a:t>…</a:t>
            </a:r>
            <a:br>
              <a:rPr lang="en-US" altLang="en-US" sz="3600" dirty="0"/>
            </a:br>
            <a:r>
              <a:rPr lang="en-US" altLang="en-US" sz="3600" dirty="0"/>
              <a:t>(b) Requirements; generally.--(1) The notice of removal of a civil action or proceeding shall be filed within 30 days after the receipt by the defendant, through service or otherwise, of a copy of the initial pleading setting forth the claim for relief upon which such action or proceeding is based, or within 30 days after the service of summons upon the defendant if such initial pleading has then been filed in court and is not required to be served on the defendant, whichever period is shorter.…</a:t>
            </a:r>
            <a:br>
              <a:rPr lang="en-US" altLang="en-US" sz="3600" dirty="0"/>
            </a:br>
            <a:endParaRPr lang="en-US" altLang="en-US" sz="3600" dirty="0"/>
          </a:p>
        </p:txBody>
      </p:sp>
    </p:spTree>
    <p:extLst>
      <p:ext uri="{BB962C8B-B14F-4D97-AF65-F5344CB8AC3E}">
        <p14:creationId xmlns:p14="http://schemas.microsoft.com/office/powerpoint/2010/main" val="1793136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62" y="365125"/>
            <a:ext cx="10600038" cy="5949178"/>
          </a:xfrm>
        </p:spPr>
        <p:txBody>
          <a:bodyPr/>
          <a:lstStyle/>
          <a:p>
            <a:r>
              <a:rPr lang="en-US" dirty="0"/>
              <a:t>P sues D1 and D2 in state court under state battery law and federal civil rights law</a:t>
            </a:r>
            <a:br>
              <a:rPr lang="en-US" dirty="0"/>
            </a:br>
            <a:br>
              <a:rPr lang="en-US" dirty="0"/>
            </a:br>
            <a:r>
              <a:rPr lang="en-US" dirty="0"/>
              <a:t>D1 is served 3 days before D2. 30 days after D2 is served, D2 wants to remove. </a:t>
            </a:r>
            <a:br>
              <a:rPr lang="en-US" dirty="0"/>
            </a:br>
            <a:br>
              <a:rPr lang="en-US" dirty="0"/>
            </a:br>
            <a:r>
              <a:rPr lang="en-US" dirty="0"/>
              <a:t>too late?</a:t>
            </a:r>
          </a:p>
        </p:txBody>
      </p:sp>
    </p:spTree>
    <p:extLst>
      <p:ext uri="{BB962C8B-B14F-4D97-AF65-F5344CB8AC3E}">
        <p14:creationId xmlns:p14="http://schemas.microsoft.com/office/powerpoint/2010/main" val="3683018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622" y="365125"/>
            <a:ext cx="10674178" cy="5998605"/>
          </a:xfrm>
        </p:spPr>
        <p:txBody>
          <a:bodyPr>
            <a:normAutofit fontScale="90000"/>
          </a:bodyPr>
          <a:lstStyle/>
          <a:p>
            <a:r>
              <a:rPr lang="en-US" altLang="en-US" dirty="0"/>
              <a:t>1446(b)(2)</a:t>
            </a:r>
            <a:br>
              <a:rPr lang="en-US" altLang="en-US" dirty="0"/>
            </a:br>
            <a:r>
              <a:rPr lang="en-US" altLang="en-US" dirty="0"/>
              <a:t>…(B) Each defendant shall have 30 days after receipt by or service on that defendant of the initial pleading or summons described in paragraph (1) to file the notice of removal.</a:t>
            </a:r>
            <a:br>
              <a:rPr lang="en-US" altLang="en-US" dirty="0"/>
            </a:br>
            <a:r>
              <a:rPr lang="en-US" altLang="en-US" dirty="0"/>
              <a:t>(C) If defendants are served at different times, and a later-served defendant files a notice of removal, any earlier-served defendant may consent to the removal even though that earlier-served defendant did not previously initiate or consent to removal.</a:t>
            </a:r>
            <a:br>
              <a:rPr lang="en-US" altLang="en-US" dirty="0"/>
            </a:br>
            <a:endParaRPr lang="en-US" dirty="0"/>
          </a:p>
        </p:txBody>
      </p:sp>
    </p:spTree>
    <p:extLst>
      <p:ext uri="{BB962C8B-B14F-4D97-AF65-F5344CB8AC3E}">
        <p14:creationId xmlns:p14="http://schemas.microsoft.com/office/powerpoint/2010/main" val="333525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895600" y="1063626"/>
            <a:ext cx="6286500" cy="4594225"/>
          </a:xfrm>
        </p:spPr>
        <p:txBody>
          <a:bodyPr/>
          <a:lstStyle/>
          <a:p>
            <a:pPr eaLnBrk="1" hangingPunct="1"/>
            <a:r>
              <a:rPr lang="en-US" altLang="en-US"/>
              <a:t>removal</a:t>
            </a:r>
          </a:p>
        </p:txBody>
      </p:sp>
    </p:spTree>
    <p:extLst>
      <p:ext uri="{BB962C8B-B14F-4D97-AF65-F5344CB8AC3E}">
        <p14:creationId xmlns:p14="http://schemas.microsoft.com/office/powerpoint/2010/main" val="4255235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059" y="259492"/>
            <a:ext cx="10970741" cy="6054811"/>
          </a:xfrm>
        </p:spPr>
        <p:txBody>
          <a:bodyPr>
            <a:normAutofit fontScale="90000"/>
          </a:bodyPr>
          <a:lstStyle/>
          <a:p>
            <a:r>
              <a:rPr lang="en-US" dirty="0"/>
              <a:t>P sues D in state court under state battery law</a:t>
            </a:r>
            <a:br>
              <a:rPr lang="en-US" dirty="0"/>
            </a:br>
            <a:br>
              <a:rPr lang="en-US" dirty="0"/>
            </a:br>
            <a:r>
              <a:rPr lang="en-US" dirty="0"/>
              <a:t>one and a half years after D is served, P amends his complaint to include a federal civil rights action</a:t>
            </a:r>
            <a:br>
              <a:rPr lang="en-US" dirty="0"/>
            </a:br>
            <a:br>
              <a:rPr lang="en-US" dirty="0"/>
            </a:br>
            <a:r>
              <a:rPr lang="en-US" dirty="0"/>
              <a:t>within 30 days of service of the amended complaint, D seeks to remove</a:t>
            </a:r>
            <a:br>
              <a:rPr lang="en-US" dirty="0"/>
            </a:br>
            <a:br>
              <a:rPr lang="en-US" dirty="0"/>
            </a:br>
            <a:r>
              <a:rPr lang="en-US" dirty="0"/>
              <a:t>too late?</a:t>
            </a:r>
          </a:p>
        </p:txBody>
      </p:sp>
    </p:spTree>
    <p:extLst>
      <p:ext uri="{BB962C8B-B14F-4D97-AF65-F5344CB8AC3E}">
        <p14:creationId xmlns:p14="http://schemas.microsoft.com/office/powerpoint/2010/main" val="4000263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854" y="197709"/>
            <a:ext cx="11254946" cy="6301946"/>
          </a:xfrm>
        </p:spPr>
        <p:txBody>
          <a:bodyPr>
            <a:normAutofit/>
          </a:bodyPr>
          <a:lstStyle/>
          <a:p>
            <a:r>
              <a:rPr lang="en-US" altLang="en-US" sz="2400" dirty="0"/>
              <a:t>1446(b)</a:t>
            </a:r>
            <a:br>
              <a:rPr lang="en-US" altLang="en-US" sz="2400" dirty="0"/>
            </a:br>
            <a:r>
              <a:rPr lang="en-US" altLang="en-US" sz="2400" dirty="0"/>
              <a:t>…</a:t>
            </a:r>
            <a:br>
              <a:rPr lang="en-US" altLang="en-US" sz="2400" dirty="0"/>
            </a:br>
            <a:r>
              <a:rPr lang="en-US" altLang="en-US" sz="2400" dirty="0"/>
              <a:t>	(3) Except as provided in subsection (c), if the case stated by the initial pleading is not removable, a notice of removal may be filed within 30 days after receipt by the defendant, through service or otherwise, of a copy of an amended pleading, motion, order or other paper from which it may first be ascertained that the case is one which is or has become removable.</a:t>
            </a:r>
            <a:br>
              <a:rPr lang="en-US" altLang="en-US" sz="2400" dirty="0"/>
            </a:br>
            <a:br>
              <a:rPr lang="en-US" altLang="en-US" sz="2400" dirty="0"/>
            </a:br>
            <a:r>
              <a:rPr lang="en-US" altLang="en-US" sz="2400" dirty="0"/>
              <a:t>(c) Requirements; removal based on diversity of citizenship.—</a:t>
            </a:r>
            <a:br>
              <a:rPr lang="en-US" altLang="en-US" sz="2400" dirty="0"/>
            </a:br>
            <a:r>
              <a:rPr lang="en-US" altLang="en-US" sz="2400" dirty="0"/>
              <a:t>	(1) A case may not be removed under subsection (b)(3) on the basis of jurisdiction conferred by section 1332 more than 1 year after commencement of the action, unless the district court finds that the plaintiff has acted in bad faith in order to prevent a defendant from removing the action</a:t>
            </a:r>
            <a:br>
              <a:rPr lang="en-US" altLang="en-US" sz="2400" dirty="0"/>
            </a:br>
            <a:r>
              <a:rPr lang="en-US" altLang="en-US" sz="2400" dirty="0"/>
              <a:t>....</a:t>
            </a:r>
            <a:br>
              <a:rPr lang="en-US" altLang="en-US" sz="2400" dirty="0"/>
            </a:br>
            <a:r>
              <a:rPr lang="en-US" altLang="en-US" sz="2400" dirty="0"/>
              <a:t>		(B) If the notice of removal is filed more than 1 year after commencement of the action and the district court finds that the plaintiff deliberately failed to disclose the actual amount in controversy to prevent removal, that finding shall be deemed bad faith under paragraph (1).</a:t>
            </a:r>
            <a:endParaRPr lang="en-US" sz="2400" dirty="0"/>
          </a:p>
        </p:txBody>
      </p:sp>
    </p:spTree>
    <p:extLst>
      <p:ext uri="{BB962C8B-B14F-4D97-AF65-F5344CB8AC3E}">
        <p14:creationId xmlns:p14="http://schemas.microsoft.com/office/powerpoint/2010/main" val="15263553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265" y="365125"/>
            <a:ext cx="10686535" cy="5949178"/>
          </a:xfrm>
        </p:spPr>
        <p:txBody>
          <a:bodyPr/>
          <a:lstStyle/>
          <a:p>
            <a:r>
              <a:rPr lang="en-US" dirty="0"/>
              <a:t>waiving objections to non-removability</a:t>
            </a:r>
          </a:p>
        </p:txBody>
      </p:sp>
    </p:spTree>
    <p:extLst>
      <p:ext uri="{BB962C8B-B14F-4D97-AF65-F5344CB8AC3E}">
        <p14:creationId xmlns:p14="http://schemas.microsoft.com/office/powerpoint/2010/main" val="2561646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D076A-F8D7-B044-9EC8-9980CAC35878}"/>
              </a:ext>
            </a:extLst>
          </p:cNvPr>
          <p:cNvSpPr>
            <a:spLocks noGrp="1"/>
          </p:cNvSpPr>
          <p:nvPr>
            <p:ph type="title"/>
          </p:nvPr>
        </p:nvSpPr>
        <p:spPr>
          <a:xfrm>
            <a:off x="445770" y="365125"/>
            <a:ext cx="10908030" cy="6149975"/>
          </a:xfrm>
        </p:spPr>
        <p:txBody>
          <a:bodyPr/>
          <a:lstStyle/>
          <a:p>
            <a:r>
              <a:rPr lang="en-US" dirty="0"/>
              <a:t>P (NY) sues D(NJ) in state court in NJ under state law for more than $75K</a:t>
            </a:r>
            <a:br>
              <a:rPr lang="en-US" dirty="0"/>
            </a:br>
            <a:br>
              <a:rPr lang="en-US" dirty="0"/>
            </a:br>
            <a:r>
              <a:rPr lang="en-US" dirty="0"/>
              <a:t>32 days after service D removes</a:t>
            </a:r>
            <a:br>
              <a:rPr lang="en-US" dirty="0"/>
            </a:br>
            <a:br>
              <a:rPr lang="en-US" dirty="0"/>
            </a:br>
            <a:r>
              <a:rPr lang="en-US" dirty="0"/>
              <a:t>32 after being served with the notice of removal P makes a motion to remand</a:t>
            </a:r>
          </a:p>
        </p:txBody>
      </p:sp>
    </p:spTree>
    <p:extLst>
      <p:ext uri="{BB962C8B-B14F-4D97-AF65-F5344CB8AC3E}">
        <p14:creationId xmlns:p14="http://schemas.microsoft.com/office/powerpoint/2010/main" val="25269120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BEEC1-32E9-1345-B577-73CB65273E90}"/>
              </a:ext>
            </a:extLst>
          </p:cNvPr>
          <p:cNvSpPr>
            <a:spLocks noGrp="1"/>
          </p:cNvSpPr>
          <p:nvPr>
            <p:ph type="title"/>
          </p:nvPr>
        </p:nvSpPr>
        <p:spPr>
          <a:xfrm>
            <a:off x="530578" y="365125"/>
            <a:ext cx="10823222" cy="5877631"/>
          </a:xfrm>
        </p:spPr>
        <p:txBody>
          <a:bodyPr/>
          <a:lstStyle/>
          <a:p>
            <a:r>
              <a:rPr lang="en-US" dirty="0"/>
              <a:t>Lively v. Wild Oats Markets, Inc., 456 F.3d 933 (9th Cir. 2006) (the forum defendant rule is procedural and violation of that rule could not support </a:t>
            </a:r>
            <a:r>
              <a:rPr lang="en-US" dirty="0" err="1"/>
              <a:t>sua</a:t>
            </a:r>
            <a:r>
              <a:rPr lang="en-US" dirty="0"/>
              <a:t> sponte remand).</a:t>
            </a:r>
          </a:p>
        </p:txBody>
      </p:sp>
    </p:spTree>
    <p:extLst>
      <p:ext uri="{BB962C8B-B14F-4D97-AF65-F5344CB8AC3E}">
        <p14:creationId xmlns:p14="http://schemas.microsoft.com/office/powerpoint/2010/main" val="16023986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C988C-DCE4-B64A-8C33-7BE6D745F8FC}"/>
              </a:ext>
            </a:extLst>
          </p:cNvPr>
          <p:cNvSpPr>
            <a:spLocks noGrp="1"/>
          </p:cNvSpPr>
          <p:nvPr>
            <p:ph type="title"/>
          </p:nvPr>
        </p:nvSpPr>
        <p:spPr>
          <a:xfrm>
            <a:off x="417689" y="365125"/>
            <a:ext cx="10936111" cy="5922786"/>
          </a:xfrm>
        </p:spPr>
        <p:txBody>
          <a:bodyPr/>
          <a:lstStyle/>
          <a:p>
            <a:r>
              <a:rPr lang="en-US" dirty="0"/>
              <a:t>one last issue </a:t>
            </a:r>
            <a:br>
              <a:rPr lang="en-US" dirty="0"/>
            </a:br>
            <a:br>
              <a:rPr lang="en-US" dirty="0"/>
            </a:br>
            <a:r>
              <a:rPr lang="en-US" dirty="0" err="1"/>
              <a:t>sua</a:t>
            </a:r>
            <a:r>
              <a:rPr lang="en-US" dirty="0"/>
              <a:t> sponte remands for procedural defects in removal</a:t>
            </a:r>
            <a:br>
              <a:rPr lang="en-US" dirty="0"/>
            </a:br>
            <a:br>
              <a:rPr lang="en-US" dirty="0"/>
            </a:br>
            <a:r>
              <a:rPr lang="en-US" dirty="0"/>
              <a:t>not allowed after 30 days after filing of removal…</a:t>
            </a:r>
          </a:p>
        </p:txBody>
      </p:sp>
    </p:spTree>
    <p:extLst>
      <p:ext uri="{BB962C8B-B14F-4D97-AF65-F5344CB8AC3E}">
        <p14:creationId xmlns:p14="http://schemas.microsoft.com/office/powerpoint/2010/main" val="1852791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674DF-55D1-9247-86AC-67B7B05ED5A2}"/>
              </a:ext>
            </a:extLst>
          </p:cNvPr>
          <p:cNvSpPr>
            <a:spLocks noGrp="1"/>
          </p:cNvSpPr>
          <p:nvPr>
            <p:ph type="title"/>
          </p:nvPr>
        </p:nvSpPr>
        <p:spPr>
          <a:xfrm>
            <a:off x="553156" y="365125"/>
            <a:ext cx="11288888" cy="6069542"/>
          </a:xfrm>
        </p:spPr>
        <p:txBody>
          <a:bodyPr>
            <a:noAutofit/>
          </a:bodyPr>
          <a:lstStyle/>
          <a:p>
            <a:r>
              <a:rPr lang="en-US" sz="3200" dirty="0"/>
              <a:t>Wright &amp; Miller FPP § 3739</a:t>
            </a:r>
            <a:br>
              <a:rPr lang="en-US" sz="3200" dirty="0"/>
            </a:br>
            <a:r>
              <a:rPr lang="en-US" sz="3200" dirty="0"/>
              <a:t>It is important to note that several courts of appeals have forbidden district courts from remanding </a:t>
            </a:r>
            <a:r>
              <a:rPr lang="en-US" sz="3200" dirty="0" err="1"/>
              <a:t>sua</a:t>
            </a:r>
            <a:r>
              <a:rPr lang="en-US" sz="3200" dirty="0"/>
              <a:t> sponte for procedural defects even within the 30-day period. They reached this result on the basis of the language in the first sentence of Section 1447(c) referring to “a motion to remand the case on the basis of any defect other than lack of subject-matter jurisdiction,” which they read to require action by a party and to proscribe </a:t>
            </a:r>
            <a:r>
              <a:rPr lang="en-US" sz="3200" dirty="0" err="1"/>
              <a:t>sua</a:t>
            </a:r>
            <a:r>
              <a:rPr lang="en-US" sz="3200" dirty="0"/>
              <a:t> sponte action by the court. The courts that have so concluded point to the facts that the word “motion” was introduced into the first sentence of Section 1447(c) by Congress in 1988, and that Congress did not include the word in the second sentence of the statute, which deals with defects in subject-matter jurisdiction, indicating that the court may act on its own in the latter context but not in the former.</a:t>
            </a:r>
          </a:p>
        </p:txBody>
      </p:sp>
    </p:spTree>
    <p:extLst>
      <p:ext uri="{BB962C8B-B14F-4D97-AF65-F5344CB8AC3E}">
        <p14:creationId xmlns:p14="http://schemas.microsoft.com/office/powerpoint/2010/main" val="36506535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895600" y="1063626"/>
            <a:ext cx="6286500" cy="4651375"/>
          </a:xfrm>
        </p:spPr>
        <p:txBody>
          <a:bodyPr/>
          <a:lstStyle/>
          <a:p>
            <a:pPr eaLnBrk="1" hangingPunct="1"/>
            <a:r>
              <a:rPr lang="en-US" altLang="en-US" b="1"/>
              <a:t>PERSONAL JURISDICTION IN STATE COURT</a:t>
            </a:r>
            <a:br>
              <a:rPr lang="en-US" altLang="en-US"/>
            </a:br>
            <a:endParaRPr lang="en-US" altLang="en-US"/>
          </a:p>
        </p:txBody>
      </p:sp>
    </p:spTree>
    <p:extLst>
      <p:ext uri="{BB962C8B-B14F-4D97-AF65-F5344CB8AC3E}">
        <p14:creationId xmlns:p14="http://schemas.microsoft.com/office/powerpoint/2010/main" val="3412479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545" y="365125"/>
            <a:ext cx="10584255" cy="5745964"/>
          </a:xfrm>
        </p:spPr>
        <p:txBody>
          <a:bodyPr/>
          <a:lstStyle/>
          <a:p>
            <a:r>
              <a:rPr lang="en-US" dirty="0"/>
              <a:t>relationship between sovereigns</a:t>
            </a:r>
          </a:p>
        </p:txBody>
      </p:sp>
    </p:spTree>
    <p:extLst>
      <p:ext uri="{BB962C8B-B14F-4D97-AF65-F5344CB8AC3E}">
        <p14:creationId xmlns:p14="http://schemas.microsoft.com/office/powerpoint/2010/main" val="21010138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952750" y="1063626"/>
            <a:ext cx="6229350" cy="4765675"/>
          </a:xfrm>
        </p:spPr>
        <p:txBody>
          <a:bodyPr/>
          <a:lstStyle/>
          <a:p>
            <a:pPr eaLnBrk="1" hangingPunct="1"/>
            <a:r>
              <a:rPr lang="en-US" altLang="en-US"/>
              <a:t>distinguish PJ from</a:t>
            </a:r>
            <a:br>
              <a:rPr lang="en-US" altLang="en-US"/>
            </a:br>
            <a:r>
              <a:rPr lang="en-US" altLang="en-US"/>
              <a:t>choice of law</a:t>
            </a:r>
          </a:p>
        </p:txBody>
      </p:sp>
    </p:spTree>
    <p:extLst>
      <p:ext uri="{BB962C8B-B14F-4D97-AF65-F5344CB8AC3E}">
        <p14:creationId xmlns:p14="http://schemas.microsoft.com/office/powerpoint/2010/main" val="2985386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063626"/>
            <a:ext cx="8991600" cy="4765675"/>
          </a:xfrm>
        </p:spPr>
        <p:txBody>
          <a:bodyPr rtlCol="0">
            <a:normAutofit fontScale="90000"/>
          </a:bodyPr>
          <a:lstStyle/>
          <a:p>
            <a:pPr>
              <a:defRPr/>
            </a:pPr>
            <a:r>
              <a:rPr lang="en-US" dirty="0"/>
              <a:t>1441(a)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a:t>
            </a:r>
            <a:br>
              <a:rPr lang="en-US" dirty="0"/>
            </a:br>
            <a:endParaRPr lang="en-US" dirty="0"/>
          </a:p>
        </p:txBody>
      </p:sp>
    </p:spTree>
    <p:extLst>
      <p:ext uri="{BB962C8B-B14F-4D97-AF65-F5344CB8AC3E}">
        <p14:creationId xmlns:p14="http://schemas.microsoft.com/office/powerpoint/2010/main" val="40359199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92184-D1A8-7341-B513-F3393D12E6E7}"/>
              </a:ext>
            </a:extLst>
          </p:cNvPr>
          <p:cNvSpPr>
            <a:spLocks noGrp="1"/>
          </p:cNvSpPr>
          <p:nvPr>
            <p:ph type="title"/>
          </p:nvPr>
        </p:nvSpPr>
        <p:spPr>
          <a:xfrm>
            <a:off x="530578" y="365125"/>
            <a:ext cx="10823222" cy="6035675"/>
          </a:xfrm>
        </p:spPr>
        <p:txBody>
          <a:bodyPr/>
          <a:lstStyle/>
          <a:p>
            <a:r>
              <a:rPr lang="en-US" dirty="0"/>
              <a:t>D (VA) punches P (VA) in VA</a:t>
            </a:r>
            <a:br>
              <a:rPr lang="en-US" dirty="0"/>
            </a:br>
            <a:br>
              <a:rPr lang="en-US" dirty="0"/>
            </a:br>
            <a:r>
              <a:rPr lang="en-US" dirty="0"/>
              <a:t>P sues D in a court in Uzbekistan</a:t>
            </a:r>
            <a:br>
              <a:rPr lang="en-US" dirty="0"/>
            </a:br>
            <a:br>
              <a:rPr lang="en-US" dirty="0"/>
            </a:br>
            <a:r>
              <a:rPr lang="en-US" dirty="0"/>
              <a:t>the Uzbek court adjudicates the case in D’s absence using VA law</a:t>
            </a:r>
          </a:p>
        </p:txBody>
      </p:sp>
    </p:spTree>
    <p:extLst>
      <p:ext uri="{BB962C8B-B14F-4D97-AF65-F5344CB8AC3E}">
        <p14:creationId xmlns:p14="http://schemas.microsoft.com/office/powerpoint/2010/main" val="31644286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92184-D1A8-7341-B513-F3393D12E6E7}"/>
              </a:ext>
            </a:extLst>
          </p:cNvPr>
          <p:cNvSpPr>
            <a:spLocks noGrp="1"/>
          </p:cNvSpPr>
          <p:nvPr>
            <p:ph type="title"/>
          </p:nvPr>
        </p:nvSpPr>
        <p:spPr>
          <a:xfrm>
            <a:off x="530578" y="365125"/>
            <a:ext cx="10823222" cy="6035675"/>
          </a:xfrm>
        </p:spPr>
        <p:txBody>
          <a:bodyPr/>
          <a:lstStyle/>
          <a:p>
            <a:r>
              <a:rPr lang="en-US" dirty="0"/>
              <a:t>D (VA) punches P (VA) in VA</a:t>
            </a:r>
            <a:br>
              <a:rPr lang="en-US" dirty="0"/>
            </a:br>
            <a:br>
              <a:rPr lang="en-US" dirty="0"/>
            </a:br>
            <a:r>
              <a:rPr lang="en-US" dirty="0"/>
              <a:t>P sues D in a court in Uzbekistan (assume D consents to PJ)</a:t>
            </a:r>
            <a:br>
              <a:rPr lang="en-US" dirty="0"/>
            </a:br>
            <a:br>
              <a:rPr lang="en-US" dirty="0"/>
            </a:br>
            <a:r>
              <a:rPr lang="en-US" dirty="0"/>
              <a:t>the Uzbek court adjudicates the case using Uzbek law</a:t>
            </a:r>
          </a:p>
        </p:txBody>
      </p:sp>
    </p:spTree>
    <p:extLst>
      <p:ext uri="{BB962C8B-B14F-4D97-AF65-F5344CB8AC3E}">
        <p14:creationId xmlns:p14="http://schemas.microsoft.com/office/powerpoint/2010/main" val="1109816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952750" y="1063626"/>
            <a:ext cx="6229350" cy="4479925"/>
          </a:xfrm>
        </p:spPr>
        <p:txBody>
          <a:bodyPr/>
          <a:lstStyle/>
          <a:p>
            <a:pPr eaLnBrk="1" hangingPunct="1"/>
            <a:r>
              <a:rPr lang="en-US" altLang="en-US"/>
              <a:t>distinguish PJ from</a:t>
            </a:r>
            <a:br>
              <a:rPr lang="en-US" altLang="en-US"/>
            </a:br>
            <a:r>
              <a:rPr lang="en-US" altLang="en-US"/>
              <a:t>subject matter jurisdiction</a:t>
            </a:r>
          </a:p>
        </p:txBody>
      </p:sp>
    </p:spTree>
    <p:extLst>
      <p:ext uri="{BB962C8B-B14F-4D97-AF65-F5344CB8AC3E}">
        <p14:creationId xmlns:p14="http://schemas.microsoft.com/office/powerpoint/2010/main" val="12231916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92184-D1A8-7341-B513-F3393D12E6E7}"/>
              </a:ext>
            </a:extLst>
          </p:cNvPr>
          <p:cNvSpPr>
            <a:spLocks noGrp="1"/>
          </p:cNvSpPr>
          <p:nvPr>
            <p:ph type="title"/>
          </p:nvPr>
        </p:nvSpPr>
        <p:spPr>
          <a:xfrm>
            <a:off x="530578" y="365125"/>
            <a:ext cx="10823222" cy="6035675"/>
          </a:xfrm>
        </p:spPr>
        <p:txBody>
          <a:bodyPr/>
          <a:lstStyle/>
          <a:p>
            <a:r>
              <a:rPr lang="en-US" dirty="0"/>
              <a:t>D (VA) punches P (VA) in VA</a:t>
            </a:r>
            <a:br>
              <a:rPr lang="en-US" dirty="0"/>
            </a:br>
            <a:br>
              <a:rPr lang="en-US" dirty="0"/>
            </a:br>
            <a:r>
              <a:rPr lang="en-US" dirty="0"/>
              <a:t>P sues D in a court in Uzbekistan</a:t>
            </a:r>
            <a:br>
              <a:rPr lang="en-US" dirty="0"/>
            </a:br>
            <a:br>
              <a:rPr lang="en-US" dirty="0"/>
            </a:br>
            <a:r>
              <a:rPr lang="en-US" dirty="0"/>
              <a:t>the Uzbek court adjudicates the case in D’s absence using VA law</a:t>
            </a:r>
          </a:p>
        </p:txBody>
      </p:sp>
    </p:spTree>
    <p:extLst>
      <p:ext uri="{BB962C8B-B14F-4D97-AF65-F5344CB8AC3E}">
        <p14:creationId xmlns:p14="http://schemas.microsoft.com/office/powerpoint/2010/main" val="6215736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952750" y="1063626"/>
            <a:ext cx="6229350" cy="4479925"/>
          </a:xfrm>
        </p:spPr>
        <p:txBody>
          <a:bodyPr/>
          <a:lstStyle/>
          <a:p>
            <a:pPr eaLnBrk="1" hangingPunct="1"/>
            <a:r>
              <a:rPr lang="en-US" altLang="en-US"/>
              <a:t>distinguish PJ from</a:t>
            </a:r>
            <a:br>
              <a:rPr lang="en-US" altLang="en-US"/>
            </a:br>
            <a:r>
              <a:rPr lang="en-US" altLang="en-US"/>
              <a:t>service/notice</a:t>
            </a:r>
          </a:p>
        </p:txBody>
      </p:sp>
    </p:spTree>
    <p:extLst>
      <p:ext uri="{BB962C8B-B14F-4D97-AF65-F5344CB8AC3E}">
        <p14:creationId xmlns:p14="http://schemas.microsoft.com/office/powerpoint/2010/main" val="13229238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92184-D1A8-7341-B513-F3393D12E6E7}"/>
              </a:ext>
            </a:extLst>
          </p:cNvPr>
          <p:cNvSpPr>
            <a:spLocks noGrp="1"/>
          </p:cNvSpPr>
          <p:nvPr>
            <p:ph type="title"/>
          </p:nvPr>
        </p:nvSpPr>
        <p:spPr>
          <a:xfrm>
            <a:off x="530578" y="365125"/>
            <a:ext cx="10823222" cy="6035675"/>
          </a:xfrm>
        </p:spPr>
        <p:txBody>
          <a:bodyPr/>
          <a:lstStyle/>
          <a:p>
            <a:r>
              <a:rPr lang="en-US" dirty="0"/>
              <a:t>D (VA) punches P (VA) in VA</a:t>
            </a:r>
            <a:br>
              <a:rPr lang="en-US" dirty="0"/>
            </a:br>
            <a:br>
              <a:rPr lang="en-US" dirty="0"/>
            </a:br>
            <a:r>
              <a:rPr lang="en-US" dirty="0"/>
              <a:t>P sues D in a court in Uzbekistan</a:t>
            </a:r>
            <a:br>
              <a:rPr lang="en-US" dirty="0"/>
            </a:br>
            <a:br>
              <a:rPr lang="en-US" dirty="0"/>
            </a:br>
            <a:r>
              <a:rPr lang="en-US" dirty="0"/>
              <a:t>D is served with a summons and complaint in VA</a:t>
            </a:r>
          </a:p>
        </p:txBody>
      </p:sp>
    </p:spTree>
    <p:extLst>
      <p:ext uri="{BB962C8B-B14F-4D97-AF65-F5344CB8AC3E}">
        <p14:creationId xmlns:p14="http://schemas.microsoft.com/office/powerpoint/2010/main" val="23442207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895600" y="1063626"/>
            <a:ext cx="6286500" cy="4651375"/>
          </a:xfrm>
        </p:spPr>
        <p:txBody>
          <a:bodyPr/>
          <a:lstStyle/>
          <a:p>
            <a:pPr eaLnBrk="1" hangingPunct="1"/>
            <a:r>
              <a:rPr lang="en-US" altLang="en-US"/>
              <a:t>Pennoyer v Neff (US 1878)</a:t>
            </a:r>
          </a:p>
        </p:txBody>
      </p:sp>
    </p:spTree>
    <p:extLst>
      <p:ext uri="{BB962C8B-B14F-4D97-AF65-F5344CB8AC3E}">
        <p14:creationId xmlns:p14="http://schemas.microsoft.com/office/powerpoint/2010/main" val="39583749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98E77-67C9-B746-906C-86BA8D74E565}"/>
              </a:ext>
            </a:extLst>
          </p:cNvPr>
          <p:cNvSpPr>
            <a:spLocks noGrp="1"/>
          </p:cNvSpPr>
          <p:nvPr>
            <p:ph type="title"/>
          </p:nvPr>
        </p:nvSpPr>
        <p:spPr>
          <a:xfrm>
            <a:off x="575733" y="365125"/>
            <a:ext cx="10778067" cy="6159853"/>
          </a:xfrm>
        </p:spPr>
        <p:txBody>
          <a:bodyPr/>
          <a:lstStyle/>
          <a:p>
            <a:r>
              <a:rPr lang="en-US" dirty="0"/>
              <a:t>what are the facts of Mitchell v. Neff?</a:t>
            </a:r>
          </a:p>
        </p:txBody>
      </p:sp>
    </p:spTree>
    <p:extLst>
      <p:ext uri="{BB962C8B-B14F-4D97-AF65-F5344CB8AC3E}">
        <p14:creationId xmlns:p14="http://schemas.microsoft.com/office/powerpoint/2010/main" val="35693158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905000" y="274638"/>
            <a:ext cx="8305800" cy="6278562"/>
          </a:xfrm>
        </p:spPr>
        <p:txBody>
          <a:bodyPr/>
          <a:lstStyle/>
          <a:p>
            <a:pPr algn="l"/>
            <a:r>
              <a:rPr lang="en-US" altLang="en-US" sz="3200" dirty="0"/>
              <a:t>Mitchell v. Neff</a:t>
            </a:r>
            <a:br>
              <a:rPr lang="en-US" altLang="en-US" sz="3200" dirty="0"/>
            </a:br>
            <a:br>
              <a:rPr lang="en-US" altLang="en-US" sz="3200" dirty="0"/>
            </a:br>
            <a:r>
              <a:rPr lang="en-US" altLang="en-US" sz="3200" dirty="0"/>
              <a:t>- Mitchell sues Neff for unpaid legal services in Oregon state court</a:t>
            </a:r>
            <a:br>
              <a:rPr lang="en-US" altLang="en-US" sz="3200" dirty="0"/>
            </a:br>
            <a:r>
              <a:rPr lang="en-US" altLang="en-US" sz="3200" dirty="0"/>
              <a:t>- Neff has moved to Cal.</a:t>
            </a:r>
            <a:br>
              <a:rPr lang="en-US" altLang="en-US" sz="3200" dirty="0"/>
            </a:br>
            <a:r>
              <a:rPr lang="en-US" altLang="en-US" sz="3200" dirty="0"/>
              <a:t>- service was by a publication that had practically no circulation outside Oregon</a:t>
            </a:r>
            <a:br>
              <a:rPr lang="en-US" altLang="en-US" sz="3200" dirty="0"/>
            </a:br>
            <a:r>
              <a:rPr lang="en-US" altLang="en-US" sz="3200" dirty="0"/>
              <a:t>- Neff defaults</a:t>
            </a:r>
            <a:br>
              <a:rPr lang="en-US" altLang="en-US" sz="3200" dirty="0"/>
            </a:br>
            <a:r>
              <a:rPr lang="en-US" altLang="en-US" sz="3200" dirty="0"/>
              <a:t>- the Ore. state court attaches Oregon land and sells it in payment of the debt to...Mitchell himself</a:t>
            </a:r>
            <a:br>
              <a:rPr lang="en-US" altLang="en-US" sz="3200" dirty="0"/>
            </a:br>
            <a:r>
              <a:rPr lang="en-US" altLang="en-US" sz="3200" dirty="0"/>
              <a:t>- Mitchell sells it to </a:t>
            </a:r>
            <a:r>
              <a:rPr lang="en-US" altLang="en-US" sz="3200" dirty="0" err="1"/>
              <a:t>Pennoyer</a:t>
            </a:r>
            <a:endParaRPr lang="en-US" altLang="en-US" sz="3200" dirty="0"/>
          </a:p>
        </p:txBody>
      </p:sp>
    </p:spTree>
    <p:extLst>
      <p:ext uri="{BB962C8B-B14F-4D97-AF65-F5344CB8AC3E}">
        <p14:creationId xmlns:p14="http://schemas.microsoft.com/office/powerpoint/2010/main" val="42723718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6F775-A4B1-B44C-9043-0C21E83E1916}"/>
              </a:ext>
            </a:extLst>
          </p:cNvPr>
          <p:cNvSpPr>
            <a:spLocks noGrp="1"/>
          </p:cNvSpPr>
          <p:nvPr>
            <p:ph type="title"/>
          </p:nvPr>
        </p:nvSpPr>
        <p:spPr>
          <a:xfrm>
            <a:off x="666044" y="365125"/>
            <a:ext cx="10687756" cy="6001808"/>
          </a:xfrm>
        </p:spPr>
        <p:txBody>
          <a:bodyPr/>
          <a:lstStyle/>
          <a:p>
            <a:r>
              <a:rPr lang="en-US" dirty="0"/>
              <a:t>what are the facts of Neff v. Pennoyer?</a:t>
            </a:r>
          </a:p>
        </p:txBody>
      </p:sp>
    </p:spTree>
    <p:extLst>
      <p:ext uri="{BB962C8B-B14F-4D97-AF65-F5344CB8AC3E}">
        <p14:creationId xmlns:p14="http://schemas.microsoft.com/office/powerpoint/2010/main" val="724990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057400" y="304800"/>
            <a:ext cx="8305800" cy="6324600"/>
          </a:xfrm>
        </p:spPr>
        <p:txBody>
          <a:bodyPr/>
          <a:lstStyle/>
          <a:p>
            <a:pPr algn="l" eaLnBrk="1" hangingPunct="1"/>
            <a:r>
              <a:rPr lang="en-US" altLang="en-US" sz="4000"/>
              <a:t>1441(b)(2)</a:t>
            </a:r>
            <a:br>
              <a:rPr lang="en-US" altLang="en-US" sz="4000"/>
            </a:br>
            <a:br>
              <a:rPr lang="en-US" altLang="en-US" sz="4000"/>
            </a:br>
            <a:r>
              <a:rPr lang="en-US" altLang="en-US" sz="4000"/>
              <a:t>A civil action otherwise removable solely on the basis of the jurisdiction under section 1332(a) of this title may not be removed if any of the parties in interest properly joined and served as defendants is a citizen of the State in which such action is brought.  </a:t>
            </a:r>
          </a:p>
        </p:txBody>
      </p:sp>
    </p:spTree>
    <p:extLst>
      <p:ext uri="{BB962C8B-B14F-4D97-AF65-F5344CB8AC3E}">
        <p14:creationId xmlns:p14="http://schemas.microsoft.com/office/powerpoint/2010/main" val="31263766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81069" y="274638"/>
            <a:ext cx="10410731" cy="6430962"/>
          </a:xfrm>
        </p:spPr>
        <p:txBody>
          <a:bodyPr>
            <a:normAutofit/>
          </a:bodyPr>
          <a:lstStyle/>
          <a:p>
            <a:pPr algn="l"/>
            <a:r>
              <a:rPr lang="en-US" altLang="en-US" sz="3600" dirty="0"/>
              <a:t>Neff v. </a:t>
            </a:r>
            <a:r>
              <a:rPr lang="en-US" altLang="en-US" sz="3600" dirty="0" err="1"/>
              <a:t>Pennoyer</a:t>
            </a:r>
            <a:br>
              <a:rPr lang="en-US" altLang="en-US" sz="3600" dirty="0"/>
            </a:br>
            <a:r>
              <a:rPr lang="en-US" altLang="en-US" sz="3600" dirty="0"/>
              <a:t>- Neff sues </a:t>
            </a:r>
            <a:r>
              <a:rPr lang="en-US" altLang="en-US" sz="3600" dirty="0" err="1"/>
              <a:t>Pennoyer</a:t>
            </a:r>
            <a:r>
              <a:rPr lang="en-US" altLang="en-US" sz="3600" dirty="0"/>
              <a:t> in ejectment in federal court in Ore.</a:t>
            </a:r>
            <a:br>
              <a:rPr lang="en-US" altLang="en-US" sz="3600" dirty="0"/>
            </a:br>
            <a:r>
              <a:rPr lang="en-US" altLang="en-US" sz="3600" dirty="0"/>
              <a:t>- diversity case</a:t>
            </a:r>
            <a:br>
              <a:rPr lang="en-US" altLang="en-US" sz="3600" dirty="0"/>
            </a:br>
            <a:r>
              <a:rPr lang="en-US" altLang="en-US" sz="3600" dirty="0"/>
              <a:t>- Pennoyer claims it is his, because he bought it from Mitchell, who got it pursuant to the enforcement of a valid Ore. state </a:t>
            </a:r>
            <a:r>
              <a:rPr lang="en-US" altLang="en-US" sz="3600" dirty="0" err="1"/>
              <a:t>ct</a:t>
            </a:r>
            <a:r>
              <a:rPr lang="en-US" altLang="en-US" sz="3600" dirty="0"/>
              <a:t> judgment</a:t>
            </a:r>
            <a:br>
              <a:rPr lang="en-US" altLang="en-US" sz="3600" dirty="0"/>
            </a:br>
            <a:r>
              <a:rPr lang="en-US" altLang="en-US" sz="3600" dirty="0"/>
              <a:t>- so Neff is attacking the validity of the judgment in Mitchell v. Neff</a:t>
            </a:r>
          </a:p>
        </p:txBody>
      </p:sp>
    </p:spTree>
    <p:extLst>
      <p:ext uri="{BB962C8B-B14F-4D97-AF65-F5344CB8AC3E}">
        <p14:creationId xmlns:p14="http://schemas.microsoft.com/office/powerpoint/2010/main" val="38250096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796" y="365125"/>
            <a:ext cx="10711004" cy="5908926"/>
          </a:xfrm>
        </p:spPr>
        <p:txBody>
          <a:bodyPr/>
          <a:lstStyle/>
          <a:p>
            <a:r>
              <a:rPr lang="en-US" altLang="en-US" dirty="0"/>
              <a:t>- why did the US </a:t>
            </a:r>
            <a:r>
              <a:rPr lang="en-US" altLang="en-US" dirty="0" err="1"/>
              <a:t>SCt</a:t>
            </a:r>
            <a:r>
              <a:rPr lang="en-US" altLang="en-US" dirty="0"/>
              <a:t> affirm the decision of the federal trial court?</a:t>
            </a:r>
            <a:endParaRPr lang="en-US" dirty="0"/>
          </a:p>
        </p:txBody>
      </p:sp>
    </p:spTree>
    <p:extLst>
      <p:ext uri="{BB962C8B-B14F-4D97-AF65-F5344CB8AC3E}">
        <p14:creationId xmlns:p14="http://schemas.microsoft.com/office/powerpoint/2010/main" val="26832665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743FC-26D3-9548-B303-E2422F74F28B}"/>
              </a:ext>
            </a:extLst>
          </p:cNvPr>
          <p:cNvSpPr>
            <a:spLocks noGrp="1"/>
          </p:cNvSpPr>
          <p:nvPr>
            <p:ph type="title"/>
          </p:nvPr>
        </p:nvSpPr>
        <p:spPr>
          <a:xfrm>
            <a:off x="440267" y="365125"/>
            <a:ext cx="10913533" cy="6125986"/>
          </a:xfrm>
        </p:spPr>
        <p:txBody>
          <a:bodyPr/>
          <a:lstStyle/>
          <a:p>
            <a:r>
              <a:rPr lang="en-US" dirty="0"/>
              <a:t>but don’t federal courts have a duty to give state court judgments full faith and credit?</a:t>
            </a:r>
          </a:p>
        </p:txBody>
      </p:sp>
    </p:spTree>
    <p:extLst>
      <p:ext uri="{BB962C8B-B14F-4D97-AF65-F5344CB8AC3E}">
        <p14:creationId xmlns:p14="http://schemas.microsoft.com/office/powerpoint/2010/main" val="24227883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9466B-BECD-5D46-B473-E83DCB39C015}"/>
              </a:ext>
            </a:extLst>
          </p:cNvPr>
          <p:cNvSpPr>
            <a:spLocks noGrp="1"/>
          </p:cNvSpPr>
          <p:nvPr>
            <p:ph type="title"/>
          </p:nvPr>
        </p:nvSpPr>
        <p:spPr>
          <a:xfrm>
            <a:off x="553156" y="365125"/>
            <a:ext cx="10800644" cy="6080831"/>
          </a:xfrm>
        </p:spPr>
        <p:txBody>
          <a:bodyPr>
            <a:normAutofit fontScale="90000"/>
          </a:bodyPr>
          <a:lstStyle/>
          <a:p>
            <a:r>
              <a:rPr lang="en-US" dirty="0"/>
              <a:t>In the earlier cases, it was supposed that the act gave to all judgments the same effect in other States which they had by law in the State where rendered. But this view was afterwards qualified so as to make the act applicable only when the court rendering the judgment had jurisdiction of the parties and of the subject matter, and not to preclude an inquiry into the jurisdiction of the court in which the judgment was rendered, or the right of the State itself to exercise authority over the person or the subject matter.</a:t>
            </a:r>
          </a:p>
        </p:txBody>
      </p:sp>
    </p:spTree>
    <p:extLst>
      <p:ext uri="{BB962C8B-B14F-4D97-AF65-F5344CB8AC3E}">
        <p14:creationId xmlns:p14="http://schemas.microsoft.com/office/powerpoint/2010/main" val="41169089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C3609-DD85-0347-B13A-31DEBE423DC4}"/>
              </a:ext>
            </a:extLst>
          </p:cNvPr>
          <p:cNvSpPr>
            <a:spLocks noGrp="1"/>
          </p:cNvSpPr>
          <p:nvPr>
            <p:ph type="title"/>
          </p:nvPr>
        </p:nvSpPr>
        <p:spPr>
          <a:xfrm>
            <a:off x="406400" y="365125"/>
            <a:ext cx="10947400" cy="6171142"/>
          </a:xfrm>
        </p:spPr>
        <p:txBody>
          <a:bodyPr/>
          <a:lstStyle/>
          <a:p>
            <a:r>
              <a:rPr lang="en-US" dirty="0"/>
              <a:t>a bit more on full faith and credit</a:t>
            </a:r>
          </a:p>
        </p:txBody>
      </p:sp>
    </p:spTree>
    <p:extLst>
      <p:ext uri="{BB962C8B-B14F-4D97-AF65-F5344CB8AC3E}">
        <p14:creationId xmlns:p14="http://schemas.microsoft.com/office/powerpoint/2010/main" val="31829138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506994" y="1131888"/>
            <a:ext cx="11009014" cy="4443412"/>
          </a:xfrm>
        </p:spPr>
        <p:txBody>
          <a:bodyPr>
            <a:normAutofit fontScale="90000"/>
          </a:bodyPr>
          <a:lstStyle/>
          <a:p>
            <a:pPr algn="l" eaLnBrk="1" hangingPunct="1"/>
            <a:r>
              <a:rPr lang="en-US" altLang="en-US" dirty="0"/>
              <a:t>- D, a US national residing in NY, is sued by P, an Iranian, in </a:t>
            </a:r>
            <a:r>
              <a:rPr lang="en-US" altLang="en-US" b="1" dirty="0"/>
              <a:t>an Iranian court </a:t>
            </a:r>
            <a:r>
              <a:rPr lang="en-US" altLang="en-US" dirty="0"/>
              <a:t>concerning a brawl that D got into with P in NY</a:t>
            </a:r>
            <a:br>
              <a:rPr lang="en-US" altLang="en-US" dirty="0"/>
            </a:br>
            <a:br>
              <a:rPr lang="en-US" altLang="en-US" dirty="0"/>
            </a:br>
            <a:r>
              <a:rPr lang="en-US" altLang="en-US" dirty="0"/>
              <a:t>- assume there is PJ over D</a:t>
            </a:r>
            <a:br>
              <a:rPr lang="en-US" altLang="en-US" dirty="0"/>
            </a:br>
            <a:br>
              <a:rPr lang="en-US" altLang="en-US" dirty="0"/>
            </a:br>
            <a:r>
              <a:rPr lang="en-US" altLang="en-US" dirty="0"/>
              <a:t>- D defaults and a monetary judgment is issued against D</a:t>
            </a:r>
            <a:br>
              <a:rPr lang="en-US" altLang="en-US" dirty="0"/>
            </a:br>
            <a:br>
              <a:rPr lang="en-US" altLang="en-US" dirty="0"/>
            </a:br>
            <a:r>
              <a:rPr lang="en-US" altLang="en-US" dirty="0"/>
              <a:t>- P then sues upon the judgment </a:t>
            </a:r>
            <a:r>
              <a:rPr lang="en-US" altLang="en-US" b="1" dirty="0"/>
              <a:t>in New York state court</a:t>
            </a:r>
            <a:endParaRPr lang="en-US" altLang="en-US" dirty="0"/>
          </a:p>
        </p:txBody>
      </p:sp>
    </p:spTree>
    <p:extLst>
      <p:ext uri="{BB962C8B-B14F-4D97-AF65-F5344CB8AC3E}">
        <p14:creationId xmlns:p14="http://schemas.microsoft.com/office/powerpoint/2010/main" val="32605923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88063" y="1131888"/>
            <a:ext cx="9903737" cy="4451350"/>
          </a:xfrm>
        </p:spPr>
        <p:txBody>
          <a:bodyPr>
            <a:normAutofit fontScale="90000"/>
          </a:bodyPr>
          <a:lstStyle/>
          <a:p>
            <a:pPr algn="l" eaLnBrk="1" hangingPunct="1"/>
            <a:r>
              <a:rPr lang="en-US" altLang="en-US" dirty="0"/>
              <a:t>- D, a citizen and resident of NY, is sued by P, a citizen and resident of CA, </a:t>
            </a:r>
            <a:r>
              <a:rPr lang="en-US" altLang="en-US" b="1" dirty="0"/>
              <a:t>in California state court</a:t>
            </a:r>
            <a:r>
              <a:rPr lang="en-US" altLang="en-US" dirty="0"/>
              <a:t> concerning a brawl that D got into with P in NY</a:t>
            </a:r>
            <a:br>
              <a:rPr lang="en-US" altLang="en-US" dirty="0"/>
            </a:br>
            <a:br>
              <a:rPr lang="en-US" altLang="en-US" dirty="0"/>
            </a:br>
            <a:r>
              <a:rPr lang="en-US" altLang="en-US" dirty="0"/>
              <a:t>- assume there is PJ over D</a:t>
            </a:r>
            <a:br>
              <a:rPr lang="en-US" altLang="en-US" dirty="0"/>
            </a:br>
            <a:br>
              <a:rPr lang="en-US" altLang="en-US" dirty="0"/>
            </a:br>
            <a:r>
              <a:rPr lang="en-US" altLang="en-US" dirty="0"/>
              <a:t>- D defaults and a monetary judgment is issued against D</a:t>
            </a:r>
            <a:br>
              <a:rPr lang="en-US" altLang="en-US" dirty="0"/>
            </a:br>
            <a:br>
              <a:rPr lang="en-US" altLang="en-US" dirty="0"/>
            </a:br>
            <a:r>
              <a:rPr lang="en-US" altLang="en-US" dirty="0"/>
              <a:t>- P then sues upon the judgment in </a:t>
            </a:r>
            <a:r>
              <a:rPr lang="en-US" altLang="en-US" b="1" dirty="0"/>
              <a:t>state court in NY</a:t>
            </a:r>
            <a:endParaRPr lang="en-US" altLang="en-US" dirty="0"/>
          </a:p>
        </p:txBody>
      </p:sp>
    </p:spTree>
    <p:extLst>
      <p:ext uri="{BB962C8B-B14F-4D97-AF65-F5344CB8AC3E}">
        <p14:creationId xmlns:p14="http://schemas.microsoft.com/office/powerpoint/2010/main" val="2209853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981200" y="533400"/>
            <a:ext cx="8229600" cy="5638800"/>
          </a:xfrm>
        </p:spPr>
        <p:txBody>
          <a:bodyPr/>
          <a:lstStyle/>
          <a:p>
            <a:pPr eaLnBrk="1" hangingPunct="1"/>
            <a:r>
              <a:rPr lang="en-US" altLang="en-US" sz="3600"/>
              <a:t>Art IV, § 1. </a:t>
            </a:r>
            <a:br>
              <a:rPr lang="en-US" altLang="en-US" sz="3600"/>
            </a:br>
            <a:r>
              <a:rPr lang="en-US" altLang="en-US" sz="3600" b="1"/>
              <a:t>Full Faith and Credit</a:t>
            </a:r>
            <a:r>
              <a:rPr lang="en-US" altLang="en-US" sz="3600"/>
              <a:t> shall be given in each State to the public Acts, Records, and </a:t>
            </a:r>
            <a:r>
              <a:rPr lang="en-US" altLang="en-US" sz="3600" b="1"/>
              <a:t>judicial Proceedings </a:t>
            </a:r>
            <a:r>
              <a:rPr lang="en-US" altLang="en-US" sz="3600"/>
              <a:t>of </a:t>
            </a:r>
            <a:r>
              <a:rPr lang="en-US" altLang="en-US" sz="3600" b="1"/>
              <a:t>every other State</a:t>
            </a:r>
            <a:r>
              <a:rPr lang="en-US" altLang="en-US" sz="3600"/>
              <a:t>. And the Congress may by general Laws prescribe the Manner in which such Acts, Records and Proceedings shall be proved, and the Effect thereof. </a:t>
            </a:r>
          </a:p>
        </p:txBody>
      </p:sp>
    </p:spTree>
    <p:extLst>
      <p:ext uri="{BB962C8B-B14F-4D97-AF65-F5344CB8AC3E}">
        <p14:creationId xmlns:p14="http://schemas.microsoft.com/office/powerpoint/2010/main" val="33214876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443620" y="857251"/>
            <a:ext cx="10148180" cy="5084763"/>
          </a:xfrm>
        </p:spPr>
        <p:txBody>
          <a:bodyPr>
            <a:normAutofit fontScale="90000"/>
          </a:bodyPr>
          <a:lstStyle/>
          <a:p>
            <a:pPr algn="l" eaLnBrk="1" hangingPunct="1"/>
            <a:r>
              <a:rPr lang="en-US" altLang="en-US" dirty="0"/>
              <a:t>- D, a citizen and resident of NY, is sued by P, a citizen and resident of CA, in </a:t>
            </a:r>
            <a:r>
              <a:rPr lang="en-US" altLang="en-US" b="1" dirty="0"/>
              <a:t>California state court</a:t>
            </a:r>
            <a:r>
              <a:rPr lang="en-US" altLang="en-US" dirty="0"/>
              <a:t> concerning a brawl that D got into with P in NY</a:t>
            </a:r>
            <a:br>
              <a:rPr lang="en-US" altLang="en-US" dirty="0"/>
            </a:br>
            <a:br>
              <a:rPr lang="en-US" altLang="en-US" dirty="0"/>
            </a:br>
            <a:r>
              <a:rPr lang="en-US" altLang="en-US" dirty="0"/>
              <a:t>- assume there is PJ over D</a:t>
            </a:r>
            <a:br>
              <a:rPr lang="en-US" altLang="en-US" dirty="0"/>
            </a:br>
            <a:br>
              <a:rPr lang="en-US" altLang="en-US" dirty="0"/>
            </a:br>
            <a:r>
              <a:rPr lang="en-US" altLang="en-US" dirty="0"/>
              <a:t>- D defaults and a monetary judgment is issued against D</a:t>
            </a:r>
            <a:br>
              <a:rPr lang="en-US" altLang="en-US" dirty="0"/>
            </a:br>
            <a:br>
              <a:rPr lang="en-US" altLang="en-US" dirty="0"/>
            </a:br>
            <a:r>
              <a:rPr lang="en-US" altLang="en-US" dirty="0"/>
              <a:t>- P then sues upon the judgment </a:t>
            </a:r>
            <a:r>
              <a:rPr lang="en-US" altLang="en-US" b="1" dirty="0"/>
              <a:t>in federal court in NY</a:t>
            </a:r>
            <a:endParaRPr lang="en-US" altLang="en-US" dirty="0"/>
          </a:p>
        </p:txBody>
      </p:sp>
    </p:spTree>
    <p:extLst>
      <p:ext uri="{BB962C8B-B14F-4D97-AF65-F5344CB8AC3E}">
        <p14:creationId xmlns:p14="http://schemas.microsoft.com/office/powerpoint/2010/main" val="26275317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752600" y="304800"/>
            <a:ext cx="8534400" cy="6324600"/>
          </a:xfrm>
        </p:spPr>
        <p:txBody>
          <a:bodyPr/>
          <a:lstStyle/>
          <a:p>
            <a:pPr algn="l" eaLnBrk="1" hangingPunct="1"/>
            <a:r>
              <a:rPr lang="en-US" altLang="en-US" sz="2800"/>
              <a:t>28 U.S.C. § 1738. - State and Territorial statutes and judicial proceedings; full faith and credit ... </a:t>
            </a:r>
            <a:br>
              <a:rPr lang="en-US" altLang="en-US" sz="2800"/>
            </a:br>
            <a:r>
              <a:rPr lang="en-US" altLang="en-US" sz="2800"/>
              <a:t>The records and </a:t>
            </a:r>
            <a:r>
              <a:rPr lang="en-US" altLang="en-US" sz="2800" b="1"/>
              <a:t>judicial proceedings of any court of any such State, </a:t>
            </a:r>
            <a:r>
              <a:rPr lang="en-US" altLang="en-US" sz="2800"/>
              <a:t>Territory or Possession, or copies thereof, shall be proved or admitted in other courts within the United States and its Territories and Possessions by the attestation of the clerk and seal of the court annexed, if a seal exists, together with a certificate of a judge of the court that the said attestation is in proper form. </a:t>
            </a:r>
            <a:br>
              <a:rPr lang="en-US" altLang="en-US" sz="2800"/>
            </a:br>
            <a:r>
              <a:rPr lang="en-US" altLang="en-US" sz="2800"/>
              <a:t>Such Acts, records and judicial proceedings or copies thereof, so authenticated, </a:t>
            </a:r>
            <a:r>
              <a:rPr lang="en-US" altLang="en-US" sz="2800" b="1"/>
              <a:t>shall have the same full faith and credit in every court within the United States and its Territories and Possessions as they have by law or usage in the courts of such State, Territory or Possession from which they are taken. </a:t>
            </a:r>
            <a:endParaRPr lang="en-US" altLang="en-US" sz="2800"/>
          </a:p>
        </p:txBody>
      </p:sp>
    </p:spTree>
    <p:extLst>
      <p:ext uri="{BB962C8B-B14F-4D97-AF65-F5344CB8AC3E}">
        <p14:creationId xmlns:p14="http://schemas.microsoft.com/office/powerpoint/2010/main" val="1083255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765810" y="1063626"/>
            <a:ext cx="10687050" cy="4594225"/>
          </a:xfrm>
        </p:spPr>
        <p:txBody>
          <a:bodyPr>
            <a:normAutofit fontScale="90000"/>
          </a:bodyPr>
          <a:lstStyle/>
          <a:p>
            <a:pPr eaLnBrk="1" hangingPunct="1"/>
            <a:r>
              <a:rPr lang="en-CA" altLang="en-US" dirty="0"/>
              <a:t>A (Cal.) sues B (a German national admitted for permanent residency in the US and domiciled in Nevada) in Nevada state court under state law for +$75K</a:t>
            </a:r>
            <a:br>
              <a:rPr lang="en-US" altLang="en-US" dirty="0"/>
            </a:br>
            <a:br>
              <a:rPr lang="en-US" altLang="en-US" dirty="0"/>
            </a:br>
            <a:r>
              <a:rPr lang="en-CA" altLang="en-US" dirty="0"/>
              <a:t>May the case be successfully removed by B?</a:t>
            </a:r>
            <a:br>
              <a:rPr lang="en-US" altLang="en-US" dirty="0"/>
            </a:br>
            <a:br>
              <a:rPr lang="en-US" altLang="en-US" dirty="0"/>
            </a:br>
            <a:endParaRPr lang="en-US" altLang="en-US" dirty="0"/>
          </a:p>
        </p:txBody>
      </p:sp>
    </p:spTree>
    <p:extLst>
      <p:ext uri="{BB962C8B-B14F-4D97-AF65-F5344CB8AC3E}">
        <p14:creationId xmlns:p14="http://schemas.microsoft.com/office/powerpoint/2010/main" val="29110899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88887" y="857250"/>
            <a:ext cx="10179113" cy="5143500"/>
          </a:xfrm>
        </p:spPr>
        <p:txBody>
          <a:bodyPr>
            <a:normAutofit fontScale="90000"/>
          </a:bodyPr>
          <a:lstStyle/>
          <a:p>
            <a:pPr algn="l" eaLnBrk="1" hangingPunct="1"/>
            <a:r>
              <a:rPr lang="en-US" altLang="en-US" dirty="0"/>
              <a:t>- D, a citizen and resident of NY, is sued by P, a citizen and resident of CA, in </a:t>
            </a:r>
            <a:r>
              <a:rPr lang="en-US" altLang="en-US" b="1" dirty="0"/>
              <a:t>federal court in California</a:t>
            </a:r>
            <a:r>
              <a:rPr lang="en-US" altLang="en-US" dirty="0"/>
              <a:t> concerning a brawl that D got into with P in NY</a:t>
            </a:r>
            <a:br>
              <a:rPr lang="en-US" altLang="en-US" dirty="0"/>
            </a:br>
            <a:br>
              <a:rPr lang="en-US" altLang="en-US" dirty="0"/>
            </a:br>
            <a:r>
              <a:rPr lang="en-US" altLang="en-US" dirty="0"/>
              <a:t>- assume there is PJ over D</a:t>
            </a:r>
            <a:br>
              <a:rPr lang="en-US" altLang="en-US" dirty="0"/>
            </a:br>
            <a:br>
              <a:rPr lang="en-US" altLang="en-US" dirty="0"/>
            </a:br>
            <a:r>
              <a:rPr lang="en-US" altLang="en-US" dirty="0"/>
              <a:t>- D defaults and a monetary judgment is issued against D</a:t>
            </a:r>
            <a:br>
              <a:rPr lang="en-US" altLang="en-US" dirty="0"/>
            </a:br>
            <a:br>
              <a:rPr lang="en-US" altLang="en-US" dirty="0"/>
            </a:br>
            <a:r>
              <a:rPr lang="en-US" altLang="en-US" dirty="0"/>
              <a:t>- P then sues upon the judgment in </a:t>
            </a:r>
            <a:r>
              <a:rPr lang="en-US" altLang="en-US" b="1" dirty="0"/>
              <a:t>state court in NY</a:t>
            </a:r>
            <a:endParaRPr lang="en-US" altLang="en-US" dirty="0"/>
          </a:p>
        </p:txBody>
      </p:sp>
    </p:spTree>
    <p:extLst>
      <p:ext uri="{BB962C8B-B14F-4D97-AF65-F5344CB8AC3E}">
        <p14:creationId xmlns:p14="http://schemas.microsoft.com/office/powerpoint/2010/main" val="19047851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600200" y="1131889"/>
            <a:ext cx="8991600" cy="4733925"/>
          </a:xfrm>
        </p:spPr>
        <p:txBody>
          <a:bodyPr>
            <a:normAutofit fontScale="90000"/>
          </a:bodyPr>
          <a:lstStyle/>
          <a:p>
            <a:pPr algn="l" eaLnBrk="1" hangingPunct="1"/>
            <a:r>
              <a:rPr lang="en-US" altLang="en-US" sz="3600"/>
              <a:t>Art. VI</a:t>
            </a:r>
            <a:br>
              <a:rPr lang="en-US" altLang="en-US" sz="3600"/>
            </a:br>
            <a:br>
              <a:rPr lang="en-US" altLang="en-US" sz="3600"/>
            </a:br>
            <a:r>
              <a:rPr lang="en-US" altLang="en-US" sz="3600"/>
              <a:t>This Constitution, and the laws of the United States which shall be made in pursuance thereof; and all treaties made, or which shall be made, under the authority of the United States, shall be the supreme law of the land; and the judges in every state shall be bound thereby, anything in the Constitution or laws of any State to the contrary notwithstanding.</a:t>
            </a:r>
          </a:p>
        </p:txBody>
      </p:sp>
    </p:spTree>
    <p:extLst>
      <p:ext uri="{BB962C8B-B14F-4D97-AF65-F5344CB8AC3E}">
        <p14:creationId xmlns:p14="http://schemas.microsoft.com/office/powerpoint/2010/main" val="25042142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524000" y="274638"/>
            <a:ext cx="8686800" cy="6354762"/>
          </a:xfrm>
        </p:spPr>
        <p:txBody>
          <a:bodyPr/>
          <a:lstStyle/>
          <a:p>
            <a:r>
              <a:rPr lang="en-US" altLang="en-US" dirty="0"/>
              <a:t>but no FF&amp;C obligation if the judgment was invalid for lack of PJ</a:t>
            </a:r>
          </a:p>
        </p:txBody>
      </p:sp>
    </p:spTree>
    <p:extLst>
      <p:ext uri="{BB962C8B-B14F-4D97-AF65-F5344CB8AC3E}">
        <p14:creationId xmlns:p14="http://schemas.microsoft.com/office/powerpoint/2010/main" val="23295818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F049B-B3D4-4641-A53A-3EEFE5247286}"/>
              </a:ext>
            </a:extLst>
          </p:cNvPr>
          <p:cNvSpPr>
            <a:spLocks noGrp="1"/>
          </p:cNvSpPr>
          <p:nvPr>
            <p:ph type="title"/>
          </p:nvPr>
        </p:nvSpPr>
        <p:spPr>
          <a:xfrm>
            <a:off x="553156" y="365125"/>
            <a:ext cx="10800644" cy="6125986"/>
          </a:xfrm>
        </p:spPr>
        <p:txBody>
          <a:bodyPr/>
          <a:lstStyle/>
          <a:p>
            <a:r>
              <a:rPr lang="en-US" dirty="0"/>
              <a:t>why was there no jurisdiction over Neff’s person?</a:t>
            </a:r>
          </a:p>
        </p:txBody>
      </p:sp>
    </p:spTree>
    <p:extLst>
      <p:ext uri="{BB962C8B-B14F-4D97-AF65-F5344CB8AC3E}">
        <p14:creationId xmlns:p14="http://schemas.microsoft.com/office/powerpoint/2010/main" val="2199998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B48EB-BEF1-4C4D-B43F-F4A0433CB4D3}"/>
              </a:ext>
            </a:extLst>
          </p:cNvPr>
          <p:cNvSpPr>
            <a:spLocks noGrp="1"/>
          </p:cNvSpPr>
          <p:nvPr>
            <p:ph type="title"/>
          </p:nvPr>
        </p:nvSpPr>
        <p:spPr>
          <a:xfrm>
            <a:off x="654756" y="365125"/>
            <a:ext cx="10699044" cy="6227586"/>
          </a:xfrm>
        </p:spPr>
        <p:txBody>
          <a:bodyPr/>
          <a:lstStyle/>
          <a:p>
            <a:r>
              <a:rPr lang="en-US" dirty="0"/>
              <a:t>assume that Neff had been found in CA and had been served with process there</a:t>
            </a:r>
            <a:br>
              <a:rPr lang="en-US" dirty="0"/>
            </a:br>
            <a:br>
              <a:rPr lang="en-US" dirty="0"/>
            </a:br>
            <a:r>
              <a:rPr lang="en-US" dirty="0"/>
              <a:t>would there be PJ over his person then?</a:t>
            </a:r>
          </a:p>
        </p:txBody>
      </p:sp>
    </p:spTree>
    <p:extLst>
      <p:ext uri="{BB962C8B-B14F-4D97-AF65-F5344CB8AC3E}">
        <p14:creationId xmlns:p14="http://schemas.microsoft.com/office/powerpoint/2010/main" val="17214722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2B8F7-42DE-DB4D-8514-D54894CC8F75}"/>
              </a:ext>
            </a:extLst>
          </p:cNvPr>
          <p:cNvSpPr>
            <a:spLocks noGrp="1"/>
          </p:cNvSpPr>
          <p:nvPr>
            <p:ph type="title"/>
          </p:nvPr>
        </p:nvSpPr>
        <p:spPr>
          <a:xfrm>
            <a:off x="688622" y="365125"/>
            <a:ext cx="10665178" cy="6069542"/>
          </a:xfrm>
        </p:spPr>
        <p:txBody>
          <a:bodyPr/>
          <a:lstStyle/>
          <a:p>
            <a:r>
              <a:rPr lang="en-US" dirty="0"/>
              <a:t>why was there no jurisdiction over Neff’s property?</a:t>
            </a:r>
          </a:p>
        </p:txBody>
      </p:sp>
    </p:spTree>
    <p:extLst>
      <p:ext uri="{BB962C8B-B14F-4D97-AF65-F5344CB8AC3E}">
        <p14:creationId xmlns:p14="http://schemas.microsoft.com/office/powerpoint/2010/main" val="38248940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02A40-46E3-BF4C-A443-ED9568643410}"/>
              </a:ext>
            </a:extLst>
          </p:cNvPr>
          <p:cNvSpPr>
            <a:spLocks noGrp="1"/>
          </p:cNvSpPr>
          <p:nvPr>
            <p:ph type="title"/>
          </p:nvPr>
        </p:nvSpPr>
        <p:spPr>
          <a:xfrm>
            <a:off x="598311" y="365125"/>
            <a:ext cx="10755489" cy="6069542"/>
          </a:xfrm>
        </p:spPr>
        <p:txBody>
          <a:bodyPr/>
          <a:lstStyle/>
          <a:p>
            <a:r>
              <a:rPr lang="en-US" dirty="0"/>
              <a:t>isn’t it enough that Neff in fact did have property in Oregon?</a:t>
            </a:r>
          </a:p>
        </p:txBody>
      </p:sp>
    </p:spTree>
    <p:extLst>
      <p:ext uri="{BB962C8B-B14F-4D97-AF65-F5344CB8AC3E}">
        <p14:creationId xmlns:p14="http://schemas.microsoft.com/office/powerpoint/2010/main" val="9525809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2156E-8923-B047-AFF7-A83ED0CF1A28}"/>
              </a:ext>
            </a:extLst>
          </p:cNvPr>
          <p:cNvSpPr>
            <a:spLocks noGrp="1"/>
          </p:cNvSpPr>
          <p:nvPr>
            <p:ph type="title"/>
          </p:nvPr>
        </p:nvSpPr>
        <p:spPr>
          <a:xfrm>
            <a:off x="609600" y="365125"/>
            <a:ext cx="10744200" cy="5866342"/>
          </a:xfrm>
        </p:spPr>
        <p:txBody>
          <a:bodyPr/>
          <a:lstStyle/>
          <a:p>
            <a:r>
              <a:rPr lang="en-US" dirty="0"/>
              <a:t>did Justice Field conclude that the Oregon state court judgment in Mitchell v Neff violated the 14th Amendment?</a:t>
            </a:r>
          </a:p>
        </p:txBody>
      </p:sp>
    </p:spTree>
    <p:extLst>
      <p:ext uri="{BB962C8B-B14F-4D97-AF65-F5344CB8AC3E}">
        <p14:creationId xmlns:p14="http://schemas.microsoft.com/office/powerpoint/2010/main" val="315145307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AF51E-FF58-EA47-A461-18E86083A794}"/>
              </a:ext>
            </a:extLst>
          </p:cNvPr>
          <p:cNvSpPr>
            <a:spLocks noGrp="1"/>
          </p:cNvSpPr>
          <p:nvPr>
            <p:ph type="title"/>
          </p:nvPr>
        </p:nvSpPr>
        <p:spPr>
          <a:xfrm>
            <a:off x="733778" y="365125"/>
            <a:ext cx="10620022" cy="5979231"/>
          </a:xfrm>
        </p:spPr>
        <p:txBody>
          <a:bodyPr/>
          <a:lstStyle/>
          <a:p>
            <a:r>
              <a:rPr lang="en-US" dirty="0"/>
              <a:t>why did Field conclude the judgment was invalid then?</a:t>
            </a:r>
          </a:p>
        </p:txBody>
      </p:sp>
    </p:spTree>
    <p:extLst>
      <p:ext uri="{BB962C8B-B14F-4D97-AF65-F5344CB8AC3E}">
        <p14:creationId xmlns:p14="http://schemas.microsoft.com/office/powerpoint/2010/main" val="39407245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D8006-9884-2D4B-A9F3-EAF7589DF4C4}"/>
              </a:ext>
            </a:extLst>
          </p:cNvPr>
          <p:cNvSpPr>
            <a:spLocks noGrp="1"/>
          </p:cNvSpPr>
          <p:nvPr>
            <p:ph type="title"/>
          </p:nvPr>
        </p:nvSpPr>
        <p:spPr>
          <a:xfrm>
            <a:off x="530578" y="365125"/>
            <a:ext cx="10823222" cy="6069542"/>
          </a:xfrm>
        </p:spPr>
        <p:txBody>
          <a:bodyPr/>
          <a:lstStyle/>
          <a:p>
            <a:r>
              <a:rPr lang="en-US" dirty="0"/>
              <a:t>what would have happened if Neff had sued Pennoyer in state court in Oregon? </a:t>
            </a:r>
          </a:p>
        </p:txBody>
      </p:sp>
    </p:spTree>
    <p:extLst>
      <p:ext uri="{BB962C8B-B14F-4D97-AF65-F5344CB8AC3E}">
        <p14:creationId xmlns:p14="http://schemas.microsoft.com/office/powerpoint/2010/main" val="3412005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61D6D-BD33-7344-A5FA-CCE938123C52}"/>
              </a:ext>
            </a:extLst>
          </p:cNvPr>
          <p:cNvSpPr>
            <a:spLocks noGrp="1"/>
          </p:cNvSpPr>
          <p:nvPr>
            <p:ph type="title"/>
          </p:nvPr>
        </p:nvSpPr>
        <p:spPr>
          <a:xfrm>
            <a:off x="205740" y="490855"/>
            <a:ext cx="10988040" cy="6241415"/>
          </a:xfrm>
        </p:spPr>
        <p:txBody>
          <a:bodyPr>
            <a:noAutofit/>
          </a:bodyPr>
          <a:lstStyle/>
          <a:p>
            <a:r>
              <a:rPr lang="en-US" sz="3600" b="1" dirty="0"/>
              <a:t>Sec. 1332. - Diversity of citizenship; amount in controversy; costs</a:t>
            </a:r>
            <a:r>
              <a:rPr lang="en-US" sz="3600" dirty="0"/>
              <a:t> </a:t>
            </a:r>
            <a:br>
              <a:rPr lang="en-US" sz="3600" dirty="0"/>
            </a:br>
            <a:br>
              <a:rPr lang="en-US" sz="3600" dirty="0"/>
            </a:br>
            <a:r>
              <a:rPr lang="en-US" sz="3600" dirty="0"/>
              <a:t>(a) The district courts shall have original jurisdiction of all civil actions where the matter in controversy exceeds the sum or value of $75,000, exclusive of interest and costs, and is between--</a:t>
            </a:r>
            <a:br>
              <a:rPr lang="en-US" sz="3600" dirty="0"/>
            </a:br>
            <a:r>
              <a:rPr lang="en-US" sz="3600" dirty="0"/>
              <a:t>…(2) citizens of a State and citizens or subjects of a foreign state,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 . . </a:t>
            </a:r>
            <a:br>
              <a:rPr lang="en-US" sz="3600" dirty="0"/>
            </a:br>
            <a:endParaRPr lang="en-US" sz="3600" dirty="0"/>
          </a:p>
        </p:txBody>
      </p:sp>
    </p:spTree>
    <p:extLst>
      <p:ext uri="{BB962C8B-B14F-4D97-AF65-F5344CB8AC3E}">
        <p14:creationId xmlns:p14="http://schemas.microsoft.com/office/powerpoint/2010/main" val="17507455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315" y="365125"/>
            <a:ext cx="10792485" cy="6089996"/>
          </a:xfrm>
        </p:spPr>
        <p:txBody>
          <a:bodyPr/>
          <a:lstStyle/>
          <a:p>
            <a:r>
              <a:rPr lang="en-US" dirty="0"/>
              <a:t>was it really necessary that the property be attached at the initiation of the suit…?</a:t>
            </a:r>
          </a:p>
        </p:txBody>
      </p:sp>
    </p:spTree>
    <p:extLst>
      <p:ext uri="{BB962C8B-B14F-4D97-AF65-F5344CB8AC3E}">
        <p14:creationId xmlns:p14="http://schemas.microsoft.com/office/powerpoint/2010/main" val="155030888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 y="365125"/>
            <a:ext cx="10927080" cy="6108827"/>
          </a:xfrm>
        </p:spPr>
        <p:txBody>
          <a:bodyPr/>
          <a:lstStyle/>
          <a:p>
            <a:r>
              <a:rPr lang="en-US" altLang="en-US" dirty="0"/>
              <a:t>- the requirement of attachment for in rem/quasi in rem was soon abandoned, provided that the property is </a:t>
            </a:r>
            <a:r>
              <a:rPr lang="en-US" altLang="en-US" i="1" dirty="0"/>
              <a:t>identified</a:t>
            </a:r>
            <a:r>
              <a:rPr lang="en-US" altLang="en-US" dirty="0"/>
              <a:t> at the outset</a:t>
            </a:r>
            <a:endParaRPr lang="en-US" dirty="0"/>
          </a:p>
        </p:txBody>
      </p:sp>
    </p:spTree>
    <p:extLst>
      <p:ext uri="{BB962C8B-B14F-4D97-AF65-F5344CB8AC3E}">
        <p14:creationId xmlns:p14="http://schemas.microsoft.com/office/powerpoint/2010/main" val="54294781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009900" y="1063626"/>
            <a:ext cx="6172200" cy="4194175"/>
          </a:xfrm>
        </p:spPr>
        <p:txBody>
          <a:bodyPr/>
          <a:lstStyle/>
          <a:p>
            <a:pPr eaLnBrk="1" hangingPunct="1"/>
            <a:r>
              <a:rPr lang="en-US" altLang="en-US"/>
              <a:t>challenging PJ</a:t>
            </a:r>
          </a:p>
        </p:txBody>
      </p:sp>
    </p:spTree>
    <p:extLst>
      <p:ext uri="{BB962C8B-B14F-4D97-AF65-F5344CB8AC3E}">
        <p14:creationId xmlns:p14="http://schemas.microsoft.com/office/powerpoint/2010/main" val="180078281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26337" y="126749"/>
            <a:ext cx="11769505" cy="6464173"/>
          </a:xfrm>
        </p:spPr>
        <p:txBody>
          <a:bodyPr>
            <a:normAutofit fontScale="90000"/>
          </a:bodyPr>
          <a:lstStyle/>
          <a:p>
            <a:pPr algn="l" eaLnBrk="1" hangingPunct="1"/>
            <a:r>
              <a:rPr lang="en-US" altLang="en-US" i="1" dirty="0"/>
              <a:t>direct</a:t>
            </a:r>
            <a:br>
              <a:rPr lang="en-US" altLang="en-US" dirty="0"/>
            </a:br>
            <a:r>
              <a:rPr lang="en-US" altLang="en-US" dirty="0"/>
              <a:t>	- motion to dismiss for lack of PJ brought before the court that is wrongly asserting PJ</a:t>
            </a:r>
            <a:br>
              <a:rPr lang="en-US" altLang="en-US" dirty="0"/>
            </a:br>
            <a:r>
              <a:rPr lang="en-US" altLang="en-US" dirty="0"/>
              <a:t>	- motion to set aside judgment brought before the court that wrongly asserted PJ</a:t>
            </a:r>
            <a:br>
              <a:rPr lang="en-US" altLang="en-US" dirty="0"/>
            </a:br>
            <a:br>
              <a:rPr lang="en-US" altLang="en-US" dirty="0"/>
            </a:br>
            <a:r>
              <a:rPr lang="en-US" altLang="en-US" i="1" dirty="0"/>
              <a:t>indirect</a:t>
            </a:r>
            <a:br>
              <a:rPr lang="en-US" altLang="en-US" dirty="0"/>
            </a:br>
            <a:r>
              <a:rPr lang="en-US" altLang="en-US" dirty="0"/>
              <a:t>	- collateral attack</a:t>
            </a:r>
            <a:br>
              <a:rPr lang="en-US" altLang="en-US" dirty="0"/>
            </a:br>
            <a:r>
              <a:rPr lang="en-US" altLang="en-US" dirty="0"/>
              <a:t>		- a challenge of the validity of the judgment of different proceedings on the ground that the court in the proceedings lacked PJ</a:t>
            </a:r>
          </a:p>
        </p:txBody>
      </p:sp>
    </p:spTree>
    <p:extLst>
      <p:ext uri="{BB962C8B-B14F-4D97-AF65-F5344CB8AC3E}">
        <p14:creationId xmlns:p14="http://schemas.microsoft.com/office/powerpoint/2010/main" val="423295574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925" y="365125"/>
            <a:ext cx="11027875" cy="5854606"/>
          </a:xfrm>
        </p:spPr>
        <p:txBody>
          <a:bodyPr/>
          <a:lstStyle/>
          <a:p>
            <a:r>
              <a:rPr lang="en-US" dirty="0"/>
              <a:t>what type of challenge occurred in Neff v. </a:t>
            </a:r>
            <a:r>
              <a:rPr lang="en-US" dirty="0" err="1"/>
              <a:t>Pennoyer</a:t>
            </a:r>
            <a:r>
              <a:rPr lang="en-US" dirty="0"/>
              <a:t>?</a:t>
            </a:r>
          </a:p>
        </p:txBody>
      </p:sp>
    </p:spTree>
    <p:extLst>
      <p:ext uri="{BB962C8B-B14F-4D97-AF65-F5344CB8AC3E}">
        <p14:creationId xmlns:p14="http://schemas.microsoft.com/office/powerpoint/2010/main" val="146551816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622" y="365125"/>
            <a:ext cx="10674178" cy="6035675"/>
          </a:xfrm>
        </p:spPr>
        <p:txBody>
          <a:bodyPr/>
          <a:lstStyle/>
          <a:p>
            <a:r>
              <a:rPr lang="en-US" dirty="0"/>
              <a:t>was there PJ over </a:t>
            </a:r>
            <a:r>
              <a:rPr lang="en-US" i="1" u="sng" dirty="0" err="1"/>
              <a:t>Pennoyer</a:t>
            </a:r>
            <a:r>
              <a:rPr lang="en-US" dirty="0"/>
              <a:t> in Neff v. </a:t>
            </a:r>
            <a:r>
              <a:rPr lang="en-US" dirty="0" err="1"/>
              <a:t>Pennoyer</a:t>
            </a:r>
            <a:r>
              <a:rPr lang="en-US" dirty="0"/>
              <a:t>?</a:t>
            </a:r>
          </a:p>
        </p:txBody>
      </p:sp>
    </p:spTree>
    <p:extLst>
      <p:ext uri="{BB962C8B-B14F-4D97-AF65-F5344CB8AC3E}">
        <p14:creationId xmlns:p14="http://schemas.microsoft.com/office/powerpoint/2010/main" val="26355663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828800" y="274638"/>
            <a:ext cx="8382000" cy="6202362"/>
          </a:xfrm>
        </p:spPr>
        <p:txBody>
          <a:bodyPr/>
          <a:lstStyle/>
          <a:p>
            <a:r>
              <a:rPr lang="en-US" altLang="en-US"/>
              <a:t>effect of limits on PJ being read into the 14</a:t>
            </a:r>
            <a:r>
              <a:rPr lang="en-US" altLang="en-US" baseline="30000"/>
              <a:t>th</a:t>
            </a:r>
            <a:r>
              <a:rPr lang="en-US" altLang="en-US"/>
              <a:t> Amendment...</a:t>
            </a:r>
          </a:p>
        </p:txBody>
      </p:sp>
    </p:spTree>
    <p:extLst>
      <p:ext uri="{BB962C8B-B14F-4D97-AF65-F5344CB8AC3E}">
        <p14:creationId xmlns:p14="http://schemas.microsoft.com/office/powerpoint/2010/main" val="269514240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3067050" y="1063626"/>
            <a:ext cx="6115050" cy="4651375"/>
          </a:xfrm>
        </p:spPr>
        <p:txBody>
          <a:bodyPr>
            <a:normAutofit fontScale="90000"/>
          </a:bodyPr>
          <a:lstStyle/>
          <a:p>
            <a:pPr eaLnBrk="1" hangingPunct="1"/>
            <a:r>
              <a:rPr lang="en-US" altLang="en-US"/>
              <a:t>Amendment XIV.</a:t>
            </a:r>
            <a:br>
              <a:rPr lang="en-US" altLang="en-US"/>
            </a:br>
            <a:r>
              <a:rPr lang="en-US" altLang="en-US"/>
              <a:t>Section 1. </a:t>
            </a:r>
            <a:br>
              <a:rPr lang="en-US" altLang="en-US"/>
            </a:br>
            <a:br>
              <a:rPr lang="en-US" altLang="en-US"/>
            </a:br>
            <a:r>
              <a:rPr lang="en-US" altLang="en-US"/>
              <a:t>. . . nor shall any State deprive any person of life, liberty, or property, without due process of law…</a:t>
            </a:r>
            <a:br>
              <a:rPr lang="en-US" altLang="en-US"/>
            </a:br>
            <a:endParaRPr lang="en-US" altLang="en-US"/>
          </a:p>
        </p:txBody>
      </p:sp>
    </p:spTree>
    <p:extLst>
      <p:ext uri="{BB962C8B-B14F-4D97-AF65-F5344CB8AC3E}">
        <p14:creationId xmlns:p14="http://schemas.microsoft.com/office/powerpoint/2010/main" val="32056155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600200" y="1131888"/>
            <a:ext cx="9067800" cy="4476750"/>
          </a:xfrm>
        </p:spPr>
        <p:txBody>
          <a:bodyPr>
            <a:normAutofit fontScale="90000"/>
          </a:bodyPr>
          <a:lstStyle/>
          <a:p>
            <a:br>
              <a:rPr lang="en-US" altLang="en-US" sz="3200" dirty="0"/>
            </a:br>
            <a:r>
              <a:rPr lang="en-US" altLang="en-US" sz="3200" dirty="0"/>
              <a:t>direct attack</a:t>
            </a:r>
            <a:br>
              <a:rPr lang="en-US" altLang="en-US" sz="3200" dirty="0"/>
            </a:br>
            <a:br>
              <a:rPr lang="en-US" altLang="en-US" sz="3200" dirty="0"/>
            </a:br>
            <a:r>
              <a:rPr lang="en-US" altLang="en-US" sz="3200" dirty="0"/>
              <a:t>- P sues D in Oregon state court</a:t>
            </a:r>
            <a:br>
              <a:rPr lang="en-US" altLang="en-US" sz="3200" dirty="0"/>
            </a:br>
            <a:r>
              <a:rPr lang="en-US" altLang="en-US" sz="3200" dirty="0"/>
              <a:t>- D has no connection with Oregon, but Oregon law allows the assertion of PJ over D</a:t>
            </a:r>
            <a:br>
              <a:rPr lang="en-US" altLang="en-US" sz="3200" dirty="0"/>
            </a:br>
            <a:br>
              <a:rPr lang="en-US" altLang="en-US" sz="3200" dirty="0"/>
            </a:br>
            <a:r>
              <a:rPr lang="en-US" altLang="en-US" sz="3200" dirty="0"/>
              <a:t>Pre-</a:t>
            </a:r>
            <a:r>
              <a:rPr lang="en-US" altLang="en-US" sz="3200" dirty="0" err="1"/>
              <a:t>Pennoyer</a:t>
            </a:r>
            <a:r>
              <a:rPr lang="en-US" altLang="en-US" sz="3200" dirty="0"/>
              <a:t>: D has no grounds for a direct attack that could ultimately be entertained by the US </a:t>
            </a:r>
            <a:r>
              <a:rPr lang="en-US" altLang="en-US" sz="3200" dirty="0" err="1"/>
              <a:t>SCt</a:t>
            </a:r>
            <a:r>
              <a:rPr lang="en-US" altLang="en-US" sz="3200" dirty="0"/>
              <a:t> – only question is Oregon state law or international law (as interpreted by Oregon state courts)</a:t>
            </a:r>
            <a:br>
              <a:rPr lang="en-US" altLang="en-US" sz="3200" dirty="0"/>
            </a:br>
            <a:br>
              <a:rPr lang="en-US" altLang="en-US" sz="3200" dirty="0"/>
            </a:br>
            <a:r>
              <a:rPr lang="en-US" altLang="en-US" sz="3200" dirty="0"/>
              <a:t>Post-</a:t>
            </a:r>
            <a:r>
              <a:rPr lang="en-US" altLang="en-US" sz="3200" dirty="0" err="1"/>
              <a:t>Pennoyer</a:t>
            </a:r>
            <a:r>
              <a:rPr lang="en-US" altLang="en-US" sz="3200" dirty="0"/>
              <a:t>: D has grounds for a direct attack as a violation of the Due Process Clause of the 14</a:t>
            </a:r>
            <a:r>
              <a:rPr lang="en-US" altLang="en-US" sz="3200" baseline="30000" dirty="0"/>
              <a:t>th</a:t>
            </a:r>
            <a:r>
              <a:rPr lang="en-US" altLang="en-US" sz="3200" dirty="0"/>
              <a:t> Amendment and can appeal to the US </a:t>
            </a:r>
            <a:r>
              <a:rPr lang="en-US" altLang="en-US" sz="3200" dirty="0" err="1"/>
              <a:t>SCt</a:t>
            </a:r>
            <a:r>
              <a:rPr lang="en-US" altLang="en-US" sz="3200" dirty="0"/>
              <a:t>.</a:t>
            </a:r>
            <a:br>
              <a:rPr lang="en-US" altLang="en-US" sz="3200" dirty="0"/>
            </a:br>
            <a:endParaRPr lang="en-US" altLang="en-US" sz="3200" dirty="0"/>
          </a:p>
        </p:txBody>
      </p:sp>
    </p:spTree>
    <p:extLst>
      <p:ext uri="{BB962C8B-B14F-4D97-AF65-F5344CB8AC3E}">
        <p14:creationId xmlns:p14="http://schemas.microsoft.com/office/powerpoint/2010/main" val="10746498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827903" y="1131888"/>
            <a:ext cx="9840097" cy="4476750"/>
          </a:xfrm>
        </p:spPr>
        <p:txBody>
          <a:bodyPr>
            <a:normAutofit fontScale="90000"/>
          </a:bodyPr>
          <a:lstStyle/>
          <a:p>
            <a:br>
              <a:rPr lang="en-US" altLang="en-US" sz="3200" dirty="0"/>
            </a:br>
            <a:r>
              <a:rPr lang="en-US" altLang="en-US" sz="3200" dirty="0"/>
              <a:t>collateral attack</a:t>
            </a:r>
            <a:br>
              <a:rPr lang="en-US" altLang="en-US" sz="3200" dirty="0"/>
            </a:br>
            <a:br>
              <a:rPr lang="en-US" altLang="en-US" sz="3200" dirty="0"/>
            </a:br>
            <a:r>
              <a:rPr lang="en-US" altLang="en-US" sz="3200" dirty="0"/>
              <a:t>- P sues D in Oregon state court</a:t>
            </a:r>
            <a:br>
              <a:rPr lang="en-US" altLang="en-US" sz="3200" dirty="0"/>
            </a:br>
            <a:r>
              <a:rPr lang="en-US" altLang="en-US" sz="3200" dirty="0"/>
              <a:t>- D has no connection with Oregon, but Oregon law allows the assertion of PJ over D</a:t>
            </a:r>
            <a:br>
              <a:rPr lang="en-US" altLang="en-US" sz="3200" dirty="0"/>
            </a:br>
            <a:r>
              <a:rPr lang="en-US" altLang="en-US" sz="3200" dirty="0"/>
              <a:t>- D defaults</a:t>
            </a:r>
            <a:br>
              <a:rPr lang="en-US" altLang="en-US" sz="3200" dirty="0"/>
            </a:br>
            <a:r>
              <a:rPr lang="en-US" altLang="en-US" sz="3200" dirty="0"/>
              <a:t>- P sues D on the judgment in California state court</a:t>
            </a:r>
            <a:br>
              <a:rPr lang="en-US" altLang="en-US" sz="3200" dirty="0"/>
            </a:br>
            <a:br>
              <a:rPr lang="en-US" altLang="en-US" sz="3200" dirty="0"/>
            </a:br>
            <a:r>
              <a:rPr lang="en-US" altLang="en-US" sz="3200" dirty="0"/>
              <a:t>Pre-</a:t>
            </a:r>
            <a:r>
              <a:rPr lang="en-US" altLang="en-US" sz="3200" dirty="0" err="1"/>
              <a:t>Pennoyer</a:t>
            </a:r>
            <a:r>
              <a:rPr lang="en-US" altLang="en-US" sz="3200" dirty="0"/>
              <a:t>: D has no grounds for a collateral attack that could ultimately be entertained by the US </a:t>
            </a:r>
            <a:r>
              <a:rPr lang="en-US" altLang="en-US" sz="3200" dirty="0" err="1"/>
              <a:t>SCt</a:t>
            </a:r>
            <a:r>
              <a:rPr lang="en-US" altLang="en-US" sz="3200" dirty="0"/>
              <a:t> – only question is Oregon state law or international law (as interpreted by California state courts)</a:t>
            </a:r>
            <a:br>
              <a:rPr lang="en-US" altLang="en-US" sz="3200" dirty="0"/>
            </a:br>
            <a:br>
              <a:rPr lang="en-US" altLang="en-US" sz="3200" dirty="0"/>
            </a:br>
            <a:r>
              <a:rPr lang="en-US" altLang="en-US" sz="3200" dirty="0"/>
              <a:t>Post-</a:t>
            </a:r>
            <a:r>
              <a:rPr lang="en-US" altLang="en-US" sz="3200" dirty="0" err="1"/>
              <a:t>Pennoyer</a:t>
            </a:r>
            <a:r>
              <a:rPr lang="en-US" altLang="en-US" sz="3200" dirty="0"/>
              <a:t>: D has grounds for a collateral attack as a violation of the Due Process Clause of the 14</a:t>
            </a:r>
            <a:r>
              <a:rPr lang="en-US" altLang="en-US" sz="3200" baseline="30000" dirty="0"/>
              <a:t>th</a:t>
            </a:r>
            <a:r>
              <a:rPr lang="en-US" altLang="en-US" sz="3200" dirty="0"/>
              <a:t> Amendment and can appeal to the US </a:t>
            </a:r>
            <a:r>
              <a:rPr lang="en-US" altLang="en-US" sz="3200" dirty="0" err="1"/>
              <a:t>SCt</a:t>
            </a:r>
            <a:br>
              <a:rPr lang="en-US" altLang="en-US" sz="3200" dirty="0"/>
            </a:br>
            <a:endParaRPr lang="en-US" altLang="en-US" sz="3200" dirty="0"/>
          </a:p>
        </p:txBody>
      </p:sp>
    </p:spTree>
    <p:extLst>
      <p:ext uri="{BB962C8B-B14F-4D97-AF65-F5344CB8AC3E}">
        <p14:creationId xmlns:p14="http://schemas.microsoft.com/office/powerpoint/2010/main" val="794974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7707" y="148282"/>
            <a:ext cx="11994293" cy="6709718"/>
          </a:xfrm>
        </p:spPr>
        <p:txBody>
          <a:bodyPr>
            <a:normAutofit/>
          </a:bodyPr>
          <a:lstStyle/>
          <a:p>
            <a:pPr algn="l" eaLnBrk="1" hangingPunct="1"/>
            <a:r>
              <a:rPr lang="en-US" altLang="en-US" sz="3200" dirty="0"/>
              <a:t>1446(c)(2) </a:t>
            </a:r>
            <a:br>
              <a:rPr lang="en-US" altLang="en-US" sz="3200" dirty="0"/>
            </a:br>
            <a:r>
              <a:rPr lang="en-US" altLang="en-US" sz="3200" dirty="0"/>
              <a:t>If removal of a civil action is sought on the basis of the jurisdiction conferred by section 1332(a), the sum demanded in good faith in the initial pleading shall be deemed to be the amount in controversy, except that-</a:t>
            </a:r>
            <a:br>
              <a:rPr lang="en-US" altLang="en-US" sz="3200" dirty="0"/>
            </a:br>
            <a:r>
              <a:rPr lang="en-US" altLang="en-US" sz="3200" dirty="0"/>
              <a:t>(A) the notice of removal may assert the amount in controversy if the initial pleading seeks-- </a:t>
            </a:r>
            <a:br>
              <a:rPr lang="en-US" altLang="en-US" sz="3200" dirty="0"/>
            </a:br>
            <a:r>
              <a:rPr lang="en-US" altLang="en-US" sz="3200" dirty="0"/>
              <a:t>(</a:t>
            </a:r>
            <a:r>
              <a:rPr lang="en-US" altLang="en-US" sz="3200" dirty="0" err="1"/>
              <a:t>i</a:t>
            </a:r>
            <a:r>
              <a:rPr lang="en-US" altLang="en-US" sz="3200" dirty="0"/>
              <a:t>) nonmonetary relief; or </a:t>
            </a:r>
            <a:br>
              <a:rPr lang="en-US" altLang="en-US" sz="3200" dirty="0"/>
            </a:br>
            <a:r>
              <a:rPr lang="en-US" altLang="en-US" sz="3200" dirty="0"/>
              <a:t>(ii) a money judgment, but the State practice either does not permit demand for a specific sum or permits recovery of damages in excess of the amount demanded; and </a:t>
            </a:r>
            <a:br>
              <a:rPr lang="en-US" altLang="en-US" sz="3200" dirty="0"/>
            </a:br>
            <a:r>
              <a:rPr lang="en-US" altLang="en-US" sz="3200" dirty="0"/>
              <a:t>(B) removal of the action is proper on the basis of an amount in controversy asserted under subparagraph (A) if the district court finds, by the preponderance of the evidence, that the amount in controversy exceeds the amount specified in section 1332(a). </a:t>
            </a:r>
          </a:p>
        </p:txBody>
      </p:sp>
    </p:spTree>
    <p:extLst>
      <p:ext uri="{BB962C8B-B14F-4D97-AF65-F5344CB8AC3E}">
        <p14:creationId xmlns:p14="http://schemas.microsoft.com/office/powerpoint/2010/main" val="531098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95600" y="1063626"/>
            <a:ext cx="6286500" cy="4537075"/>
          </a:xfrm>
        </p:spPr>
        <p:txBody>
          <a:bodyPr/>
          <a:lstStyle/>
          <a:p>
            <a:pPr eaLnBrk="1" hangingPunct="1"/>
            <a:r>
              <a:rPr lang="en-US" altLang="en-US"/>
              <a:t>The </a:t>
            </a:r>
            <a:r>
              <a:rPr lang="en-US" altLang="en-US" i="1"/>
              <a:t>Pennoyer</a:t>
            </a:r>
            <a:r>
              <a:rPr lang="en-US" altLang="en-US"/>
              <a:t> Framework</a:t>
            </a:r>
          </a:p>
        </p:txBody>
      </p:sp>
    </p:spTree>
    <p:extLst>
      <p:ext uri="{BB962C8B-B14F-4D97-AF65-F5344CB8AC3E}">
        <p14:creationId xmlns:p14="http://schemas.microsoft.com/office/powerpoint/2010/main" val="33504744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3009900" y="1063626"/>
            <a:ext cx="6172200" cy="4537075"/>
          </a:xfrm>
        </p:spPr>
        <p:txBody>
          <a:bodyPr>
            <a:normAutofit fontScale="90000"/>
          </a:bodyPr>
          <a:lstStyle/>
          <a:p>
            <a:pPr eaLnBrk="1" hangingPunct="1"/>
            <a:r>
              <a:rPr lang="en-US" altLang="en-US" i="1"/>
              <a:t>in personam </a:t>
            </a:r>
            <a:r>
              <a:rPr lang="en-US" altLang="en-US"/>
              <a:t>– source of PJ is presence of D at initiation of suit (NOT at time of event being adjudicated)</a:t>
            </a:r>
            <a:br>
              <a:rPr lang="en-US" altLang="en-US"/>
            </a:br>
            <a:br>
              <a:rPr lang="en-US" altLang="en-US"/>
            </a:br>
            <a:r>
              <a:rPr lang="en-US" altLang="en-US"/>
              <a:t>tagging</a:t>
            </a:r>
            <a:br>
              <a:rPr lang="en-US" altLang="en-US"/>
            </a:br>
            <a:endParaRPr lang="en-US" altLang="en-US"/>
          </a:p>
        </p:txBody>
      </p:sp>
    </p:spTree>
    <p:extLst>
      <p:ext uri="{BB962C8B-B14F-4D97-AF65-F5344CB8AC3E}">
        <p14:creationId xmlns:p14="http://schemas.microsoft.com/office/powerpoint/2010/main" val="365143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752600" y="1063626"/>
            <a:ext cx="8382000" cy="4594225"/>
          </a:xfrm>
        </p:spPr>
        <p:txBody>
          <a:bodyPr>
            <a:normAutofit fontScale="90000"/>
          </a:bodyPr>
          <a:lstStyle/>
          <a:p>
            <a:pPr eaLnBrk="1" hangingPunct="1"/>
            <a:r>
              <a:rPr lang="en-US" altLang="en-US" i="1"/>
              <a:t>in rem </a:t>
            </a:r>
            <a:r>
              <a:rPr lang="en-US" altLang="en-US"/>
              <a:t>– source of PJ is presence of property at initiation of suit</a:t>
            </a:r>
            <a:br>
              <a:rPr lang="en-US" altLang="en-US"/>
            </a:br>
            <a:br>
              <a:rPr lang="en-US" altLang="en-US"/>
            </a:br>
            <a:r>
              <a:rPr lang="en-US" altLang="en-US"/>
              <a:t>suit concerns ownership of property (e.g. quiet title action)</a:t>
            </a:r>
            <a:br>
              <a:rPr lang="en-US" altLang="en-US"/>
            </a:br>
            <a:br>
              <a:rPr lang="en-US" altLang="en-US"/>
            </a:br>
            <a:r>
              <a:rPr lang="en-US" altLang="en-US"/>
              <a:t>binding upon all possible claimants </a:t>
            </a:r>
            <a:br>
              <a:rPr lang="en-US" altLang="en-US"/>
            </a:br>
            <a:endParaRPr lang="en-US" altLang="en-US"/>
          </a:p>
        </p:txBody>
      </p:sp>
    </p:spTree>
    <p:extLst>
      <p:ext uri="{BB962C8B-B14F-4D97-AF65-F5344CB8AC3E}">
        <p14:creationId xmlns:p14="http://schemas.microsoft.com/office/powerpoint/2010/main" val="361503775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600200" y="1063626"/>
            <a:ext cx="8915400" cy="4594225"/>
          </a:xfrm>
        </p:spPr>
        <p:txBody>
          <a:bodyPr rtlCol="0">
            <a:normAutofit/>
          </a:bodyPr>
          <a:lstStyle/>
          <a:p>
            <a:pPr>
              <a:defRPr/>
            </a:pPr>
            <a:r>
              <a:rPr lang="en-US" i="1" dirty="0"/>
              <a:t>quasi in rem </a:t>
            </a:r>
            <a:br>
              <a:rPr lang="en-US" dirty="0"/>
            </a:br>
            <a:br>
              <a:rPr lang="en-US" dirty="0"/>
            </a:br>
            <a:r>
              <a:rPr lang="en-US" dirty="0"/>
              <a:t>two types:</a:t>
            </a:r>
            <a:br>
              <a:rPr lang="en-US" dirty="0"/>
            </a:br>
            <a:br>
              <a:rPr lang="en-US" dirty="0"/>
            </a:br>
            <a:r>
              <a:rPr lang="en-US" dirty="0"/>
              <a:t>1) </a:t>
            </a:r>
            <a:r>
              <a:rPr lang="en-US" altLang="en-US" dirty="0"/>
              <a:t>suit concerns ownership of property (e.g. quiet title action), BUT binding only on certain named parties</a:t>
            </a:r>
            <a:endParaRPr lang="en-US" dirty="0"/>
          </a:p>
        </p:txBody>
      </p:sp>
    </p:spTree>
    <p:extLst>
      <p:ext uri="{BB962C8B-B14F-4D97-AF65-F5344CB8AC3E}">
        <p14:creationId xmlns:p14="http://schemas.microsoft.com/office/powerpoint/2010/main" val="39292720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003426" y="1131888"/>
            <a:ext cx="8035925" cy="4672012"/>
          </a:xfrm>
        </p:spPr>
        <p:txBody>
          <a:bodyPr/>
          <a:lstStyle/>
          <a:p>
            <a:r>
              <a:rPr lang="en-US" altLang="en-US" dirty="0"/>
              <a:t>2) </a:t>
            </a:r>
            <a:r>
              <a:rPr lang="en-US" dirty="0"/>
              <a:t>source of PJ is D’s property in state at initiation of suit, but suit does not concern ownership of property</a:t>
            </a:r>
            <a:br>
              <a:rPr lang="en-US" dirty="0"/>
            </a:br>
            <a:br>
              <a:rPr lang="en-US" dirty="0"/>
            </a:br>
            <a:r>
              <a:rPr lang="en-US" dirty="0"/>
              <a:t>although if P wins, D’s property will be used to execute judgment</a:t>
            </a:r>
            <a:endParaRPr lang="en-US" altLang="en-US" dirty="0"/>
          </a:p>
        </p:txBody>
      </p:sp>
    </p:spTree>
    <p:extLst>
      <p:ext uri="{BB962C8B-B14F-4D97-AF65-F5344CB8AC3E}">
        <p14:creationId xmlns:p14="http://schemas.microsoft.com/office/powerpoint/2010/main" val="96726939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582" y="365125"/>
            <a:ext cx="10747218" cy="5999461"/>
          </a:xfrm>
        </p:spPr>
        <p:txBody>
          <a:bodyPr/>
          <a:lstStyle/>
          <a:p>
            <a:r>
              <a:rPr lang="en-US" dirty="0"/>
              <a:t>what kind of PJ was Mitchell trying for in Mitchell v. Neff?</a:t>
            </a:r>
          </a:p>
        </p:txBody>
      </p:sp>
    </p:spTree>
    <p:extLst>
      <p:ext uri="{BB962C8B-B14F-4D97-AF65-F5344CB8AC3E}">
        <p14:creationId xmlns:p14="http://schemas.microsoft.com/office/powerpoint/2010/main" val="4218750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922" y="365125"/>
            <a:ext cx="10695878" cy="5790348"/>
          </a:xfrm>
        </p:spPr>
        <p:txBody>
          <a:bodyPr/>
          <a:lstStyle/>
          <a:p>
            <a:r>
              <a:rPr lang="en-US" dirty="0"/>
              <a:t>fraudulent joinder</a:t>
            </a:r>
          </a:p>
        </p:txBody>
      </p:sp>
    </p:spTree>
    <p:extLst>
      <p:ext uri="{BB962C8B-B14F-4D97-AF65-F5344CB8AC3E}">
        <p14:creationId xmlns:p14="http://schemas.microsoft.com/office/powerpoint/2010/main" val="812044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828800" y="1063626"/>
            <a:ext cx="8229600" cy="4651375"/>
          </a:xfrm>
        </p:spPr>
        <p:txBody>
          <a:bodyPr>
            <a:normAutofit fontScale="90000"/>
          </a:bodyPr>
          <a:lstStyle/>
          <a:p>
            <a:pPr algn="l" eaLnBrk="1" hangingPunct="1"/>
            <a:r>
              <a:rPr lang="en-US" altLang="en-US"/>
              <a:t>1446(b)(2)(A) </a:t>
            </a:r>
            <a:br>
              <a:rPr lang="en-US" altLang="en-US"/>
            </a:br>
            <a:r>
              <a:rPr lang="en-US" altLang="en-US"/>
              <a:t>When a civil action is removed solely under section 1441(a), all defendants who have been properly joined and served must join in or consent to the removal of the action.</a:t>
            </a:r>
            <a:br>
              <a:rPr lang="en-US" altLang="en-US"/>
            </a:br>
            <a:br>
              <a:rPr lang="en-US" altLang="en-US"/>
            </a:br>
            <a:endParaRPr lang="en-US" altLang="en-US"/>
          </a:p>
        </p:txBody>
      </p:sp>
    </p:spTree>
    <p:extLst>
      <p:ext uri="{BB962C8B-B14F-4D97-AF65-F5344CB8AC3E}">
        <p14:creationId xmlns:p14="http://schemas.microsoft.com/office/powerpoint/2010/main" val="1495119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838</TotalTime>
  <Words>999</Words>
  <Application>Microsoft Macintosh PowerPoint</Application>
  <PresentationFormat>Widescreen</PresentationFormat>
  <Paragraphs>75</Paragraphs>
  <Slides>75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75</vt:i4>
      </vt:variant>
    </vt:vector>
  </HeadingPairs>
  <TitlesOfParts>
    <vt:vector size="79" baseType="lpstr">
      <vt:lpstr>Arial</vt:lpstr>
      <vt:lpstr>Calibri</vt:lpstr>
      <vt:lpstr>Calibri Light</vt:lpstr>
      <vt:lpstr>Office Theme</vt:lpstr>
      <vt:lpstr>Tues., Sept. 10</vt:lpstr>
      <vt:lpstr>removal</vt:lpstr>
      <vt:lpstr>1441(a)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 </vt:lpstr>
      <vt:lpstr>1441(b)(2)  A civil action otherwise removable solely on the basis of the jurisdiction under section 1332(a) of this title may not be removed if any of the parties in interest properly joined and served as defendants is a citizen of the State in which such action is brought.  </vt:lpstr>
      <vt:lpstr>A (Cal.) sues B (a German national admitted for permanent residency in the US and domiciled in Nevada) in Nevada state court under state law for +$75K  May the case be successfully removed by B?  </vt:lpstr>
      <vt:lpstr>Sec. 1332. - Diversity of citizenship; amount in controversy; costs   (a) The district courts shall have original jurisdiction of all civil actions where the matter in controversy exceeds the sum or value of $75,000, exclusive of interest and costs, and is between-- …(2) citizens of a State and citizens or subjects of a foreign state, except that the district courts shall not have original jurisdiction under this subsection of an action between citizens of a State and citizens or subjects of a foreign state who are lawfully admitted for permanent residence in the United States and are domiciled in the same State.. . .  </vt:lpstr>
      <vt:lpstr>1446(c)(2)  If removal of a civil action is sought on the basis of the jurisdiction conferred by section 1332(a), the sum demanded in good faith in the initial pleading shall be deemed to be the amount in controversy, except that- (A) the notice of removal may assert the amount in controversy if the initial pleading seeks--  (i) nonmonetary relief; or  (ii) a money judgment, but the State practice either does not permit demand for a specific sum or permits recovery of damages in excess of the amount demanded; and  (B) removal of the action is proper on the basis of an amount in controversy asserted under subparagraph (A) if the district court finds, by the preponderance of the evidence, that the amount in controversy exceeds the amount specified in section 1332(a). </vt:lpstr>
      <vt:lpstr>fraudulent joinder</vt:lpstr>
      <vt:lpstr>1446(b)(2)(A)  When a civil action is removed solely under section 1441(a), all defendants who have been properly joined and served must join in or consent to the removal of the action.  </vt:lpstr>
      <vt:lpstr>Avitts v. Amoco Production Co. (5th Cir. 1995)</vt:lpstr>
      <vt:lpstr>what is an appellant?  what is an appellee?</vt:lpstr>
      <vt:lpstr>what were the grounds for removal?</vt:lpstr>
      <vt:lpstr>was the issue of SMJ brought up sua sponte by the 5th Cir.?</vt:lpstr>
      <vt:lpstr>procedure for removal</vt:lpstr>
      <vt:lpstr>timing</vt:lpstr>
      <vt:lpstr>P sues D in state court under state battery law and federal civil rights law  33 days after the complaint was filed in state court and 27 days after it was served on D, D files a notice removal in federal court  too late?</vt:lpstr>
      <vt:lpstr>§ 1446. Procedure for removal of civil actions … (b) Requirements; generally.--(1) The notice of removal of a civil action or proceeding shall be filed within 30 days after the receipt by the defendant, through service or otherwise, of a copy of the initial pleading setting forth the claim for relief upon which such action or proceeding is based, or within 30 days after the service of summons upon the defendant if such initial pleading has then been filed in court and is not required to be served on the defendant, whichever period is shorter.… </vt:lpstr>
      <vt:lpstr>P sues D1 and D2 in state court under state battery law and federal civil rights law  D1 is served 3 days before D2. 30 days after D2 is served, D2 wants to remove.   too late?</vt:lpstr>
      <vt:lpstr>1446(b)(2) …(B) Each defendant shall have 30 days after receipt by or service on that defendant of the initial pleading or summons described in paragraph (1) to file the notice of removal. (C) If defendants are served at different times, and a later-served defendant files a notice of removal, any earlier-served defendant may consent to the removal even though that earlier-served defendant did not previously initiate or consent to removal. </vt:lpstr>
      <vt:lpstr>P sues D in state court under state battery law  one and a half years after D is served, P amends his complaint to include a federal civil rights action  within 30 days of service of the amended complaint, D seeks to remove  too late?</vt:lpstr>
      <vt:lpstr>1446(b) …  (3) Except as provided in subsection (c), if the case stated by the initial pleading is not removable, a notice of removal may be filed within 30 days after receipt by the defendant, through service or otherwise, of a copy of an amended pleading, motion, order or other paper from which it may first be ascertained that the case is one which is or has become removable.  (c) Requirements; removal based on diversity of citizenship.—  (1) A case may not be removed under subsection (b)(3) on the basis of jurisdiction conferred by section 1332 more than 1 year after commencement of the action, unless the district court finds that the plaintiff has acted in bad faith in order to prevent a defendant from removing the action ....   (B) If the notice of removal is filed more than 1 year after commencement of the action and the district court finds that the plaintiff deliberately failed to disclose the actual amount in controversy to prevent removal, that finding shall be deemed bad faith under paragraph (1).</vt:lpstr>
      <vt:lpstr>waiving objections to non-removability</vt:lpstr>
      <vt:lpstr>P (NY) sues D(NJ) in state court in NJ under state law for more than $75K  32 days after service D removes  32 after being served with the notice of removal P makes a motion to remand</vt:lpstr>
      <vt:lpstr>Lively v. Wild Oats Markets, Inc., 456 F.3d 933 (9th Cir. 2006) (the forum defendant rule is procedural and violation of that rule could not support sua sponte remand).</vt:lpstr>
      <vt:lpstr>one last issue   sua sponte remands for procedural defects in removal  not allowed after 30 days after filing of removal…</vt:lpstr>
      <vt:lpstr>Wright &amp; Miller FPP § 3739 It is important to note that several courts of appeals have forbidden district courts from remanding sua sponte for procedural defects even within the 30-day period. They reached this result on the basis of the language in the first sentence of Section 1447(c) referring to “a motion to remand the case on the basis of any defect other than lack of subject-matter jurisdiction,” which they read to require action by a party and to proscribe sua sponte action by the court. The courts that have so concluded point to the facts that the word “motion” was introduced into the first sentence of Section 1447(c) by Congress in 1988, and that Congress did not include the word in the second sentence of the statute, which deals with defects in subject-matter jurisdiction, indicating that the court may act on its own in the latter context but not in the former.</vt:lpstr>
      <vt:lpstr>PERSONAL JURISDICTION IN STATE COURT </vt:lpstr>
      <vt:lpstr>relationship between sovereigns</vt:lpstr>
      <vt:lpstr>distinguish PJ from choice of law</vt:lpstr>
      <vt:lpstr>D (VA) punches P (VA) in VA  P sues D in a court in Uzbekistan  the Uzbek court adjudicates the case in D’s absence using VA law</vt:lpstr>
      <vt:lpstr>D (VA) punches P (VA) in VA  P sues D in a court in Uzbekistan (assume D consents to PJ)  the Uzbek court adjudicates the case using Uzbek law</vt:lpstr>
      <vt:lpstr>distinguish PJ from subject matter jurisdiction</vt:lpstr>
      <vt:lpstr>D (VA) punches P (VA) in VA  P sues D in a court in Uzbekistan  the Uzbek court adjudicates the case in D’s absence using VA law</vt:lpstr>
      <vt:lpstr>distinguish PJ from service/notice</vt:lpstr>
      <vt:lpstr>D (VA) punches P (VA) in VA  P sues D in a court in Uzbekistan  D is served with a summons and complaint in VA</vt:lpstr>
      <vt:lpstr>Pennoyer v Neff (US 1878)</vt:lpstr>
      <vt:lpstr>what are the facts of Mitchell v. Neff?</vt:lpstr>
      <vt:lpstr>Mitchell v. Neff  - Mitchell sues Neff for unpaid legal services in Oregon state court - Neff has moved to Cal. - service was by a publication that had practically no circulation outside Oregon - Neff defaults - the Ore. state court attaches Oregon land and sells it in payment of the debt to...Mitchell himself - Mitchell sells it to Pennoyer</vt:lpstr>
      <vt:lpstr>what are the facts of Neff v. Pennoyer?</vt:lpstr>
      <vt:lpstr>Neff v. Pennoyer - Neff sues Pennoyer in ejectment in federal court in Ore. - diversity case - Pennoyer claims it is his, because he bought it from Mitchell, who got it pursuant to the enforcement of a valid Ore. state ct judgment - so Neff is attacking the validity of the judgment in Mitchell v. Neff</vt:lpstr>
      <vt:lpstr>- why did the US SCt affirm the decision of the federal trial court?</vt:lpstr>
      <vt:lpstr>but don’t federal courts have a duty to give state court judgments full faith and credit?</vt:lpstr>
      <vt:lpstr>In the earlier cases, it was supposed that the act gave to all judgments the same effect in other States which they had by law in the State where rendered. But this view was afterwards qualified so as to make the act applicable only when the court rendering the judgment had jurisdiction of the parties and of the subject matter, and not to preclude an inquiry into the jurisdiction of the court in which the judgment was rendered, or the right of the State itself to exercise authority over the person or the subject matter.</vt:lpstr>
      <vt:lpstr>a bit more on full faith and credit</vt:lpstr>
      <vt:lpstr>- D, a US national residing in NY, is sued by P, an Iranian, in an Iranian court concerning a brawl that D got into with P in NY  - assume there is PJ over D  - D defaults and a monetary judgment is issued against D  - P then sues upon the judgment in New York state court</vt:lpstr>
      <vt:lpstr>- D, a citizen and resident of NY, is sued by P, a citizen and resident of CA, in California state court concerning a brawl that D got into with P in NY  - assume there is PJ over D  - D defaults and a monetary judgment is issued against D  - P then sues upon the judgment in state court in NY</vt:lpstr>
      <vt:lpstr>Art IV, § 1.  Full Faith and Credit shall be given in each State to the public Acts, Records, and judicial Proceedings of every other State. And the Congress may by general Laws prescribe the Manner in which such Acts, Records and Proceedings shall be proved, and the Effect thereof. </vt:lpstr>
      <vt:lpstr>- D, a citizen and resident of NY, is sued by P, a citizen and resident of CA, in California state court concerning a brawl that D got into with P in NY  - assume there is PJ over D  - D defaults and a monetary judgment is issued against D  - P then sues upon the judgment in federal court in NY</vt:lpstr>
      <vt:lpstr>28 U.S.C. § 1738. - State and Territorial statutes and judicial proceedings; full faith and credit ...  The records and judicial proceedings of any court of any such State, Territory or Possession, or copies thereof, shall be proved or admitted in other courts within the United States and its Territories and Possessions by the attestation of the clerk and seal of the court annexed, if a seal exists, together with a certificate of a judge of the court that the said attestation is in proper form.  Such Acts, records and judicial proceedings or copies thereof, so authenticated, shall have the same full faith and credit in every court within the United States and its Territories and Possessions as they have by law or usage in the courts of such State, Territory or Possession from which they are taken. </vt:lpstr>
      <vt:lpstr>- D, a citizen and resident of NY, is sued by P, a citizen and resident of CA, in federal court in California concerning a brawl that D got into with P in NY  - assume there is PJ over D  - D defaults and a monetary judgment is issued against D  - P then sues upon the judgment in state court in NY</vt:lpstr>
      <vt:lpstr>Art. VI  This Constitution, and the laws of the United States which shall be made in pursuance thereof; and all treaties made, or which shall be made, under the authority of the United States, shall be the supreme law of the land; and the judges in every state shall be bound thereby, anything in the Constitution or laws of any State to the contrary notwithstanding.</vt:lpstr>
      <vt:lpstr>but no FF&amp;C obligation if the judgment was invalid for lack of PJ</vt:lpstr>
      <vt:lpstr>why was there no jurisdiction over Neff’s person?</vt:lpstr>
      <vt:lpstr>assume that Neff had been found in CA and had been served with process there  would there be PJ over his person then?</vt:lpstr>
      <vt:lpstr>why was there no jurisdiction over Neff’s property?</vt:lpstr>
      <vt:lpstr>isn’t it enough that Neff in fact did have property in Oregon?</vt:lpstr>
      <vt:lpstr>did Justice Field conclude that the Oregon state court judgment in Mitchell v Neff violated the 14th Amendment?</vt:lpstr>
      <vt:lpstr>why did Field conclude the judgment was invalid then?</vt:lpstr>
      <vt:lpstr>what would have happened if Neff had sued Pennoyer in state court in Oregon? </vt:lpstr>
      <vt:lpstr>was it really necessary that the property be attached at the initiation of the suit…?</vt:lpstr>
      <vt:lpstr>- the requirement of attachment for in rem/quasi in rem was soon abandoned, provided that the property is identified at the outset</vt:lpstr>
      <vt:lpstr>challenging PJ</vt:lpstr>
      <vt:lpstr>direct  - motion to dismiss for lack of PJ brought before the court that is wrongly asserting PJ  - motion to set aside judgment brought before the court that wrongly asserted PJ  indirect  - collateral attack   - a challenge of the validity of the judgment of different proceedings on the ground that the court in the proceedings lacked PJ</vt:lpstr>
      <vt:lpstr>what type of challenge occurred in Neff v. Pennoyer?</vt:lpstr>
      <vt:lpstr>was there PJ over Pennoyer in Neff v. Pennoyer?</vt:lpstr>
      <vt:lpstr>effect of limits on PJ being read into the 14th Amendment...</vt:lpstr>
      <vt:lpstr>Amendment XIV. Section 1.   . . . nor shall any State deprive any person of life, liberty, or property, without due process of law… </vt:lpstr>
      <vt:lpstr> direct attack  - P sues D in Oregon state court - D has no connection with Oregon, but Oregon law allows the assertion of PJ over D  Pre-Pennoyer: D has no grounds for a direct attack that could ultimately be entertained by the US SCt – only question is Oregon state law or international law (as interpreted by Oregon state courts)  Post-Pennoyer: D has grounds for a direct attack as a violation of the Due Process Clause of the 14th Amendment and can appeal to the US SCt. </vt:lpstr>
      <vt:lpstr> collateral attack  - P sues D in Oregon state court - D has no connection with Oregon, but Oregon law allows the assertion of PJ over D - D defaults - P sues D on the judgment in California state court  Pre-Pennoyer: D has no grounds for a collateral attack that could ultimately be entertained by the US SCt – only question is Oregon state law or international law (as interpreted by California state courts)  Post-Pennoyer: D has grounds for a collateral attack as a violation of the Due Process Clause of the 14th Amendment and can appeal to the US SCt </vt:lpstr>
      <vt:lpstr>The Pennoyer Framework</vt:lpstr>
      <vt:lpstr>in personam – source of PJ is presence of D at initiation of suit (NOT at time of event being adjudicated)  tagging </vt:lpstr>
      <vt:lpstr>in rem – source of PJ is presence of property at initiation of suit  suit concerns ownership of property (e.g. quiet title action)  binding upon all possible claimants  </vt:lpstr>
      <vt:lpstr>quasi in rem   two types:  1) suit concerns ownership of property (e.g. quiet title action), BUT binding only on certain named parties</vt:lpstr>
      <vt:lpstr>2) source of PJ is D’s property in state at initiation of suit, but suit does not concern ownership of property  although if P wins, D’s property will be used to execute judgment</vt:lpstr>
      <vt:lpstr>what kind of PJ was Mitchell trying for in Mitchell v. Neff?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procedural law in federal court</dc:title>
  <dc:creator>Owner</dc:creator>
  <cp:lastModifiedBy>Green, Michael S</cp:lastModifiedBy>
  <cp:revision>157</cp:revision>
  <cp:lastPrinted>2017-08-23T14:27:47Z</cp:lastPrinted>
  <dcterms:created xsi:type="dcterms:W3CDTF">2017-08-11T16:01:16Z</dcterms:created>
  <dcterms:modified xsi:type="dcterms:W3CDTF">2019-09-09T15:55:00Z</dcterms:modified>
</cp:coreProperties>
</file>