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3"/>
  </p:notesMasterIdLst>
  <p:handoutMasterIdLst>
    <p:handoutMasterId r:id="rId64"/>
  </p:handoutMasterIdLst>
  <p:sldIdLst>
    <p:sldId id="271" r:id="rId2"/>
    <p:sldId id="470" r:id="rId3"/>
    <p:sldId id="479" r:id="rId4"/>
    <p:sldId id="503" r:id="rId5"/>
    <p:sldId id="480" r:id="rId6"/>
    <p:sldId id="515" r:id="rId7"/>
    <p:sldId id="273" r:id="rId8"/>
    <p:sldId id="276" r:id="rId9"/>
    <p:sldId id="277" r:id="rId10"/>
    <p:sldId id="278" r:id="rId11"/>
    <p:sldId id="279" r:id="rId12"/>
    <p:sldId id="280" r:id="rId13"/>
    <p:sldId id="281" r:id="rId14"/>
    <p:sldId id="282" r:id="rId15"/>
    <p:sldId id="283" r:id="rId16"/>
    <p:sldId id="287" r:id="rId17"/>
    <p:sldId id="288" r:id="rId18"/>
    <p:sldId id="289" r:id="rId19"/>
    <p:sldId id="290" r:id="rId20"/>
    <p:sldId id="291" r:id="rId21"/>
    <p:sldId id="292" r:id="rId22"/>
    <p:sldId id="364" r:id="rId23"/>
    <p:sldId id="293" r:id="rId24"/>
    <p:sldId id="294" r:id="rId25"/>
    <p:sldId id="295" r:id="rId26"/>
    <p:sldId id="296" r:id="rId27"/>
    <p:sldId id="297" r:id="rId28"/>
    <p:sldId id="408" r:id="rId29"/>
    <p:sldId id="265" r:id="rId30"/>
    <p:sldId id="266" r:id="rId31"/>
    <p:sldId id="267" r:id="rId32"/>
    <p:sldId id="268" r:id="rId33"/>
    <p:sldId id="304" r:id="rId34"/>
    <p:sldId id="305" r:id="rId35"/>
    <p:sldId id="269" r:id="rId36"/>
    <p:sldId id="409" r:id="rId37"/>
    <p:sldId id="410" r:id="rId38"/>
    <p:sldId id="411" r:id="rId39"/>
    <p:sldId id="412" r:id="rId40"/>
    <p:sldId id="413" r:id="rId41"/>
    <p:sldId id="415" r:id="rId42"/>
    <p:sldId id="416" r:id="rId43"/>
    <p:sldId id="417" r:id="rId44"/>
    <p:sldId id="418" r:id="rId45"/>
    <p:sldId id="419" r:id="rId46"/>
    <p:sldId id="420" r:id="rId47"/>
    <p:sldId id="421" r:id="rId48"/>
    <p:sldId id="422" r:id="rId49"/>
    <p:sldId id="423" r:id="rId50"/>
    <p:sldId id="424" r:id="rId51"/>
    <p:sldId id="425" r:id="rId52"/>
    <p:sldId id="426" r:id="rId53"/>
    <p:sldId id="324" r:id="rId54"/>
    <p:sldId id="326" r:id="rId55"/>
    <p:sldId id="400" r:id="rId56"/>
    <p:sldId id="325" r:id="rId57"/>
    <p:sldId id="403" r:id="rId58"/>
    <p:sldId id="404" r:id="rId59"/>
    <p:sldId id="406" r:id="rId60"/>
    <p:sldId id="405" r:id="rId61"/>
    <p:sldId id="407" r:id="rId6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09" autoAdjust="0"/>
    <p:restoredTop sz="94660"/>
  </p:normalViewPr>
  <p:slideViewPr>
    <p:cSldViewPr snapToGrid="0">
      <p:cViewPr varScale="1">
        <p:scale>
          <a:sx n="112" d="100"/>
          <a:sy n="112" d="100"/>
        </p:scale>
        <p:origin x="448"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6CD21426-89A3-4BF6-AB47-01552AEE8D76}" type="datetimeFigureOut">
              <a:rPr lang="en-US" smtClean="0"/>
              <a:t>9/6/19</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3492AEBA-6811-42A9-BC8A-4667065F7C12}" type="slidenum">
              <a:rPr lang="en-US" smtClean="0"/>
              <a:t>‹#›</a:t>
            </a:fld>
            <a:endParaRPr lang="en-US"/>
          </a:p>
        </p:txBody>
      </p:sp>
    </p:spTree>
    <p:extLst>
      <p:ext uri="{BB962C8B-B14F-4D97-AF65-F5344CB8AC3E}">
        <p14:creationId xmlns:p14="http://schemas.microsoft.com/office/powerpoint/2010/main" val="8006018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1A70EE81-0807-AF46-AFC9-6EEE043FFA0F}" type="datetimeFigureOut">
              <a:rPr lang="en-US" smtClean="0"/>
              <a:t>9/6/19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24FB9C1-A476-E84F-857B-1F98DDBC7E37}" type="slidenum">
              <a:rPr lang="en-US" smtClean="0"/>
              <a:t>‹#›</a:t>
            </a:fld>
            <a:endParaRPr lang="en-US"/>
          </a:p>
        </p:txBody>
      </p:sp>
    </p:spTree>
    <p:extLst>
      <p:ext uri="{BB962C8B-B14F-4D97-AF65-F5344CB8AC3E}">
        <p14:creationId xmlns:p14="http://schemas.microsoft.com/office/powerpoint/2010/main" val="471877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D252BCA-3F97-4AA1-AD82-60B14CF8848F}" type="datetimeFigureOut">
              <a:rPr lang="en-US" smtClean="0"/>
              <a:t>9/6/19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916608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252BCA-3F97-4AA1-AD82-60B14CF8848F}" type="datetimeFigureOut">
              <a:rPr lang="en-US" smtClean="0"/>
              <a:t>9/6/19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277969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252BCA-3F97-4AA1-AD82-60B14CF8848F}" type="datetimeFigureOut">
              <a:rPr lang="en-US" smtClean="0"/>
              <a:t>9/6/19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2639236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252BCA-3F97-4AA1-AD82-60B14CF8848F}" type="datetimeFigureOut">
              <a:rPr lang="en-US" smtClean="0"/>
              <a:t>9/6/19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16776631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D252BCA-3F97-4AA1-AD82-60B14CF8848F}" type="datetimeFigureOut">
              <a:rPr lang="en-US" smtClean="0"/>
              <a:t>9/6/19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466802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D252BCA-3F97-4AA1-AD82-60B14CF8848F}" type="datetimeFigureOut">
              <a:rPr lang="en-US" smtClean="0"/>
              <a:t>9/6/19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3597112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D252BCA-3F97-4AA1-AD82-60B14CF8848F}" type="datetimeFigureOut">
              <a:rPr lang="en-US" smtClean="0"/>
              <a:t>9/6/19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13816098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D252BCA-3F97-4AA1-AD82-60B14CF8848F}" type="datetimeFigureOut">
              <a:rPr lang="en-US" smtClean="0"/>
              <a:t>9/6/19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2709887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252BCA-3F97-4AA1-AD82-60B14CF8848F}" type="datetimeFigureOut">
              <a:rPr lang="en-US" smtClean="0"/>
              <a:t>9/6/19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17987907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D252BCA-3F97-4AA1-AD82-60B14CF8848F}" type="datetimeFigureOut">
              <a:rPr lang="en-US" smtClean="0"/>
              <a:t>9/6/19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50248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D252BCA-3F97-4AA1-AD82-60B14CF8848F}" type="datetimeFigureOut">
              <a:rPr lang="en-US" smtClean="0"/>
              <a:t>9/6/19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3280649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252BCA-3F97-4AA1-AD82-60B14CF8848F}" type="datetimeFigureOut">
              <a:rPr lang="en-US" smtClean="0"/>
              <a:t>9/6/19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ED6F31-2E8D-49FE-8149-23297BCE8EE5}" type="slidenum">
              <a:rPr lang="en-US" smtClean="0"/>
              <a:t>‹#›</a:t>
            </a:fld>
            <a:endParaRPr lang="en-US"/>
          </a:p>
        </p:txBody>
      </p:sp>
    </p:spTree>
    <p:extLst>
      <p:ext uri="{BB962C8B-B14F-4D97-AF65-F5344CB8AC3E}">
        <p14:creationId xmlns:p14="http://schemas.microsoft.com/office/powerpoint/2010/main" val="32833241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1905000" y="274638"/>
            <a:ext cx="8305800" cy="5668962"/>
          </a:xfrm>
        </p:spPr>
        <p:txBody>
          <a:bodyPr/>
          <a:lstStyle/>
          <a:p>
            <a:pPr eaLnBrk="1" hangingPunct="1"/>
            <a:r>
              <a:rPr lang="en-US" altLang="en-US" dirty="0"/>
              <a:t>Mon., Sept. 9</a:t>
            </a:r>
          </a:p>
        </p:txBody>
      </p:sp>
    </p:spTree>
    <p:extLst>
      <p:ext uri="{BB962C8B-B14F-4D97-AF65-F5344CB8AC3E}">
        <p14:creationId xmlns:p14="http://schemas.microsoft.com/office/powerpoint/2010/main" val="32163049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6037" y="365125"/>
            <a:ext cx="10577763" cy="6077786"/>
          </a:xfrm>
        </p:spPr>
        <p:txBody>
          <a:bodyPr/>
          <a:lstStyle/>
          <a:p>
            <a:r>
              <a:rPr lang="en-US" dirty="0"/>
              <a:t>even though federal law creates the cause of action, the federal statute may incorporate state law standards</a:t>
            </a:r>
            <a:br>
              <a:rPr lang="en-US" dirty="0"/>
            </a:br>
            <a:br>
              <a:rPr lang="en-US" dirty="0"/>
            </a:br>
            <a:r>
              <a:rPr lang="en-US" dirty="0"/>
              <a:t>if the state law is what will actually be litigated, no </a:t>
            </a:r>
            <a:r>
              <a:rPr lang="en-US" dirty="0" err="1"/>
              <a:t>smj</a:t>
            </a:r>
            <a:endParaRPr lang="en-US" dirty="0"/>
          </a:p>
        </p:txBody>
      </p:sp>
    </p:spTree>
    <p:extLst>
      <p:ext uri="{BB962C8B-B14F-4D97-AF65-F5344CB8AC3E}">
        <p14:creationId xmlns:p14="http://schemas.microsoft.com/office/powerpoint/2010/main" val="6070182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7832" y="365125"/>
            <a:ext cx="10655968" cy="5849186"/>
          </a:xfrm>
        </p:spPr>
        <p:txBody>
          <a:bodyPr/>
          <a:lstStyle/>
          <a:p>
            <a:r>
              <a:rPr lang="en-US" dirty="0"/>
              <a:t>Shoshone Mining (US 1900)</a:t>
            </a:r>
            <a:br>
              <a:rPr lang="en-US" dirty="0"/>
            </a:br>
            <a:br>
              <a:rPr lang="en-US" dirty="0"/>
            </a:br>
            <a:r>
              <a:rPr lang="en-US" dirty="0"/>
              <a:t>a federal statute created a cause of action to determine mining rights (without specifying whether it can be brought in only federal, federal and state, or only state court)</a:t>
            </a:r>
            <a:br>
              <a:rPr lang="en-US" dirty="0"/>
            </a:br>
            <a:br>
              <a:rPr lang="en-US" dirty="0"/>
            </a:br>
            <a:r>
              <a:rPr lang="en-US" dirty="0"/>
              <a:t>the federal statute allowed suits under local mining customs and statutes </a:t>
            </a:r>
          </a:p>
        </p:txBody>
      </p:sp>
    </p:spTree>
    <p:extLst>
      <p:ext uri="{BB962C8B-B14F-4D97-AF65-F5344CB8AC3E}">
        <p14:creationId xmlns:p14="http://schemas.microsoft.com/office/powerpoint/2010/main" val="32069001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7989" y="365125"/>
            <a:ext cx="10595811" cy="6137943"/>
          </a:xfrm>
        </p:spPr>
        <p:txBody>
          <a:bodyPr/>
          <a:lstStyle/>
          <a:p>
            <a:r>
              <a:rPr lang="en-US" dirty="0"/>
              <a:t>very, very rare</a:t>
            </a:r>
          </a:p>
        </p:txBody>
      </p:sp>
    </p:spTree>
    <p:extLst>
      <p:ext uri="{BB962C8B-B14F-4D97-AF65-F5344CB8AC3E}">
        <p14:creationId xmlns:p14="http://schemas.microsoft.com/office/powerpoint/2010/main" val="36107775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9942" y="365125"/>
            <a:ext cx="10613858" cy="6222164"/>
          </a:xfrm>
        </p:spPr>
        <p:txBody>
          <a:bodyPr/>
          <a:lstStyle/>
          <a:p>
            <a:r>
              <a:rPr lang="en-US" dirty="0"/>
              <a:t>may </a:t>
            </a:r>
            <a:r>
              <a:rPr lang="en-US" i="1" dirty="0"/>
              <a:t>bring in </a:t>
            </a:r>
            <a:r>
              <a:rPr lang="en-US" dirty="0"/>
              <a:t>a case that </a:t>
            </a:r>
            <a:r>
              <a:rPr lang="en-US" i="1" dirty="0"/>
              <a:t>fails to satisfy </a:t>
            </a:r>
            <a:r>
              <a:rPr lang="en-US" dirty="0"/>
              <a:t>the creation test</a:t>
            </a:r>
          </a:p>
        </p:txBody>
      </p:sp>
    </p:spTree>
    <p:extLst>
      <p:ext uri="{BB962C8B-B14F-4D97-AF65-F5344CB8AC3E}">
        <p14:creationId xmlns:p14="http://schemas.microsoft.com/office/powerpoint/2010/main" val="9355494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9863" y="274638"/>
            <a:ext cx="9630937" cy="6126162"/>
          </a:xfrm>
        </p:spPr>
        <p:txBody>
          <a:bodyPr rtlCol="0">
            <a:normAutofit fontScale="90000"/>
          </a:bodyPr>
          <a:lstStyle/>
          <a:p>
            <a:pPr>
              <a:defRPr/>
            </a:pPr>
            <a:r>
              <a:rPr lang="en-US" dirty="0"/>
              <a:t>I am a beneficiary of a trust and sue the trustee because he has invested in illegal securities in violation of the trust </a:t>
            </a:r>
            <a:br>
              <a:rPr lang="en-US" dirty="0"/>
            </a:br>
            <a:br>
              <a:rPr lang="en-US" dirty="0"/>
            </a:br>
            <a:r>
              <a:rPr lang="en-US" dirty="0"/>
              <a:t>the securities are illegal because they are in violation of federal law</a:t>
            </a:r>
            <a:br>
              <a:rPr lang="en-US" dirty="0"/>
            </a:br>
            <a:br>
              <a:rPr lang="en-US" dirty="0"/>
            </a:br>
            <a:r>
              <a:rPr lang="en-US" dirty="0"/>
              <a:t>SMJ under 1331 using the creation test?</a:t>
            </a:r>
            <a:br>
              <a:rPr lang="en-US" dirty="0"/>
            </a:br>
            <a:br>
              <a:rPr lang="en-US" dirty="0"/>
            </a:br>
            <a:r>
              <a:rPr lang="en-US" dirty="0"/>
              <a:t>similar to Smith v. Kansas City Title &amp; Trust Co. (US 1921)</a:t>
            </a:r>
          </a:p>
        </p:txBody>
      </p:sp>
    </p:spTree>
    <p:extLst>
      <p:ext uri="{BB962C8B-B14F-4D97-AF65-F5344CB8AC3E}">
        <p14:creationId xmlns:p14="http://schemas.microsoft.com/office/powerpoint/2010/main" val="4000492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2604" y="365125"/>
            <a:ext cx="10361195" cy="5885280"/>
          </a:xfrm>
        </p:spPr>
        <p:txBody>
          <a:bodyPr/>
          <a:lstStyle/>
          <a:p>
            <a:r>
              <a:rPr lang="en-US" dirty="0"/>
              <a:t>Gunn v. Minton (US 2013)</a:t>
            </a:r>
          </a:p>
        </p:txBody>
      </p:sp>
    </p:spTree>
    <p:extLst>
      <p:ext uri="{BB962C8B-B14F-4D97-AF65-F5344CB8AC3E}">
        <p14:creationId xmlns:p14="http://schemas.microsoft.com/office/powerpoint/2010/main" val="35699734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4853" y="365125"/>
            <a:ext cx="11028947" cy="6035675"/>
          </a:xfrm>
        </p:spPr>
        <p:txBody>
          <a:bodyPr/>
          <a:lstStyle/>
          <a:p>
            <a:r>
              <a:rPr lang="en-US" dirty="0"/>
              <a:t>“Does the state-law claim necessarily raise a stated federal issue, actually disputed and substantial, which a federal forum may entertain without disturbing any congressionally approved balance of federal and state judicial responsibilities?” </a:t>
            </a:r>
            <a:br>
              <a:rPr lang="en-US" dirty="0"/>
            </a:br>
            <a:br>
              <a:rPr lang="en-US" dirty="0"/>
            </a:br>
            <a:r>
              <a:rPr lang="en-US" dirty="0"/>
              <a:t>Grable &amp; Sons Metal Products, Inc. v. </a:t>
            </a:r>
            <a:r>
              <a:rPr lang="en-US" dirty="0" err="1"/>
              <a:t>Darue</a:t>
            </a:r>
            <a:r>
              <a:rPr lang="en-US" dirty="0"/>
              <a:t> Engineering &amp; Mfg., (US 2005)</a:t>
            </a:r>
          </a:p>
        </p:txBody>
      </p:sp>
    </p:spTree>
    <p:extLst>
      <p:ext uri="{BB962C8B-B14F-4D97-AF65-F5344CB8AC3E}">
        <p14:creationId xmlns:p14="http://schemas.microsoft.com/office/powerpoint/2010/main" val="6416168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1816" y="365125"/>
            <a:ext cx="10661984" cy="5981533"/>
          </a:xfrm>
        </p:spPr>
        <p:txBody>
          <a:bodyPr/>
          <a:lstStyle/>
          <a:p>
            <a:r>
              <a:rPr lang="en-US" dirty="0"/>
              <a:t>does Minton’s state law claim necessarily raise a federal issue?</a:t>
            </a:r>
          </a:p>
        </p:txBody>
      </p:sp>
    </p:spTree>
    <p:extLst>
      <p:ext uri="{BB962C8B-B14F-4D97-AF65-F5344CB8AC3E}">
        <p14:creationId xmlns:p14="http://schemas.microsoft.com/office/powerpoint/2010/main" val="10283851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9547" y="365125"/>
            <a:ext cx="10764253" cy="6077786"/>
          </a:xfrm>
        </p:spPr>
        <p:txBody>
          <a:bodyPr/>
          <a:lstStyle/>
          <a:p>
            <a:r>
              <a:rPr lang="en-US" dirty="0"/>
              <a:t>is the federal issue actually disputed?</a:t>
            </a:r>
          </a:p>
        </p:txBody>
      </p:sp>
    </p:spTree>
    <p:extLst>
      <p:ext uri="{BB962C8B-B14F-4D97-AF65-F5344CB8AC3E}">
        <p14:creationId xmlns:p14="http://schemas.microsoft.com/office/powerpoint/2010/main" val="833675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3847" y="365125"/>
            <a:ext cx="10649953" cy="5957470"/>
          </a:xfrm>
        </p:spPr>
        <p:txBody>
          <a:bodyPr/>
          <a:lstStyle/>
          <a:p>
            <a:r>
              <a:rPr lang="en-US" dirty="0"/>
              <a:t>is the federal issue substantial?</a:t>
            </a:r>
          </a:p>
        </p:txBody>
      </p:sp>
    </p:spTree>
    <p:extLst>
      <p:ext uri="{BB962C8B-B14F-4D97-AF65-F5344CB8AC3E}">
        <p14:creationId xmlns:p14="http://schemas.microsoft.com/office/powerpoint/2010/main" val="1244650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1981200" y="274638"/>
            <a:ext cx="8229600" cy="5973762"/>
          </a:xfrm>
        </p:spPr>
        <p:txBody>
          <a:bodyPr/>
          <a:lstStyle/>
          <a:p>
            <a:r>
              <a:rPr lang="en-US" altLang="en-US" dirty="0"/>
              <a:t>federal subject matter jurisdiction</a:t>
            </a:r>
            <a:br>
              <a:rPr lang="en-US" altLang="en-US" dirty="0"/>
            </a:br>
            <a:br>
              <a:rPr lang="en-US" altLang="en-US" dirty="0"/>
            </a:br>
            <a:r>
              <a:rPr lang="en-US" altLang="en-US" dirty="0"/>
              <a:t>federal question</a:t>
            </a:r>
            <a:br>
              <a:rPr lang="en-US" altLang="en-US" dirty="0"/>
            </a:br>
            <a:r>
              <a:rPr lang="en-US" altLang="en-US" dirty="0"/>
              <a:t>(or “arising under”)</a:t>
            </a:r>
            <a:br>
              <a:rPr lang="en-US" altLang="en-US" dirty="0"/>
            </a:br>
            <a:r>
              <a:rPr lang="en-US" altLang="en-US" dirty="0"/>
              <a:t>jurisdiction</a:t>
            </a:r>
          </a:p>
        </p:txBody>
      </p:sp>
    </p:spTree>
    <p:extLst>
      <p:ext uri="{BB962C8B-B14F-4D97-AF65-F5344CB8AC3E}">
        <p14:creationId xmlns:p14="http://schemas.microsoft.com/office/powerpoint/2010/main" val="6944052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8542" y="365125"/>
            <a:ext cx="10385258" cy="5843170"/>
          </a:xfrm>
        </p:spPr>
        <p:txBody>
          <a:bodyPr/>
          <a:lstStyle/>
          <a:p>
            <a:r>
              <a:rPr lang="en-US" dirty="0"/>
              <a:t>“[I]t is not enough that the federal issue be significant to the particular parties in the immediate suit… The substantiality inquiry under Grable looks instead to the importance of the issue to the federal system as a whole.”</a:t>
            </a:r>
          </a:p>
        </p:txBody>
      </p:sp>
    </p:spTree>
    <p:extLst>
      <p:ext uri="{BB962C8B-B14F-4D97-AF65-F5344CB8AC3E}">
        <p14:creationId xmlns:p14="http://schemas.microsoft.com/office/powerpoint/2010/main" val="23824432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1342" y="365125"/>
            <a:ext cx="10842458" cy="5939422"/>
          </a:xfrm>
        </p:spPr>
        <p:txBody>
          <a:bodyPr/>
          <a:lstStyle/>
          <a:p>
            <a:r>
              <a:rPr lang="en-US" dirty="0"/>
              <a:t>would requiring a federal forum to entertain the case disturb any congressionally approved balance of federal and state judicial responsibilities?</a:t>
            </a:r>
          </a:p>
        </p:txBody>
      </p:sp>
    </p:spTree>
    <p:extLst>
      <p:ext uri="{BB962C8B-B14F-4D97-AF65-F5344CB8AC3E}">
        <p14:creationId xmlns:p14="http://schemas.microsoft.com/office/powerpoint/2010/main" val="17326090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87065-EDB3-BB40-9DF7-F57C85A58A50}"/>
              </a:ext>
            </a:extLst>
          </p:cNvPr>
          <p:cNvSpPr>
            <a:spLocks noGrp="1"/>
          </p:cNvSpPr>
          <p:nvPr>
            <p:ph type="title"/>
          </p:nvPr>
        </p:nvSpPr>
        <p:spPr>
          <a:xfrm>
            <a:off x="699911" y="365125"/>
            <a:ext cx="10653889" cy="5832475"/>
          </a:xfrm>
        </p:spPr>
        <p:txBody>
          <a:bodyPr/>
          <a:lstStyle/>
          <a:p>
            <a:r>
              <a:rPr lang="en-US" dirty="0"/>
              <a:t>Adhering to the demands of “[l]</a:t>
            </a:r>
            <a:r>
              <a:rPr lang="en-US" dirty="0" err="1"/>
              <a:t>inguistic</a:t>
            </a:r>
            <a:r>
              <a:rPr lang="en-US" dirty="0"/>
              <a:t> consistency,” we have interpreted the phrase “arising under” in both sections identically, applying our § 1331 and § 1338(a) precedents interchangeably.</a:t>
            </a:r>
          </a:p>
        </p:txBody>
      </p:sp>
    </p:spTree>
    <p:extLst>
      <p:ext uri="{BB962C8B-B14F-4D97-AF65-F5344CB8AC3E}">
        <p14:creationId xmlns:p14="http://schemas.microsoft.com/office/powerpoint/2010/main" val="4166760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2132" y="365125"/>
            <a:ext cx="10541668" cy="5957470"/>
          </a:xfrm>
        </p:spPr>
        <p:txBody>
          <a:bodyPr/>
          <a:lstStyle/>
          <a:p>
            <a:r>
              <a:rPr lang="en-US" dirty="0"/>
              <a:t>does it matter to the case that cases arising under patent law have exclusive federal SMJ?</a:t>
            </a:r>
          </a:p>
        </p:txBody>
      </p:sp>
    </p:spTree>
    <p:extLst>
      <p:ext uri="{BB962C8B-B14F-4D97-AF65-F5344CB8AC3E}">
        <p14:creationId xmlns:p14="http://schemas.microsoft.com/office/powerpoint/2010/main" val="30373700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7674" y="365125"/>
            <a:ext cx="10716126" cy="6071770"/>
          </a:xfrm>
        </p:spPr>
        <p:txBody>
          <a:bodyPr>
            <a:normAutofit fontScale="90000"/>
          </a:bodyPr>
          <a:lstStyle/>
          <a:p>
            <a:r>
              <a:rPr lang="en-US" dirty="0"/>
              <a:t>the LMRA completely preempts state contract law concerning collective bargaining agreements between unions and employers and replaces the whole area of state law with federal law</a:t>
            </a:r>
            <a:br>
              <a:rPr lang="en-US" dirty="0"/>
            </a:br>
            <a:br>
              <a:rPr lang="en-US" dirty="0"/>
            </a:br>
            <a:r>
              <a:rPr lang="en-US" dirty="0"/>
              <a:t>union sues employer under state contract law in state court</a:t>
            </a:r>
            <a:br>
              <a:rPr lang="en-US" dirty="0"/>
            </a:br>
            <a:br>
              <a:rPr lang="en-US" dirty="0"/>
            </a:br>
            <a:r>
              <a:rPr lang="en-US" dirty="0"/>
              <a:t>employer removes on ground that the cause of action is really federal</a:t>
            </a:r>
            <a:br>
              <a:rPr lang="en-US" dirty="0"/>
            </a:br>
            <a:br>
              <a:rPr lang="en-US" dirty="0"/>
            </a:br>
            <a:r>
              <a:rPr lang="en-US" dirty="0"/>
              <a:t>arising under SMJ?</a:t>
            </a:r>
          </a:p>
        </p:txBody>
      </p:sp>
    </p:spTree>
    <p:extLst>
      <p:ext uri="{BB962C8B-B14F-4D97-AF65-F5344CB8AC3E}">
        <p14:creationId xmlns:p14="http://schemas.microsoft.com/office/powerpoint/2010/main" val="266971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1974" y="365125"/>
            <a:ext cx="10601826" cy="6059738"/>
          </a:xfrm>
        </p:spPr>
        <p:txBody>
          <a:bodyPr>
            <a:normAutofit fontScale="90000"/>
          </a:bodyPr>
          <a:lstStyle/>
          <a:p>
            <a:r>
              <a:rPr lang="en-US" dirty="0"/>
              <a:t>P sues a municipality in federal court for damages under 42 U.S.C. § 1983 for violations of his civil rights</a:t>
            </a:r>
            <a:br>
              <a:rPr lang="en-US" dirty="0"/>
            </a:br>
            <a:br>
              <a:rPr lang="en-US" dirty="0"/>
            </a:br>
            <a:r>
              <a:rPr lang="en-US" dirty="0"/>
              <a:t>the US </a:t>
            </a:r>
            <a:r>
              <a:rPr lang="en-US" dirty="0" err="1"/>
              <a:t>SCt</a:t>
            </a:r>
            <a:r>
              <a:rPr lang="en-US" dirty="0"/>
              <a:t> has never decided whether a municipality can be sued under § 1983 </a:t>
            </a:r>
            <a:br>
              <a:rPr lang="en-US" dirty="0"/>
            </a:br>
            <a:br>
              <a:rPr lang="en-US" dirty="0"/>
            </a:br>
            <a:r>
              <a:rPr lang="en-US" dirty="0"/>
              <a:t>the federal court concludes that municipalities cannot be sued under § 1983 </a:t>
            </a:r>
            <a:br>
              <a:rPr lang="en-US" dirty="0"/>
            </a:br>
            <a:br>
              <a:rPr lang="en-US" dirty="0"/>
            </a:br>
            <a:r>
              <a:rPr lang="en-US" dirty="0"/>
              <a:t>how is the case dismissed: lack of SMJ or failure to state a claim?</a:t>
            </a:r>
          </a:p>
        </p:txBody>
      </p:sp>
    </p:spTree>
    <p:extLst>
      <p:ext uri="{BB962C8B-B14F-4D97-AF65-F5344CB8AC3E}">
        <p14:creationId xmlns:p14="http://schemas.microsoft.com/office/powerpoint/2010/main" val="9980606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3768" y="365125"/>
            <a:ext cx="10680032" cy="6095833"/>
          </a:xfrm>
        </p:spPr>
        <p:txBody>
          <a:bodyPr/>
          <a:lstStyle/>
          <a:p>
            <a:r>
              <a:rPr lang="en-US" dirty="0"/>
              <a:t>P and D get into a fight </a:t>
            </a:r>
            <a:br>
              <a:rPr lang="en-US" dirty="0"/>
            </a:br>
            <a:br>
              <a:rPr lang="en-US" dirty="0"/>
            </a:br>
            <a:r>
              <a:rPr lang="en-US" dirty="0"/>
              <a:t>P wants to sue D in federal court</a:t>
            </a:r>
            <a:br>
              <a:rPr lang="en-US" dirty="0"/>
            </a:br>
            <a:br>
              <a:rPr lang="en-US" dirty="0"/>
            </a:br>
            <a:r>
              <a:rPr lang="en-US" dirty="0"/>
              <a:t>so P sues D for violating federal securities law by hitting him in the face</a:t>
            </a:r>
            <a:br>
              <a:rPr lang="en-US" dirty="0"/>
            </a:br>
            <a:br>
              <a:rPr lang="en-US" dirty="0"/>
            </a:br>
            <a:r>
              <a:rPr lang="en-US" dirty="0"/>
              <a:t>failure to state a claim or lack of SMJ?</a:t>
            </a:r>
          </a:p>
        </p:txBody>
      </p:sp>
    </p:spTree>
    <p:extLst>
      <p:ext uri="{BB962C8B-B14F-4D97-AF65-F5344CB8AC3E}">
        <p14:creationId xmlns:p14="http://schemas.microsoft.com/office/powerpoint/2010/main" val="41912318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9863" y="365125"/>
            <a:ext cx="10773937" cy="5834953"/>
          </a:xfrm>
        </p:spPr>
        <p:txBody>
          <a:bodyPr/>
          <a:lstStyle/>
          <a:p>
            <a:r>
              <a:rPr lang="en-US" dirty="0"/>
              <a:t>P (NY) sues D (NY), a state officer, in federal court for violating his federal civil rights in the course of an arrest</a:t>
            </a:r>
            <a:br>
              <a:rPr lang="en-US" dirty="0"/>
            </a:br>
            <a:br>
              <a:rPr lang="en-US" dirty="0"/>
            </a:br>
            <a:r>
              <a:rPr lang="en-US" dirty="0"/>
              <a:t>P joins a state-law battery action against the officer</a:t>
            </a:r>
            <a:br>
              <a:rPr lang="en-US" dirty="0"/>
            </a:br>
            <a:br>
              <a:rPr lang="en-US" dirty="0"/>
            </a:br>
            <a:r>
              <a:rPr lang="en-US" dirty="0"/>
              <a:t>is this </a:t>
            </a:r>
            <a:r>
              <a:rPr lang="en-US"/>
              <a:t>a Smith/Grable/Gunn type case?</a:t>
            </a:r>
            <a:endParaRPr lang="en-US" dirty="0"/>
          </a:p>
        </p:txBody>
      </p:sp>
    </p:spTree>
    <p:extLst>
      <p:ext uri="{BB962C8B-B14F-4D97-AF65-F5344CB8AC3E}">
        <p14:creationId xmlns:p14="http://schemas.microsoft.com/office/powerpoint/2010/main" val="26566218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2895600" y="1063626"/>
            <a:ext cx="6286500" cy="4594225"/>
          </a:xfrm>
        </p:spPr>
        <p:txBody>
          <a:bodyPr/>
          <a:lstStyle/>
          <a:p>
            <a:pPr eaLnBrk="1" hangingPunct="1"/>
            <a:r>
              <a:rPr lang="en-US" altLang="en-US"/>
              <a:t>removal</a:t>
            </a:r>
          </a:p>
        </p:txBody>
      </p:sp>
    </p:spTree>
    <p:extLst>
      <p:ext uri="{BB962C8B-B14F-4D97-AF65-F5344CB8AC3E}">
        <p14:creationId xmlns:p14="http://schemas.microsoft.com/office/powerpoint/2010/main" val="42552355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1981200" y="274638"/>
            <a:ext cx="8229600" cy="6049962"/>
          </a:xfrm>
        </p:spPr>
        <p:txBody>
          <a:bodyPr/>
          <a:lstStyle/>
          <a:p>
            <a:r>
              <a:rPr lang="en-US" altLang="en-US" i="1"/>
              <a:t>transfer</a:t>
            </a:r>
            <a:r>
              <a:rPr lang="en-US" altLang="en-US"/>
              <a:t> distinguished</a:t>
            </a:r>
          </a:p>
        </p:txBody>
      </p:sp>
    </p:spTree>
    <p:extLst>
      <p:ext uri="{BB962C8B-B14F-4D97-AF65-F5344CB8AC3E}">
        <p14:creationId xmlns:p14="http://schemas.microsoft.com/office/powerpoint/2010/main" val="12278436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a:xfrm>
            <a:off x="1981200" y="274638"/>
            <a:ext cx="8229600" cy="5973762"/>
          </a:xfrm>
        </p:spPr>
        <p:txBody>
          <a:bodyPr rtlCol="0">
            <a:normAutofit/>
          </a:bodyPr>
          <a:lstStyle/>
          <a:p>
            <a:pPr>
              <a:defRPr/>
            </a:pPr>
            <a:r>
              <a:rPr lang="en-US" b="1"/>
              <a:t>U.S. Const. Article III.</a:t>
            </a:r>
            <a:r>
              <a:rPr lang="en-US"/>
              <a:t> </a:t>
            </a:r>
            <a:br>
              <a:rPr lang="en-US"/>
            </a:br>
            <a:r>
              <a:rPr lang="en-US"/>
              <a:t>Section. 2. </a:t>
            </a:r>
            <a:br>
              <a:rPr lang="en-US"/>
            </a:br>
            <a:br>
              <a:rPr lang="en-US"/>
            </a:br>
            <a:r>
              <a:rPr lang="en-US"/>
              <a:t>The judicial Power shall extend to all Cases, in Law and Equity, arising under this Constitution, the Laws of the United States, and Treaties made, or which shall be made, under their Authority…</a:t>
            </a:r>
          </a:p>
        </p:txBody>
      </p:sp>
    </p:spTree>
    <p:extLst>
      <p:ext uri="{BB962C8B-B14F-4D97-AF65-F5344CB8AC3E}">
        <p14:creationId xmlns:p14="http://schemas.microsoft.com/office/powerpoint/2010/main" val="1604757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1063626"/>
            <a:ext cx="8991600" cy="4765675"/>
          </a:xfrm>
        </p:spPr>
        <p:txBody>
          <a:bodyPr rtlCol="0">
            <a:normAutofit fontScale="90000"/>
          </a:bodyPr>
          <a:lstStyle/>
          <a:p>
            <a:pPr>
              <a:defRPr/>
            </a:pPr>
            <a:r>
              <a:rPr lang="en-US" dirty="0"/>
              <a:t>1441(a) Except as otherwise expressly provided by Act of Congress, any civil action brought in a State court of which the district courts of the United States have original jurisdiction, may be removed by the defendant or the defendants, to the district court of the United States for the district and division embracing the place where such action is pending.</a:t>
            </a:r>
            <a:br>
              <a:rPr lang="en-US" dirty="0"/>
            </a:br>
            <a:endParaRPr lang="en-US" dirty="0"/>
          </a:p>
        </p:txBody>
      </p:sp>
    </p:spTree>
    <p:extLst>
      <p:ext uri="{BB962C8B-B14F-4D97-AF65-F5344CB8AC3E}">
        <p14:creationId xmlns:p14="http://schemas.microsoft.com/office/powerpoint/2010/main" val="403591992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4" descr="620px-US_Court_of_Appeals_and_District_Court_map.sv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59064" y="1149350"/>
            <a:ext cx="6865937" cy="445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709644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939114" y="1063626"/>
            <a:ext cx="8242986" cy="4651375"/>
          </a:xfrm>
        </p:spPr>
        <p:txBody>
          <a:bodyPr/>
          <a:lstStyle/>
          <a:p>
            <a:pPr eaLnBrk="1" hangingPunct="1"/>
            <a:r>
              <a:rPr lang="en-CA" altLang="en-US" dirty="0"/>
              <a:t>A (Cal.) sues B (NY) and C (Cal) for battery in state court in Nevada</a:t>
            </a:r>
            <a:br>
              <a:rPr lang="en-US" altLang="en-US" dirty="0"/>
            </a:br>
            <a:br>
              <a:rPr lang="en-US" altLang="en-US" dirty="0"/>
            </a:br>
            <a:r>
              <a:rPr lang="en-CA" altLang="en-US" dirty="0"/>
              <a:t>Can B and C remove </a:t>
            </a:r>
            <a:br>
              <a:rPr lang="en-US" altLang="en-US" dirty="0"/>
            </a:br>
            <a:br>
              <a:rPr lang="en-US" altLang="en-US" dirty="0"/>
            </a:br>
            <a:r>
              <a:rPr lang="en-CA" altLang="en-US" dirty="0"/>
              <a:t>Can only B remove?</a:t>
            </a:r>
            <a:br>
              <a:rPr lang="en-US" altLang="en-US" dirty="0"/>
            </a:br>
            <a:endParaRPr lang="en-US" altLang="en-US" dirty="0"/>
          </a:p>
        </p:txBody>
      </p:sp>
    </p:spTree>
    <p:extLst>
      <p:ext uri="{BB962C8B-B14F-4D97-AF65-F5344CB8AC3E}">
        <p14:creationId xmlns:p14="http://schemas.microsoft.com/office/powerpoint/2010/main" val="37195135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803189" y="1063626"/>
            <a:ext cx="8378911" cy="4594225"/>
          </a:xfrm>
        </p:spPr>
        <p:txBody>
          <a:bodyPr/>
          <a:lstStyle/>
          <a:p>
            <a:pPr eaLnBrk="1" hangingPunct="1"/>
            <a:r>
              <a:rPr lang="en-CA" altLang="en-US" dirty="0"/>
              <a:t>A (Nev.) sues B (Cal.) and C (</a:t>
            </a:r>
            <a:r>
              <a:rPr lang="en-CA" altLang="en-US" dirty="0" err="1"/>
              <a:t>Oreg</a:t>
            </a:r>
            <a:r>
              <a:rPr lang="en-CA" altLang="en-US" dirty="0"/>
              <a:t>.) in California state court for battery</a:t>
            </a:r>
            <a:br>
              <a:rPr lang="en-US" altLang="en-US" dirty="0"/>
            </a:br>
            <a:br>
              <a:rPr lang="en-US" altLang="en-US" dirty="0"/>
            </a:br>
            <a:r>
              <a:rPr lang="en-CA" altLang="en-US" dirty="0"/>
              <a:t>A asks for $80k each from B and C</a:t>
            </a:r>
            <a:br>
              <a:rPr lang="en-US" altLang="en-US" dirty="0"/>
            </a:br>
            <a:br>
              <a:rPr lang="en-US" altLang="en-US" dirty="0"/>
            </a:br>
            <a:r>
              <a:rPr lang="en-CA" altLang="en-US" dirty="0"/>
              <a:t>May B and C remove?</a:t>
            </a:r>
            <a:br>
              <a:rPr lang="en-US" altLang="en-US" dirty="0"/>
            </a:br>
            <a:endParaRPr lang="en-US" altLang="en-US" dirty="0"/>
          </a:p>
        </p:txBody>
      </p:sp>
    </p:spTree>
    <p:extLst>
      <p:ext uri="{BB962C8B-B14F-4D97-AF65-F5344CB8AC3E}">
        <p14:creationId xmlns:p14="http://schemas.microsoft.com/office/powerpoint/2010/main" val="35192123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2057400" y="304800"/>
            <a:ext cx="8305800" cy="6324600"/>
          </a:xfrm>
        </p:spPr>
        <p:txBody>
          <a:bodyPr/>
          <a:lstStyle/>
          <a:p>
            <a:pPr algn="l" eaLnBrk="1" hangingPunct="1"/>
            <a:r>
              <a:rPr lang="en-US" altLang="en-US" sz="4000"/>
              <a:t>1441(b)(2)</a:t>
            </a:r>
            <a:br>
              <a:rPr lang="en-US" altLang="en-US" sz="4000"/>
            </a:br>
            <a:br>
              <a:rPr lang="en-US" altLang="en-US" sz="4000"/>
            </a:br>
            <a:r>
              <a:rPr lang="en-US" altLang="en-US" sz="4000"/>
              <a:t>A civil action otherwise removable solely on the basis of the jurisdiction under section 1332(a) of this title may not be removed if any of the parties in interest properly joined and served as defendants is a citizen of the State in which such action is brought.  </a:t>
            </a:r>
          </a:p>
        </p:txBody>
      </p:sp>
    </p:spTree>
    <p:extLst>
      <p:ext uri="{BB962C8B-B14F-4D97-AF65-F5344CB8AC3E}">
        <p14:creationId xmlns:p14="http://schemas.microsoft.com/office/powerpoint/2010/main" val="31263766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1752600" y="1063626"/>
            <a:ext cx="8763000" cy="4594225"/>
          </a:xfrm>
        </p:spPr>
        <p:txBody>
          <a:bodyPr>
            <a:normAutofit fontScale="90000"/>
          </a:bodyPr>
          <a:lstStyle/>
          <a:p>
            <a:pPr eaLnBrk="1" hangingPunct="1"/>
            <a:r>
              <a:rPr lang="en-CA" altLang="en-US" dirty="0"/>
              <a:t>A (Cal.) sues B (NY) and C (NJ) for battery</a:t>
            </a:r>
            <a:br>
              <a:rPr lang="en-US" altLang="en-US" dirty="0"/>
            </a:br>
            <a:br>
              <a:rPr lang="en-US" altLang="en-US" dirty="0"/>
            </a:br>
            <a:r>
              <a:rPr lang="en-CA" altLang="en-US" dirty="0"/>
              <a:t>A asks B for more than 75K but C for only 20K</a:t>
            </a:r>
            <a:br>
              <a:rPr lang="en-CA" altLang="en-US" dirty="0"/>
            </a:br>
            <a:br>
              <a:rPr lang="en-CA" altLang="en-US" dirty="0"/>
            </a:br>
            <a:r>
              <a:rPr lang="en-CA" altLang="en-US" dirty="0"/>
              <a:t>May the case be successfully removed by B and C?</a:t>
            </a:r>
            <a:br>
              <a:rPr lang="en-US" altLang="en-US" dirty="0"/>
            </a:br>
            <a:br>
              <a:rPr lang="en-US" altLang="en-US" dirty="0"/>
            </a:br>
            <a:endParaRPr lang="en-US" altLang="en-US" dirty="0"/>
          </a:p>
        </p:txBody>
      </p:sp>
    </p:spTree>
    <p:extLst>
      <p:ext uri="{BB962C8B-B14F-4D97-AF65-F5344CB8AC3E}">
        <p14:creationId xmlns:p14="http://schemas.microsoft.com/office/powerpoint/2010/main" val="29110899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1037968" y="1063626"/>
            <a:ext cx="10626810" cy="5225963"/>
          </a:xfrm>
        </p:spPr>
        <p:txBody>
          <a:bodyPr>
            <a:normAutofit/>
          </a:bodyPr>
          <a:lstStyle/>
          <a:p>
            <a:pPr eaLnBrk="1" hangingPunct="1"/>
            <a:r>
              <a:rPr lang="en-US" altLang="en-US" dirty="0"/>
              <a:t>P (NY) brings an action against D (NJ) in NY state court for loss of his hand in a car accident</a:t>
            </a:r>
            <a:br>
              <a:rPr lang="en-US" altLang="en-US" dirty="0"/>
            </a:br>
            <a:br>
              <a:rPr lang="en-US" altLang="en-US" dirty="0"/>
            </a:br>
            <a:r>
              <a:rPr lang="en-US" altLang="en-US" dirty="0"/>
              <a:t>P asks for $70k</a:t>
            </a:r>
            <a:br>
              <a:rPr lang="en-US" altLang="en-US" dirty="0"/>
            </a:br>
            <a:br>
              <a:rPr lang="en-US" altLang="en-US" dirty="0"/>
            </a:br>
            <a:r>
              <a:rPr lang="en-US" altLang="en-US" dirty="0"/>
              <a:t>May D remove?</a:t>
            </a:r>
            <a:br>
              <a:rPr lang="en-US" altLang="en-US" dirty="0"/>
            </a:br>
            <a:endParaRPr lang="en-US" altLang="en-US" dirty="0"/>
          </a:p>
        </p:txBody>
      </p:sp>
    </p:spTree>
    <p:extLst>
      <p:ext uri="{BB962C8B-B14F-4D97-AF65-F5344CB8AC3E}">
        <p14:creationId xmlns:p14="http://schemas.microsoft.com/office/powerpoint/2010/main" val="67996218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197707" y="148282"/>
            <a:ext cx="11994293" cy="6709718"/>
          </a:xfrm>
        </p:spPr>
        <p:txBody>
          <a:bodyPr>
            <a:normAutofit/>
          </a:bodyPr>
          <a:lstStyle/>
          <a:p>
            <a:pPr algn="l" eaLnBrk="1" hangingPunct="1"/>
            <a:r>
              <a:rPr lang="en-US" altLang="en-US" sz="3200" dirty="0"/>
              <a:t>1446(c)(2) </a:t>
            </a:r>
            <a:br>
              <a:rPr lang="en-US" altLang="en-US" sz="3200" dirty="0"/>
            </a:br>
            <a:r>
              <a:rPr lang="en-US" altLang="en-US" sz="3200" dirty="0"/>
              <a:t>If removal of a civil action is sought on the basis of the jurisdiction conferred by section 1332(a), the sum demanded in good faith in the initial pleading shall be deemed to be the amount in controversy, except that-</a:t>
            </a:r>
            <a:br>
              <a:rPr lang="en-US" altLang="en-US" sz="3200" dirty="0"/>
            </a:br>
            <a:r>
              <a:rPr lang="en-US" altLang="en-US" sz="3200" dirty="0"/>
              <a:t>(A) the notice of removal may assert the amount in controversy if the initial pleading seeks-- </a:t>
            </a:r>
            <a:br>
              <a:rPr lang="en-US" altLang="en-US" sz="3200" dirty="0"/>
            </a:br>
            <a:r>
              <a:rPr lang="en-US" altLang="en-US" sz="3200" dirty="0"/>
              <a:t>(</a:t>
            </a:r>
            <a:r>
              <a:rPr lang="en-US" altLang="en-US" sz="3200" dirty="0" err="1"/>
              <a:t>i</a:t>
            </a:r>
            <a:r>
              <a:rPr lang="en-US" altLang="en-US" sz="3200" dirty="0"/>
              <a:t>) nonmonetary relief; or </a:t>
            </a:r>
            <a:br>
              <a:rPr lang="en-US" altLang="en-US" sz="3200" dirty="0"/>
            </a:br>
            <a:r>
              <a:rPr lang="en-US" altLang="en-US" sz="3200" dirty="0"/>
              <a:t>(ii) a money judgment, but the State practice either does not permit demand for a specific sum or permits recovery of damages in excess of the amount demanded; and </a:t>
            </a:r>
            <a:br>
              <a:rPr lang="en-US" altLang="en-US" sz="3200" dirty="0"/>
            </a:br>
            <a:r>
              <a:rPr lang="en-US" altLang="en-US" sz="3200" dirty="0"/>
              <a:t>(B) removal of the action is proper on the basis of an amount in controversy asserted under subparagraph (A) if the district court finds, by the preponderance of the evidence, that the amount in controversy exceeds the amount specified in section 1332(a). </a:t>
            </a:r>
          </a:p>
        </p:txBody>
      </p:sp>
    </p:spTree>
    <p:extLst>
      <p:ext uri="{BB962C8B-B14F-4D97-AF65-F5344CB8AC3E}">
        <p14:creationId xmlns:p14="http://schemas.microsoft.com/office/powerpoint/2010/main" val="531098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203200" y="691376"/>
            <a:ext cx="11706578" cy="4966475"/>
          </a:xfrm>
        </p:spPr>
        <p:txBody>
          <a:bodyPr>
            <a:normAutofit/>
          </a:bodyPr>
          <a:lstStyle/>
          <a:p>
            <a:pPr eaLnBrk="1" hangingPunct="1"/>
            <a:r>
              <a:rPr lang="en-US" altLang="en-US" dirty="0"/>
              <a:t>St. Paul Mercury test</a:t>
            </a:r>
            <a:br>
              <a:rPr lang="en-US" altLang="en-US" dirty="0"/>
            </a:br>
            <a:br>
              <a:rPr lang="en-US" altLang="en-US" dirty="0"/>
            </a:br>
            <a:r>
              <a:rPr lang="en-US" altLang="en-US" dirty="0"/>
              <a:t>“It must appear to a legal certainty that the claim is really for less than the jurisdictional amount to justify dismissal.”</a:t>
            </a:r>
          </a:p>
        </p:txBody>
      </p:sp>
    </p:spTree>
    <p:extLst>
      <p:ext uri="{BB962C8B-B14F-4D97-AF65-F5344CB8AC3E}">
        <p14:creationId xmlns:p14="http://schemas.microsoft.com/office/powerpoint/2010/main" val="228836806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719138" y="365125"/>
            <a:ext cx="10634662" cy="5954713"/>
          </a:xfrm>
        </p:spPr>
        <p:txBody>
          <a:bodyPr/>
          <a:lstStyle/>
          <a:p>
            <a:pPr algn="ctr" eaLnBrk="1" hangingPunct="1"/>
            <a:r>
              <a:rPr lang="en-US" altLang="en-US" dirty="0"/>
              <a:t>devices to defeat diversity/alienage</a:t>
            </a:r>
          </a:p>
        </p:txBody>
      </p:sp>
    </p:spTree>
    <p:extLst>
      <p:ext uri="{BB962C8B-B14F-4D97-AF65-F5344CB8AC3E}">
        <p14:creationId xmlns:p14="http://schemas.microsoft.com/office/powerpoint/2010/main" val="42589781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7989" y="365125"/>
            <a:ext cx="10595811" cy="6198101"/>
          </a:xfrm>
        </p:spPr>
        <p:txBody>
          <a:bodyPr/>
          <a:lstStyle/>
          <a:p>
            <a:r>
              <a:rPr lang="en-US" dirty="0"/>
              <a:t>constitutional scope of arising under jurisdiction</a:t>
            </a:r>
            <a:br>
              <a:rPr lang="en-US" dirty="0"/>
            </a:br>
            <a:br>
              <a:rPr lang="en-US" dirty="0"/>
            </a:br>
            <a:r>
              <a:rPr lang="en-US" dirty="0"/>
              <a:t>federal law forms an ingredient</a:t>
            </a:r>
          </a:p>
        </p:txBody>
      </p:sp>
    </p:spTree>
    <p:extLst>
      <p:ext uri="{BB962C8B-B14F-4D97-AF65-F5344CB8AC3E}">
        <p14:creationId xmlns:p14="http://schemas.microsoft.com/office/powerpoint/2010/main" val="40127015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1405" y="365125"/>
            <a:ext cx="10612395" cy="5961534"/>
          </a:xfrm>
        </p:spPr>
        <p:txBody>
          <a:bodyPr/>
          <a:lstStyle/>
          <a:p>
            <a:r>
              <a:rPr lang="en-US" dirty="0"/>
              <a:t>adding plaintiffs to defeat diversity</a:t>
            </a:r>
          </a:p>
        </p:txBody>
      </p:sp>
    </p:spTree>
    <p:extLst>
      <p:ext uri="{BB962C8B-B14F-4D97-AF65-F5344CB8AC3E}">
        <p14:creationId xmlns:p14="http://schemas.microsoft.com/office/powerpoint/2010/main" val="100257666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7838" y="365125"/>
            <a:ext cx="10735962" cy="6035675"/>
          </a:xfrm>
        </p:spPr>
        <p:txBody>
          <a:bodyPr/>
          <a:lstStyle/>
          <a:p>
            <a:r>
              <a:rPr lang="en-US" dirty="0"/>
              <a:t>adding defendants to defeat diversity</a:t>
            </a:r>
          </a:p>
        </p:txBody>
      </p:sp>
    </p:spTree>
    <p:extLst>
      <p:ext uri="{BB962C8B-B14F-4D97-AF65-F5344CB8AC3E}">
        <p14:creationId xmlns:p14="http://schemas.microsoft.com/office/powerpoint/2010/main" val="1186635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259492" y="152400"/>
            <a:ext cx="11825416" cy="6705600"/>
          </a:xfrm>
        </p:spPr>
        <p:txBody>
          <a:bodyPr>
            <a:normAutofit/>
          </a:bodyPr>
          <a:lstStyle/>
          <a:p>
            <a:pPr eaLnBrk="1" hangingPunct="1"/>
            <a:r>
              <a:rPr lang="en-CA" altLang="en-US" sz="4000" dirty="0"/>
              <a:t>- P (NJ) wishes to sue the D Corp. for fraud</a:t>
            </a:r>
            <a:br>
              <a:rPr lang="en-CA" altLang="en-US" sz="4000" dirty="0"/>
            </a:br>
            <a:br>
              <a:rPr lang="en-US" altLang="en-US" sz="4000" dirty="0"/>
            </a:br>
            <a:r>
              <a:rPr lang="en-US" altLang="en-US" sz="4000" dirty="0"/>
              <a:t>- </a:t>
            </a:r>
            <a:r>
              <a:rPr lang="en-CA" altLang="en-US" sz="4000" dirty="0"/>
              <a:t>D Corp. has is incorporated in NY with PPB in NY</a:t>
            </a:r>
            <a:br>
              <a:rPr lang="en-CA" altLang="en-US" sz="4000" dirty="0"/>
            </a:br>
            <a:br>
              <a:rPr lang="en-US" altLang="en-US" sz="4000" dirty="0"/>
            </a:br>
            <a:r>
              <a:rPr lang="en-US" altLang="en-US" sz="4000" dirty="0"/>
              <a:t>- </a:t>
            </a:r>
            <a:r>
              <a:rPr lang="en-CA" altLang="en-US" sz="4000" dirty="0"/>
              <a:t>P does not want the action removed by the D Corp. to federal court</a:t>
            </a:r>
            <a:br>
              <a:rPr lang="en-CA" altLang="en-US" sz="4000" dirty="0"/>
            </a:br>
            <a:br>
              <a:rPr lang="en-US" altLang="en-US" sz="4000" dirty="0"/>
            </a:br>
            <a:r>
              <a:rPr lang="en-US" altLang="en-US" sz="4000" dirty="0"/>
              <a:t>- So </a:t>
            </a:r>
            <a:r>
              <a:rPr lang="en-CA" altLang="en-US" sz="4000" dirty="0"/>
              <a:t>P joins X (NJ), an accountant who was in part responsible for the D Corp.’s misrepresentations, as a defendant </a:t>
            </a:r>
            <a:br>
              <a:rPr lang="en-CA" altLang="en-US" sz="4000" dirty="0"/>
            </a:br>
            <a:br>
              <a:rPr lang="en-US" altLang="en-US" sz="4000" dirty="0"/>
            </a:br>
            <a:r>
              <a:rPr lang="en-US" altLang="en-US" sz="4000" dirty="0"/>
              <a:t>- </a:t>
            </a:r>
            <a:r>
              <a:rPr lang="en-CA" altLang="en-US" sz="4000" dirty="0"/>
              <a:t>Can the D Corp. successfully remove? </a:t>
            </a:r>
            <a:endParaRPr lang="en-US" altLang="en-US" sz="4000" dirty="0"/>
          </a:p>
        </p:txBody>
      </p:sp>
    </p:spTree>
    <p:extLst>
      <p:ext uri="{BB962C8B-B14F-4D97-AF65-F5344CB8AC3E}">
        <p14:creationId xmlns:p14="http://schemas.microsoft.com/office/powerpoint/2010/main" val="352981058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7922" y="365125"/>
            <a:ext cx="10695878" cy="5790348"/>
          </a:xfrm>
        </p:spPr>
        <p:txBody>
          <a:bodyPr/>
          <a:lstStyle/>
          <a:p>
            <a:r>
              <a:rPr lang="en-US" dirty="0"/>
              <a:t>fraudulent joinder</a:t>
            </a:r>
          </a:p>
        </p:txBody>
      </p:sp>
    </p:spTree>
    <p:extLst>
      <p:ext uri="{BB962C8B-B14F-4D97-AF65-F5344CB8AC3E}">
        <p14:creationId xmlns:p14="http://schemas.microsoft.com/office/powerpoint/2010/main" val="81204477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376238" y="274638"/>
            <a:ext cx="11206162" cy="6278562"/>
          </a:xfrm>
        </p:spPr>
        <p:txBody>
          <a:bodyPr>
            <a:normAutofit/>
          </a:bodyPr>
          <a:lstStyle/>
          <a:p>
            <a:r>
              <a:rPr lang="en-US" altLang="en-US" dirty="0"/>
              <a:t>Rose v. </a:t>
            </a:r>
            <a:r>
              <a:rPr lang="en-US" altLang="en-US" dirty="0" err="1"/>
              <a:t>Giamatti</a:t>
            </a:r>
            <a:r>
              <a:rPr lang="en-US" altLang="en-US" dirty="0"/>
              <a:t>, </a:t>
            </a:r>
            <a:r>
              <a:rPr lang="it-IT" altLang="en-US" dirty="0"/>
              <a:t>721 </a:t>
            </a:r>
            <a:r>
              <a:rPr lang="it-IT" altLang="en-US" dirty="0" err="1"/>
              <a:t>F</a:t>
            </a:r>
            <a:r>
              <a:rPr lang="it-IT" altLang="en-US" dirty="0"/>
              <a:t>. </a:t>
            </a:r>
            <a:r>
              <a:rPr lang="it-IT" altLang="en-US" dirty="0" err="1"/>
              <a:t>Supp</a:t>
            </a:r>
            <a:r>
              <a:rPr lang="it-IT" altLang="en-US" dirty="0"/>
              <a:t>. 906 (S.D. Oh. 1989) </a:t>
            </a:r>
            <a:br>
              <a:rPr lang="en-US" altLang="en-US" dirty="0"/>
            </a:br>
            <a:br>
              <a:rPr lang="en-US" altLang="en-US" dirty="0"/>
            </a:br>
            <a:r>
              <a:rPr lang="en-US" altLang="en-US" dirty="0"/>
              <a:t>“In fraudulent joinder cases the underlying reason for removal is that there is no factual basis upon which it can be claimed that the resident [!] defendant is jointly liable or where there is such liability there is no purpose to prosecute the action against the resident defendant in good faith….”</a:t>
            </a:r>
          </a:p>
        </p:txBody>
      </p:sp>
    </p:spTree>
    <p:extLst>
      <p:ext uri="{BB962C8B-B14F-4D97-AF65-F5344CB8AC3E}">
        <p14:creationId xmlns:p14="http://schemas.microsoft.com/office/powerpoint/2010/main" val="273741022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889685" y="1063626"/>
            <a:ext cx="10466173" cy="4651375"/>
          </a:xfrm>
        </p:spPr>
        <p:txBody>
          <a:bodyPr>
            <a:normAutofit fontScale="90000"/>
          </a:bodyPr>
          <a:lstStyle/>
          <a:p>
            <a:pPr algn="l" eaLnBrk="1" hangingPunct="1"/>
            <a:r>
              <a:rPr lang="en-US" altLang="en-US" dirty="0"/>
              <a:t>A (Nev.) sues B (France) and C (</a:t>
            </a:r>
            <a:r>
              <a:rPr lang="en-US" altLang="en-US" dirty="0" err="1"/>
              <a:t>Oreg</a:t>
            </a:r>
            <a:r>
              <a:rPr lang="en-US" altLang="en-US" dirty="0"/>
              <a:t>.) in Nevada state court for battery</a:t>
            </a:r>
            <a:br>
              <a:rPr lang="en-US" altLang="en-US" dirty="0"/>
            </a:br>
            <a:br>
              <a:rPr lang="en-US" altLang="en-US" dirty="0"/>
            </a:br>
            <a:r>
              <a:rPr lang="en-US" altLang="en-US" dirty="0"/>
              <a:t>A asks for $80k each from B and C</a:t>
            </a:r>
            <a:br>
              <a:rPr lang="en-US" altLang="en-US" dirty="0"/>
            </a:br>
            <a:br>
              <a:rPr lang="en-US" altLang="en-US" dirty="0"/>
            </a:br>
            <a:r>
              <a:rPr lang="en-US" altLang="en-US" dirty="0"/>
              <a:t>B wants to remove but C refuses</a:t>
            </a:r>
            <a:br>
              <a:rPr lang="en-US" altLang="en-US" dirty="0"/>
            </a:br>
            <a:br>
              <a:rPr lang="en-US" altLang="en-US" dirty="0"/>
            </a:br>
            <a:r>
              <a:rPr lang="en-US" altLang="en-US" dirty="0"/>
              <a:t>may the case be successfully removed to the D. Nev.?</a:t>
            </a:r>
            <a:br>
              <a:rPr lang="en-US" altLang="en-US" dirty="0"/>
            </a:br>
            <a:endParaRPr lang="en-US" altLang="en-US" dirty="0"/>
          </a:p>
        </p:txBody>
      </p:sp>
    </p:spTree>
    <p:extLst>
      <p:ext uri="{BB962C8B-B14F-4D97-AF65-F5344CB8AC3E}">
        <p14:creationId xmlns:p14="http://schemas.microsoft.com/office/powerpoint/2010/main" val="127548253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1828800" y="1063626"/>
            <a:ext cx="8229600" cy="4651375"/>
          </a:xfrm>
        </p:spPr>
        <p:txBody>
          <a:bodyPr>
            <a:normAutofit fontScale="90000"/>
          </a:bodyPr>
          <a:lstStyle/>
          <a:p>
            <a:pPr algn="l" eaLnBrk="1" hangingPunct="1"/>
            <a:r>
              <a:rPr lang="en-US" altLang="en-US"/>
              <a:t>1446(b)(2)(A) </a:t>
            </a:r>
            <a:br>
              <a:rPr lang="en-US" altLang="en-US"/>
            </a:br>
            <a:r>
              <a:rPr lang="en-US" altLang="en-US"/>
              <a:t>When a civil action is removed solely under section 1441(a), all defendants who have been properly joined and served must join in or consent to the removal of the action.</a:t>
            </a:r>
            <a:br>
              <a:rPr lang="en-US" altLang="en-US"/>
            </a:br>
            <a:br>
              <a:rPr lang="en-US" altLang="en-US"/>
            </a:br>
            <a:endParaRPr lang="en-US" altLang="en-US"/>
          </a:p>
        </p:txBody>
      </p:sp>
    </p:spTree>
    <p:extLst>
      <p:ext uri="{BB962C8B-B14F-4D97-AF65-F5344CB8AC3E}">
        <p14:creationId xmlns:p14="http://schemas.microsoft.com/office/powerpoint/2010/main" val="149511934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2133600" y="1063626"/>
            <a:ext cx="7048500" cy="4422775"/>
          </a:xfrm>
        </p:spPr>
        <p:txBody>
          <a:bodyPr>
            <a:normAutofit/>
          </a:bodyPr>
          <a:lstStyle/>
          <a:p>
            <a:pPr algn="l" eaLnBrk="1" hangingPunct="1"/>
            <a:r>
              <a:rPr lang="en-US" altLang="en-US" dirty="0"/>
              <a:t>we will speak of counterclaims in connection with removal later</a:t>
            </a:r>
          </a:p>
        </p:txBody>
      </p:sp>
    </p:spTree>
    <p:extLst>
      <p:ext uri="{BB962C8B-B14F-4D97-AF65-F5344CB8AC3E}">
        <p14:creationId xmlns:p14="http://schemas.microsoft.com/office/powerpoint/2010/main" val="282681156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1828800" y="1063626"/>
            <a:ext cx="8305800" cy="4594225"/>
          </a:xfrm>
        </p:spPr>
        <p:txBody>
          <a:bodyPr>
            <a:normAutofit fontScale="90000"/>
          </a:bodyPr>
          <a:lstStyle/>
          <a:p>
            <a:pPr algn="l" eaLnBrk="1" hangingPunct="1"/>
            <a:r>
              <a:rPr lang="en-US" altLang="en-US"/>
              <a:t>1441(f) The court to which such civil action is removed is not precluded from hearing and determining any claim in such civil action because the State court from which such civil action is removed did not have jurisdiction over that claim</a:t>
            </a:r>
            <a:br>
              <a:rPr lang="en-US" altLang="en-US"/>
            </a:br>
            <a:endParaRPr lang="en-US" altLang="en-US"/>
          </a:p>
        </p:txBody>
      </p:sp>
    </p:spTree>
    <p:extLst>
      <p:ext uri="{BB962C8B-B14F-4D97-AF65-F5344CB8AC3E}">
        <p14:creationId xmlns:p14="http://schemas.microsoft.com/office/powerpoint/2010/main" val="76181452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5958" y="365125"/>
            <a:ext cx="10587842" cy="6172241"/>
          </a:xfrm>
        </p:spPr>
        <p:txBody>
          <a:bodyPr/>
          <a:lstStyle/>
          <a:p>
            <a:r>
              <a:rPr lang="en-US" dirty="0" err="1"/>
              <a:t>Avitts</a:t>
            </a:r>
            <a:r>
              <a:rPr lang="en-US" dirty="0"/>
              <a:t> v. Amoco Production Co. (5</a:t>
            </a:r>
            <a:r>
              <a:rPr lang="en-US" baseline="30000" dirty="0"/>
              <a:t>th</a:t>
            </a:r>
            <a:r>
              <a:rPr lang="en-US" dirty="0"/>
              <a:t> Cir. 1995)</a:t>
            </a:r>
          </a:p>
        </p:txBody>
      </p:sp>
    </p:spTree>
    <p:extLst>
      <p:ext uri="{BB962C8B-B14F-4D97-AF65-F5344CB8AC3E}">
        <p14:creationId xmlns:p14="http://schemas.microsoft.com/office/powerpoint/2010/main" val="17342804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1752600" y="274638"/>
            <a:ext cx="8458200" cy="6278562"/>
          </a:xfrm>
        </p:spPr>
        <p:txBody>
          <a:bodyPr/>
          <a:lstStyle/>
          <a:p>
            <a:pPr eaLnBrk="1" hangingPunct="1"/>
            <a:r>
              <a:rPr lang="en-US" altLang="en-US"/>
              <a:t>28 U.S.C. §  1331. - Federal question</a:t>
            </a:r>
            <a:br>
              <a:rPr lang="en-US" altLang="en-US"/>
            </a:br>
            <a:br>
              <a:rPr lang="en-US" altLang="en-US"/>
            </a:br>
            <a:r>
              <a:rPr lang="en-US" altLang="en-US"/>
              <a:t>The district courts shall have original jurisdiction of all civil actions arising under the Constitution, laws, or treaties of the United States.</a:t>
            </a:r>
            <a:br>
              <a:rPr lang="en-US" altLang="en-US"/>
            </a:br>
            <a:r>
              <a:rPr lang="en-US" altLang="en-US"/>
              <a:t>  </a:t>
            </a:r>
            <a:br>
              <a:rPr lang="en-US" altLang="en-US"/>
            </a:br>
            <a:endParaRPr lang="en-US" altLang="en-US"/>
          </a:p>
        </p:txBody>
      </p:sp>
    </p:spTree>
    <p:extLst>
      <p:ext uri="{BB962C8B-B14F-4D97-AF65-F5344CB8AC3E}">
        <p14:creationId xmlns:p14="http://schemas.microsoft.com/office/powerpoint/2010/main" val="121137598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6894" y="365125"/>
            <a:ext cx="10676906" cy="5994111"/>
          </a:xfrm>
        </p:spPr>
        <p:txBody>
          <a:bodyPr/>
          <a:lstStyle/>
          <a:p>
            <a:r>
              <a:rPr lang="en-US" dirty="0"/>
              <a:t>what is an appellant?</a:t>
            </a:r>
            <a:br>
              <a:rPr lang="en-US" dirty="0"/>
            </a:br>
            <a:br>
              <a:rPr lang="en-US" dirty="0"/>
            </a:br>
            <a:r>
              <a:rPr lang="en-US" dirty="0"/>
              <a:t>what is an appellee?</a:t>
            </a:r>
          </a:p>
        </p:txBody>
      </p:sp>
    </p:spTree>
    <p:extLst>
      <p:ext uri="{BB962C8B-B14F-4D97-AF65-F5344CB8AC3E}">
        <p14:creationId xmlns:p14="http://schemas.microsoft.com/office/powerpoint/2010/main" val="364040582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5642" y="365125"/>
            <a:ext cx="10748158" cy="6160366"/>
          </a:xfrm>
        </p:spPr>
        <p:txBody>
          <a:bodyPr/>
          <a:lstStyle/>
          <a:p>
            <a:r>
              <a:rPr lang="en-US" dirty="0"/>
              <a:t>what were the grounds for removal?</a:t>
            </a:r>
          </a:p>
        </p:txBody>
      </p:sp>
    </p:spTree>
    <p:extLst>
      <p:ext uri="{BB962C8B-B14F-4D97-AF65-F5344CB8AC3E}">
        <p14:creationId xmlns:p14="http://schemas.microsoft.com/office/powerpoint/2010/main" val="427783990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73" y="365125"/>
            <a:ext cx="10522527" cy="5916922"/>
          </a:xfrm>
        </p:spPr>
        <p:txBody>
          <a:bodyPr/>
          <a:lstStyle/>
          <a:p>
            <a:r>
              <a:rPr lang="en-US" dirty="0"/>
              <a:t>was the issue of SMJ brought up </a:t>
            </a:r>
            <a:r>
              <a:rPr lang="en-US" dirty="0" err="1"/>
              <a:t>sua</a:t>
            </a:r>
            <a:r>
              <a:rPr lang="en-US" dirty="0"/>
              <a:t> </a:t>
            </a:r>
            <a:r>
              <a:rPr lang="en-US" dirty="0" err="1"/>
              <a:t>sponte</a:t>
            </a:r>
            <a:r>
              <a:rPr lang="en-US" dirty="0"/>
              <a:t> by the 5</a:t>
            </a:r>
            <a:r>
              <a:rPr lang="en-US" baseline="30000" dirty="0"/>
              <a:t>th</a:t>
            </a:r>
            <a:r>
              <a:rPr lang="en-US" dirty="0"/>
              <a:t> Cir.?</a:t>
            </a:r>
          </a:p>
        </p:txBody>
      </p:sp>
    </p:spTree>
    <p:extLst>
      <p:ext uri="{BB962C8B-B14F-4D97-AF65-F5344CB8AC3E}">
        <p14:creationId xmlns:p14="http://schemas.microsoft.com/office/powerpoint/2010/main" val="428299889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2895600" y="1063626"/>
            <a:ext cx="6286500" cy="4537075"/>
          </a:xfrm>
        </p:spPr>
        <p:txBody>
          <a:bodyPr/>
          <a:lstStyle/>
          <a:p>
            <a:pPr eaLnBrk="1" hangingPunct="1"/>
            <a:r>
              <a:rPr lang="en-US" altLang="en-US"/>
              <a:t>procedure for removal</a:t>
            </a:r>
          </a:p>
        </p:txBody>
      </p:sp>
    </p:spTree>
    <p:extLst>
      <p:ext uri="{BB962C8B-B14F-4D97-AF65-F5344CB8AC3E}">
        <p14:creationId xmlns:p14="http://schemas.microsoft.com/office/powerpoint/2010/main" val="407551496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0903" y="365125"/>
            <a:ext cx="10692897" cy="6108103"/>
          </a:xfrm>
        </p:spPr>
        <p:txBody>
          <a:bodyPr/>
          <a:lstStyle/>
          <a:p>
            <a:r>
              <a:rPr lang="en-US" dirty="0"/>
              <a:t>timing</a:t>
            </a:r>
          </a:p>
        </p:txBody>
      </p:sp>
    </p:spTree>
    <p:extLst>
      <p:ext uri="{BB962C8B-B14F-4D97-AF65-F5344CB8AC3E}">
        <p14:creationId xmlns:p14="http://schemas.microsoft.com/office/powerpoint/2010/main" val="88839127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3762" y="365125"/>
            <a:ext cx="10600038" cy="5949178"/>
          </a:xfrm>
        </p:spPr>
        <p:txBody>
          <a:bodyPr/>
          <a:lstStyle/>
          <a:p>
            <a:r>
              <a:rPr lang="en-US" dirty="0"/>
              <a:t>P sues D in state court under state battery law and federal civil rights law</a:t>
            </a:r>
            <a:br>
              <a:rPr lang="en-US" dirty="0"/>
            </a:br>
            <a:br>
              <a:rPr lang="en-US" dirty="0"/>
            </a:br>
            <a:r>
              <a:rPr lang="en-US" dirty="0"/>
              <a:t>33 days after the complaint was filed in state court and 27 days after it was served on D, D files a notice removal in federal court</a:t>
            </a:r>
            <a:br>
              <a:rPr lang="en-US" dirty="0"/>
            </a:br>
            <a:br>
              <a:rPr lang="en-US" dirty="0"/>
            </a:br>
            <a:r>
              <a:rPr lang="en-US" dirty="0"/>
              <a:t>too late?</a:t>
            </a:r>
          </a:p>
        </p:txBody>
      </p:sp>
    </p:spTree>
    <p:extLst>
      <p:ext uri="{BB962C8B-B14F-4D97-AF65-F5344CB8AC3E}">
        <p14:creationId xmlns:p14="http://schemas.microsoft.com/office/powerpoint/2010/main" val="231486244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0" y="86497"/>
            <a:ext cx="12192000" cy="6771503"/>
          </a:xfrm>
        </p:spPr>
        <p:txBody>
          <a:bodyPr>
            <a:normAutofit/>
          </a:bodyPr>
          <a:lstStyle/>
          <a:p>
            <a:pPr algn="l"/>
            <a:r>
              <a:rPr lang="en-US" altLang="en-US" sz="3600" dirty="0"/>
              <a:t>§ 1446. Procedure for removal of civil actions</a:t>
            </a:r>
            <a:br>
              <a:rPr lang="en-US" altLang="en-US" sz="3600" dirty="0"/>
            </a:br>
            <a:r>
              <a:rPr lang="en-US" altLang="en-US" sz="3600" dirty="0"/>
              <a:t>…</a:t>
            </a:r>
            <a:br>
              <a:rPr lang="en-US" altLang="en-US" sz="3600" dirty="0"/>
            </a:br>
            <a:r>
              <a:rPr lang="en-US" altLang="en-US" sz="3600" dirty="0"/>
              <a:t>(b) Requirements; generally.--(1) The notice of removal of a civil action or proceeding shall be filed within 30 days after the receipt by the defendant, through service or otherwise, of a copy of the initial pleading setting forth the claim for relief upon which such action or proceeding is based, or within 30 days after the service of summons upon the defendant if such initial pleading has then been filed in court and is not required to be served on the defendant, whichever period is shorter.…</a:t>
            </a:r>
            <a:br>
              <a:rPr lang="en-US" altLang="en-US" sz="3600" dirty="0"/>
            </a:br>
            <a:endParaRPr lang="en-US" altLang="en-US" sz="3600" dirty="0"/>
          </a:p>
        </p:txBody>
      </p:sp>
    </p:spTree>
    <p:extLst>
      <p:ext uri="{BB962C8B-B14F-4D97-AF65-F5344CB8AC3E}">
        <p14:creationId xmlns:p14="http://schemas.microsoft.com/office/powerpoint/2010/main" val="179313606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3762" y="365125"/>
            <a:ext cx="10600038" cy="5949178"/>
          </a:xfrm>
        </p:spPr>
        <p:txBody>
          <a:bodyPr/>
          <a:lstStyle/>
          <a:p>
            <a:r>
              <a:rPr lang="en-US" dirty="0"/>
              <a:t>P sues D1 and D2 in state court under state battery law and federal civil rights law</a:t>
            </a:r>
            <a:br>
              <a:rPr lang="en-US" dirty="0"/>
            </a:br>
            <a:br>
              <a:rPr lang="en-US" dirty="0"/>
            </a:br>
            <a:r>
              <a:rPr lang="en-US" dirty="0"/>
              <a:t>D1 is served 3 days before D2. 30 days after D2 is served, D2 wants to remove. </a:t>
            </a:r>
            <a:br>
              <a:rPr lang="en-US" dirty="0"/>
            </a:br>
            <a:br>
              <a:rPr lang="en-US" dirty="0"/>
            </a:br>
            <a:r>
              <a:rPr lang="en-US" dirty="0"/>
              <a:t>too late?</a:t>
            </a:r>
          </a:p>
        </p:txBody>
      </p:sp>
    </p:spTree>
    <p:extLst>
      <p:ext uri="{BB962C8B-B14F-4D97-AF65-F5344CB8AC3E}">
        <p14:creationId xmlns:p14="http://schemas.microsoft.com/office/powerpoint/2010/main" val="368301858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9622" y="365125"/>
            <a:ext cx="10674178" cy="5998605"/>
          </a:xfrm>
        </p:spPr>
        <p:txBody>
          <a:bodyPr>
            <a:normAutofit fontScale="90000"/>
          </a:bodyPr>
          <a:lstStyle/>
          <a:p>
            <a:r>
              <a:rPr lang="en-US" altLang="en-US" dirty="0"/>
              <a:t>1446(b)(2)</a:t>
            </a:r>
            <a:br>
              <a:rPr lang="en-US" altLang="en-US" dirty="0"/>
            </a:br>
            <a:r>
              <a:rPr lang="en-US" altLang="en-US" dirty="0"/>
              <a:t>…(B) Each defendant shall have 30 days after receipt by or service on that defendant of the initial pleading or summons described in paragraph (1) to file the notice of removal.</a:t>
            </a:r>
            <a:br>
              <a:rPr lang="en-US" altLang="en-US" dirty="0"/>
            </a:br>
            <a:r>
              <a:rPr lang="en-US" altLang="en-US" dirty="0"/>
              <a:t>(C) If defendants are served at different times, and a later-served defendant files a notice of removal, any earlier-served defendant may consent to the removal even though that earlier-served defendant did not previously initiate or consent to removal.</a:t>
            </a:r>
            <a:br>
              <a:rPr lang="en-US" altLang="en-US" dirty="0"/>
            </a:br>
            <a:endParaRPr lang="en-US" dirty="0"/>
          </a:p>
        </p:txBody>
      </p:sp>
    </p:spTree>
    <p:extLst>
      <p:ext uri="{BB962C8B-B14F-4D97-AF65-F5344CB8AC3E}">
        <p14:creationId xmlns:p14="http://schemas.microsoft.com/office/powerpoint/2010/main" val="33352591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3059" y="259492"/>
            <a:ext cx="10970741" cy="6054811"/>
          </a:xfrm>
        </p:spPr>
        <p:txBody>
          <a:bodyPr>
            <a:normAutofit fontScale="90000"/>
          </a:bodyPr>
          <a:lstStyle/>
          <a:p>
            <a:r>
              <a:rPr lang="en-US" dirty="0"/>
              <a:t>P sues D in state court under state battery law</a:t>
            </a:r>
            <a:br>
              <a:rPr lang="en-US" dirty="0"/>
            </a:br>
            <a:br>
              <a:rPr lang="en-US" dirty="0"/>
            </a:br>
            <a:r>
              <a:rPr lang="en-US" dirty="0"/>
              <a:t>one and a half years after D is served, P amends his complaint to include a federal civil rights action</a:t>
            </a:r>
            <a:br>
              <a:rPr lang="en-US" dirty="0"/>
            </a:br>
            <a:br>
              <a:rPr lang="en-US" dirty="0"/>
            </a:br>
            <a:r>
              <a:rPr lang="en-US" dirty="0"/>
              <a:t>within 30 days of service of the amended complaint, D seeks to remove</a:t>
            </a:r>
            <a:br>
              <a:rPr lang="en-US" dirty="0"/>
            </a:br>
            <a:br>
              <a:rPr lang="en-US" dirty="0"/>
            </a:br>
            <a:r>
              <a:rPr lang="en-US" dirty="0"/>
              <a:t>too late?</a:t>
            </a:r>
          </a:p>
        </p:txBody>
      </p:sp>
    </p:spTree>
    <p:extLst>
      <p:ext uri="{BB962C8B-B14F-4D97-AF65-F5344CB8AC3E}">
        <p14:creationId xmlns:p14="http://schemas.microsoft.com/office/powerpoint/2010/main" val="40002630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500" y="365125"/>
            <a:ext cx="10782300" cy="5807075"/>
          </a:xfrm>
        </p:spPr>
        <p:txBody>
          <a:bodyPr/>
          <a:lstStyle/>
          <a:p>
            <a:r>
              <a:rPr lang="en-US" dirty="0"/>
              <a:t>well-pleaded complaint rule</a:t>
            </a:r>
            <a:br>
              <a:rPr lang="en-US" dirty="0"/>
            </a:br>
            <a:br>
              <a:rPr lang="en-US" dirty="0"/>
            </a:br>
            <a:r>
              <a:rPr lang="en-US" dirty="0"/>
              <a:t>what is the bare minimum that the plaintiff must show to get relief</a:t>
            </a:r>
            <a:br>
              <a:rPr lang="en-US" dirty="0"/>
            </a:br>
            <a:br>
              <a:rPr lang="en-US" dirty="0"/>
            </a:br>
            <a:r>
              <a:rPr lang="en-US" dirty="0"/>
              <a:t>that is what determines SMJ under 1331</a:t>
            </a:r>
          </a:p>
        </p:txBody>
      </p:sp>
    </p:spTree>
    <p:extLst>
      <p:ext uri="{BB962C8B-B14F-4D97-AF65-F5344CB8AC3E}">
        <p14:creationId xmlns:p14="http://schemas.microsoft.com/office/powerpoint/2010/main" val="326477814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854" y="197709"/>
            <a:ext cx="11254946" cy="6301946"/>
          </a:xfrm>
        </p:spPr>
        <p:txBody>
          <a:bodyPr>
            <a:normAutofit/>
          </a:bodyPr>
          <a:lstStyle/>
          <a:p>
            <a:r>
              <a:rPr lang="en-US" altLang="en-US" sz="2400" dirty="0"/>
              <a:t>1446(b)</a:t>
            </a:r>
            <a:br>
              <a:rPr lang="en-US" altLang="en-US" sz="2400" dirty="0"/>
            </a:br>
            <a:r>
              <a:rPr lang="en-US" altLang="en-US" sz="2400" dirty="0"/>
              <a:t>…</a:t>
            </a:r>
            <a:br>
              <a:rPr lang="en-US" altLang="en-US" sz="2400" dirty="0"/>
            </a:br>
            <a:r>
              <a:rPr lang="en-US" altLang="en-US" sz="2400" dirty="0"/>
              <a:t>	(3) Except as provided in subsection (c), if the case stated by the initial pleading is not removable, a notice of removal may be filed within 30 days after receipt by the defendant, through service or otherwise, of a copy of an amended pleading, motion, order or other paper from which it may first be ascertained that the case is one which is or has become removable.</a:t>
            </a:r>
            <a:br>
              <a:rPr lang="en-US" altLang="en-US" sz="2400" dirty="0"/>
            </a:br>
            <a:br>
              <a:rPr lang="en-US" altLang="en-US" sz="2400" dirty="0"/>
            </a:br>
            <a:r>
              <a:rPr lang="en-US" altLang="en-US" sz="2400" dirty="0"/>
              <a:t>(c) Requirements; removal based on diversity of citizenship.—</a:t>
            </a:r>
            <a:br>
              <a:rPr lang="en-US" altLang="en-US" sz="2400" dirty="0"/>
            </a:br>
            <a:r>
              <a:rPr lang="en-US" altLang="en-US" sz="2400" dirty="0"/>
              <a:t>	(1) A case may not be removed under subsection (b)(3) on the basis of jurisdiction conferred by section 1332 more than 1 year after commencement of the action, unless the district court finds that the plaintiff has acted in bad faith in order to prevent a defendant from removing the action</a:t>
            </a:r>
            <a:br>
              <a:rPr lang="en-US" altLang="en-US" sz="2400" dirty="0"/>
            </a:br>
            <a:r>
              <a:rPr lang="en-US" altLang="en-US" sz="2400" dirty="0"/>
              <a:t>....</a:t>
            </a:r>
            <a:br>
              <a:rPr lang="en-US" altLang="en-US" sz="2400" dirty="0"/>
            </a:br>
            <a:r>
              <a:rPr lang="en-US" altLang="en-US" sz="2400" dirty="0"/>
              <a:t>		(B) If the notice of removal is filed more than 1 year after commencement of the action and the district court finds that the plaintiff deliberately failed to disclose the actual amount in controversy to prevent removal, that finding shall be deemed bad faith under paragraph (1).</a:t>
            </a:r>
            <a:endParaRPr lang="en-US" sz="2400" dirty="0"/>
          </a:p>
        </p:txBody>
      </p:sp>
    </p:spTree>
    <p:extLst>
      <p:ext uri="{BB962C8B-B14F-4D97-AF65-F5344CB8AC3E}">
        <p14:creationId xmlns:p14="http://schemas.microsoft.com/office/powerpoint/2010/main" val="152635535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7265" y="365125"/>
            <a:ext cx="10686535" cy="5949178"/>
          </a:xfrm>
        </p:spPr>
        <p:txBody>
          <a:bodyPr/>
          <a:lstStyle/>
          <a:p>
            <a:r>
              <a:rPr lang="en-US" dirty="0"/>
              <a:t>waiving objections to non-removability</a:t>
            </a:r>
          </a:p>
        </p:txBody>
      </p:sp>
    </p:spTree>
    <p:extLst>
      <p:ext uri="{BB962C8B-B14F-4D97-AF65-F5344CB8AC3E}">
        <p14:creationId xmlns:p14="http://schemas.microsoft.com/office/powerpoint/2010/main" val="25616467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3926" y="365125"/>
            <a:ext cx="10619874" cy="5987549"/>
          </a:xfrm>
        </p:spPr>
        <p:txBody>
          <a:bodyPr/>
          <a:lstStyle/>
          <a:p>
            <a:r>
              <a:rPr lang="en-US" dirty="0"/>
              <a:t>one reading of the well-pleaded complaint rule</a:t>
            </a:r>
            <a:br>
              <a:rPr lang="en-US" dirty="0"/>
            </a:br>
            <a:br>
              <a:rPr lang="en-US" dirty="0"/>
            </a:br>
            <a:r>
              <a:rPr lang="en-US" dirty="0"/>
              <a:t>Holmes’s “creation test”</a:t>
            </a:r>
            <a:br>
              <a:rPr lang="en-US" dirty="0"/>
            </a:br>
            <a:br>
              <a:rPr lang="en-US" dirty="0"/>
            </a:br>
            <a:r>
              <a:rPr lang="en-US" dirty="0"/>
              <a:t>there is SMJ under 1331 if federal law creates the P’s cause of action</a:t>
            </a:r>
          </a:p>
        </p:txBody>
      </p:sp>
    </p:spTree>
    <p:extLst>
      <p:ext uri="{BB962C8B-B14F-4D97-AF65-F5344CB8AC3E}">
        <p14:creationId xmlns:p14="http://schemas.microsoft.com/office/powerpoint/2010/main" val="24249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8304" y="365125"/>
            <a:ext cx="10475495" cy="5596522"/>
          </a:xfrm>
        </p:spPr>
        <p:txBody>
          <a:bodyPr/>
          <a:lstStyle/>
          <a:p>
            <a:r>
              <a:rPr lang="en-US" dirty="0"/>
              <a:t>problem: what if a well-pleaded complaint must refer to </a:t>
            </a:r>
            <a:r>
              <a:rPr lang="en-US" i="1" dirty="0"/>
              <a:t>both</a:t>
            </a:r>
            <a:r>
              <a:rPr lang="en-US" dirty="0"/>
              <a:t> federal and state law for a </a:t>
            </a:r>
            <a:r>
              <a:rPr lang="en-US" i="1" dirty="0"/>
              <a:t>single theory </a:t>
            </a:r>
            <a:r>
              <a:rPr lang="en-US" dirty="0"/>
              <a:t>of why there is a right to relief?</a:t>
            </a:r>
          </a:p>
        </p:txBody>
      </p:sp>
    </p:spTree>
    <p:extLst>
      <p:ext uri="{BB962C8B-B14F-4D97-AF65-F5344CB8AC3E}">
        <p14:creationId xmlns:p14="http://schemas.microsoft.com/office/powerpoint/2010/main" val="32844665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9942" y="365125"/>
            <a:ext cx="10613858" cy="6222164"/>
          </a:xfrm>
        </p:spPr>
        <p:txBody>
          <a:bodyPr/>
          <a:lstStyle/>
          <a:p>
            <a:r>
              <a:rPr lang="en-US" dirty="0"/>
              <a:t>may </a:t>
            </a:r>
            <a:r>
              <a:rPr lang="en-US" i="1" dirty="0"/>
              <a:t>knock out </a:t>
            </a:r>
            <a:r>
              <a:rPr lang="en-US" dirty="0"/>
              <a:t>a case that </a:t>
            </a:r>
            <a:r>
              <a:rPr lang="en-US" i="1" dirty="0"/>
              <a:t>satisfies</a:t>
            </a:r>
            <a:r>
              <a:rPr lang="en-US" dirty="0"/>
              <a:t> the creation test</a:t>
            </a:r>
          </a:p>
        </p:txBody>
      </p:sp>
    </p:spTree>
    <p:extLst>
      <p:ext uri="{BB962C8B-B14F-4D97-AF65-F5344CB8AC3E}">
        <p14:creationId xmlns:p14="http://schemas.microsoft.com/office/powerpoint/2010/main" val="13824709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816</TotalTime>
  <Words>827</Words>
  <Application>Microsoft Macintosh PowerPoint</Application>
  <PresentationFormat>Widescreen</PresentationFormat>
  <Paragraphs>60</Paragraphs>
  <Slides>61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61</vt:i4>
      </vt:variant>
    </vt:vector>
  </HeadingPairs>
  <TitlesOfParts>
    <vt:vector size="65" baseType="lpstr">
      <vt:lpstr>Arial</vt:lpstr>
      <vt:lpstr>Calibri</vt:lpstr>
      <vt:lpstr>Calibri Light</vt:lpstr>
      <vt:lpstr>Office Theme</vt:lpstr>
      <vt:lpstr>Mon., Sept. 9</vt:lpstr>
      <vt:lpstr>federal subject matter jurisdiction  federal question (or “arising under”) jurisdiction</vt:lpstr>
      <vt:lpstr>U.S. Const. Article III.  Section. 2.   The judicial Power shall extend to all Cases, in Law and Equity, arising under this Constitution, the Laws of the United States, and Treaties made, or which shall be made, under their Authority…</vt:lpstr>
      <vt:lpstr>constitutional scope of arising under jurisdiction  federal law forms an ingredient</vt:lpstr>
      <vt:lpstr>28 U.S.C. §  1331. - Federal question  The district courts shall have original jurisdiction of all civil actions arising under the Constitution, laws, or treaties of the United States.    </vt:lpstr>
      <vt:lpstr>well-pleaded complaint rule  what is the bare minimum that the plaintiff must show to get relief  that is what determines SMJ under 1331</vt:lpstr>
      <vt:lpstr>one reading of the well-pleaded complaint rule  Holmes’s “creation test”  there is SMJ under 1331 if federal law creates the P’s cause of action</vt:lpstr>
      <vt:lpstr>problem: what if a well-pleaded complaint must refer to both federal and state law for a single theory of why there is a right to relief?</vt:lpstr>
      <vt:lpstr>may knock out a case that satisfies the creation test</vt:lpstr>
      <vt:lpstr>even though federal law creates the cause of action, the federal statute may incorporate state law standards  if the state law is what will actually be litigated, no smj</vt:lpstr>
      <vt:lpstr>Shoshone Mining (US 1900)  a federal statute created a cause of action to determine mining rights (without specifying whether it can be brought in only federal, federal and state, or only state court)  the federal statute allowed suits under local mining customs and statutes </vt:lpstr>
      <vt:lpstr>very, very rare</vt:lpstr>
      <vt:lpstr>may bring in a case that fails to satisfy the creation test</vt:lpstr>
      <vt:lpstr>I am a beneficiary of a trust and sue the trustee because he has invested in illegal securities in violation of the trust   the securities are illegal because they are in violation of federal law  SMJ under 1331 using the creation test?  similar to Smith v. Kansas City Title &amp; Trust Co. (US 1921)</vt:lpstr>
      <vt:lpstr>Gunn v. Minton (US 2013)</vt:lpstr>
      <vt:lpstr>“Does the state-law claim necessarily raise a stated federal issue, actually disputed and substantial, which a federal forum may entertain without disturbing any congressionally approved balance of federal and state judicial responsibilities?”   Grable &amp; Sons Metal Products, Inc. v. Darue Engineering &amp; Mfg., (US 2005)</vt:lpstr>
      <vt:lpstr>does Minton’s state law claim necessarily raise a federal issue?</vt:lpstr>
      <vt:lpstr>is the federal issue actually disputed?</vt:lpstr>
      <vt:lpstr>is the federal issue substantial?</vt:lpstr>
      <vt:lpstr>“[I]t is not enough that the federal issue be significant to the particular parties in the immediate suit… The substantiality inquiry under Grable looks instead to the importance of the issue to the federal system as a whole.”</vt:lpstr>
      <vt:lpstr>would requiring a federal forum to entertain the case disturb any congressionally approved balance of federal and state judicial responsibilities?</vt:lpstr>
      <vt:lpstr>Adhering to the demands of “[l]inguistic consistency,” we have interpreted the phrase “arising under” in both sections identically, applying our § 1331 and § 1338(a) precedents interchangeably.</vt:lpstr>
      <vt:lpstr>does it matter to the case that cases arising under patent law have exclusive federal SMJ?</vt:lpstr>
      <vt:lpstr>the LMRA completely preempts state contract law concerning collective bargaining agreements between unions and employers and replaces the whole area of state law with federal law  union sues employer under state contract law in state court  employer removes on ground that the cause of action is really federal  arising under SMJ?</vt:lpstr>
      <vt:lpstr>P sues a municipality in federal court for damages under 42 U.S.C. § 1983 for violations of his civil rights  the US SCt has never decided whether a municipality can be sued under § 1983   the federal court concludes that municipalities cannot be sued under § 1983   how is the case dismissed: lack of SMJ or failure to state a claim?</vt:lpstr>
      <vt:lpstr>P and D get into a fight   P wants to sue D in federal court  so P sues D for violating federal securities law by hitting him in the face  failure to state a claim or lack of SMJ?</vt:lpstr>
      <vt:lpstr>P (NY) sues D (NY), a state officer, in federal court for violating his federal civil rights in the course of an arrest  P joins a state-law battery action against the officer  is this a Smith/Grable/Gunn type case?</vt:lpstr>
      <vt:lpstr>removal</vt:lpstr>
      <vt:lpstr>transfer distinguished</vt:lpstr>
      <vt:lpstr>1441(a) Except as otherwise expressly provided by Act of Congress, any civil action brought in a State court of which the district courts of the United States have original jurisdiction, may be removed by the defendant or the defendants, to the district court of the United States for the district and division embracing the place where such action is pending. </vt:lpstr>
      <vt:lpstr>PowerPoint Presentation</vt:lpstr>
      <vt:lpstr>A (Cal.) sues B (NY) and C (Cal) for battery in state court in Nevada  Can B and C remove   Can only B remove? </vt:lpstr>
      <vt:lpstr>A (Nev.) sues B (Cal.) and C (Oreg.) in California state court for battery  A asks for $80k each from B and C  May B and C remove? </vt:lpstr>
      <vt:lpstr>1441(b)(2)  A civil action otherwise removable solely on the basis of the jurisdiction under section 1332(a) of this title may not be removed if any of the parties in interest properly joined and served as defendants is a citizen of the State in which such action is brought.  </vt:lpstr>
      <vt:lpstr>A (Cal.) sues B (NY) and C (NJ) for battery  A asks B for more than 75K but C for only 20K  May the case be successfully removed by B and C?  </vt:lpstr>
      <vt:lpstr>P (NY) brings an action against D (NJ) in NY state court for loss of his hand in a car accident  P asks for $70k  May D remove? </vt:lpstr>
      <vt:lpstr>1446(c)(2)  If removal of a civil action is sought on the basis of the jurisdiction conferred by section 1332(a), the sum demanded in good faith in the initial pleading shall be deemed to be the amount in controversy, except that- (A) the notice of removal may assert the amount in controversy if the initial pleading seeks--  (i) nonmonetary relief; or  (ii) a money judgment, but the State practice either does not permit demand for a specific sum or permits recovery of damages in excess of the amount demanded; and  (B) removal of the action is proper on the basis of an amount in controversy asserted under subparagraph (A) if the district court finds, by the preponderance of the evidence, that the amount in controversy exceeds the amount specified in section 1332(a). </vt:lpstr>
      <vt:lpstr>St. Paul Mercury test  “It must appear to a legal certainty that the claim is really for less than the jurisdictional amount to justify dismissal.”</vt:lpstr>
      <vt:lpstr>devices to defeat diversity/alienage</vt:lpstr>
      <vt:lpstr>adding plaintiffs to defeat diversity</vt:lpstr>
      <vt:lpstr>adding defendants to defeat diversity</vt:lpstr>
      <vt:lpstr>- P (NJ) wishes to sue the D Corp. for fraud  - D Corp. has is incorporated in NY with PPB in NY  - P does not want the action removed by the D Corp. to federal court  - So P joins X (NJ), an accountant who was in part responsible for the D Corp.’s misrepresentations, as a defendant   - Can the D Corp. successfully remove? </vt:lpstr>
      <vt:lpstr>fraudulent joinder</vt:lpstr>
      <vt:lpstr>Rose v. Giamatti, 721 F. Supp. 906 (S.D. Oh. 1989)   “In fraudulent joinder cases the underlying reason for removal is that there is no factual basis upon which it can be claimed that the resident [!] defendant is jointly liable or where there is such liability there is no purpose to prosecute the action against the resident defendant in good faith….”</vt:lpstr>
      <vt:lpstr>A (Nev.) sues B (France) and C (Oreg.) in Nevada state court for battery  A asks for $80k each from B and C  B wants to remove but C refuses  may the case be successfully removed to the D. Nev.? </vt:lpstr>
      <vt:lpstr>1446(b)(2)(A)  When a civil action is removed solely under section 1441(a), all defendants who have been properly joined and served must join in or consent to the removal of the action.  </vt:lpstr>
      <vt:lpstr>we will speak of counterclaims in connection with removal later</vt:lpstr>
      <vt:lpstr>1441(f) The court to which such civil action is removed is not precluded from hearing and determining any claim in such civil action because the State court from which such civil action is removed did not have jurisdiction over that claim </vt:lpstr>
      <vt:lpstr>Avitts v. Amoco Production Co. (5th Cir. 1995)</vt:lpstr>
      <vt:lpstr>what is an appellant?  what is an appellee?</vt:lpstr>
      <vt:lpstr>what were the grounds for removal?</vt:lpstr>
      <vt:lpstr>was the issue of SMJ brought up sua sponte by the 5th Cir.?</vt:lpstr>
      <vt:lpstr>procedure for removal</vt:lpstr>
      <vt:lpstr>timing</vt:lpstr>
      <vt:lpstr>P sues D in state court under state battery law and federal civil rights law  33 days after the complaint was filed in state court and 27 days after it was served on D, D files a notice removal in federal court  too late?</vt:lpstr>
      <vt:lpstr>§ 1446. Procedure for removal of civil actions … (b) Requirements; generally.--(1) The notice of removal of a civil action or proceeding shall be filed within 30 days after the receipt by the defendant, through service or otherwise, of a copy of the initial pleading setting forth the claim for relief upon which such action or proceeding is based, or within 30 days after the service of summons upon the defendant if such initial pleading has then been filed in court and is not required to be served on the defendant, whichever period is shorter.… </vt:lpstr>
      <vt:lpstr>P sues D1 and D2 in state court under state battery law and federal civil rights law  D1 is served 3 days before D2. 30 days after D2 is served, D2 wants to remove.   too late?</vt:lpstr>
      <vt:lpstr>1446(b)(2) …(B) Each defendant shall have 30 days after receipt by or service on that defendant of the initial pleading or summons described in paragraph (1) to file the notice of removal. (C) If defendants are served at different times, and a later-served defendant files a notice of removal, any earlier-served defendant may consent to the removal even though that earlier-served defendant did not previously initiate or consent to removal. </vt:lpstr>
      <vt:lpstr>P sues D in state court under state battery law  one and a half years after D is served, P amends his complaint to include a federal civil rights action  within 30 days of service of the amended complaint, D seeks to remove  too late?</vt:lpstr>
      <vt:lpstr>1446(b) …  (3) Except as provided in subsection (c), if the case stated by the initial pleading is not removable, a notice of removal may be filed within 30 days after receipt by the defendant, through service or otherwise, of a copy of an amended pleading, motion, order or other paper from which it may first be ascertained that the case is one which is or has become removable.  (c) Requirements; removal based on diversity of citizenship.—  (1) A case may not be removed under subsection (b)(3) on the basis of jurisdiction conferred by section 1332 more than 1 year after commencement of the action, unless the district court finds that the plaintiff has acted in bad faith in order to prevent a defendant from removing the action ....   (B) If the notice of removal is filed more than 1 year after commencement of the action and the district court finds that the plaintiff deliberately failed to disclose the actual amount in controversy to prevent removal, that finding shall be deemed bad faith under paragraph (1).</vt:lpstr>
      <vt:lpstr>waiving objections to non-removability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sources of procedural law in federal court</dc:title>
  <dc:creator>Owner</dc:creator>
  <cp:lastModifiedBy>Green, Michael S</cp:lastModifiedBy>
  <cp:revision>153</cp:revision>
  <cp:lastPrinted>2017-08-23T14:27:47Z</cp:lastPrinted>
  <dcterms:created xsi:type="dcterms:W3CDTF">2017-08-11T16:01:16Z</dcterms:created>
  <dcterms:modified xsi:type="dcterms:W3CDTF">2019-09-06T11:26:58Z</dcterms:modified>
</cp:coreProperties>
</file>