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5"/>
  </p:notesMasterIdLst>
  <p:handoutMasterIdLst>
    <p:handoutMasterId r:id="rId56"/>
  </p:handoutMasterIdLst>
  <p:sldIdLst>
    <p:sldId id="271" r:id="rId2"/>
    <p:sldId id="541" r:id="rId3"/>
    <p:sldId id="473" r:id="rId4"/>
    <p:sldId id="470" r:id="rId5"/>
    <p:sldId id="475" r:id="rId6"/>
    <p:sldId id="479" r:id="rId7"/>
    <p:sldId id="503" r:id="rId8"/>
    <p:sldId id="480" r:id="rId9"/>
    <p:sldId id="495" r:id="rId10"/>
    <p:sldId id="507" r:id="rId11"/>
    <p:sldId id="508" r:id="rId12"/>
    <p:sldId id="515" r:id="rId13"/>
    <p:sldId id="504" r:id="rId14"/>
    <p:sldId id="505" r:id="rId15"/>
    <p:sldId id="497" r:id="rId16"/>
    <p:sldId id="540" r:id="rId17"/>
    <p:sldId id="498" r:id="rId18"/>
    <p:sldId id="502" r:id="rId19"/>
    <p:sldId id="344" r:id="rId20"/>
    <p:sldId id="273" r:id="rId21"/>
    <p:sldId id="352" r:id="rId22"/>
    <p:sldId id="353" r:id="rId23"/>
    <p:sldId id="354" r:id="rId24"/>
    <p:sldId id="355" r:id="rId25"/>
    <p:sldId id="356" r:id="rId26"/>
    <p:sldId id="360" r:id="rId27"/>
    <p:sldId id="361" r:id="rId28"/>
    <p:sldId id="284" r:id="rId29"/>
    <p:sldId id="362" r:id="rId30"/>
    <p:sldId id="276" r:id="rId31"/>
    <p:sldId id="277" r:id="rId32"/>
    <p:sldId id="278" r:id="rId33"/>
    <p:sldId id="279" r:id="rId34"/>
    <p:sldId id="280" r:id="rId35"/>
    <p:sldId id="281" r:id="rId36"/>
    <p:sldId id="282" r:id="rId37"/>
    <p:sldId id="283" r:id="rId38"/>
    <p:sldId id="285" r:id="rId39"/>
    <p:sldId id="286" r:id="rId40"/>
    <p:sldId id="357" r:id="rId41"/>
    <p:sldId id="358" r:id="rId42"/>
    <p:sldId id="287" r:id="rId43"/>
    <p:sldId id="288" r:id="rId44"/>
    <p:sldId id="289" r:id="rId45"/>
    <p:sldId id="290" r:id="rId46"/>
    <p:sldId id="291" r:id="rId47"/>
    <p:sldId id="292" r:id="rId48"/>
    <p:sldId id="364" r:id="rId49"/>
    <p:sldId id="293" r:id="rId50"/>
    <p:sldId id="294" r:id="rId51"/>
    <p:sldId id="295" r:id="rId52"/>
    <p:sldId id="296" r:id="rId53"/>
    <p:sldId id="297" r:id="rId5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09" autoAdjust="0"/>
    <p:restoredTop sz="94660"/>
  </p:normalViewPr>
  <p:slideViewPr>
    <p:cSldViewPr snapToGrid="0">
      <p:cViewPr varScale="1">
        <p:scale>
          <a:sx n="112" d="100"/>
          <a:sy n="112" d="100"/>
        </p:scale>
        <p:origin x="448"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6CD21426-89A3-4BF6-AB47-01552AEE8D76}" type="datetimeFigureOut">
              <a:rPr lang="en-US" smtClean="0"/>
              <a:t>9/6/19</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3492AEBA-6811-42A9-BC8A-4667065F7C12}" type="slidenum">
              <a:rPr lang="en-US" smtClean="0"/>
              <a:t>‹#›</a:t>
            </a:fld>
            <a:endParaRPr lang="en-US"/>
          </a:p>
        </p:txBody>
      </p:sp>
    </p:spTree>
    <p:extLst>
      <p:ext uri="{BB962C8B-B14F-4D97-AF65-F5344CB8AC3E}">
        <p14:creationId xmlns:p14="http://schemas.microsoft.com/office/powerpoint/2010/main" val="8006018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1A70EE81-0807-AF46-AFC9-6EEE043FFA0F}" type="datetimeFigureOut">
              <a:rPr lang="en-US" smtClean="0"/>
              <a:t>9/6/19</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924FB9C1-A476-E84F-857B-1F98DDBC7E37}" type="slidenum">
              <a:rPr lang="en-US" smtClean="0"/>
              <a:t>‹#›</a:t>
            </a:fld>
            <a:endParaRPr lang="en-US"/>
          </a:p>
        </p:txBody>
      </p:sp>
    </p:spTree>
    <p:extLst>
      <p:ext uri="{BB962C8B-B14F-4D97-AF65-F5344CB8AC3E}">
        <p14:creationId xmlns:p14="http://schemas.microsoft.com/office/powerpoint/2010/main" val="471877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D252BCA-3F97-4AA1-AD82-60B14CF8848F}" type="datetimeFigureOut">
              <a:rPr lang="en-US" smtClean="0"/>
              <a:t>9/6/19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916608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D252BCA-3F97-4AA1-AD82-60B14CF8848F}" type="datetimeFigureOut">
              <a:rPr lang="en-US" smtClean="0"/>
              <a:t>9/6/19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2779696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D252BCA-3F97-4AA1-AD82-60B14CF8848F}" type="datetimeFigureOut">
              <a:rPr lang="en-US" smtClean="0"/>
              <a:t>9/6/19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2639236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D252BCA-3F97-4AA1-AD82-60B14CF8848F}" type="datetimeFigureOut">
              <a:rPr lang="en-US" smtClean="0"/>
              <a:t>9/6/19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16776631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D252BCA-3F97-4AA1-AD82-60B14CF8848F}" type="datetimeFigureOut">
              <a:rPr lang="en-US" smtClean="0"/>
              <a:t>9/6/19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466802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D252BCA-3F97-4AA1-AD82-60B14CF8848F}" type="datetimeFigureOut">
              <a:rPr lang="en-US" smtClean="0"/>
              <a:t>9/6/19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3597112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D252BCA-3F97-4AA1-AD82-60B14CF8848F}" type="datetimeFigureOut">
              <a:rPr lang="en-US" smtClean="0"/>
              <a:t>9/6/19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13816098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D252BCA-3F97-4AA1-AD82-60B14CF8848F}" type="datetimeFigureOut">
              <a:rPr lang="en-US" smtClean="0"/>
              <a:t>9/6/19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27098876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252BCA-3F97-4AA1-AD82-60B14CF8848F}" type="datetimeFigureOut">
              <a:rPr lang="en-US" smtClean="0"/>
              <a:t>9/6/19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17987907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D252BCA-3F97-4AA1-AD82-60B14CF8848F}" type="datetimeFigureOut">
              <a:rPr lang="en-US" smtClean="0"/>
              <a:t>9/6/19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50248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D252BCA-3F97-4AA1-AD82-60B14CF8848F}" type="datetimeFigureOut">
              <a:rPr lang="en-US" smtClean="0"/>
              <a:t>9/6/19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3280649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252BCA-3F97-4AA1-AD82-60B14CF8848F}" type="datetimeFigureOut">
              <a:rPr lang="en-US" smtClean="0"/>
              <a:t>9/6/19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ED6F31-2E8D-49FE-8149-23297BCE8EE5}" type="slidenum">
              <a:rPr lang="en-US" smtClean="0"/>
              <a:t>‹#›</a:t>
            </a:fld>
            <a:endParaRPr lang="en-US"/>
          </a:p>
        </p:txBody>
      </p:sp>
    </p:spTree>
    <p:extLst>
      <p:ext uri="{BB962C8B-B14F-4D97-AF65-F5344CB8AC3E}">
        <p14:creationId xmlns:p14="http://schemas.microsoft.com/office/powerpoint/2010/main" val="32833241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1905000" y="274638"/>
            <a:ext cx="8305800" cy="5668962"/>
          </a:xfrm>
        </p:spPr>
        <p:txBody>
          <a:bodyPr/>
          <a:lstStyle/>
          <a:p>
            <a:pPr eaLnBrk="1" hangingPunct="1"/>
            <a:r>
              <a:rPr lang="en-US" altLang="en-US" dirty="0"/>
              <a:t>Wed., Sept. 4</a:t>
            </a:r>
          </a:p>
        </p:txBody>
      </p:sp>
    </p:spTree>
    <p:extLst>
      <p:ext uri="{BB962C8B-B14F-4D97-AF65-F5344CB8AC3E}">
        <p14:creationId xmlns:p14="http://schemas.microsoft.com/office/powerpoint/2010/main" val="32163049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7753" y="365125"/>
            <a:ext cx="10686047" cy="5825122"/>
          </a:xfrm>
        </p:spPr>
        <p:txBody>
          <a:bodyPr/>
          <a:lstStyle/>
          <a:p>
            <a:r>
              <a:rPr lang="en-US" dirty="0"/>
              <a:t>federal subject matter jurisdiction cannot be waived, even on appeal</a:t>
            </a:r>
            <a:br>
              <a:rPr lang="en-US" dirty="0"/>
            </a:br>
            <a:br>
              <a:rPr lang="en-US" dirty="0"/>
            </a:br>
            <a:r>
              <a:rPr lang="en-US" dirty="0"/>
              <a:t>and a federal court must bring the matter up </a:t>
            </a:r>
            <a:r>
              <a:rPr lang="en-US" dirty="0" err="1"/>
              <a:t>sua</a:t>
            </a:r>
            <a:r>
              <a:rPr lang="en-US" dirty="0"/>
              <a:t> </a:t>
            </a:r>
            <a:r>
              <a:rPr lang="en-US" dirty="0" err="1"/>
              <a:t>sponte</a:t>
            </a:r>
            <a:r>
              <a:rPr lang="en-US" dirty="0"/>
              <a:t> if it notices it</a:t>
            </a:r>
          </a:p>
        </p:txBody>
      </p:sp>
    </p:spTree>
    <p:extLst>
      <p:ext uri="{BB962C8B-B14F-4D97-AF65-F5344CB8AC3E}">
        <p14:creationId xmlns:p14="http://schemas.microsoft.com/office/powerpoint/2010/main" val="33964805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3611" y="365125"/>
            <a:ext cx="10740189" cy="5776996"/>
          </a:xfrm>
        </p:spPr>
        <p:txBody>
          <a:bodyPr/>
          <a:lstStyle/>
          <a:p>
            <a:r>
              <a:rPr lang="en-US" dirty="0"/>
              <a:t>P sues D in federal court on a state law action, claiming that the two are diverse (P lies about his domicile)</a:t>
            </a:r>
            <a:br>
              <a:rPr lang="en-US" dirty="0"/>
            </a:br>
            <a:br>
              <a:rPr lang="en-US" dirty="0"/>
            </a:br>
            <a:r>
              <a:rPr lang="en-US" dirty="0"/>
              <a:t>P loses the case but upon losing announces that he is domiciled in the same state as D</a:t>
            </a:r>
            <a:br>
              <a:rPr lang="en-US" dirty="0"/>
            </a:br>
            <a:br>
              <a:rPr lang="en-US" dirty="0"/>
            </a:br>
            <a:r>
              <a:rPr lang="en-US" dirty="0"/>
              <a:t>what result?</a:t>
            </a:r>
          </a:p>
        </p:txBody>
      </p:sp>
    </p:spTree>
    <p:extLst>
      <p:ext uri="{BB962C8B-B14F-4D97-AF65-F5344CB8AC3E}">
        <p14:creationId xmlns:p14="http://schemas.microsoft.com/office/powerpoint/2010/main" val="10035565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500" y="365125"/>
            <a:ext cx="10782300" cy="5807075"/>
          </a:xfrm>
        </p:spPr>
        <p:txBody>
          <a:bodyPr/>
          <a:lstStyle/>
          <a:p>
            <a:r>
              <a:rPr lang="en-US" dirty="0"/>
              <a:t>well-pleaded complaint rule</a:t>
            </a:r>
            <a:br>
              <a:rPr lang="en-US" dirty="0"/>
            </a:br>
            <a:br>
              <a:rPr lang="en-US" dirty="0"/>
            </a:br>
            <a:r>
              <a:rPr lang="en-US" dirty="0"/>
              <a:t>what is the bare minimum that the plaintiff must show to get relief</a:t>
            </a:r>
            <a:br>
              <a:rPr lang="en-US" dirty="0"/>
            </a:br>
            <a:br>
              <a:rPr lang="en-US" dirty="0"/>
            </a:br>
            <a:r>
              <a:rPr lang="en-US" dirty="0"/>
              <a:t>that is what determines SMJ under 1331</a:t>
            </a:r>
          </a:p>
        </p:txBody>
      </p:sp>
    </p:spTree>
    <p:extLst>
      <p:ext uri="{BB962C8B-B14F-4D97-AF65-F5344CB8AC3E}">
        <p14:creationId xmlns:p14="http://schemas.microsoft.com/office/powerpoint/2010/main" val="32647781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8147" y="365125"/>
            <a:ext cx="10535653" cy="5770980"/>
          </a:xfrm>
        </p:spPr>
        <p:txBody>
          <a:bodyPr/>
          <a:lstStyle/>
          <a:p>
            <a:r>
              <a:rPr lang="en-US" dirty="0"/>
              <a:t>if the federal issues cannot be brought in federal district court, how can the </a:t>
            </a:r>
            <a:r>
              <a:rPr lang="en-US" dirty="0" err="1"/>
              <a:t>Mottleys</a:t>
            </a:r>
            <a:r>
              <a:rPr lang="en-US" dirty="0"/>
              <a:t> ever have a federal court opine about them?</a:t>
            </a:r>
          </a:p>
        </p:txBody>
      </p:sp>
    </p:spTree>
    <p:extLst>
      <p:ext uri="{BB962C8B-B14F-4D97-AF65-F5344CB8AC3E}">
        <p14:creationId xmlns:p14="http://schemas.microsoft.com/office/powerpoint/2010/main" val="8046420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7674" y="365125"/>
            <a:ext cx="10716126" cy="5927391"/>
          </a:xfrm>
        </p:spPr>
        <p:txBody>
          <a:bodyPr/>
          <a:lstStyle/>
          <a:p>
            <a:r>
              <a:rPr lang="en-US" dirty="0"/>
              <a:t>how can the US </a:t>
            </a:r>
            <a:r>
              <a:rPr lang="en-US" dirty="0" err="1"/>
              <a:t>SCt</a:t>
            </a:r>
            <a:r>
              <a:rPr lang="en-US" dirty="0"/>
              <a:t> entertain a case that involves only a federal defense?</a:t>
            </a:r>
          </a:p>
        </p:txBody>
      </p:sp>
    </p:spTree>
    <p:extLst>
      <p:ext uri="{BB962C8B-B14F-4D97-AF65-F5344CB8AC3E}">
        <p14:creationId xmlns:p14="http://schemas.microsoft.com/office/powerpoint/2010/main" val="33795391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1524000" y="274638"/>
            <a:ext cx="9144000" cy="6583362"/>
          </a:xfrm>
        </p:spPr>
        <p:txBody>
          <a:bodyPr/>
          <a:lstStyle/>
          <a:p>
            <a:pPr algn="l" eaLnBrk="1" hangingPunct="1"/>
            <a:r>
              <a:rPr lang="en-US" altLang="en-US" sz="2800" b="1"/>
              <a:t>28 USC § 1257 - State courts; certiorari</a:t>
            </a:r>
            <a:br>
              <a:rPr lang="en-US" altLang="en-US" sz="2800" b="1"/>
            </a:br>
            <a:r>
              <a:rPr lang="en-US" altLang="en-US" sz="2800"/>
              <a:t>(a) Final judgments or decrees rendered by the highest court of a State in which a decision could be had, may be reviewed by the Supreme Court by writ of certiorari where the validity of a treaty or statute of the United States is drawn in question or where the validity of a statute of any State is drawn in question on the ground of its being repugnant to the Constitution, treaties, or laws of the United States, or where any title, right, privilege, or immunity is specially set up or claimed under the Constitution or the treaties or statutes of, or any commission held or authority exercised under, the United States.</a:t>
            </a:r>
            <a:br>
              <a:rPr lang="en-US" altLang="en-US" sz="2800"/>
            </a:br>
            <a:r>
              <a:rPr lang="en-US" altLang="en-US" sz="2800"/>
              <a:t>(b) For the purposes of this section, the term “highest court of a State” includes the District of Columbia Court of Appeals.</a:t>
            </a:r>
            <a:br>
              <a:rPr lang="en-US" altLang="en-US" sz="2400"/>
            </a:br>
            <a:endParaRPr lang="en-US" altLang="en-US" sz="2400"/>
          </a:p>
        </p:txBody>
      </p:sp>
    </p:spTree>
    <p:extLst>
      <p:ext uri="{BB962C8B-B14F-4D97-AF65-F5344CB8AC3E}">
        <p14:creationId xmlns:p14="http://schemas.microsoft.com/office/powerpoint/2010/main" val="2208698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p:nvPr>
        </p:nvSpPr>
        <p:spPr>
          <a:xfrm>
            <a:off x="1981200" y="274638"/>
            <a:ext cx="8229600" cy="5973762"/>
          </a:xfrm>
        </p:spPr>
        <p:txBody>
          <a:bodyPr rtlCol="0">
            <a:normAutofit/>
          </a:bodyPr>
          <a:lstStyle/>
          <a:p>
            <a:pPr>
              <a:defRPr/>
            </a:pPr>
            <a:r>
              <a:rPr lang="en-US" b="1"/>
              <a:t>U.S. Const. Article III.</a:t>
            </a:r>
            <a:r>
              <a:rPr lang="en-US"/>
              <a:t> </a:t>
            </a:r>
            <a:br>
              <a:rPr lang="en-US"/>
            </a:br>
            <a:r>
              <a:rPr lang="en-US"/>
              <a:t>Section. 2. </a:t>
            </a:r>
            <a:br>
              <a:rPr lang="en-US"/>
            </a:br>
            <a:br>
              <a:rPr lang="en-US"/>
            </a:br>
            <a:r>
              <a:rPr lang="en-US"/>
              <a:t>The judicial Power shall extend to all Cases, in Law and Equity, arising under this Constitution, the Laws of the United States, and Treaties made, or which shall be made, under their Authority…</a:t>
            </a:r>
          </a:p>
        </p:txBody>
      </p:sp>
    </p:spTree>
    <p:extLst>
      <p:ext uri="{BB962C8B-B14F-4D97-AF65-F5344CB8AC3E}">
        <p14:creationId xmlns:p14="http://schemas.microsoft.com/office/powerpoint/2010/main" val="8647521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2057400" y="274638"/>
            <a:ext cx="8153400" cy="6278562"/>
          </a:xfrm>
        </p:spPr>
        <p:txBody>
          <a:bodyPr/>
          <a:lstStyle/>
          <a:p>
            <a:pPr algn="l"/>
            <a:r>
              <a:rPr lang="en-US" altLang="en-US" dirty="0"/>
              <a:t>P(NY) sues D(NY) in state court under state law. D introduces the defense that the state law is unconstitutional</a:t>
            </a:r>
            <a:br>
              <a:rPr lang="en-US" altLang="en-US" dirty="0"/>
            </a:br>
            <a:br>
              <a:rPr lang="en-US" altLang="en-US" dirty="0"/>
            </a:br>
            <a:r>
              <a:rPr lang="en-US" altLang="en-US" dirty="0"/>
              <a:t>may Congress passes a statute allowing the defendant to remove this action to federal district court? </a:t>
            </a:r>
          </a:p>
        </p:txBody>
      </p:sp>
    </p:spTree>
    <p:extLst>
      <p:ext uri="{BB962C8B-B14F-4D97-AF65-F5344CB8AC3E}">
        <p14:creationId xmlns:p14="http://schemas.microsoft.com/office/powerpoint/2010/main" val="8968247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1905000" y="274638"/>
            <a:ext cx="8305800" cy="6126162"/>
          </a:xfrm>
        </p:spPr>
        <p:txBody>
          <a:bodyPr>
            <a:normAutofit fontScale="90000"/>
          </a:bodyPr>
          <a:lstStyle/>
          <a:p>
            <a:pPr eaLnBrk="1" hangingPunct="1"/>
            <a:r>
              <a:rPr lang="en-US" altLang="en-US" dirty="0"/>
              <a:t>what if the </a:t>
            </a:r>
            <a:r>
              <a:rPr lang="en-US" altLang="en-US" dirty="0" err="1"/>
              <a:t>Mottleys</a:t>
            </a:r>
            <a:r>
              <a:rPr lang="en-US" altLang="en-US" dirty="0"/>
              <a:t> had brought a declaratory judgment action to determine whether the federal statute overrode their contract and if it did whether it was a taking in violation of the Fifth Amendment?</a:t>
            </a:r>
            <a:br>
              <a:rPr lang="en-US" altLang="en-US" dirty="0"/>
            </a:br>
            <a:br>
              <a:rPr lang="en-US" altLang="en-US" dirty="0"/>
            </a:br>
            <a:r>
              <a:rPr lang="en-US" altLang="en-US" dirty="0"/>
              <a:t>SMJ under 1331?</a:t>
            </a:r>
            <a:br>
              <a:rPr lang="en-US" altLang="en-US" dirty="0"/>
            </a:br>
            <a:br>
              <a:rPr lang="en-US" altLang="en-US" dirty="0"/>
            </a:br>
            <a:r>
              <a:rPr lang="en-US" altLang="en-US" dirty="0"/>
              <a:t>how about if the Railroad had brought the declaratory judgment action?</a:t>
            </a:r>
          </a:p>
        </p:txBody>
      </p:sp>
    </p:spTree>
    <p:extLst>
      <p:ext uri="{BB962C8B-B14F-4D97-AF65-F5344CB8AC3E}">
        <p14:creationId xmlns:p14="http://schemas.microsoft.com/office/powerpoint/2010/main" val="33679433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500" y="365125"/>
            <a:ext cx="10782300" cy="5807075"/>
          </a:xfrm>
        </p:spPr>
        <p:txBody>
          <a:bodyPr/>
          <a:lstStyle/>
          <a:p>
            <a:r>
              <a:rPr lang="en-US" dirty="0"/>
              <a:t>to repeat: well-pleaded complaint rule</a:t>
            </a:r>
            <a:br>
              <a:rPr lang="en-US" dirty="0"/>
            </a:br>
            <a:br>
              <a:rPr lang="en-US" dirty="0"/>
            </a:br>
            <a:r>
              <a:rPr lang="en-US" dirty="0"/>
              <a:t>what is the bare minimum that the plaintiff must show to get relief</a:t>
            </a:r>
            <a:br>
              <a:rPr lang="en-US" dirty="0"/>
            </a:br>
            <a:br>
              <a:rPr lang="en-US" dirty="0"/>
            </a:br>
            <a:r>
              <a:rPr lang="en-US" dirty="0"/>
              <a:t>that is what determines SMJ under 1331</a:t>
            </a:r>
            <a:br>
              <a:rPr lang="en-US" dirty="0"/>
            </a:br>
            <a:br>
              <a:rPr lang="en-US" dirty="0"/>
            </a:br>
            <a:r>
              <a:rPr lang="en-US" dirty="0"/>
              <a:t>not federal defenses</a:t>
            </a:r>
          </a:p>
        </p:txBody>
      </p:sp>
    </p:spTree>
    <p:extLst>
      <p:ext uri="{BB962C8B-B14F-4D97-AF65-F5344CB8AC3E}">
        <p14:creationId xmlns:p14="http://schemas.microsoft.com/office/powerpoint/2010/main" val="14337116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0451" y="365125"/>
            <a:ext cx="10863349" cy="6118802"/>
          </a:xfrm>
        </p:spPr>
        <p:txBody>
          <a:bodyPr/>
          <a:lstStyle/>
          <a:p>
            <a:pPr algn="ctr"/>
            <a:r>
              <a:rPr lang="en-US" dirty="0"/>
              <a:t>National </a:t>
            </a:r>
            <a:r>
              <a:rPr lang="en-US" dirty="0" err="1"/>
              <a:t>Mut</a:t>
            </a:r>
            <a:r>
              <a:rPr lang="en-US" dirty="0"/>
              <a:t>. Ins. Co. v. Tidewater Transfer Co., Inc. </a:t>
            </a:r>
            <a:r>
              <a:rPr lang="en-US"/>
              <a:t>(1949)</a:t>
            </a:r>
            <a:endParaRPr lang="en-US" dirty="0"/>
          </a:p>
        </p:txBody>
      </p:sp>
    </p:spTree>
    <p:extLst>
      <p:ext uri="{BB962C8B-B14F-4D97-AF65-F5344CB8AC3E}">
        <p14:creationId xmlns:p14="http://schemas.microsoft.com/office/powerpoint/2010/main" val="29560624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3926" y="365125"/>
            <a:ext cx="10619874" cy="5987549"/>
          </a:xfrm>
        </p:spPr>
        <p:txBody>
          <a:bodyPr/>
          <a:lstStyle/>
          <a:p>
            <a:r>
              <a:rPr lang="en-US" dirty="0"/>
              <a:t>one reading of the well-pleaded complaint rule</a:t>
            </a:r>
            <a:br>
              <a:rPr lang="en-US" dirty="0"/>
            </a:br>
            <a:br>
              <a:rPr lang="en-US" dirty="0"/>
            </a:br>
            <a:r>
              <a:rPr lang="en-US" dirty="0"/>
              <a:t>Holmes’s “creation test”</a:t>
            </a:r>
            <a:br>
              <a:rPr lang="en-US" dirty="0"/>
            </a:br>
            <a:br>
              <a:rPr lang="en-US" dirty="0"/>
            </a:br>
            <a:r>
              <a:rPr lang="en-US" dirty="0"/>
              <a:t>there is SMJ under 1331 if federal law creates the P’s cause of action</a:t>
            </a:r>
          </a:p>
        </p:txBody>
      </p:sp>
    </p:spTree>
    <p:extLst>
      <p:ext uri="{BB962C8B-B14F-4D97-AF65-F5344CB8AC3E}">
        <p14:creationId xmlns:p14="http://schemas.microsoft.com/office/powerpoint/2010/main" val="242491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5B5F8A-204C-1B4E-8676-8EBB7F98AAAD}"/>
              </a:ext>
            </a:extLst>
          </p:cNvPr>
          <p:cNvSpPr>
            <a:spLocks noGrp="1"/>
          </p:cNvSpPr>
          <p:nvPr>
            <p:ph type="title"/>
          </p:nvPr>
        </p:nvSpPr>
        <p:spPr>
          <a:xfrm>
            <a:off x="485422" y="365125"/>
            <a:ext cx="10868378" cy="5900208"/>
          </a:xfrm>
        </p:spPr>
        <p:txBody>
          <a:bodyPr>
            <a:normAutofit fontScale="90000"/>
          </a:bodyPr>
          <a:lstStyle/>
          <a:p>
            <a:r>
              <a:rPr lang="en-US" dirty="0"/>
              <a:t>Larry </a:t>
            </a:r>
            <a:r>
              <a:rPr lang="en-US" dirty="0" err="1"/>
              <a:t>Lawstudent</a:t>
            </a:r>
            <a:r>
              <a:rPr lang="en-US" dirty="0"/>
              <a:t> borrows $5,000 from Metropolitan Bank, under a federal student loan program. Under the program, banks make loans to students under individual loan agreements with each student. The statute setting up the federal loan program includes a guarantee that, if the student defaults, and the bank cannot collect after diligent efforts, the federal government will assure payment of the outstanding balance. Larry defaults on his loan, and Metropolitan sues him for the amount due.</a:t>
            </a:r>
          </a:p>
        </p:txBody>
      </p:sp>
    </p:spTree>
    <p:extLst>
      <p:ext uri="{BB962C8B-B14F-4D97-AF65-F5344CB8AC3E}">
        <p14:creationId xmlns:p14="http://schemas.microsoft.com/office/powerpoint/2010/main" val="30622361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A2B17-B2B5-9C42-93DD-4EBB83274B84}"/>
              </a:ext>
            </a:extLst>
          </p:cNvPr>
          <p:cNvSpPr>
            <a:spLocks noGrp="1"/>
          </p:cNvSpPr>
          <p:nvPr>
            <p:ph type="title"/>
          </p:nvPr>
        </p:nvSpPr>
        <p:spPr>
          <a:xfrm>
            <a:off x="564444" y="365125"/>
            <a:ext cx="10789356" cy="5979231"/>
          </a:xfrm>
        </p:spPr>
        <p:txBody>
          <a:bodyPr>
            <a:normAutofit/>
          </a:bodyPr>
          <a:lstStyle/>
          <a:p>
            <a:r>
              <a:rPr lang="en-US" dirty="0"/>
              <a:t>On the facts of the previous example, assume that Metropolitan is unable to collect from Larry and demands payment from the federal agency administering the loan program. The federal program administrator refuses payment, and Metropolitan sues the agency to collect. (Disregard the possibility</a:t>
            </a:r>
            <a:br>
              <a:rPr lang="en-US" dirty="0"/>
            </a:br>
            <a:r>
              <a:rPr lang="en-US" dirty="0"/>
              <a:t>that there is federal jurisdiction due to the fact that the United States is a party to the action.)</a:t>
            </a:r>
          </a:p>
        </p:txBody>
      </p:sp>
    </p:spTree>
    <p:extLst>
      <p:ext uri="{BB962C8B-B14F-4D97-AF65-F5344CB8AC3E}">
        <p14:creationId xmlns:p14="http://schemas.microsoft.com/office/powerpoint/2010/main" val="10210535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41ACF3-5769-E94A-BE86-CF0B8B537421}"/>
              </a:ext>
            </a:extLst>
          </p:cNvPr>
          <p:cNvSpPr>
            <a:spLocks noGrp="1"/>
          </p:cNvSpPr>
          <p:nvPr>
            <p:ph type="title"/>
          </p:nvPr>
        </p:nvSpPr>
        <p:spPr>
          <a:xfrm>
            <a:off x="564444" y="365125"/>
            <a:ext cx="10789356" cy="6092119"/>
          </a:xfrm>
        </p:spPr>
        <p:txBody>
          <a:bodyPr>
            <a:normAutofit fontScale="90000"/>
          </a:bodyPr>
          <a:lstStyle/>
          <a:p>
            <a:r>
              <a:rPr lang="en-US" dirty="0"/>
              <a:t>Apex Company has a patent on inverse </a:t>
            </a:r>
            <a:r>
              <a:rPr lang="en-US" dirty="0" err="1"/>
              <a:t>rototurnbuckles</a:t>
            </a:r>
            <a:r>
              <a:rPr lang="en-US" dirty="0"/>
              <a:t>. (Patents are granted by the federal Patent Office under a federal statute.) Allied Manufacturing wants to use Apex’s </a:t>
            </a:r>
            <a:r>
              <a:rPr lang="en-US" dirty="0" err="1"/>
              <a:t>rototurnbuckles</a:t>
            </a:r>
            <a:r>
              <a:rPr lang="en-US" dirty="0"/>
              <a:t> as a component of a threshing machine they manufacture. Apex executes a contract that licenses Allied to do so, provided it pays Apex $10 for each turnbuckle it manufactures. Allied falls behind in its payments and Apex sues to collect the balance due.</a:t>
            </a:r>
          </a:p>
        </p:txBody>
      </p:sp>
    </p:spTree>
    <p:extLst>
      <p:ext uri="{BB962C8B-B14F-4D97-AF65-F5344CB8AC3E}">
        <p14:creationId xmlns:p14="http://schemas.microsoft.com/office/powerpoint/2010/main" val="14406923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ADB0D9-FCC9-BB4D-8C37-1A62E0CF8647}"/>
              </a:ext>
            </a:extLst>
          </p:cNvPr>
          <p:cNvSpPr>
            <a:spLocks noGrp="1"/>
          </p:cNvSpPr>
          <p:nvPr>
            <p:ph type="title"/>
          </p:nvPr>
        </p:nvSpPr>
        <p:spPr>
          <a:xfrm>
            <a:off x="609600" y="365125"/>
            <a:ext cx="10744200" cy="5990519"/>
          </a:xfrm>
        </p:spPr>
        <p:txBody>
          <a:bodyPr/>
          <a:lstStyle/>
          <a:p>
            <a:r>
              <a:rPr lang="en-US" dirty="0"/>
              <a:t>Instead of suing Allied to collect the balance due under the licensing agreement, Apex sues to enjoin Allied from continuing to manufacture the patented </a:t>
            </a:r>
            <a:r>
              <a:rPr lang="en-US" dirty="0" err="1"/>
              <a:t>rototurnbuckles</a:t>
            </a:r>
            <a:r>
              <a:rPr lang="en-US" dirty="0"/>
              <a:t>, arguing that making them without its permission infringes </a:t>
            </a:r>
            <a:r>
              <a:rPr lang="en-US" dirty="0" err="1"/>
              <a:t>Allied’s</a:t>
            </a:r>
            <a:r>
              <a:rPr lang="en-US" dirty="0"/>
              <a:t> patent.</a:t>
            </a:r>
          </a:p>
        </p:txBody>
      </p:sp>
    </p:spTree>
    <p:extLst>
      <p:ext uri="{BB962C8B-B14F-4D97-AF65-F5344CB8AC3E}">
        <p14:creationId xmlns:p14="http://schemas.microsoft.com/office/powerpoint/2010/main" val="40414585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328E0D-6AF9-BB40-9749-3AE7176585EC}"/>
              </a:ext>
            </a:extLst>
          </p:cNvPr>
          <p:cNvSpPr>
            <a:spLocks noGrp="1"/>
          </p:cNvSpPr>
          <p:nvPr>
            <p:ph type="title"/>
          </p:nvPr>
        </p:nvSpPr>
        <p:spPr>
          <a:xfrm>
            <a:off x="643467" y="365125"/>
            <a:ext cx="10710333" cy="5979231"/>
          </a:xfrm>
        </p:spPr>
        <p:txBody>
          <a:bodyPr/>
          <a:lstStyle/>
          <a:p>
            <a:r>
              <a:rPr lang="en-US" dirty="0"/>
              <a:t>Ace Tractor Company ships all its tractors via Great Northern Railroad, the only railroad that serves the area where its factory is located. Great Northern notifies Ace that it intends to raise its rates by 20 percent. Ace sues to enjoin the increase on the ground that the new rates exceed those allowed by the federal Interstate Commerce Commission.</a:t>
            </a:r>
          </a:p>
        </p:txBody>
      </p:sp>
    </p:spTree>
    <p:extLst>
      <p:ext uri="{BB962C8B-B14F-4D97-AF65-F5344CB8AC3E}">
        <p14:creationId xmlns:p14="http://schemas.microsoft.com/office/powerpoint/2010/main" val="1176682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51E6B6-878C-D648-8B27-C4ABD03F0A11}"/>
              </a:ext>
            </a:extLst>
          </p:cNvPr>
          <p:cNvSpPr>
            <a:spLocks noGrp="1"/>
          </p:cNvSpPr>
          <p:nvPr>
            <p:ph type="title"/>
          </p:nvPr>
        </p:nvSpPr>
        <p:spPr>
          <a:xfrm>
            <a:off x="620889" y="365125"/>
            <a:ext cx="10732911" cy="6103408"/>
          </a:xfrm>
        </p:spPr>
        <p:txBody>
          <a:bodyPr>
            <a:normAutofit fontScale="90000"/>
          </a:bodyPr>
          <a:lstStyle/>
          <a:p>
            <a:r>
              <a:rPr lang="en-US" dirty="0"/>
              <a:t>the City of Albany (NY) sues D (NY) in New York state court for trespass - he was fired and keeps showing up for work</a:t>
            </a:r>
            <a:br>
              <a:rPr lang="en-US" dirty="0"/>
            </a:br>
            <a:br>
              <a:rPr lang="en-US" dirty="0"/>
            </a:br>
            <a:r>
              <a:rPr lang="en-US" dirty="0"/>
              <a:t>D brings a counterclaim, alleging that he was fired due to his public statements, in violation of the 1</a:t>
            </a:r>
            <a:r>
              <a:rPr lang="en-US" baseline="30000" dirty="0"/>
              <a:t>st</a:t>
            </a:r>
            <a:r>
              <a:rPr lang="en-US" dirty="0"/>
              <a:t> and 14</a:t>
            </a:r>
            <a:r>
              <a:rPr lang="en-US" baseline="30000" dirty="0"/>
              <a:t>th</a:t>
            </a:r>
            <a:r>
              <a:rPr lang="en-US" dirty="0"/>
              <a:t> Amendments – he asks for damages and reinstatement</a:t>
            </a:r>
            <a:br>
              <a:rPr lang="en-US" dirty="0"/>
            </a:br>
            <a:br>
              <a:rPr lang="en-US" dirty="0"/>
            </a:br>
            <a:r>
              <a:rPr lang="en-US" dirty="0"/>
              <a:t>may D remove to federal court?</a:t>
            </a:r>
          </a:p>
        </p:txBody>
      </p:sp>
    </p:spTree>
    <p:extLst>
      <p:ext uri="{BB962C8B-B14F-4D97-AF65-F5344CB8AC3E}">
        <p14:creationId xmlns:p14="http://schemas.microsoft.com/office/powerpoint/2010/main" val="42571444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D11744-1981-0D46-A46D-1B509D73F83B}"/>
              </a:ext>
            </a:extLst>
          </p:cNvPr>
          <p:cNvSpPr>
            <a:spLocks noGrp="1"/>
          </p:cNvSpPr>
          <p:nvPr>
            <p:ph type="title"/>
          </p:nvPr>
        </p:nvSpPr>
        <p:spPr>
          <a:xfrm>
            <a:off x="496711" y="365125"/>
            <a:ext cx="10857089" cy="5945364"/>
          </a:xfrm>
        </p:spPr>
        <p:txBody>
          <a:bodyPr/>
          <a:lstStyle/>
          <a:p>
            <a:r>
              <a:rPr lang="en-US" dirty="0"/>
              <a:t>P (NY) sues D (NY) in NY state court for breaching their patent licensing agreement</a:t>
            </a:r>
            <a:br>
              <a:rPr lang="en-US" dirty="0"/>
            </a:br>
            <a:br>
              <a:rPr lang="en-US" dirty="0"/>
            </a:br>
            <a:r>
              <a:rPr lang="en-US" dirty="0"/>
              <a:t>D brings a counterclaim for a declaratory judgment determining the patent to be invalid</a:t>
            </a:r>
            <a:br>
              <a:rPr lang="en-US" dirty="0"/>
            </a:br>
            <a:br>
              <a:rPr lang="en-US" dirty="0"/>
            </a:br>
            <a:r>
              <a:rPr lang="en-US" dirty="0"/>
              <a:t>may D remove to federal court?</a:t>
            </a:r>
          </a:p>
        </p:txBody>
      </p:sp>
    </p:spTree>
    <p:extLst>
      <p:ext uri="{BB962C8B-B14F-4D97-AF65-F5344CB8AC3E}">
        <p14:creationId xmlns:p14="http://schemas.microsoft.com/office/powerpoint/2010/main" val="35307547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7989" y="365125"/>
            <a:ext cx="10595811" cy="6035675"/>
          </a:xfrm>
        </p:spPr>
        <p:txBody>
          <a:bodyPr>
            <a:normAutofit/>
          </a:bodyPr>
          <a:lstStyle/>
          <a:p>
            <a:r>
              <a:rPr lang="en-US" b="1" dirty="0"/>
              <a:t>28 U.S. Code § 1338 – </a:t>
            </a:r>
            <a:br>
              <a:rPr lang="en-US" b="1" dirty="0"/>
            </a:br>
            <a:br>
              <a:rPr lang="en-US" b="1" dirty="0"/>
            </a:br>
            <a:r>
              <a:rPr lang="en-US" dirty="0"/>
              <a:t>(a) The district courts shall have original jurisdiction of any civil action arising under any Act of Congress relating to patents... No State court shall have jurisdiction over any claim for relief arising under any Act of Congress relating to patents... </a:t>
            </a:r>
            <a:br>
              <a:rPr lang="en-US" dirty="0"/>
            </a:br>
            <a:endParaRPr lang="en-US" dirty="0"/>
          </a:p>
        </p:txBody>
      </p:sp>
    </p:spTree>
    <p:extLst>
      <p:ext uri="{BB962C8B-B14F-4D97-AF65-F5344CB8AC3E}">
        <p14:creationId xmlns:p14="http://schemas.microsoft.com/office/powerpoint/2010/main" val="1220848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0B5716-B3D7-484F-8C1F-CEDA232B9479}"/>
              </a:ext>
            </a:extLst>
          </p:cNvPr>
          <p:cNvSpPr>
            <a:spLocks noGrp="1"/>
          </p:cNvSpPr>
          <p:nvPr>
            <p:ph type="title"/>
          </p:nvPr>
        </p:nvSpPr>
        <p:spPr>
          <a:xfrm>
            <a:off x="824089" y="365125"/>
            <a:ext cx="10529711" cy="6024386"/>
          </a:xfrm>
        </p:spPr>
        <p:txBody>
          <a:bodyPr>
            <a:normAutofit fontScale="90000"/>
          </a:bodyPr>
          <a:lstStyle/>
          <a:p>
            <a:r>
              <a:rPr lang="en-US"/>
              <a:t>the Homes </a:t>
            </a:r>
            <a:r>
              <a:rPr lang="en-US" dirty="0"/>
              <a:t>Group fix… </a:t>
            </a:r>
            <a:br>
              <a:rPr lang="en-US" dirty="0"/>
            </a:br>
            <a:br>
              <a:rPr lang="en-US"/>
            </a:br>
            <a:r>
              <a:rPr lang="en-US"/>
              <a:t>1454(</a:t>
            </a:r>
            <a:r>
              <a:rPr lang="en-US" dirty="0"/>
              <a:t>a) In General.— A civil action in which any party asserts a claim for relief arising under any Act of Congress relating to patents, plant variety protection, or copyrights may be removed to the district court of the United States for the district and division embracing the place where the action is pending.</a:t>
            </a:r>
            <a:br>
              <a:rPr lang="en-US" dirty="0"/>
            </a:br>
            <a:br>
              <a:rPr lang="en-US" dirty="0"/>
            </a:br>
            <a:endParaRPr lang="en-US" dirty="0"/>
          </a:p>
        </p:txBody>
      </p:sp>
    </p:spTree>
    <p:extLst>
      <p:ext uri="{BB962C8B-B14F-4D97-AF65-F5344CB8AC3E}">
        <p14:creationId xmlns:p14="http://schemas.microsoft.com/office/powerpoint/2010/main" val="37446700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1752600" y="304800"/>
            <a:ext cx="8610600" cy="6400800"/>
          </a:xfrm>
        </p:spPr>
        <p:txBody>
          <a:bodyPr/>
          <a:lstStyle/>
          <a:p>
            <a:pPr algn="l" eaLnBrk="1" hangingPunct="1"/>
            <a:r>
              <a:rPr lang="en-US" altLang="en-US" sz="3200"/>
              <a:t>28 USC § 1332(b) </a:t>
            </a:r>
            <a:br>
              <a:rPr lang="en-US" altLang="en-US" sz="3200"/>
            </a:br>
            <a:r>
              <a:rPr lang="en-US" altLang="en-US" sz="3200"/>
              <a:t>Except when express provision therefor is otherwise made in a statute of the United States, where the plaintiff who files the case originally in the Federal courts is finally adjudged to be entitled to recover less than the sum or value of $75,000, computed without regard to any setoff or counterclaim to which the defendant may be adjudged to be entitled, and exclusive of interest and costs, the district court may deny costs to the plaintiff and, in addition, may impose costs on the plaintiff.</a:t>
            </a:r>
          </a:p>
        </p:txBody>
      </p:sp>
    </p:spTree>
    <p:extLst>
      <p:ext uri="{BB962C8B-B14F-4D97-AF65-F5344CB8AC3E}">
        <p14:creationId xmlns:p14="http://schemas.microsoft.com/office/powerpoint/2010/main" val="33645593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8304" y="365125"/>
            <a:ext cx="10475495" cy="5596522"/>
          </a:xfrm>
        </p:spPr>
        <p:txBody>
          <a:bodyPr/>
          <a:lstStyle/>
          <a:p>
            <a:r>
              <a:rPr lang="en-US" dirty="0"/>
              <a:t>problem: what if a well-pleaded complaint must refer to </a:t>
            </a:r>
            <a:r>
              <a:rPr lang="en-US" i="1" dirty="0"/>
              <a:t>both</a:t>
            </a:r>
            <a:r>
              <a:rPr lang="en-US" dirty="0"/>
              <a:t> federal and state law for a </a:t>
            </a:r>
            <a:r>
              <a:rPr lang="en-US" i="1" dirty="0"/>
              <a:t>single theory </a:t>
            </a:r>
            <a:r>
              <a:rPr lang="en-US" dirty="0"/>
              <a:t>of why there is a right to relief?</a:t>
            </a:r>
          </a:p>
        </p:txBody>
      </p:sp>
    </p:spTree>
    <p:extLst>
      <p:ext uri="{BB962C8B-B14F-4D97-AF65-F5344CB8AC3E}">
        <p14:creationId xmlns:p14="http://schemas.microsoft.com/office/powerpoint/2010/main" val="32844665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9942" y="365125"/>
            <a:ext cx="10613858" cy="6222164"/>
          </a:xfrm>
        </p:spPr>
        <p:txBody>
          <a:bodyPr/>
          <a:lstStyle/>
          <a:p>
            <a:r>
              <a:rPr lang="en-US" dirty="0"/>
              <a:t>may </a:t>
            </a:r>
            <a:r>
              <a:rPr lang="en-US" i="1" dirty="0"/>
              <a:t>knock out </a:t>
            </a:r>
            <a:r>
              <a:rPr lang="en-US" dirty="0"/>
              <a:t>a case that </a:t>
            </a:r>
            <a:r>
              <a:rPr lang="en-US" i="1" dirty="0"/>
              <a:t>satisfies</a:t>
            </a:r>
            <a:r>
              <a:rPr lang="en-US" dirty="0"/>
              <a:t> the creation test</a:t>
            </a:r>
          </a:p>
        </p:txBody>
      </p:sp>
    </p:spTree>
    <p:extLst>
      <p:ext uri="{BB962C8B-B14F-4D97-AF65-F5344CB8AC3E}">
        <p14:creationId xmlns:p14="http://schemas.microsoft.com/office/powerpoint/2010/main" val="13824709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6037" y="365125"/>
            <a:ext cx="10577763" cy="6077786"/>
          </a:xfrm>
        </p:spPr>
        <p:txBody>
          <a:bodyPr/>
          <a:lstStyle/>
          <a:p>
            <a:r>
              <a:rPr lang="en-US" dirty="0"/>
              <a:t>even though federal law creates the cause of action, the federal statute may incorporate state law standards</a:t>
            </a:r>
            <a:br>
              <a:rPr lang="en-US" dirty="0"/>
            </a:br>
            <a:br>
              <a:rPr lang="en-US" dirty="0"/>
            </a:br>
            <a:r>
              <a:rPr lang="en-US" dirty="0"/>
              <a:t>if the state law is what will actually be litigated, no </a:t>
            </a:r>
            <a:r>
              <a:rPr lang="en-US" dirty="0" err="1"/>
              <a:t>smj</a:t>
            </a:r>
            <a:endParaRPr lang="en-US" dirty="0"/>
          </a:p>
        </p:txBody>
      </p:sp>
    </p:spTree>
    <p:extLst>
      <p:ext uri="{BB962C8B-B14F-4D97-AF65-F5344CB8AC3E}">
        <p14:creationId xmlns:p14="http://schemas.microsoft.com/office/powerpoint/2010/main" val="6070182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7832" y="365125"/>
            <a:ext cx="10655968" cy="5849186"/>
          </a:xfrm>
        </p:spPr>
        <p:txBody>
          <a:bodyPr/>
          <a:lstStyle/>
          <a:p>
            <a:r>
              <a:rPr lang="en-US" dirty="0"/>
              <a:t>Shoshone Mining (US 1900)</a:t>
            </a:r>
            <a:br>
              <a:rPr lang="en-US" dirty="0"/>
            </a:br>
            <a:br>
              <a:rPr lang="en-US" dirty="0"/>
            </a:br>
            <a:r>
              <a:rPr lang="en-US" dirty="0"/>
              <a:t>a federal statute created a cause of action to determine mining rights (without specifying whether it can be brought in only federal, federal and state, or only state court)</a:t>
            </a:r>
            <a:br>
              <a:rPr lang="en-US" dirty="0"/>
            </a:br>
            <a:br>
              <a:rPr lang="en-US" dirty="0"/>
            </a:br>
            <a:r>
              <a:rPr lang="en-US" dirty="0"/>
              <a:t>the federal statute allowed suits under local mining customs and statutes </a:t>
            </a:r>
          </a:p>
        </p:txBody>
      </p:sp>
    </p:spTree>
    <p:extLst>
      <p:ext uri="{BB962C8B-B14F-4D97-AF65-F5344CB8AC3E}">
        <p14:creationId xmlns:p14="http://schemas.microsoft.com/office/powerpoint/2010/main" val="32069001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7989" y="365125"/>
            <a:ext cx="10595811" cy="6137943"/>
          </a:xfrm>
        </p:spPr>
        <p:txBody>
          <a:bodyPr/>
          <a:lstStyle/>
          <a:p>
            <a:r>
              <a:rPr lang="en-US" dirty="0"/>
              <a:t>very, very rare</a:t>
            </a:r>
          </a:p>
        </p:txBody>
      </p:sp>
    </p:spTree>
    <p:extLst>
      <p:ext uri="{BB962C8B-B14F-4D97-AF65-F5344CB8AC3E}">
        <p14:creationId xmlns:p14="http://schemas.microsoft.com/office/powerpoint/2010/main" val="361077754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9942" y="365125"/>
            <a:ext cx="10613858" cy="6222164"/>
          </a:xfrm>
        </p:spPr>
        <p:txBody>
          <a:bodyPr/>
          <a:lstStyle/>
          <a:p>
            <a:r>
              <a:rPr lang="en-US" dirty="0"/>
              <a:t>may </a:t>
            </a:r>
            <a:r>
              <a:rPr lang="en-US" i="1" dirty="0"/>
              <a:t>bring in </a:t>
            </a:r>
            <a:r>
              <a:rPr lang="en-US" dirty="0"/>
              <a:t>a case that </a:t>
            </a:r>
            <a:r>
              <a:rPr lang="en-US" i="1" dirty="0"/>
              <a:t>fails to satisfy </a:t>
            </a:r>
            <a:r>
              <a:rPr lang="en-US" dirty="0"/>
              <a:t>the creation test</a:t>
            </a:r>
          </a:p>
        </p:txBody>
      </p:sp>
    </p:spTree>
    <p:extLst>
      <p:ext uri="{BB962C8B-B14F-4D97-AF65-F5344CB8AC3E}">
        <p14:creationId xmlns:p14="http://schemas.microsoft.com/office/powerpoint/2010/main" val="93554942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9863" y="274638"/>
            <a:ext cx="9630937" cy="6126162"/>
          </a:xfrm>
        </p:spPr>
        <p:txBody>
          <a:bodyPr rtlCol="0">
            <a:normAutofit fontScale="90000"/>
          </a:bodyPr>
          <a:lstStyle/>
          <a:p>
            <a:pPr>
              <a:defRPr/>
            </a:pPr>
            <a:r>
              <a:rPr lang="en-US" dirty="0"/>
              <a:t>I am a beneficiary of a trust and sue the trustee because he has invested in illegal securities in violation of the trust </a:t>
            </a:r>
            <a:br>
              <a:rPr lang="en-US" dirty="0"/>
            </a:br>
            <a:br>
              <a:rPr lang="en-US" dirty="0"/>
            </a:br>
            <a:r>
              <a:rPr lang="en-US" dirty="0"/>
              <a:t>the securities are illegal because they are in violation of federal law</a:t>
            </a:r>
            <a:br>
              <a:rPr lang="en-US" dirty="0"/>
            </a:br>
            <a:br>
              <a:rPr lang="en-US" dirty="0"/>
            </a:br>
            <a:r>
              <a:rPr lang="en-US" dirty="0"/>
              <a:t>SMJ under 1331 using the creation test?</a:t>
            </a:r>
            <a:br>
              <a:rPr lang="en-US" dirty="0"/>
            </a:br>
            <a:br>
              <a:rPr lang="en-US" dirty="0"/>
            </a:br>
            <a:r>
              <a:rPr lang="en-US" dirty="0"/>
              <a:t>similar to Smith v. Kansas City Title &amp; Trust Co. (US 1921)</a:t>
            </a:r>
          </a:p>
        </p:txBody>
      </p:sp>
    </p:spTree>
    <p:extLst>
      <p:ext uri="{BB962C8B-B14F-4D97-AF65-F5344CB8AC3E}">
        <p14:creationId xmlns:p14="http://schemas.microsoft.com/office/powerpoint/2010/main" val="40004924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2604" y="365125"/>
            <a:ext cx="10361195" cy="5885280"/>
          </a:xfrm>
        </p:spPr>
        <p:txBody>
          <a:bodyPr/>
          <a:lstStyle/>
          <a:p>
            <a:r>
              <a:rPr lang="en-US" dirty="0"/>
              <a:t>Gunn v. Minton (US 2013)</a:t>
            </a:r>
          </a:p>
        </p:txBody>
      </p:sp>
    </p:spTree>
    <p:extLst>
      <p:ext uri="{BB962C8B-B14F-4D97-AF65-F5344CB8AC3E}">
        <p14:creationId xmlns:p14="http://schemas.microsoft.com/office/powerpoint/2010/main" val="356997344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5168" y="365125"/>
            <a:ext cx="10908632" cy="6035675"/>
          </a:xfrm>
        </p:spPr>
        <p:txBody>
          <a:bodyPr/>
          <a:lstStyle/>
          <a:p>
            <a:r>
              <a:rPr lang="en-US" dirty="0"/>
              <a:t>what sovereign created Minton’s cause of action?</a:t>
            </a:r>
          </a:p>
        </p:txBody>
      </p:sp>
    </p:spTree>
    <p:extLst>
      <p:ext uri="{BB962C8B-B14F-4D97-AF65-F5344CB8AC3E}">
        <p14:creationId xmlns:p14="http://schemas.microsoft.com/office/powerpoint/2010/main" val="315343443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1579" y="365125"/>
            <a:ext cx="10752221" cy="6168022"/>
          </a:xfrm>
        </p:spPr>
        <p:txBody>
          <a:bodyPr/>
          <a:lstStyle/>
          <a:p>
            <a:r>
              <a:rPr lang="en-US" dirty="0"/>
              <a:t>what does Minton have to show in a well-pleaded complaint to establish relief?</a:t>
            </a:r>
          </a:p>
        </p:txBody>
      </p:sp>
    </p:spTree>
    <p:extLst>
      <p:ext uri="{BB962C8B-B14F-4D97-AF65-F5344CB8AC3E}">
        <p14:creationId xmlns:p14="http://schemas.microsoft.com/office/powerpoint/2010/main" val="18179810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1981200" y="274638"/>
            <a:ext cx="8229600" cy="5973762"/>
          </a:xfrm>
        </p:spPr>
        <p:txBody>
          <a:bodyPr/>
          <a:lstStyle/>
          <a:p>
            <a:r>
              <a:rPr lang="en-US" altLang="en-US" dirty="0"/>
              <a:t>federal subject matter jurisdiction</a:t>
            </a:r>
            <a:br>
              <a:rPr lang="en-US" altLang="en-US" dirty="0"/>
            </a:br>
            <a:br>
              <a:rPr lang="en-US" altLang="en-US" dirty="0"/>
            </a:br>
            <a:r>
              <a:rPr lang="en-US" altLang="en-US" dirty="0"/>
              <a:t>federal question</a:t>
            </a:r>
            <a:br>
              <a:rPr lang="en-US" altLang="en-US" dirty="0"/>
            </a:br>
            <a:r>
              <a:rPr lang="en-US" altLang="en-US" dirty="0"/>
              <a:t>(or “arising under”)</a:t>
            </a:r>
            <a:br>
              <a:rPr lang="en-US" altLang="en-US" dirty="0"/>
            </a:br>
            <a:r>
              <a:rPr lang="en-US" altLang="en-US" dirty="0"/>
              <a:t>jurisdiction</a:t>
            </a:r>
          </a:p>
        </p:txBody>
      </p:sp>
    </p:spTree>
    <p:extLst>
      <p:ext uri="{BB962C8B-B14F-4D97-AF65-F5344CB8AC3E}">
        <p14:creationId xmlns:p14="http://schemas.microsoft.com/office/powerpoint/2010/main" val="69440528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2C4579-C4A6-E34F-9389-836539D128D2}"/>
              </a:ext>
            </a:extLst>
          </p:cNvPr>
          <p:cNvSpPr>
            <a:spLocks noGrp="1"/>
          </p:cNvSpPr>
          <p:nvPr>
            <p:ph type="title"/>
          </p:nvPr>
        </p:nvSpPr>
        <p:spPr>
          <a:xfrm>
            <a:off x="688622" y="365125"/>
            <a:ext cx="10665178" cy="5945364"/>
          </a:xfrm>
        </p:spPr>
        <p:txBody>
          <a:bodyPr/>
          <a:lstStyle/>
          <a:p>
            <a:r>
              <a:rPr lang="en-US" dirty="0"/>
              <a:t>duty</a:t>
            </a:r>
            <a:br>
              <a:rPr lang="en-US" dirty="0"/>
            </a:br>
            <a:r>
              <a:rPr lang="en-US" dirty="0"/>
              <a:t>negligence</a:t>
            </a:r>
            <a:br>
              <a:rPr lang="en-US" dirty="0"/>
            </a:br>
            <a:r>
              <a:rPr lang="en-US" dirty="0"/>
              <a:t>causation </a:t>
            </a:r>
            <a:br>
              <a:rPr lang="en-US" dirty="0"/>
            </a:br>
            <a:r>
              <a:rPr lang="en-US" dirty="0"/>
              <a:t>damages</a:t>
            </a:r>
            <a:br>
              <a:rPr lang="en-US" dirty="0"/>
            </a:br>
            <a:br>
              <a:rPr lang="en-US" dirty="0"/>
            </a:br>
            <a:endParaRPr lang="en-US" dirty="0"/>
          </a:p>
        </p:txBody>
      </p:sp>
    </p:spTree>
    <p:extLst>
      <p:ext uri="{BB962C8B-B14F-4D97-AF65-F5344CB8AC3E}">
        <p14:creationId xmlns:p14="http://schemas.microsoft.com/office/powerpoint/2010/main" val="185534360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861804-4E01-1942-858C-9820246BBE7D}"/>
              </a:ext>
            </a:extLst>
          </p:cNvPr>
          <p:cNvSpPr>
            <a:spLocks noGrp="1"/>
          </p:cNvSpPr>
          <p:nvPr>
            <p:ph type="title"/>
          </p:nvPr>
        </p:nvSpPr>
        <p:spPr>
          <a:xfrm>
            <a:off x="598311" y="365125"/>
            <a:ext cx="10755489" cy="5956653"/>
          </a:xfrm>
        </p:spPr>
        <p:txBody>
          <a:bodyPr/>
          <a:lstStyle/>
          <a:p>
            <a:r>
              <a:rPr lang="en-US" dirty="0"/>
              <a:t>case within a case</a:t>
            </a:r>
          </a:p>
        </p:txBody>
      </p:sp>
    </p:spTree>
    <p:extLst>
      <p:ext uri="{BB962C8B-B14F-4D97-AF65-F5344CB8AC3E}">
        <p14:creationId xmlns:p14="http://schemas.microsoft.com/office/powerpoint/2010/main" val="233948788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4853" y="365125"/>
            <a:ext cx="11028947" cy="6035675"/>
          </a:xfrm>
        </p:spPr>
        <p:txBody>
          <a:bodyPr/>
          <a:lstStyle/>
          <a:p>
            <a:r>
              <a:rPr lang="en-US" dirty="0"/>
              <a:t>“Does the state-law claim necessarily raise a stated federal issue, actually disputed and substantial, which a federal forum may entertain without disturbing any congressionally approved balance of federal and state judicial responsibilities?” </a:t>
            </a:r>
            <a:br>
              <a:rPr lang="en-US" dirty="0"/>
            </a:br>
            <a:br>
              <a:rPr lang="en-US" dirty="0"/>
            </a:br>
            <a:r>
              <a:rPr lang="en-US" dirty="0"/>
              <a:t>Grable &amp; Sons Metal Products, Inc. v. </a:t>
            </a:r>
            <a:r>
              <a:rPr lang="en-US" dirty="0" err="1"/>
              <a:t>Darue</a:t>
            </a:r>
            <a:r>
              <a:rPr lang="en-US" dirty="0"/>
              <a:t> Engineering &amp; Mfg., (US 2005)</a:t>
            </a:r>
          </a:p>
        </p:txBody>
      </p:sp>
    </p:spTree>
    <p:extLst>
      <p:ext uri="{BB962C8B-B14F-4D97-AF65-F5344CB8AC3E}">
        <p14:creationId xmlns:p14="http://schemas.microsoft.com/office/powerpoint/2010/main" val="64161681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1816" y="365125"/>
            <a:ext cx="10661984" cy="5981533"/>
          </a:xfrm>
        </p:spPr>
        <p:txBody>
          <a:bodyPr/>
          <a:lstStyle/>
          <a:p>
            <a:r>
              <a:rPr lang="en-US" dirty="0"/>
              <a:t>does Minton’s state law claim necessarily raise a federal issue?</a:t>
            </a:r>
          </a:p>
        </p:txBody>
      </p:sp>
    </p:spTree>
    <p:extLst>
      <p:ext uri="{BB962C8B-B14F-4D97-AF65-F5344CB8AC3E}">
        <p14:creationId xmlns:p14="http://schemas.microsoft.com/office/powerpoint/2010/main" val="102838510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9547" y="365125"/>
            <a:ext cx="10764253" cy="6077786"/>
          </a:xfrm>
        </p:spPr>
        <p:txBody>
          <a:bodyPr/>
          <a:lstStyle/>
          <a:p>
            <a:r>
              <a:rPr lang="en-US" dirty="0"/>
              <a:t>is the federal issue actually disputed?</a:t>
            </a:r>
          </a:p>
        </p:txBody>
      </p:sp>
    </p:spTree>
    <p:extLst>
      <p:ext uri="{BB962C8B-B14F-4D97-AF65-F5344CB8AC3E}">
        <p14:creationId xmlns:p14="http://schemas.microsoft.com/office/powerpoint/2010/main" val="8336754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3847" y="365125"/>
            <a:ext cx="10649953" cy="5957470"/>
          </a:xfrm>
        </p:spPr>
        <p:txBody>
          <a:bodyPr/>
          <a:lstStyle/>
          <a:p>
            <a:r>
              <a:rPr lang="en-US" dirty="0"/>
              <a:t>is the federal issue substantial?</a:t>
            </a:r>
          </a:p>
        </p:txBody>
      </p:sp>
    </p:spTree>
    <p:extLst>
      <p:ext uri="{BB962C8B-B14F-4D97-AF65-F5344CB8AC3E}">
        <p14:creationId xmlns:p14="http://schemas.microsoft.com/office/powerpoint/2010/main" val="124465036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8542" y="365125"/>
            <a:ext cx="10385258" cy="5843170"/>
          </a:xfrm>
        </p:spPr>
        <p:txBody>
          <a:bodyPr/>
          <a:lstStyle/>
          <a:p>
            <a:r>
              <a:rPr lang="en-US" dirty="0"/>
              <a:t>“[I]t is not enough that the federal issue be significant to the particular parties in the immediate suit… The substantiality inquiry under Grable looks instead to the importance of the issue to the federal system as a whole.”</a:t>
            </a:r>
          </a:p>
        </p:txBody>
      </p:sp>
    </p:spTree>
    <p:extLst>
      <p:ext uri="{BB962C8B-B14F-4D97-AF65-F5344CB8AC3E}">
        <p14:creationId xmlns:p14="http://schemas.microsoft.com/office/powerpoint/2010/main" val="238244320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1342" y="365125"/>
            <a:ext cx="10842458" cy="5939422"/>
          </a:xfrm>
        </p:spPr>
        <p:txBody>
          <a:bodyPr/>
          <a:lstStyle/>
          <a:p>
            <a:r>
              <a:rPr lang="en-US" dirty="0"/>
              <a:t>would requiring a federal forum to entertain the case disturb any congressionally approved balance of federal and state judicial responsibilities?</a:t>
            </a:r>
          </a:p>
        </p:txBody>
      </p:sp>
    </p:spTree>
    <p:extLst>
      <p:ext uri="{BB962C8B-B14F-4D97-AF65-F5344CB8AC3E}">
        <p14:creationId xmlns:p14="http://schemas.microsoft.com/office/powerpoint/2010/main" val="173260902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87065-EDB3-BB40-9DF7-F57C85A58A50}"/>
              </a:ext>
            </a:extLst>
          </p:cNvPr>
          <p:cNvSpPr>
            <a:spLocks noGrp="1"/>
          </p:cNvSpPr>
          <p:nvPr>
            <p:ph type="title"/>
          </p:nvPr>
        </p:nvSpPr>
        <p:spPr>
          <a:xfrm>
            <a:off x="699911" y="365125"/>
            <a:ext cx="10653889" cy="5832475"/>
          </a:xfrm>
        </p:spPr>
        <p:txBody>
          <a:bodyPr/>
          <a:lstStyle/>
          <a:p>
            <a:r>
              <a:rPr lang="en-US" dirty="0"/>
              <a:t>Adhering to the demands of “[l]</a:t>
            </a:r>
            <a:r>
              <a:rPr lang="en-US" dirty="0" err="1"/>
              <a:t>inguistic</a:t>
            </a:r>
            <a:r>
              <a:rPr lang="en-US" dirty="0"/>
              <a:t> consistency,” we have interpreted the phrase “arising under” in both sections identically, applying our § 1331 and § 1338(a) precedents interchangeably.</a:t>
            </a:r>
          </a:p>
        </p:txBody>
      </p:sp>
    </p:spTree>
    <p:extLst>
      <p:ext uri="{BB962C8B-B14F-4D97-AF65-F5344CB8AC3E}">
        <p14:creationId xmlns:p14="http://schemas.microsoft.com/office/powerpoint/2010/main" val="41667607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2132" y="365125"/>
            <a:ext cx="10541668" cy="5957470"/>
          </a:xfrm>
        </p:spPr>
        <p:txBody>
          <a:bodyPr/>
          <a:lstStyle/>
          <a:p>
            <a:r>
              <a:rPr lang="en-US" dirty="0"/>
              <a:t>does it matter to the case that cases arising under patent law have exclusive federal SMJ?</a:t>
            </a:r>
          </a:p>
        </p:txBody>
      </p:sp>
    </p:spTree>
    <p:extLst>
      <p:ext uri="{BB962C8B-B14F-4D97-AF65-F5344CB8AC3E}">
        <p14:creationId xmlns:p14="http://schemas.microsoft.com/office/powerpoint/2010/main" val="30373700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3124" y="365125"/>
            <a:ext cx="10760676" cy="6060389"/>
          </a:xfrm>
        </p:spPr>
        <p:txBody>
          <a:bodyPr/>
          <a:lstStyle/>
          <a:p>
            <a:r>
              <a:rPr lang="en-US" dirty="0"/>
              <a:t>why have arising under jurisdiction?</a:t>
            </a:r>
          </a:p>
        </p:txBody>
      </p:sp>
    </p:spTree>
    <p:extLst>
      <p:ext uri="{BB962C8B-B14F-4D97-AF65-F5344CB8AC3E}">
        <p14:creationId xmlns:p14="http://schemas.microsoft.com/office/powerpoint/2010/main" val="335890454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7674" y="365125"/>
            <a:ext cx="10716126" cy="6071770"/>
          </a:xfrm>
        </p:spPr>
        <p:txBody>
          <a:bodyPr>
            <a:normAutofit fontScale="90000"/>
          </a:bodyPr>
          <a:lstStyle/>
          <a:p>
            <a:r>
              <a:rPr lang="en-US" dirty="0"/>
              <a:t>the LMRA completely preempts state contract law concerning collective bargaining agreements between unions and employers and replaces the whole area of state law with federal law</a:t>
            </a:r>
            <a:br>
              <a:rPr lang="en-US" dirty="0"/>
            </a:br>
            <a:br>
              <a:rPr lang="en-US" dirty="0"/>
            </a:br>
            <a:r>
              <a:rPr lang="en-US" dirty="0"/>
              <a:t>union sues employer under state contract law in state court</a:t>
            </a:r>
            <a:br>
              <a:rPr lang="en-US" dirty="0"/>
            </a:br>
            <a:br>
              <a:rPr lang="en-US" dirty="0"/>
            </a:br>
            <a:r>
              <a:rPr lang="en-US" dirty="0"/>
              <a:t>employer removes on ground that the cause of action is really federal</a:t>
            </a:r>
            <a:br>
              <a:rPr lang="en-US" dirty="0"/>
            </a:br>
            <a:br>
              <a:rPr lang="en-US" dirty="0"/>
            </a:br>
            <a:r>
              <a:rPr lang="en-US" dirty="0"/>
              <a:t>arising under SMJ?</a:t>
            </a:r>
          </a:p>
        </p:txBody>
      </p:sp>
    </p:spTree>
    <p:extLst>
      <p:ext uri="{BB962C8B-B14F-4D97-AF65-F5344CB8AC3E}">
        <p14:creationId xmlns:p14="http://schemas.microsoft.com/office/powerpoint/2010/main" val="2669710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1974" y="365125"/>
            <a:ext cx="10601826" cy="6059738"/>
          </a:xfrm>
        </p:spPr>
        <p:txBody>
          <a:bodyPr>
            <a:normAutofit fontScale="90000"/>
          </a:bodyPr>
          <a:lstStyle/>
          <a:p>
            <a:r>
              <a:rPr lang="en-US" dirty="0"/>
              <a:t>P sues a municipality in federal court for damages under 42 U.S.C. § 1983 for violations of his civil rights</a:t>
            </a:r>
            <a:br>
              <a:rPr lang="en-US" dirty="0"/>
            </a:br>
            <a:br>
              <a:rPr lang="en-US" dirty="0"/>
            </a:br>
            <a:r>
              <a:rPr lang="en-US" dirty="0"/>
              <a:t>the US </a:t>
            </a:r>
            <a:r>
              <a:rPr lang="en-US" dirty="0" err="1"/>
              <a:t>SCt</a:t>
            </a:r>
            <a:r>
              <a:rPr lang="en-US" dirty="0"/>
              <a:t> has never decided whether a municipality can be sued under § 1983 </a:t>
            </a:r>
            <a:br>
              <a:rPr lang="en-US" dirty="0"/>
            </a:br>
            <a:br>
              <a:rPr lang="en-US" dirty="0"/>
            </a:br>
            <a:r>
              <a:rPr lang="en-US" dirty="0"/>
              <a:t>the federal court concludes that municipalities cannot be sued under § 1983 </a:t>
            </a:r>
            <a:br>
              <a:rPr lang="en-US" dirty="0"/>
            </a:br>
            <a:br>
              <a:rPr lang="en-US" dirty="0"/>
            </a:br>
            <a:r>
              <a:rPr lang="en-US" dirty="0"/>
              <a:t>how is the case dismissed: lack of SMJ or failure to state a claim?</a:t>
            </a:r>
          </a:p>
        </p:txBody>
      </p:sp>
    </p:spTree>
    <p:extLst>
      <p:ext uri="{BB962C8B-B14F-4D97-AF65-F5344CB8AC3E}">
        <p14:creationId xmlns:p14="http://schemas.microsoft.com/office/powerpoint/2010/main" val="99806067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3768" y="365125"/>
            <a:ext cx="10680032" cy="6095833"/>
          </a:xfrm>
        </p:spPr>
        <p:txBody>
          <a:bodyPr/>
          <a:lstStyle/>
          <a:p>
            <a:r>
              <a:rPr lang="en-US" dirty="0"/>
              <a:t>P and D get into a fight </a:t>
            </a:r>
            <a:br>
              <a:rPr lang="en-US" dirty="0"/>
            </a:br>
            <a:br>
              <a:rPr lang="en-US" dirty="0"/>
            </a:br>
            <a:r>
              <a:rPr lang="en-US" dirty="0"/>
              <a:t>P wants to sue D in federal court</a:t>
            </a:r>
            <a:br>
              <a:rPr lang="en-US" dirty="0"/>
            </a:br>
            <a:br>
              <a:rPr lang="en-US" dirty="0"/>
            </a:br>
            <a:r>
              <a:rPr lang="en-US" dirty="0"/>
              <a:t>so P sues D for violating federal securities law by hitting him in the face</a:t>
            </a:r>
            <a:br>
              <a:rPr lang="en-US" dirty="0"/>
            </a:br>
            <a:br>
              <a:rPr lang="en-US" dirty="0"/>
            </a:br>
            <a:r>
              <a:rPr lang="en-US" dirty="0"/>
              <a:t>failure to state a claim or lack of SMJ?</a:t>
            </a:r>
          </a:p>
        </p:txBody>
      </p:sp>
    </p:spTree>
    <p:extLst>
      <p:ext uri="{BB962C8B-B14F-4D97-AF65-F5344CB8AC3E}">
        <p14:creationId xmlns:p14="http://schemas.microsoft.com/office/powerpoint/2010/main" val="419123186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9863" y="365125"/>
            <a:ext cx="10773937" cy="5834953"/>
          </a:xfrm>
        </p:spPr>
        <p:txBody>
          <a:bodyPr/>
          <a:lstStyle/>
          <a:p>
            <a:r>
              <a:rPr lang="en-US" dirty="0"/>
              <a:t>P (NY) sues D (NY), a state officer, in federal court for violating his federal civil rights in the course of an arrest</a:t>
            </a:r>
            <a:br>
              <a:rPr lang="en-US" dirty="0"/>
            </a:br>
            <a:br>
              <a:rPr lang="en-US" dirty="0"/>
            </a:br>
            <a:r>
              <a:rPr lang="en-US" dirty="0"/>
              <a:t>P joins a state-law battery action against the officer</a:t>
            </a:r>
            <a:br>
              <a:rPr lang="en-US" dirty="0"/>
            </a:br>
            <a:br>
              <a:rPr lang="en-US" dirty="0"/>
            </a:br>
            <a:r>
              <a:rPr lang="en-US" dirty="0"/>
              <a:t>is this </a:t>
            </a:r>
            <a:r>
              <a:rPr lang="en-US"/>
              <a:t>a Smith/Grable/Gunn type case?</a:t>
            </a:r>
            <a:endParaRPr lang="en-US" dirty="0"/>
          </a:p>
        </p:txBody>
      </p:sp>
    </p:spTree>
    <p:extLst>
      <p:ext uri="{BB962C8B-B14F-4D97-AF65-F5344CB8AC3E}">
        <p14:creationId xmlns:p14="http://schemas.microsoft.com/office/powerpoint/2010/main" val="26566218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p:nvPr>
        </p:nvSpPr>
        <p:spPr>
          <a:xfrm>
            <a:off x="1981200" y="274638"/>
            <a:ext cx="8229600" cy="5973762"/>
          </a:xfrm>
        </p:spPr>
        <p:txBody>
          <a:bodyPr rtlCol="0">
            <a:normAutofit/>
          </a:bodyPr>
          <a:lstStyle/>
          <a:p>
            <a:pPr>
              <a:defRPr/>
            </a:pPr>
            <a:r>
              <a:rPr lang="en-US" b="1"/>
              <a:t>U.S. Const. Article III.</a:t>
            </a:r>
            <a:r>
              <a:rPr lang="en-US"/>
              <a:t> </a:t>
            </a:r>
            <a:br>
              <a:rPr lang="en-US"/>
            </a:br>
            <a:r>
              <a:rPr lang="en-US"/>
              <a:t>Section. 2. </a:t>
            </a:r>
            <a:br>
              <a:rPr lang="en-US"/>
            </a:br>
            <a:br>
              <a:rPr lang="en-US"/>
            </a:br>
            <a:r>
              <a:rPr lang="en-US"/>
              <a:t>The judicial Power shall extend to all Cases, in Law and Equity, arising under this Constitution, the Laws of the United States, and Treaties made, or which shall be made, under their Authority…</a:t>
            </a:r>
          </a:p>
        </p:txBody>
      </p:sp>
    </p:spTree>
    <p:extLst>
      <p:ext uri="{BB962C8B-B14F-4D97-AF65-F5344CB8AC3E}">
        <p14:creationId xmlns:p14="http://schemas.microsoft.com/office/powerpoint/2010/main" val="1604757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7989" y="365125"/>
            <a:ext cx="10595811" cy="6198101"/>
          </a:xfrm>
        </p:spPr>
        <p:txBody>
          <a:bodyPr/>
          <a:lstStyle/>
          <a:p>
            <a:r>
              <a:rPr lang="en-US" dirty="0"/>
              <a:t>constitutional scope of arising under jurisdiction</a:t>
            </a:r>
            <a:br>
              <a:rPr lang="en-US" dirty="0"/>
            </a:br>
            <a:br>
              <a:rPr lang="en-US" dirty="0"/>
            </a:br>
            <a:r>
              <a:rPr lang="en-US" dirty="0"/>
              <a:t>federal law forms an ingredient</a:t>
            </a:r>
          </a:p>
        </p:txBody>
      </p:sp>
    </p:spTree>
    <p:extLst>
      <p:ext uri="{BB962C8B-B14F-4D97-AF65-F5344CB8AC3E}">
        <p14:creationId xmlns:p14="http://schemas.microsoft.com/office/powerpoint/2010/main" val="4012701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1752600" y="274638"/>
            <a:ext cx="8458200" cy="6278562"/>
          </a:xfrm>
        </p:spPr>
        <p:txBody>
          <a:bodyPr/>
          <a:lstStyle/>
          <a:p>
            <a:pPr eaLnBrk="1" hangingPunct="1"/>
            <a:r>
              <a:rPr lang="en-US" altLang="en-US"/>
              <a:t>28 U.S.C. §  1331. - Federal question</a:t>
            </a:r>
            <a:br>
              <a:rPr lang="en-US" altLang="en-US"/>
            </a:br>
            <a:br>
              <a:rPr lang="en-US" altLang="en-US"/>
            </a:br>
            <a:r>
              <a:rPr lang="en-US" altLang="en-US"/>
              <a:t>The district courts shall have original jurisdiction of all civil actions arising under the Constitution, laws, or treaties of the United States.</a:t>
            </a:r>
            <a:br>
              <a:rPr lang="en-US" altLang="en-US"/>
            </a:br>
            <a:r>
              <a:rPr lang="en-US" altLang="en-US"/>
              <a:t>  </a:t>
            </a:r>
            <a:br>
              <a:rPr lang="en-US" altLang="en-US"/>
            </a:br>
            <a:endParaRPr lang="en-US" altLang="en-US"/>
          </a:p>
        </p:txBody>
      </p:sp>
    </p:spTree>
    <p:extLst>
      <p:ext uri="{BB962C8B-B14F-4D97-AF65-F5344CB8AC3E}">
        <p14:creationId xmlns:p14="http://schemas.microsoft.com/office/powerpoint/2010/main" val="12113759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1981200" y="274638"/>
            <a:ext cx="8229600" cy="6126162"/>
          </a:xfrm>
        </p:spPr>
        <p:txBody>
          <a:bodyPr/>
          <a:lstStyle/>
          <a:p>
            <a:pPr eaLnBrk="1" hangingPunct="1"/>
            <a:r>
              <a:rPr lang="en-US" altLang="en-US"/>
              <a:t>Louisville &amp; Nashville RR Co. v. Mottley</a:t>
            </a:r>
            <a:br>
              <a:rPr lang="en-US" altLang="en-US"/>
            </a:br>
            <a:r>
              <a:rPr lang="en-US" altLang="en-US"/>
              <a:t>(US 1908)</a:t>
            </a:r>
          </a:p>
        </p:txBody>
      </p:sp>
    </p:spTree>
    <p:extLst>
      <p:ext uri="{BB962C8B-B14F-4D97-AF65-F5344CB8AC3E}">
        <p14:creationId xmlns:p14="http://schemas.microsoft.com/office/powerpoint/2010/main" val="33457333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805</TotalTime>
  <Words>1019</Words>
  <Application>Microsoft Macintosh PowerPoint</Application>
  <PresentationFormat>Widescreen</PresentationFormat>
  <Paragraphs>53</Paragraphs>
  <Slides>53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53</vt:i4>
      </vt:variant>
    </vt:vector>
  </HeadingPairs>
  <TitlesOfParts>
    <vt:vector size="57" baseType="lpstr">
      <vt:lpstr>Arial</vt:lpstr>
      <vt:lpstr>Calibri</vt:lpstr>
      <vt:lpstr>Calibri Light</vt:lpstr>
      <vt:lpstr>Office Theme</vt:lpstr>
      <vt:lpstr>Wed., Sept. 4</vt:lpstr>
      <vt:lpstr>National Mut. Ins. Co. v. Tidewater Transfer Co., Inc. (1949)</vt:lpstr>
      <vt:lpstr>28 USC § 1332(b)  Except when express provision therefor is otherwise made in a statute of the United States, where the plaintiff who files the case originally in the Federal courts is finally adjudged to be entitled to recover less than the sum or value of $75,000, computed without regard to any setoff or counterclaim to which the defendant may be adjudged to be entitled, and exclusive of interest and costs, the district court may deny costs to the plaintiff and, in addition, may impose costs on the plaintiff.</vt:lpstr>
      <vt:lpstr>federal subject matter jurisdiction  federal question (or “arising under”) jurisdiction</vt:lpstr>
      <vt:lpstr>why have arising under jurisdiction?</vt:lpstr>
      <vt:lpstr>U.S. Const. Article III.  Section. 2.   The judicial Power shall extend to all Cases, in Law and Equity, arising under this Constitution, the Laws of the United States, and Treaties made, or which shall be made, under their Authority…</vt:lpstr>
      <vt:lpstr>constitutional scope of arising under jurisdiction  federal law forms an ingredient</vt:lpstr>
      <vt:lpstr>28 U.S.C. §  1331. - Federal question  The district courts shall have original jurisdiction of all civil actions arising under the Constitution, laws, or treaties of the United States.    </vt:lpstr>
      <vt:lpstr>Louisville &amp; Nashville RR Co. v. Mottley (US 1908)</vt:lpstr>
      <vt:lpstr>federal subject matter jurisdiction cannot be waived, even on appeal  and a federal court must bring the matter up sua sponte if it notices it</vt:lpstr>
      <vt:lpstr>P sues D in federal court on a state law action, claiming that the two are diverse (P lies about his domicile)  P loses the case but upon losing announces that he is domiciled in the same state as D  what result?</vt:lpstr>
      <vt:lpstr>well-pleaded complaint rule  what is the bare minimum that the plaintiff must show to get relief  that is what determines SMJ under 1331</vt:lpstr>
      <vt:lpstr>if the federal issues cannot be brought in federal district court, how can the Mottleys ever have a federal court opine about them?</vt:lpstr>
      <vt:lpstr>how can the US SCt entertain a case that involves only a federal defense?</vt:lpstr>
      <vt:lpstr>28 USC § 1257 - State courts; certiorari (a) Final judgments or decrees rendered by the highest court of a State in which a decision could be had, may be reviewed by the Supreme Court by writ of certiorari where the validity of a treaty or statute of the United States is drawn in question or where the validity of a statute of any State is drawn in question on the ground of its being repugnant to the Constitution, treaties, or laws of the United States, or where any title, right, privilege, or immunity is specially set up or claimed under the Constitution or the treaties or statutes of, or any commission held or authority exercised under, the United States. (b) For the purposes of this section, the term “highest court of a State” includes the District of Columbia Court of Appeals. </vt:lpstr>
      <vt:lpstr>U.S. Const. Article III.  Section. 2.   The judicial Power shall extend to all Cases, in Law and Equity, arising under this Constitution, the Laws of the United States, and Treaties made, or which shall be made, under their Authority…</vt:lpstr>
      <vt:lpstr>P(NY) sues D(NY) in state court under state law. D introduces the defense that the state law is unconstitutional  may Congress passes a statute allowing the defendant to remove this action to federal district court? </vt:lpstr>
      <vt:lpstr>what if the Mottleys had brought a declaratory judgment action to determine whether the federal statute overrode their contract and if it did whether it was a taking in violation of the Fifth Amendment?  SMJ under 1331?  how about if the Railroad had brought the declaratory judgment action?</vt:lpstr>
      <vt:lpstr>to repeat: well-pleaded complaint rule  what is the bare minimum that the plaintiff must show to get relief  that is what determines SMJ under 1331  not federal defenses</vt:lpstr>
      <vt:lpstr>one reading of the well-pleaded complaint rule  Holmes’s “creation test”  there is SMJ under 1331 if federal law creates the P’s cause of action</vt:lpstr>
      <vt:lpstr>Larry Lawstudent borrows $5,000 from Metropolitan Bank, under a federal student loan program. Under the program, banks make loans to students under individual loan agreements with each student. The statute setting up the federal loan program includes a guarantee that, if the student defaults, and the bank cannot collect after diligent efforts, the federal government will assure payment of the outstanding balance. Larry defaults on his loan, and Metropolitan sues him for the amount due.</vt:lpstr>
      <vt:lpstr>On the facts of the previous example, assume that Metropolitan is unable to collect from Larry and demands payment from the federal agency administering the loan program. The federal program administrator refuses payment, and Metropolitan sues the agency to collect. (Disregard the possibility that there is federal jurisdiction due to the fact that the United States is a party to the action.)</vt:lpstr>
      <vt:lpstr>Apex Company has a patent on inverse rototurnbuckles. (Patents are granted by the federal Patent Office under a federal statute.) Allied Manufacturing wants to use Apex’s rototurnbuckles as a component of a threshing machine they manufacture. Apex executes a contract that licenses Allied to do so, provided it pays Apex $10 for each turnbuckle it manufactures. Allied falls behind in its payments and Apex sues to collect the balance due.</vt:lpstr>
      <vt:lpstr>Instead of suing Allied to collect the balance due under the licensing agreement, Apex sues to enjoin Allied from continuing to manufacture the patented rototurnbuckles, arguing that making them without its permission infringes Allied’s patent.</vt:lpstr>
      <vt:lpstr>Ace Tractor Company ships all its tractors via Great Northern Railroad, the only railroad that serves the area where its factory is located. Great Northern notifies Ace that it intends to raise its rates by 20 percent. Ace sues to enjoin the increase on the ground that the new rates exceed those allowed by the federal Interstate Commerce Commission.</vt:lpstr>
      <vt:lpstr>the City of Albany (NY) sues D (NY) in New York state court for trespass - he was fired and keeps showing up for work  D brings a counterclaim, alleging that he was fired due to his public statements, in violation of the 1st and 14th Amendments – he asks for damages and reinstatement  may D remove to federal court?</vt:lpstr>
      <vt:lpstr>P (NY) sues D (NY) in NY state court for breaching their patent licensing agreement  D brings a counterclaim for a declaratory judgment determining the patent to be invalid  may D remove to federal court?</vt:lpstr>
      <vt:lpstr>28 U.S. Code § 1338 –   (a) The district courts shall have original jurisdiction of any civil action arising under any Act of Congress relating to patents... No State court shall have jurisdiction over any claim for relief arising under any Act of Congress relating to patents...  </vt:lpstr>
      <vt:lpstr>the Homes Group fix…   1454(a) In General.— A civil action in which any party asserts a claim for relief arising under any Act of Congress relating to patents, plant variety protection, or copyrights may be removed to the district court of the United States for the district and division embracing the place where the action is pending.  </vt:lpstr>
      <vt:lpstr>problem: what if a well-pleaded complaint must refer to both federal and state law for a single theory of why there is a right to relief?</vt:lpstr>
      <vt:lpstr>may knock out a case that satisfies the creation test</vt:lpstr>
      <vt:lpstr>even though federal law creates the cause of action, the federal statute may incorporate state law standards  if the state law is what will actually be litigated, no smj</vt:lpstr>
      <vt:lpstr>Shoshone Mining (US 1900)  a federal statute created a cause of action to determine mining rights (without specifying whether it can be brought in only federal, federal and state, or only state court)  the federal statute allowed suits under local mining customs and statutes </vt:lpstr>
      <vt:lpstr>very, very rare</vt:lpstr>
      <vt:lpstr>may bring in a case that fails to satisfy the creation test</vt:lpstr>
      <vt:lpstr>I am a beneficiary of a trust and sue the trustee because he has invested in illegal securities in violation of the trust   the securities are illegal because they are in violation of federal law  SMJ under 1331 using the creation test?  similar to Smith v. Kansas City Title &amp; Trust Co. (US 1921)</vt:lpstr>
      <vt:lpstr>Gunn v. Minton (US 2013)</vt:lpstr>
      <vt:lpstr>what sovereign created Minton’s cause of action?</vt:lpstr>
      <vt:lpstr>what does Minton have to show in a well-pleaded complaint to establish relief?</vt:lpstr>
      <vt:lpstr>duty negligence causation  damages  </vt:lpstr>
      <vt:lpstr>case within a case</vt:lpstr>
      <vt:lpstr>“Does the state-law claim necessarily raise a stated federal issue, actually disputed and substantial, which a federal forum may entertain without disturbing any congressionally approved balance of federal and state judicial responsibilities?”   Grable &amp; Sons Metal Products, Inc. v. Darue Engineering &amp; Mfg., (US 2005)</vt:lpstr>
      <vt:lpstr>does Minton’s state law claim necessarily raise a federal issue?</vt:lpstr>
      <vt:lpstr>is the federal issue actually disputed?</vt:lpstr>
      <vt:lpstr>is the federal issue substantial?</vt:lpstr>
      <vt:lpstr>“[I]t is not enough that the federal issue be significant to the particular parties in the immediate suit… The substantiality inquiry under Grable looks instead to the importance of the issue to the federal system as a whole.”</vt:lpstr>
      <vt:lpstr>would requiring a federal forum to entertain the case disturb any congressionally approved balance of federal and state judicial responsibilities?</vt:lpstr>
      <vt:lpstr>Adhering to the demands of “[l]inguistic consistency,” we have interpreted the phrase “arising under” in both sections identically, applying our § 1331 and § 1338(a) precedents interchangeably.</vt:lpstr>
      <vt:lpstr>does it matter to the case that cases arising under patent law have exclusive federal SMJ?</vt:lpstr>
      <vt:lpstr>the LMRA completely preempts state contract law concerning collective bargaining agreements between unions and employers and replaces the whole area of state law with federal law  union sues employer under state contract law in state court  employer removes on ground that the cause of action is really federal  arising under SMJ?</vt:lpstr>
      <vt:lpstr>P sues a municipality in federal court for damages under 42 U.S.C. § 1983 for violations of his civil rights  the US SCt has never decided whether a municipality can be sued under § 1983   the federal court concludes that municipalities cannot be sued under § 1983   how is the case dismissed: lack of SMJ or failure to state a claim?</vt:lpstr>
      <vt:lpstr>P and D get into a fight   P wants to sue D in federal court  so P sues D for violating federal securities law by hitting him in the face  failure to state a claim or lack of SMJ?</vt:lpstr>
      <vt:lpstr>P (NY) sues D (NY), a state officer, in federal court for violating his federal civil rights in the course of an arrest  P joins a state-law battery action against the officer  is this a Smith/Grable/Gunn type case?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sources of procedural law in federal court</dc:title>
  <dc:creator>Owner</dc:creator>
  <cp:lastModifiedBy>Green, Michael S</cp:lastModifiedBy>
  <cp:revision>154</cp:revision>
  <cp:lastPrinted>2017-08-23T14:27:47Z</cp:lastPrinted>
  <dcterms:created xsi:type="dcterms:W3CDTF">2017-08-11T16:01:16Z</dcterms:created>
  <dcterms:modified xsi:type="dcterms:W3CDTF">2019-09-06T11:17:35Z</dcterms:modified>
</cp:coreProperties>
</file>