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handoutMasterIdLst>
    <p:handoutMasterId r:id="rId59"/>
  </p:handoutMasterIdLst>
  <p:sldIdLst>
    <p:sldId id="271" r:id="rId2"/>
    <p:sldId id="643" r:id="rId3"/>
    <p:sldId id="397" r:id="rId4"/>
    <p:sldId id="398" r:id="rId5"/>
    <p:sldId id="399" r:id="rId6"/>
    <p:sldId id="411" r:id="rId7"/>
    <p:sldId id="414" r:id="rId8"/>
    <p:sldId id="402" r:id="rId9"/>
    <p:sldId id="419" r:id="rId10"/>
    <p:sldId id="483" r:id="rId11"/>
    <p:sldId id="484" r:id="rId12"/>
    <p:sldId id="606" r:id="rId13"/>
    <p:sldId id="607" r:id="rId14"/>
    <p:sldId id="485" r:id="rId15"/>
    <p:sldId id="420" r:id="rId16"/>
    <p:sldId id="421" r:id="rId17"/>
    <p:sldId id="608" r:id="rId18"/>
    <p:sldId id="609" r:id="rId19"/>
    <p:sldId id="610" r:id="rId20"/>
    <p:sldId id="642" r:id="rId21"/>
    <p:sldId id="440" r:id="rId22"/>
    <p:sldId id="441" r:id="rId23"/>
    <p:sldId id="455" r:id="rId24"/>
    <p:sldId id="477" r:id="rId25"/>
    <p:sldId id="478" r:id="rId26"/>
    <p:sldId id="456" r:id="rId27"/>
    <p:sldId id="473" r:id="rId28"/>
    <p:sldId id="585" r:id="rId29"/>
    <p:sldId id="586" r:id="rId30"/>
    <p:sldId id="587" r:id="rId31"/>
    <p:sldId id="588" r:id="rId32"/>
    <p:sldId id="589" r:id="rId33"/>
    <p:sldId id="590" r:id="rId34"/>
    <p:sldId id="604" r:id="rId35"/>
    <p:sldId id="592" r:id="rId36"/>
    <p:sldId id="593" r:id="rId37"/>
    <p:sldId id="594" r:id="rId38"/>
    <p:sldId id="595" r:id="rId39"/>
    <p:sldId id="596" r:id="rId40"/>
    <p:sldId id="597" r:id="rId41"/>
    <p:sldId id="470" r:id="rId42"/>
    <p:sldId id="605" r:id="rId43"/>
    <p:sldId id="479" r:id="rId44"/>
    <p:sldId id="503" r:id="rId45"/>
    <p:sldId id="480" r:id="rId46"/>
    <p:sldId id="495" r:id="rId47"/>
    <p:sldId id="507" r:id="rId48"/>
    <p:sldId id="508" r:id="rId49"/>
    <p:sldId id="515" r:id="rId50"/>
    <p:sldId id="504" r:id="rId51"/>
    <p:sldId id="505" r:id="rId52"/>
    <p:sldId id="497" r:id="rId53"/>
    <p:sldId id="540" r:id="rId54"/>
    <p:sldId id="498" r:id="rId55"/>
    <p:sldId id="502" r:id="rId56"/>
    <p:sldId id="509" r:id="rId5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3" autoAdjust="0"/>
    <p:restoredTop sz="94660"/>
  </p:normalViewPr>
  <p:slideViewPr>
    <p:cSldViewPr snapToGrid="0">
      <p:cViewPr varScale="1">
        <p:scale>
          <a:sx n="112" d="100"/>
          <a:sy n="112" d="100"/>
        </p:scale>
        <p:origin x="49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CD21426-89A3-4BF6-AB47-01552AEE8D76}" type="datetimeFigureOut">
              <a:rPr lang="en-US" smtClean="0"/>
              <a:t>9/2/19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492AEBA-6811-42A9-BC8A-4667065F7C12}" type="slidenum">
              <a:rPr lang="en-US" smtClean="0"/>
              <a:t>‹#›</a:t>
            </a:fld>
            <a:endParaRPr lang="en-US"/>
          </a:p>
        </p:txBody>
      </p:sp>
    </p:spTree>
    <p:extLst>
      <p:ext uri="{BB962C8B-B14F-4D97-AF65-F5344CB8AC3E}">
        <p14:creationId xmlns:p14="http://schemas.microsoft.com/office/powerpoint/2010/main" val="800601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A70EE81-0807-AF46-AFC9-6EEE043FFA0F}" type="datetimeFigureOut">
              <a:rPr lang="en-US" smtClean="0"/>
              <a:t>9/2/19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24FB9C1-A476-E84F-857B-1F98DDBC7E37}" type="slidenum">
              <a:rPr lang="en-US" smtClean="0"/>
              <a:t>‹#›</a:t>
            </a:fld>
            <a:endParaRPr lang="en-US"/>
          </a:p>
        </p:txBody>
      </p:sp>
    </p:spTree>
    <p:extLst>
      <p:ext uri="{BB962C8B-B14F-4D97-AF65-F5344CB8AC3E}">
        <p14:creationId xmlns:p14="http://schemas.microsoft.com/office/powerpoint/2010/main" val="47187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D252BCA-3F97-4AA1-AD82-60B14CF8848F}" type="datetimeFigureOut">
              <a:rPr lang="en-US" smtClean="0"/>
              <a:t>9/2/19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916608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77969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639236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252BCA-3F97-4AA1-AD82-60B14CF8848F}" type="datetimeFigureOut">
              <a:rPr lang="en-US" smtClean="0"/>
              <a:t>9/2/19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677663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252BCA-3F97-4AA1-AD82-60B14CF8848F}" type="datetimeFigureOut">
              <a:rPr lang="en-US" smtClean="0"/>
              <a:t>9/2/19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466802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D252BCA-3F97-4AA1-AD82-60B14CF8848F}" type="datetimeFigureOut">
              <a:rPr lang="en-US" smtClean="0"/>
              <a:t>9/2/19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3597112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D252BCA-3F97-4AA1-AD82-60B14CF8848F}" type="datetimeFigureOut">
              <a:rPr lang="en-US" smtClean="0"/>
              <a:t>9/2/19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381609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D252BCA-3F97-4AA1-AD82-60B14CF8848F}" type="datetimeFigureOut">
              <a:rPr lang="en-US" smtClean="0"/>
              <a:t>9/2/19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2709887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252BCA-3F97-4AA1-AD82-60B14CF8848F}" type="datetimeFigureOut">
              <a:rPr lang="en-US" smtClean="0"/>
              <a:t>9/2/19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1798790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252BCA-3F97-4AA1-AD82-60B14CF8848F}" type="datetimeFigureOut">
              <a:rPr lang="en-US" smtClean="0"/>
              <a:t>9/2/19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50248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252BCA-3F97-4AA1-AD82-60B14CF8848F}" type="datetimeFigureOut">
              <a:rPr lang="en-US" smtClean="0"/>
              <a:t>9/2/19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D6F31-2E8D-49FE-8149-23297BCE8EE5}" type="slidenum">
              <a:rPr lang="en-US" smtClean="0"/>
              <a:t>‹#›</a:t>
            </a:fld>
            <a:endParaRPr lang="en-US"/>
          </a:p>
        </p:txBody>
      </p:sp>
    </p:spTree>
    <p:extLst>
      <p:ext uri="{BB962C8B-B14F-4D97-AF65-F5344CB8AC3E}">
        <p14:creationId xmlns:p14="http://schemas.microsoft.com/office/powerpoint/2010/main" val="328064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252BCA-3F97-4AA1-AD82-60B14CF8848F}" type="datetimeFigureOut">
              <a:rPr lang="en-US" smtClean="0"/>
              <a:t>9/2/19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D6F31-2E8D-49FE-8149-23297BCE8EE5}" type="slidenum">
              <a:rPr lang="en-US" smtClean="0"/>
              <a:t>‹#›</a:t>
            </a:fld>
            <a:endParaRPr lang="en-US"/>
          </a:p>
        </p:txBody>
      </p:sp>
    </p:spTree>
    <p:extLst>
      <p:ext uri="{BB962C8B-B14F-4D97-AF65-F5344CB8AC3E}">
        <p14:creationId xmlns:p14="http://schemas.microsoft.com/office/powerpoint/2010/main" val="3283324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Tuesday, Sept. 3</a:t>
            </a:r>
          </a:p>
        </p:txBody>
      </p:sp>
    </p:spTree>
    <p:extLst>
      <p:ext uri="{BB962C8B-B14F-4D97-AF65-F5344CB8AC3E}">
        <p14:creationId xmlns:p14="http://schemas.microsoft.com/office/powerpoint/2010/main" val="3216304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05874-B460-034D-982F-AC0DC31314B6}"/>
              </a:ext>
            </a:extLst>
          </p:cNvPr>
          <p:cNvSpPr>
            <a:spLocks noGrp="1"/>
          </p:cNvSpPr>
          <p:nvPr>
            <p:ph type="title"/>
          </p:nvPr>
        </p:nvSpPr>
        <p:spPr>
          <a:xfrm>
            <a:off x="722489" y="365125"/>
            <a:ext cx="10631311" cy="5798608"/>
          </a:xfrm>
        </p:spPr>
        <p:txBody>
          <a:bodyPr/>
          <a:lstStyle/>
          <a:p>
            <a:r>
              <a:rPr lang="en-US" dirty="0"/>
              <a:t>perfecting diversity</a:t>
            </a:r>
          </a:p>
        </p:txBody>
      </p:sp>
    </p:spTree>
    <p:extLst>
      <p:ext uri="{BB962C8B-B14F-4D97-AF65-F5344CB8AC3E}">
        <p14:creationId xmlns:p14="http://schemas.microsoft.com/office/powerpoint/2010/main" val="3196750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54802-5551-A64D-B0F2-EC7E0F4BE0CD}"/>
              </a:ext>
            </a:extLst>
          </p:cNvPr>
          <p:cNvSpPr>
            <a:spLocks noGrp="1"/>
          </p:cNvSpPr>
          <p:nvPr>
            <p:ph type="title"/>
          </p:nvPr>
        </p:nvSpPr>
        <p:spPr>
          <a:xfrm>
            <a:off x="609600" y="365125"/>
            <a:ext cx="10744200" cy="5911497"/>
          </a:xfrm>
        </p:spPr>
        <p:txBody>
          <a:bodyPr/>
          <a:lstStyle/>
          <a:p>
            <a:r>
              <a:rPr lang="en-US" dirty="0"/>
              <a:t>the plaintiff is </a:t>
            </a:r>
            <a:r>
              <a:rPr lang="en-US"/>
              <a:t>the master </a:t>
            </a:r>
            <a:r>
              <a:rPr lang="en-US" dirty="0"/>
              <a:t>of the complaint</a:t>
            </a:r>
          </a:p>
        </p:txBody>
      </p:sp>
    </p:spTree>
    <p:extLst>
      <p:ext uri="{BB962C8B-B14F-4D97-AF65-F5344CB8AC3E}">
        <p14:creationId xmlns:p14="http://schemas.microsoft.com/office/powerpoint/2010/main" val="1500475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207" y="365125"/>
            <a:ext cx="10955594" cy="5932436"/>
          </a:xfrm>
        </p:spPr>
        <p:txBody>
          <a:bodyPr>
            <a:normAutofit/>
          </a:bodyPr>
          <a:lstStyle/>
          <a:p>
            <a:r>
              <a:rPr lang="en-US" dirty="0"/>
              <a:t>P (NY) sues D1 (Cal.) &amp; D2 (NY) in state court in Illinois under state law</a:t>
            </a:r>
            <a:br>
              <a:rPr lang="en-US" dirty="0"/>
            </a:br>
            <a:br>
              <a:rPr lang="en-US" dirty="0"/>
            </a:br>
            <a:r>
              <a:rPr lang="en-US" dirty="0"/>
              <a:t>D1 may not break apart the lawsuit and remove it</a:t>
            </a:r>
            <a:br>
              <a:rPr lang="en-US" dirty="0"/>
            </a:br>
            <a:br>
              <a:rPr lang="en-US" dirty="0"/>
            </a:br>
            <a:r>
              <a:rPr lang="en-US" dirty="0"/>
              <a:t>a federal court should not either (exceptions – fraudulent joinder)</a:t>
            </a:r>
          </a:p>
        </p:txBody>
      </p:sp>
    </p:spTree>
    <p:extLst>
      <p:ext uri="{BB962C8B-B14F-4D97-AF65-F5344CB8AC3E}">
        <p14:creationId xmlns:p14="http://schemas.microsoft.com/office/powerpoint/2010/main" val="4287583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207" y="365125"/>
            <a:ext cx="10955594" cy="5932436"/>
          </a:xfrm>
        </p:spPr>
        <p:txBody>
          <a:bodyPr>
            <a:normAutofit/>
          </a:bodyPr>
          <a:lstStyle/>
          <a:p>
            <a:r>
              <a:rPr lang="en-US" dirty="0"/>
              <a:t>P (NY) sues D1 (Cal.) &amp; D2 (NY) in federal court  under state law</a:t>
            </a:r>
            <a:br>
              <a:rPr lang="en-US" dirty="0"/>
            </a:br>
            <a:br>
              <a:rPr lang="en-US" dirty="0"/>
            </a:br>
            <a:br>
              <a:rPr lang="en-US" dirty="0"/>
            </a:br>
            <a:r>
              <a:rPr lang="en-US" dirty="0"/>
              <a:t>the district court recognizes the problem and dismisses P’s action against D2, without P’s consent, in order to retain jurisdiction</a:t>
            </a:r>
            <a:br>
              <a:rPr lang="en-US" dirty="0"/>
            </a:br>
            <a:br>
              <a:rPr lang="en-US" dirty="0"/>
            </a:br>
            <a:r>
              <a:rPr lang="en-US" dirty="0"/>
              <a:t>this too is a no-no</a:t>
            </a:r>
          </a:p>
        </p:txBody>
      </p:sp>
    </p:spTree>
    <p:extLst>
      <p:ext uri="{BB962C8B-B14F-4D97-AF65-F5344CB8AC3E}">
        <p14:creationId xmlns:p14="http://schemas.microsoft.com/office/powerpoint/2010/main" val="31314953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2B51C-BBA3-7340-AA7A-7A7504ED8161}"/>
              </a:ext>
            </a:extLst>
          </p:cNvPr>
          <p:cNvSpPr>
            <a:spLocks noGrp="1"/>
          </p:cNvSpPr>
          <p:nvPr>
            <p:ph type="title"/>
          </p:nvPr>
        </p:nvSpPr>
        <p:spPr>
          <a:xfrm>
            <a:off x="620889" y="365125"/>
            <a:ext cx="10732911" cy="5911497"/>
          </a:xfrm>
        </p:spPr>
        <p:txBody>
          <a:bodyPr/>
          <a:lstStyle/>
          <a:p>
            <a:r>
              <a:rPr lang="en-US" dirty="0" err="1"/>
              <a:t>Glannon</a:t>
            </a:r>
            <a:r>
              <a:rPr lang="en-US" dirty="0"/>
              <a:t>: The court cannot hear the case as originally framed because there is not complete diversity. However, it need not dismiss the entire suit; it can order Delta dropped as a defendant, thus “perfecting diversity,” and continue with the case against the two individual defendants.</a:t>
            </a:r>
          </a:p>
        </p:txBody>
      </p:sp>
    </p:spTree>
    <p:extLst>
      <p:ext uri="{BB962C8B-B14F-4D97-AF65-F5344CB8AC3E}">
        <p14:creationId xmlns:p14="http://schemas.microsoft.com/office/powerpoint/2010/main" val="2020427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207" y="365125"/>
            <a:ext cx="10955594" cy="5932436"/>
          </a:xfrm>
        </p:spPr>
        <p:txBody>
          <a:bodyPr>
            <a:normAutofit fontScale="90000"/>
          </a:bodyPr>
          <a:lstStyle/>
          <a:p>
            <a:r>
              <a:rPr lang="en-US" dirty="0"/>
              <a:t>P (Germany) sues D (Cal.) and the X Corp. (Del. Corp., PPB France) in federal court</a:t>
            </a:r>
            <a:br>
              <a:rPr lang="en-US" dirty="0"/>
            </a:br>
            <a:br>
              <a:rPr lang="en-US" dirty="0"/>
            </a:br>
            <a:r>
              <a:rPr lang="en-US" dirty="0"/>
              <a:t>P subsequently settles against X Corp. and prevails at trial against D</a:t>
            </a:r>
            <a:br>
              <a:rPr lang="en-US" dirty="0"/>
            </a:br>
            <a:br>
              <a:rPr lang="en-US" dirty="0"/>
            </a:br>
            <a:r>
              <a:rPr lang="en-US" dirty="0"/>
              <a:t>the D moves to have the case dismissed for lack of SMJ</a:t>
            </a:r>
            <a:br>
              <a:rPr lang="en-US" dirty="0"/>
            </a:br>
            <a:br>
              <a:rPr lang="en-US" dirty="0"/>
            </a:br>
            <a:r>
              <a:rPr lang="en-US" dirty="0"/>
              <a:t>result?</a:t>
            </a:r>
          </a:p>
        </p:txBody>
      </p:sp>
    </p:spTree>
    <p:extLst>
      <p:ext uri="{BB962C8B-B14F-4D97-AF65-F5344CB8AC3E}">
        <p14:creationId xmlns:p14="http://schemas.microsoft.com/office/powerpoint/2010/main" val="33967022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207" y="365125"/>
            <a:ext cx="10955594" cy="5932436"/>
          </a:xfrm>
        </p:spPr>
        <p:txBody>
          <a:bodyPr>
            <a:normAutofit fontScale="90000"/>
          </a:bodyPr>
          <a:lstStyle/>
          <a:p>
            <a:r>
              <a:rPr lang="en-US" dirty="0"/>
              <a:t>assume instead that P and X Corp. had not settled and that P had prevailed against both the D and X Corp. at trial</a:t>
            </a:r>
            <a:br>
              <a:rPr lang="en-US" dirty="0"/>
            </a:br>
            <a:br>
              <a:rPr lang="en-US" dirty="0"/>
            </a:br>
            <a:r>
              <a:rPr lang="en-US" dirty="0"/>
              <a:t>on appeal the 7</a:t>
            </a:r>
            <a:r>
              <a:rPr lang="en-US" baseline="30000" dirty="0"/>
              <a:t>th</a:t>
            </a:r>
            <a:r>
              <a:rPr lang="en-US" dirty="0"/>
              <a:t> Cir notices the problem</a:t>
            </a:r>
            <a:br>
              <a:rPr lang="en-US" dirty="0"/>
            </a:br>
            <a:br>
              <a:rPr lang="en-US" dirty="0"/>
            </a:br>
            <a:r>
              <a:rPr lang="en-US" dirty="0"/>
              <a:t>can anything be done?</a:t>
            </a:r>
            <a:br>
              <a:rPr lang="en-US" dirty="0"/>
            </a:br>
            <a:br>
              <a:rPr lang="en-US" dirty="0"/>
            </a:br>
            <a:r>
              <a:rPr lang="en-US" dirty="0"/>
              <a:t>Newman-Green, Inc. v. Alfonso-</a:t>
            </a:r>
            <a:r>
              <a:rPr lang="en-US" dirty="0" err="1"/>
              <a:t>Larrain</a:t>
            </a:r>
            <a:r>
              <a:rPr lang="en-US" dirty="0"/>
              <a:t>, 490 U.S. 826 (1989)</a:t>
            </a:r>
          </a:p>
        </p:txBody>
      </p:sp>
    </p:spTree>
    <p:extLst>
      <p:ext uri="{BB962C8B-B14F-4D97-AF65-F5344CB8AC3E}">
        <p14:creationId xmlns:p14="http://schemas.microsoft.com/office/powerpoint/2010/main" val="26943998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719138" y="365125"/>
            <a:ext cx="10634662" cy="5954713"/>
          </a:xfrm>
        </p:spPr>
        <p:txBody>
          <a:bodyPr/>
          <a:lstStyle/>
          <a:p>
            <a:pPr algn="ctr" eaLnBrk="1" hangingPunct="1"/>
            <a:r>
              <a:rPr lang="en-US" altLang="en-US"/>
              <a:t>devices to create diversity/alienage</a:t>
            </a:r>
          </a:p>
        </p:txBody>
      </p:sp>
    </p:spTree>
    <p:extLst>
      <p:ext uri="{BB962C8B-B14F-4D97-AF65-F5344CB8AC3E}">
        <p14:creationId xmlns:p14="http://schemas.microsoft.com/office/powerpoint/2010/main" val="40764100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7132" y="365125"/>
            <a:ext cx="10606668" cy="5678836"/>
          </a:xfrm>
        </p:spPr>
        <p:txBody>
          <a:bodyPr/>
          <a:lstStyle/>
          <a:p>
            <a:r>
              <a:rPr lang="en-US" dirty="0"/>
              <a:t>changing domicile/state of incorporation/ppb</a:t>
            </a:r>
          </a:p>
        </p:txBody>
      </p:sp>
    </p:spTree>
    <p:extLst>
      <p:ext uri="{BB962C8B-B14F-4D97-AF65-F5344CB8AC3E}">
        <p14:creationId xmlns:p14="http://schemas.microsoft.com/office/powerpoint/2010/main" val="5953781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335" y="365125"/>
            <a:ext cx="10649465" cy="6109816"/>
          </a:xfrm>
        </p:spPr>
        <p:txBody>
          <a:bodyPr/>
          <a:lstStyle/>
          <a:p>
            <a:r>
              <a:rPr lang="en-US" dirty="0"/>
              <a:t>limiting defendants to create diversity</a:t>
            </a:r>
          </a:p>
        </p:txBody>
      </p:sp>
    </p:spTree>
    <p:extLst>
      <p:ext uri="{BB962C8B-B14F-4D97-AF65-F5344CB8AC3E}">
        <p14:creationId xmlns:p14="http://schemas.microsoft.com/office/powerpoint/2010/main" val="1809491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28DF2-D467-FE45-B7B7-6D4E7BB99680}"/>
              </a:ext>
            </a:extLst>
          </p:cNvPr>
          <p:cNvSpPr>
            <a:spLocks noGrp="1"/>
          </p:cNvSpPr>
          <p:nvPr>
            <p:ph type="title"/>
          </p:nvPr>
        </p:nvSpPr>
        <p:spPr>
          <a:xfrm>
            <a:off x="560070" y="365125"/>
            <a:ext cx="10793730" cy="6058535"/>
          </a:xfrm>
        </p:spPr>
        <p:txBody>
          <a:bodyPr/>
          <a:lstStyle/>
          <a:p>
            <a:r>
              <a:rPr lang="en-US" dirty="0"/>
              <a:t>review session </a:t>
            </a:r>
            <a:br>
              <a:rPr lang="en-US" dirty="0"/>
            </a:br>
            <a:br>
              <a:rPr lang="en-US" dirty="0"/>
            </a:br>
            <a:r>
              <a:rPr lang="en-US" dirty="0"/>
              <a:t>W 11:30-12:45?</a:t>
            </a:r>
          </a:p>
        </p:txBody>
      </p:sp>
    </p:spTree>
    <p:extLst>
      <p:ext uri="{BB962C8B-B14F-4D97-AF65-F5344CB8AC3E}">
        <p14:creationId xmlns:p14="http://schemas.microsoft.com/office/powerpoint/2010/main" val="10074061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712" y="365125"/>
            <a:ext cx="10785088" cy="5779197"/>
          </a:xfrm>
        </p:spPr>
        <p:txBody>
          <a:bodyPr/>
          <a:lstStyle/>
          <a:p>
            <a:r>
              <a:rPr lang="en-US" dirty="0"/>
              <a:t>D (NY) and X (Cal) beat up P (Cal) in a bar in Texas</a:t>
            </a:r>
            <a:br>
              <a:rPr lang="en-US" dirty="0"/>
            </a:br>
            <a:br>
              <a:rPr lang="en-US" dirty="0"/>
            </a:br>
            <a:r>
              <a:rPr lang="en-US" dirty="0"/>
              <a:t>P sues D in federal court for the damages caused</a:t>
            </a:r>
          </a:p>
        </p:txBody>
      </p:sp>
    </p:spTree>
    <p:extLst>
      <p:ext uri="{BB962C8B-B14F-4D97-AF65-F5344CB8AC3E}">
        <p14:creationId xmlns:p14="http://schemas.microsoft.com/office/powerpoint/2010/main" val="5656727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449659" y="1063626"/>
            <a:ext cx="8932126" cy="4708525"/>
          </a:xfrm>
        </p:spPr>
        <p:txBody>
          <a:bodyPr/>
          <a:lstStyle/>
          <a:p>
            <a:pPr eaLnBrk="1" hangingPunct="1"/>
            <a:r>
              <a:rPr lang="en-US" altLang="en-US" dirty="0"/>
              <a:t>amount in </a:t>
            </a:r>
            <a:r>
              <a:rPr lang="en-US" altLang="en-US"/>
              <a:t>controversy requirement</a:t>
            </a:r>
          </a:p>
        </p:txBody>
      </p:sp>
    </p:spTree>
    <p:extLst>
      <p:ext uri="{BB962C8B-B14F-4D97-AF65-F5344CB8AC3E}">
        <p14:creationId xmlns:p14="http://schemas.microsoft.com/office/powerpoint/2010/main" val="26455268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03200" y="691376"/>
            <a:ext cx="11706578" cy="4966475"/>
          </a:xfrm>
        </p:spPr>
        <p:txBody>
          <a:bodyPr>
            <a:normAutofit fontScale="90000"/>
          </a:bodyPr>
          <a:lstStyle/>
          <a:p>
            <a:pPr eaLnBrk="1" hangingPunct="1"/>
            <a:r>
              <a:rPr lang="en-US" altLang="en-US" dirty="0"/>
              <a:t>St. Paul Mercury test</a:t>
            </a:r>
            <a:br>
              <a:rPr lang="en-US" altLang="en-US" dirty="0"/>
            </a:br>
            <a:br>
              <a:rPr lang="en-US" altLang="en-US" dirty="0"/>
            </a:br>
            <a:r>
              <a:rPr lang="en-US" altLang="en-US" dirty="0"/>
              <a:t>when a plaintiff is invoking diversity/alienage jurisdiction</a:t>
            </a:r>
            <a:br>
              <a:rPr lang="en-US" altLang="en-US" dirty="0"/>
            </a:br>
            <a:r>
              <a:rPr lang="en-US" altLang="en-US" dirty="0"/>
              <a:t>NOT when defendant is seeking to remove</a:t>
            </a:r>
            <a:br>
              <a:rPr lang="en-US" altLang="en-US" dirty="0"/>
            </a:br>
            <a:br>
              <a:rPr lang="en-US" altLang="en-US" dirty="0"/>
            </a:br>
            <a:br>
              <a:rPr lang="en-US" altLang="en-US" dirty="0"/>
            </a:br>
            <a:r>
              <a:rPr lang="en-US" altLang="en-US" dirty="0"/>
              <a:t>“It must appear to a legal certainty that the claim is really for less than the jurisdictional amount to justify dismissal.”</a:t>
            </a:r>
          </a:p>
        </p:txBody>
      </p:sp>
    </p:spTree>
    <p:extLst>
      <p:ext uri="{BB962C8B-B14F-4D97-AF65-F5344CB8AC3E}">
        <p14:creationId xmlns:p14="http://schemas.microsoft.com/office/powerpoint/2010/main" val="16774041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133" y="365125"/>
            <a:ext cx="10879667" cy="3698875"/>
          </a:xfrm>
        </p:spPr>
        <p:txBody>
          <a:bodyPr/>
          <a:lstStyle/>
          <a:p>
            <a:r>
              <a:rPr lang="en-US" dirty="0" err="1"/>
              <a:t>Diefenthal</a:t>
            </a:r>
            <a:r>
              <a:rPr lang="en-US" dirty="0"/>
              <a:t> v. C.A.B. (5th Cir. 1982)</a:t>
            </a:r>
          </a:p>
        </p:txBody>
      </p:sp>
    </p:spTree>
    <p:extLst>
      <p:ext uri="{BB962C8B-B14F-4D97-AF65-F5344CB8AC3E}">
        <p14:creationId xmlns:p14="http://schemas.microsoft.com/office/powerpoint/2010/main" val="22982675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3189" y="365125"/>
            <a:ext cx="10550611" cy="6060389"/>
          </a:xfrm>
        </p:spPr>
        <p:txBody>
          <a:bodyPr/>
          <a:lstStyle/>
          <a:p>
            <a:r>
              <a:rPr lang="en-US" dirty="0"/>
              <a:t>what should the </a:t>
            </a:r>
            <a:r>
              <a:rPr lang="en-US" dirty="0" err="1"/>
              <a:t>Diefenthals</a:t>
            </a:r>
            <a:r>
              <a:rPr lang="en-US" dirty="0"/>
              <a:t> have said in </a:t>
            </a:r>
            <a:r>
              <a:rPr lang="en-US"/>
              <a:t>their complaint?</a:t>
            </a:r>
            <a:endParaRPr lang="en-US" dirty="0"/>
          </a:p>
        </p:txBody>
      </p:sp>
    </p:spTree>
    <p:extLst>
      <p:ext uri="{BB962C8B-B14F-4D97-AF65-F5344CB8AC3E}">
        <p14:creationId xmlns:p14="http://schemas.microsoft.com/office/powerpoint/2010/main" val="33564083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049" y="365125"/>
            <a:ext cx="10624751" cy="6319880"/>
          </a:xfrm>
        </p:spPr>
        <p:txBody>
          <a:bodyPr/>
          <a:lstStyle/>
          <a:p>
            <a:r>
              <a:rPr lang="en-US" dirty="0"/>
              <a:t>could the court have claimed that the amount in controversy was not satisfied because the actions of the airline were </a:t>
            </a:r>
            <a:r>
              <a:rPr lang="en-US"/>
              <a:t>not wrongful?</a:t>
            </a:r>
            <a:endParaRPr lang="en-US" dirty="0"/>
          </a:p>
        </p:txBody>
      </p:sp>
    </p:spTree>
    <p:extLst>
      <p:ext uri="{BB962C8B-B14F-4D97-AF65-F5344CB8AC3E}">
        <p14:creationId xmlns:p14="http://schemas.microsoft.com/office/powerpoint/2010/main" val="7487544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8311" y="365125"/>
            <a:ext cx="10755489" cy="5979231"/>
          </a:xfrm>
        </p:spPr>
        <p:txBody>
          <a:bodyPr/>
          <a:lstStyle/>
          <a:p>
            <a:r>
              <a:rPr lang="en-US" dirty="0"/>
              <a:t>doesn’t determining whether the amount in controversy is satisfied mean trying the case? </a:t>
            </a:r>
          </a:p>
        </p:txBody>
      </p:sp>
    </p:spTree>
    <p:extLst>
      <p:ext uri="{BB962C8B-B14F-4D97-AF65-F5344CB8AC3E}">
        <p14:creationId xmlns:p14="http://schemas.microsoft.com/office/powerpoint/2010/main" val="41004684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752600" y="304800"/>
            <a:ext cx="8610600" cy="6400800"/>
          </a:xfrm>
        </p:spPr>
        <p:txBody>
          <a:bodyPr/>
          <a:lstStyle/>
          <a:p>
            <a:pPr algn="l" eaLnBrk="1" hangingPunct="1"/>
            <a:r>
              <a:rPr lang="en-US" altLang="en-US" sz="3200"/>
              <a:t>28 USC § 1332(b) </a:t>
            </a:r>
            <a:br>
              <a:rPr lang="en-US" altLang="en-US" sz="3200"/>
            </a:br>
            <a:r>
              <a:rPr lang="en-US" altLang="en-US" sz="3200"/>
              <a:t>Except when express provision therefor is otherwise made in a statute of the United States, where the plaintiff who files the case originally in the Federal courts is finally adjudged to be entitled to recover less than the sum or value of $75,000, computed without regard to any setoff or counterclaim to which the defendant may be adjudged to be entitled, and exclusive of interest and costs, the district court may deny costs to the plaintiff and, in addition, may impose costs on the plaintiff.</a:t>
            </a:r>
          </a:p>
        </p:txBody>
      </p:sp>
    </p:spTree>
    <p:extLst>
      <p:ext uri="{BB962C8B-B14F-4D97-AF65-F5344CB8AC3E}">
        <p14:creationId xmlns:p14="http://schemas.microsoft.com/office/powerpoint/2010/main" val="36406850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2895600" y="1063626"/>
            <a:ext cx="6286500" cy="4651375"/>
          </a:xfrm>
        </p:spPr>
        <p:txBody>
          <a:bodyPr/>
          <a:lstStyle/>
          <a:p>
            <a:pPr eaLnBrk="1" hangingPunct="1"/>
            <a:r>
              <a:rPr lang="en-US" altLang="en-US"/>
              <a:t>aggregation</a:t>
            </a:r>
          </a:p>
        </p:txBody>
      </p:sp>
    </p:spTree>
    <p:extLst>
      <p:ext uri="{BB962C8B-B14F-4D97-AF65-F5344CB8AC3E}">
        <p14:creationId xmlns:p14="http://schemas.microsoft.com/office/powerpoint/2010/main" val="26188568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511175" y="365125"/>
            <a:ext cx="10842625" cy="6111875"/>
          </a:xfrm>
        </p:spPr>
        <p:txBody>
          <a:bodyPr/>
          <a:lstStyle/>
          <a:p>
            <a:pPr eaLnBrk="1" hangingPunct="1"/>
            <a:r>
              <a:rPr lang="en-US" altLang="en-US" dirty="0"/>
              <a:t>can aggregate only an </a:t>
            </a:r>
            <a:r>
              <a:rPr lang="en-US" altLang="en-US" i="1" dirty="0"/>
              <a:t>individual</a:t>
            </a:r>
            <a:r>
              <a:rPr lang="en-US" altLang="en-US" dirty="0"/>
              <a:t> P’s actions against an </a:t>
            </a:r>
            <a:r>
              <a:rPr lang="en-US" altLang="en-US" i="1" dirty="0"/>
              <a:t>individual</a:t>
            </a:r>
            <a:r>
              <a:rPr lang="en-US" altLang="en-US" dirty="0"/>
              <a:t> D</a:t>
            </a:r>
          </a:p>
        </p:txBody>
      </p:sp>
    </p:spTree>
    <p:extLst>
      <p:ext uri="{BB962C8B-B14F-4D97-AF65-F5344CB8AC3E}">
        <p14:creationId xmlns:p14="http://schemas.microsoft.com/office/powerpoint/2010/main" val="3245721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0832" y="365125"/>
            <a:ext cx="10562968" cy="5850324"/>
          </a:xfrm>
        </p:spPr>
        <p:txBody>
          <a:bodyPr/>
          <a:lstStyle/>
          <a:p>
            <a:r>
              <a:rPr lang="en-US" dirty="0"/>
              <a:t>P (NY) seeks to recover funds he believes are due to him under the will of X (CA)</a:t>
            </a:r>
            <a:br>
              <a:rPr lang="en-US" dirty="0"/>
            </a:br>
            <a:br>
              <a:rPr lang="en-US" dirty="0"/>
            </a:br>
            <a:r>
              <a:rPr lang="en-US" dirty="0"/>
              <a:t>P sues X’s executor D (CA) for the funds in federal court</a:t>
            </a:r>
            <a:br>
              <a:rPr lang="en-US" dirty="0"/>
            </a:br>
            <a:br>
              <a:rPr lang="en-US" dirty="0"/>
            </a:br>
            <a:r>
              <a:rPr lang="en-US" dirty="0"/>
              <a:t>SMJ?</a:t>
            </a:r>
          </a:p>
        </p:txBody>
      </p:sp>
    </p:spTree>
    <p:extLst>
      <p:ext uri="{BB962C8B-B14F-4D97-AF65-F5344CB8AC3E}">
        <p14:creationId xmlns:p14="http://schemas.microsoft.com/office/powerpoint/2010/main" val="771358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2781300" y="1063626"/>
            <a:ext cx="6400800" cy="4765675"/>
          </a:xfrm>
        </p:spPr>
        <p:txBody>
          <a:bodyPr/>
          <a:lstStyle/>
          <a:p>
            <a:pPr eaLnBrk="1" hangingPunct="1"/>
            <a:r>
              <a:rPr lang="en-US" altLang="en-US" dirty="0"/>
              <a:t>P (NY) sues D (CA) for battery ($40K) joined with an unrelated breach of contract action ($40K) </a:t>
            </a:r>
            <a:br>
              <a:rPr lang="en-US" altLang="en-US" dirty="0"/>
            </a:br>
            <a:br>
              <a:rPr lang="en-US" altLang="en-US" dirty="0"/>
            </a:br>
            <a:r>
              <a:rPr lang="en-US" altLang="en-US" dirty="0"/>
              <a:t>diversity case?</a:t>
            </a:r>
          </a:p>
        </p:txBody>
      </p:sp>
    </p:spTree>
    <p:extLst>
      <p:ext uri="{BB962C8B-B14F-4D97-AF65-F5344CB8AC3E}">
        <p14:creationId xmlns:p14="http://schemas.microsoft.com/office/powerpoint/2010/main" val="39201760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79501" y="304800"/>
            <a:ext cx="10883591" cy="6172200"/>
          </a:xfrm>
        </p:spPr>
        <p:txBody>
          <a:bodyPr/>
          <a:lstStyle/>
          <a:p>
            <a:pPr algn="l" eaLnBrk="1" hangingPunct="1"/>
            <a:r>
              <a:rPr lang="en-US" altLang="en-US" sz="3600" dirty="0"/>
              <a:t>- P and D had an agreement for P to do work for D for $50,000</a:t>
            </a:r>
            <a:br>
              <a:rPr lang="en-US" altLang="en-US" sz="3600" dirty="0"/>
            </a:br>
            <a:r>
              <a:rPr lang="en-US" altLang="en-US" sz="3600" dirty="0"/>
              <a:t>- P does the work but D doesn't pay</a:t>
            </a:r>
            <a:br>
              <a:rPr lang="en-US" altLang="en-US" sz="3600" dirty="0"/>
            </a:br>
            <a:r>
              <a:rPr lang="en-US" altLang="en-US" sz="3600" dirty="0"/>
              <a:t>- in P's (NY) complaint against D (NJ), P asks for $50,000 under a theory of breach of contract</a:t>
            </a:r>
            <a:br>
              <a:rPr lang="en-US" altLang="en-US" sz="3600" dirty="0"/>
            </a:br>
            <a:r>
              <a:rPr lang="en-US" altLang="en-US" sz="3600" dirty="0"/>
              <a:t>- alternatively - if it is found that there is no contract - he asks for $40,000 in quantum </a:t>
            </a:r>
            <a:r>
              <a:rPr lang="en-US" altLang="en-US" sz="3600" dirty="0" err="1"/>
              <a:t>meruit</a:t>
            </a:r>
            <a:r>
              <a:rPr lang="en-US" altLang="en-US" sz="3600" dirty="0"/>
              <a:t> (the fair market value of the labor he performed)</a:t>
            </a:r>
            <a:br>
              <a:rPr lang="en-US" altLang="en-US" sz="3600" dirty="0"/>
            </a:br>
            <a:r>
              <a:rPr lang="en-US" altLang="en-US" sz="3600" dirty="0"/>
              <a:t>- diversity case?</a:t>
            </a:r>
            <a:br>
              <a:rPr lang="en-US" altLang="en-US" sz="3600" dirty="0"/>
            </a:br>
            <a:endParaRPr lang="en-US" altLang="en-US" sz="3600" dirty="0"/>
          </a:p>
        </p:txBody>
      </p:sp>
    </p:spTree>
    <p:extLst>
      <p:ext uri="{BB962C8B-B14F-4D97-AF65-F5344CB8AC3E}">
        <p14:creationId xmlns:p14="http://schemas.microsoft.com/office/powerpoint/2010/main" val="39416719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324853" y="1063626"/>
            <a:ext cx="8857247" cy="4594225"/>
          </a:xfrm>
        </p:spPr>
        <p:txBody>
          <a:bodyPr/>
          <a:lstStyle/>
          <a:p>
            <a:pPr eaLnBrk="1" hangingPunct="1"/>
            <a:r>
              <a:rPr lang="en-US" altLang="en-US" dirty="0"/>
              <a:t>D (CA) beats up P1 (NY) and P2 (NY) in a barroom brawl</a:t>
            </a:r>
            <a:br>
              <a:rPr lang="en-US" altLang="en-US" dirty="0"/>
            </a:br>
            <a:br>
              <a:rPr lang="en-US" altLang="en-US" dirty="0"/>
            </a:br>
            <a:r>
              <a:rPr lang="en-US" altLang="en-US" dirty="0"/>
              <a:t>P1 and P2 together sue D, asking for $40K damages each</a:t>
            </a:r>
            <a:br>
              <a:rPr lang="en-US" altLang="en-US" dirty="0"/>
            </a:br>
            <a:br>
              <a:rPr lang="en-US" altLang="en-US" dirty="0"/>
            </a:br>
            <a:r>
              <a:rPr lang="en-US" altLang="en-US" dirty="0"/>
              <a:t>diversity case?</a:t>
            </a:r>
          </a:p>
        </p:txBody>
      </p:sp>
    </p:spTree>
    <p:extLst>
      <p:ext uri="{BB962C8B-B14F-4D97-AF65-F5344CB8AC3E}">
        <p14:creationId xmlns:p14="http://schemas.microsoft.com/office/powerpoint/2010/main" val="8063699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358345" y="185351"/>
            <a:ext cx="11602995" cy="6462583"/>
          </a:xfrm>
        </p:spPr>
        <p:txBody>
          <a:bodyPr>
            <a:normAutofit/>
          </a:bodyPr>
          <a:lstStyle/>
          <a:p>
            <a:r>
              <a:rPr lang="en-US" altLang="en-US" dirty="0"/>
              <a:t>- D1 (CA) and D2 (CA) beat up P (NY) in a barroom brawl</a:t>
            </a:r>
            <a:br>
              <a:rPr lang="en-US" altLang="en-US" dirty="0"/>
            </a:br>
            <a:r>
              <a:rPr lang="en-US" altLang="en-US" dirty="0"/>
              <a:t>- D1 hit P on his left side (causing $40K in damages)</a:t>
            </a:r>
            <a:br>
              <a:rPr lang="en-US" altLang="en-US" dirty="0"/>
            </a:br>
            <a:r>
              <a:rPr lang="en-US" altLang="en-US" dirty="0"/>
              <a:t>- D2 hit P on his right side (causing $40K in damages)</a:t>
            </a:r>
            <a:br>
              <a:rPr lang="en-US" altLang="en-US" dirty="0"/>
            </a:br>
            <a:r>
              <a:rPr lang="en-US" altLang="en-US" dirty="0"/>
              <a:t>- P sues D1 and D2, asking for $40K damages each</a:t>
            </a:r>
            <a:br>
              <a:rPr lang="en-US" altLang="en-US" dirty="0"/>
            </a:br>
            <a:r>
              <a:rPr lang="en-US" altLang="en-US" dirty="0"/>
              <a:t>- diversity case?</a:t>
            </a:r>
          </a:p>
        </p:txBody>
      </p:sp>
    </p:spTree>
    <p:extLst>
      <p:ext uri="{BB962C8B-B14F-4D97-AF65-F5344CB8AC3E}">
        <p14:creationId xmlns:p14="http://schemas.microsoft.com/office/powerpoint/2010/main" val="42256142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358345" y="185351"/>
            <a:ext cx="11602995" cy="6462583"/>
          </a:xfrm>
        </p:spPr>
        <p:txBody>
          <a:bodyPr>
            <a:noAutofit/>
          </a:bodyPr>
          <a:lstStyle/>
          <a:p>
            <a:r>
              <a:rPr lang="en-US" altLang="en-US" dirty="0"/>
              <a:t>- D1 (CA) and D2 (CA) beat up P (NY) in a barroom brawl</a:t>
            </a:r>
            <a:br>
              <a:rPr lang="en-US" altLang="en-US" dirty="0"/>
            </a:br>
            <a:r>
              <a:rPr lang="en-US" altLang="en-US" dirty="0"/>
              <a:t>- D1 hit P on his left side (causing $40K in damages)</a:t>
            </a:r>
            <a:br>
              <a:rPr lang="en-US" altLang="en-US" dirty="0"/>
            </a:br>
            <a:r>
              <a:rPr lang="en-US" altLang="en-US" dirty="0"/>
              <a:t>- D2 hit P on his right side (causing $40K in damages)</a:t>
            </a:r>
            <a:br>
              <a:rPr lang="en-US" altLang="en-US" dirty="0"/>
            </a:br>
            <a:r>
              <a:rPr lang="en-US" altLang="en-US" dirty="0"/>
              <a:t>- P sues D1 and D2, asking for the totality of damages caused by D1 and D2 ($80K) which he can get either from D1 or D2 because they are jointly liable</a:t>
            </a:r>
            <a:br>
              <a:rPr lang="en-US" altLang="en-US" dirty="0"/>
            </a:br>
            <a:r>
              <a:rPr lang="en-US" altLang="en-US" dirty="0"/>
              <a:t>- diversity case?</a:t>
            </a:r>
          </a:p>
        </p:txBody>
      </p:sp>
    </p:spTree>
    <p:extLst>
      <p:ext uri="{BB962C8B-B14F-4D97-AF65-F5344CB8AC3E}">
        <p14:creationId xmlns:p14="http://schemas.microsoft.com/office/powerpoint/2010/main" val="14049077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481915" y="247135"/>
            <a:ext cx="8700186" cy="6326659"/>
          </a:xfrm>
        </p:spPr>
        <p:txBody>
          <a:bodyPr>
            <a:normAutofit/>
          </a:bodyPr>
          <a:lstStyle/>
          <a:p>
            <a:r>
              <a:rPr lang="en-US" altLang="en-US" dirty="0"/>
              <a:t>- D1 (CA) and D2 (CA) beat up P (NY) in a barroom brawl</a:t>
            </a:r>
            <a:br>
              <a:rPr lang="en-US" altLang="en-US" dirty="0"/>
            </a:br>
            <a:r>
              <a:rPr lang="en-US" altLang="en-US" dirty="0"/>
              <a:t>- D1 hit P on his left side (causing $80K in damages)</a:t>
            </a:r>
            <a:br>
              <a:rPr lang="en-US" altLang="en-US" dirty="0"/>
            </a:br>
            <a:r>
              <a:rPr lang="en-US" altLang="en-US" dirty="0"/>
              <a:t>- D2 hit P on his right side (causing $40K in damages)</a:t>
            </a:r>
            <a:br>
              <a:rPr lang="en-US" altLang="en-US" dirty="0"/>
            </a:br>
            <a:r>
              <a:rPr lang="en-US" altLang="en-US" dirty="0"/>
              <a:t>- P sues D1 and D2, asking for $80K damages from D1 and $40K damages from D2 </a:t>
            </a:r>
            <a:br>
              <a:rPr lang="en-US" altLang="en-US" dirty="0"/>
            </a:br>
            <a:r>
              <a:rPr lang="en-US" altLang="en-US" dirty="0"/>
              <a:t>- diversity case?</a:t>
            </a:r>
          </a:p>
        </p:txBody>
      </p:sp>
    </p:spTree>
    <p:extLst>
      <p:ext uri="{BB962C8B-B14F-4D97-AF65-F5344CB8AC3E}">
        <p14:creationId xmlns:p14="http://schemas.microsoft.com/office/powerpoint/2010/main" val="10232098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721895" y="1063626"/>
            <a:ext cx="8460205" cy="4594225"/>
          </a:xfrm>
        </p:spPr>
        <p:txBody>
          <a:bodyPr>
            <a:normAutofit/>
          </a:bodyPr>
          <a:lstStyle/>
          <a:p>
            <a:pPr eaLnBrk="1" hangingPunct="1"/>
            <a:r>
              <a:rPr lang="en-US" altLang="en-US" dirty="0"/>
              <a:t>D (CA) beats up P1 (NY) and P2 (NY) in a barroom brawl</a:t>
            </a:r>
            <a:br>
              <a:rPr lang="en-US" altLang="en-US" dirty="0"/>
            </a:br>
            <a:br>
              <a:rPr lang="en-US" altLang="en-US" dirty="0"/>
            </a:br>
            <a:r>
              <a:rPr lang="en-US" altLang="en-US" dirty="0"/>
              <a:t>P1 asks for $80K damages and P2 asks for $40K damages</a:t>
            </a:r>
            <a:br>
              <a:rPr lang="en-US" altLang="en-US" dirty="0"/>
            </a:br>
            <a:br>
              <a:rPr lang="en-US" altLang="en-US" dirty="0"/>
            </a:br>
            <a:r>
              <a:rPr lang="en-US" altLang="en-US" dirty="0"/>
              <a:t>diversity case?</a:t>
            </a:r>
          </a:p>
        </p:txBody>
      </p:sp>
    </p:spTree>
    <p:extLst>
      <p:ext uri="{BB962C8B-B14F-4D97-AF65-F5344CB8AC3E}">
        <p14:creationId xmlns:p14="http://schemas.microsoft.com/office/powerpoint/2010/main" val="34833648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854" y="135925"/>
            <a:ext cx="11986054" cy="6623222"/>
          </a:xfrm>
        </p:spPr>
        <p:txBody>
          <a:bodyPr>
            <a:normAutofit fontScale="90000"/>
          </a:bodyPr>
          <a:lstStyle/>
          <a:p>
            <a:r>
              <a:rPr lang="en-US" dirty="0"/>
              <a:t>supplemental jurisdiction</a:t>
            </a:r>
            <a:br>
              <a:rPr lang="en-US" dirty="0"/>
            </a:br>
            <a:br>
              <a:rPr lang="en-US" dirty="0"/>
            </a:br>
            <a:r>
              <a:rPr lang="en-US" sz="2700" b="1" dirty="0"/>
              <a:t>28 U.S.C. § 1367. - Supplemental jurisdiction</a:t>
            </a:r>
            <a:r>
              <a:rPr lang="en-US" sz="2700" dirty="0"/>
              <a:t> </a:t>
            </a:r>
            <a:br>
              <a:rPr lang="en-US" sz="2700" dirty="0"/>
            </a:br>
            <a:r>
              <a:rPr lang="en-US" sz="2700" dirty="0"/>
              <a:t>(a) Except as provided in subsections (b) and (c) or as expressly provided otherwise by Federal statute, in any civil action of which the district courts have original jurisdiction, the district courts shall have supplemental jurisdiction over all other claims that are so related to claims in the action within such original jurisdiction that they form part of the same case or controversy under Article III of the United States Constitution. Such supplemental jurisdiction shall include claims that involve the joinder or intervention of additional parties. </a:t>
            </a:r>
            <a:br>
              <a:rPr lang="en-US" sz="2700" dirty="0"/>
            </a:br>
            <a:r>
              <a:rPr lang="en-US" sz="2700" dirty="0"/>
              <a:t>(b) In any civil action of which the district courts have original jurisdiction founded solely on section 1332 of this title, the district courts shall not have supplemental jurisdiction under subsection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when exercising supplemental jurisdiction over such claims would be inconsistent with the jurisdictional requirements of section 1332. </a:t>
            </a:r>
            <a:br>
              <a:rPr lang="en-US" dirty="0"/>
            </a:br>
            <a:endParaRPr lang="en-US" dirty="0"/>
          </a:p>
        </p:txBody>
      </p:sp>
    </p:spTree>
    <p:extLst>
      <p:ext uri="{BB962C8B-B14F-4D97-AF65-F5344CB8AC3E}">
        <p14:creationId xmlns:p14="http://schemas.microsoft.com/office/powerpoint/2010/main" val="30707812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946917" y="341871"/>
            <a:ext cx="10903212" cy="6400800"/>
          </a:xfrm>
        </p:spPr>
        <p:txBody>
          <a:bodyPr>
            <a:normAutofit fontScale="90000"/>
          </a:bodyPr>
          <a:lstStyle/>
          <a:p>
            <a:r>
              <a:rPr lang="en-CA" altLang="en-US" sz="3600" dirty="0"/>
              <a:t>X (CA) has died</a:t>
            </a:r>
            <a:br>
              <a:rPr lang="en-CA" altLang="en-US" sz="3600" dirty="0"/>
            </a:br>
            <a:br>
              <a:rPr lang="en-CA" altLang="en-US" sz="3600" dirty="0"/>
            </a:br>
            <a:r>
              <a:rPr lang="en-CA" altLang="en-US" sz="3600" dirty="0"/>
              <a:t>X’s two children (P1 (NY) and P2 (NY)) are the </a:t>
            </a:r>
            <a:r>
              <a:rPr lang="en-CA" altLang="en-US" sz="3600" dirty="0" err="1"/>
              <a:t>distributees</a:t>
            </a:r>
            <a:r>
              <a:rPr lang="en-CA" altLang="en-US" sz="3600" dirty="0"/>
              <a:t> of his estate -- that is, they have a right to inherit (dividing the estate evenly)</a:t>
            </a:r>
            <a:br>
              <a:rPr lang="en-CA" altLang="en-US" sz="3600" dirty="0"/>
            </a:br>
            <a:br>
              <a:rPr lang="en-CA" altLang="en-US" sz="3600" dirty="0"/>
            </a:br>
            <a:r>
              <a:rPr lang="en-CA" altLang="en-US" sz="3600" dirty="0"/>
              <a:t>they receive all the money from the estate that the executor of the estate (D (CA)) claims exists</a:t>
            </a:r>
            <a:br>
              <a:rPr lang="en-CA" altLang="en-US" sz="3600" dirty="0"/>
            </a:br>
            <a:br>
              <a:rPr lang="en-CA" altLang="en-US" sz="3600" dirty="0"/>
            </a:br>
            <a:r>
              <a:rPr lang="en-CA" altLang="en-US" sz="3600" dirty="0"/>
              <a:t>P1 and P2 bring an action in federal court against D who, they allege, has absconded with $80,000 </a:t>
            </a:r>
            <a:br>
              <a:rPr lang="en-CA" altLang="en-US" sz="3600" dirty="0"/>
            </a:br>
            <a:br>
              <a:rPr lang="en-CA" altLang="en-US" sz="3600" dirty="0"/>
            </a:br>
            <a:r>
              <a:rPr lang="en-CA" altLang="en-US" sz="3600" dirty="0"/>
              <a:t>D claims it was a gift from X and so not within the estate</a:t>
            </a:r>
            <a:br>
              <a:rPr lang="en-CA" altLang="en-US" sz="3600" dirty="0"/>
            </a:br>
            <a:br>
              <a:rPr lang="en-CA" altLang="en-US" sz="3600" dirty="0"/>
            </a:br>
            <a:r>
              <a:rPr lang="en-CA" altLang="en-US" sz="3600" dirty="0"/>
              <a:t>diversity case?</a:t>
            </a:r>
            <a:endParaRPr lang="en-US" altLang="en-US" sz="3600" dirty="0"/>
          </a:p>
        </p:txBody>
      </p:sp>
    </p:spTree>
    <p:extLst>
      <p:ext uri="{BB962C8B-B14F-4D97-AF65-F5344CB8AC3E}">
        <p14:creationId xmlns:p14="http://schemas.microsoft.com/office/powerpoint/2010/main" val="37003157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752600" y="274638"/>
            <a:ext cx="8458200" cy="6049962"/>
          </a:xfrm>
        </p:spPr>
        <p:txBody>
          <a:bodyPr/>
          <a:lstStyle/>
          <a:p>
            <a:pPr eaLnBrk="1" hangingPunct="1"/>
            <a:r>
              <a:rPr lang="en-CA" altLang="en-US" sz="3600"/>
              <a:t>exception to prohibition on aggregation concerning multiple parties – </a:t>
            </a:r>
            <a:br>
              <a:rPr lang="en-CA" altLang="en-US" sz="3600"/>
            </a:br>
            <a:br>
              <a:rPr lang="en-CA" altLang="en-US" sz="3600"/>
            </a:br>
            <a:r>
              <a:rPr lang="en-CA" altLang="en-US" sz="3600"/>
              <a:t>common and undivided right</a:t>
            </a:r>
            <a:endParaRPr lang="en-US" altLang="en-US" sz="3600"/>
          </a:p>
        </p:txBody>
      </p:sp>
    </p:spTree>
    <p:extLst>
      <p:ext uri="{BB962C8B-B14F-4D97-AF65-F5344CB8AC3E}">
        <p14:creationId xmlns:p14="http://schemas.microsoft.com/office/powerpoint/2010/main" val="1906402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952750" y="3200400"/>
            <a:ext cx="6172200" cy="857250"/>
          </a:xfrm>
        </p:spPr>
        <p:txBody>
          <a:bodyPr rtlCol="0">
            <a:normAutofit fontScale="90000"/>
          </a:bodyPr>
          <a:lstStyle/>
          <a:p>
            <a:pPr>
              <a:defRPr/>
            </a:pPr>
            <a:r>
              <a:rPr lang="en-US"/>
              <a:t>Citizenship of Corporations for Diversity Purposes</a:t>
            </a:r>
          </a:p>
        </p:txBody>
      </p:sp>
    </p:spTree>
    <p:extLst>
      <p:ext uri="{BB962C8B-B14F-4D97-AF65-F5344CB8AC3E}">
        <p14:creationId xmlns:p14="http://schemas.microsoft.com/office/powerpoint/2010/main" val="41161090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74784" y="1014199"/>
            <a:ext cx="11815010" cy="4708525"/>
          </a:xfrm>
        </p:spPr>
        <p:txBody>
          <a:bodyPr>
            <a:normAutofit fontScale="90000"/>
          </a:bodyPr>
          <a:lstStyle/>
          <a:p>
            <a:r>
              <a:rPr lang="en-US" altLang="en-US" dirty="0"/>
              <a:t>- P1 (NY) and P2 (NY) each own property adjoining property owned by D (CA)  in CA</a:t>
            </a:r>
            <a:br>
              <a:rPr lang="en-US" altLang="en-US" dirty="0"/>
            </a:br>
            <a:r>
              <a:rPr lang="en-US" altLang="en-US" dirty="0"/>
              <a:t>- P1 and P2 sue D in federal court in CA </a:t>
            </a:r>
            <a:br>
              <a:rPr lang="en-US" altLang="en-US" dirty="0"/>
            </a:br>
            <a:r>
              <a:rPr lang="en-US" altLang="en-US" dirty="0"/>
              <a:t>- they ask the court to enjoin D from polluting their property by shutting down his rendering plant</a:t>
            </a:r>
            <a:br>
              <a:rPr lang="en-US" altLang="en-US" dirty="0"/>
            </a:br>
            <a:r>
              <a:rPr lang="en-US" altLang="en-US" dirty="0"/>
              <a:t>- assume that the cost to D in lost revenue if he shuts down the plant is $70,000</a:t>
            </a:r>
            <a:br>
              <a:rPr lang="en-US" altLang="en-US" dirty="0"/>
            </a:br>
            <a:r>
              <a:rPr lang="en-US" altLang="en-US" dirty="0"/>
              <a:t>-  assume the value to P1 and P2 of the injunction is $70,000 each </a:t>
            </a:r>
            <a:br>
              <a:rPr lang="en-US" altLang="en-US" dirty="0"/>
            </a:br>
            <a:br>
              <a:rPr lang="en-US" altLang="en-US" dirty="0"/>
            </a:br>
            <a:r>
              <a:rPr lang="en-US" altLang="en-US" dirty="0"/>
              <a:t>- diversity case ? </a:t>
            </a:r>
          </a:p>
        </p:txBody>
      </p:sp>
    </p:spTree>
    <p:extLst>
      <p:ext uri="{BB962C8B-B14F-4D97-AF65-F5344CB8AC3E}">
        <p14:creationId xmlns:p14="http://schemas.microsoft.com/office/powerpoint/2010/main" val="38720473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981200" y="274638"/>
            <a:ext cx="8229600" cy="5973762"/>
          </a:xfrm>
        </p:spPr>
        <p:txBody>
          <a:bodyPr/>
          <a:lstStyle/>
          <a:p>
            <a:r>
              <a:rPr lang="en-US" altLang="en-US" dirty="0"/>
              <a:t>federal subject matter jurisdiction</a:t>
            </a:r>
            <a:br>
              <a:rPr lang="en-US" altLang="en-US" dirty="0"/>
            </a:br>
            <a:br>
              <a:rPr lang="en-US" altLang="en-US" dirty="0"/>
            </a:br>
            <a:r>
              <a:rPr lang="en-US" altLang="en-US" dirty="0"/>
              <a:t>federal question</a:t>
            </a:r>
            <a:br>
              <a:rPr lang="en-US" altLang="en-US" dirty="0"/>
            </a:br>
            <a:r>
              <a:rPr lang="en-US" altLang="en-US" dirty="0"/>
              <a:t>(or “arising under”)</a:t>
            </a:r>
            <a:br>
              <a:rPr lang="en-US" altLang="en-US" dirty="0"/>
            </a:br>
            <a:r>
              <a:rPr lang="en-US" altLang="en-US" dirty="0"/>
              <a:t>jurisdiction</a:t>
            </a:r>
          </a:p>
        </p:txBody>
      </p:sp>
    </p:spTree>
    <p:extLst>
      <p:ext uri="{BB962C8B-B14F-4D97-AF65-F5344CB8AC3E}">
        <p14:creationId xmlns:p14="http://schemas.microsoft.com/office/powerpoint/2010/main" val="31099916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124" y="365125"/>
            <a:ext cx="10760676" cy="6060389"/>
          </a:xfrm>
        </p:spPr>
        <p:txBody>
          <a:bodyPr/>
          <a:lstStyle/>
          <a:p>
            <a:r>
              <a:rPr lang="en-US" dirty="0"/>
              <a:t>why have arising under jurisdiction?</a:t>
            </a:r>
          </a:p>
        </p:txBody>
      </p:sp>
    </p:spTree>
    <p:extLst>
      <p:ext uri="{BB962C8B-B14F-4D97-AF65-F5344CB8AC3E}">
        <p14:creationId xmlns:p14="http://schemas.microsoft.com/office/powerpoint/2010/main" val="23125353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1981200" y="274638"/>
            <a:ext cx="8229600" cy="5973762"/>
          </a:xfrm>
        </p:spPr>
        <p:txBody>
          <a:bodyPr rtlCol="0">
            <a:normAutofit/>
          </a:bodyPr>
          <a:lstStyle/>
          <a:p>
            <a:pPr>
              <a:defRPr/>
            </a:pPr>
            <a:r>
              <a:rPr lang="en-US" b="1"/>
              <a:t>U.S. Const. Article III.</a:t>
            </a:r>
            <a:r>
              <a:rPr lang="en-US"/>
              <a:t> </a:t>
            </a:r>
            <a:br>
              <a:rPr lang="en-US"/>
            </a:br>
            <a:r>
              <a:rPr lang="en-US"/>
              <a:t>Section. 2. </a:t>
            </a:r>
            <a:br>
              <a:rPr lang="en-US"/>
            </a:br>
            <a:br>
              <a:rPr lang="en-US"/>
            </a:br>
            <a:r>
              <a:rPr lang="en-US"/>
              <a:t>The judicial Power shall extend to all Cases, in Law and Equity, arising under this Constitution, the Laws of the United States, and Treaties made, or which shall be made, under their Authority…</a:t>
            </a:r>
          </a:p>
        </p:txBody>
      </p:sp>
    </p:spTree>
    <p:extLst>
      <p:ext uri="{BB962C8B-B14F-4D97-AF65-F5344CB8AC3E}">
        <p14:creationId xmlns:p14="http://schemas.microsoft.com/office/powerpoint/2010/main" val="30304853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989" y="365125"/>
            <a:ext cx="10595811" cy="6198101"/>
          </a:xfrm>
        </p:spPr>
        <p:txBody>
          <a:bodyPr/>
          <a:lstStyle/>
          <a:p>
            <a:r>
              <a:rPr lang="en-US" dirty="0"/>
              <a:t>constitutional scope of arising under jurisdiction</a:t>
            </a:r>
            <a:br>
              <a:rPr lang="en-US" dirty="0"/>
            </a:br>
            <a:br>
              <a:rPr lang="en-US" dirty="0"/>
            </a:br>
            <a:r>
              <a:rPr lang="en-US" dirty="0"/>
              <a:t>federal law forms an ingredient</a:t>
            </a:r>
          </a:p>
        </p:txBody>
      </p:sp>
    </p:spTree>
    <p:extLst>
      <p:ext uri="{BB962C8B-B14F-4D97-AF65-F5344CB8AC3E}">
        <p14:creationId xmlns:p14="http://schemas.microsoft.com/office/powerpoint/2010/main" val="31649691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752600" y="274638"/>
            <a:ext cx="8458200" cy="6278562"/>
          </a:xfrm>
        </p:spPr>
        <p:txBody>
          <a:bodyPr/>
          <a:lstStyle/>
          <a:p>
            <a:pPr eaLnBrk="1" hangingPunct="1"/>
            <a:r>
              <a:rPr lang="en-US" altLang="en-US"/>
              <a:t>28 U.S.C. §  1331. - Federal question</a:t>
            </a:r>
            <a:br>
              <a:rPr lang="en-US" altLang="en-US"/>
            </a:br>
            <a:br>
              <a:rPr lang="en-US" altLang="en-US"/>
            </a:br>
            <a:r>
              <a:rPr lang="en-US" altLang="en-US"/>
              <a:t>The district courts shall have original jurisdiction of all civil actions arising under the Constitution, laws, or treaties of the United States.</a:t>
            </a:r>
            <a:br>
              <a:rPr lang="en-US" altLang="en-US"/>
            </a:br>
            <a:r>
              <a:rPr lang="en-US" altLang="en-US"/>
              <a:t>  </a:t>
            </a:r>
            <a:br>
              <a:rPr lang="en-US" altLang="en-US"/>
            </a:br>
            <a:endParaRPr lang="en-US" altLang="en-US"/>
          </a:p>
        </p:txBody>
      </p:sp>
    </p:spTree>
    <p:extLst>
      <p:ext uri="{BB962C8B-B14F-4D97-AF65-F5344CB8AC3E}">
        <p14:creationId xmlns:p14="http://schemas.microsoft.com/office/powerpoint/2010/main" val="35341350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981200" y="274638"/>
            <a:ext cx="8229600" cy="6126162"/>
          </a:xfrm>
        </p:spPr>
        <p:txBody>
          <a:bodyPr/>
          <a:lstStyle/>
          <a:p>
            <a:pPr eaLnBrk="1" hangingPunct="1"/>
            <a:r>
              <a:rPr lang="en-US" altLang="en-US"/>
              <a:t>Louisville &amp; Nashville RR Co. v. Mottley</a:t>
            </a:r>
            <a:br>
              <a:rPr lang="en-US" altLang="en-US"/>
            </a:br>
            <a:r>
              <a:rPr lang="en-US" altLang="en-US"/>
              <a:t>(US 1908)</a:t>
            </a:r>
          </a:p>
        </p:txBody>
      </p:sp>
    </p:spTree>
    <p:extLst>
      <p:ext uri="{BB962C8B-B14F-4D97-AF65-F5344CB8AC3E}">
        <p14:creationId xmlns:p14="http://schemas.microsoft.com/office/powerpoint/2010/main" val="106626586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753" y="365125"/>
            <a:ext cx="10686047" cy="5825122"/>
          </a:xfrm>
        </p:spPr>
        <p:txBody>
          <a:bodyPr/>
          <a:lstStyle/>
          <a:p>
            <a:r>
              <a:rPr lang="en-US" dirty="0"/>
              <a:t>federal subject matter jurisdiction cannot be waived, even on appeal</a:t>
            </a:r>
            <a:br>
              <a:rPr lang="en-US" dirty="0"/>
            </a:br>
            <a:br>
              <a:rPr lang="en-US" dirty="0"/>
            </a:br>
            <a:r>
              <a:rPr lang="en-US" dirty="0"/>
              <a:t>and a federal court must bring the matter up </a:t>
            </a:r>
            <a:r>
              <a:rPr lang="en-US" dirty="0" err="1"/>
              <a:t>sua</a:t>
            </a:r>
            <a:r>
              <a:rPr lang="en-US" dirty="0"/>
              <a:t> </a:t>
            </a:r>
            <a:r>
              <a:rPr lang="en-US" dirty="0" err="1"/>
              <a:t>sponte</a:t>
            </a:r>
            <a:r>
              <a:rPr lang="en-US" dirty="0"/>
              <a:t> if it notices it</a:t>
            </a:r>
          </a:p>
        </p:txBody>
      </p:sp>
    </p:spTree>
    <p:extLst>
      <p:ext uri="{BB962C8B-B14F-4D97-AF65-F5344CB8AC3E}">
        <p14:creationId xmlns:p14="http://schemas.microsoft.com/office/powerpoint/2010/main" val="8987851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3611" y="365125"/>
            <a:ext cx="10740189" cy="5776996"/>
          </a:xfrm>
        </p:spPr>
        <p:txBody>
          <a:bodyPr/>
          <a:lstStyle/>
          <a:p>
            <a:r>
              <a:rPr lang="en-US" dirty="0"/>
              <a:t>P sues D in federal court on a state law action, claiming that the two are diverse (P lies about his domicile)</a:t>
            </a:r>
            <a:br>
              <a:rPr lang="en-US" dirty="0"/>
            </a:br>
            <a:br>
              <a:rPr lang="en-US" dirty="0"/>
            </a:br>
            <a:r>
              <a:rPr lang="en-US" dirty="0"/>
              <a:t>P loses the case but upon losing announces that he is domiciled in the same state as D</a:t>
            </a:r>
            <a:br>
              <a:rPr lang="en-US" dirty="0"/>
            </a:br>
            <a:br>
              <a:rPr lang="en-US" dirty="0"/>
            </a:br>
            <a:r>
              <a:rPr lang="en-US" dirty="0"/>
              <a:t>what result?</a:t>
            </a:r>
          </a:p>
        </p:txBody>
      </p:sp>
    </p:spTree>
    <p:extLst>
      <p:ext uri="{BB962C8B-B14F-4D97-AF65-F5344CB8AC3E}">
        <p14:creationId xmlns:p14="http://schemas.microsoft.com/office/powerpoint/2010/main" val="10338463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365125"/>
            <a:ext cx="10782300" cy="5807075"/>
          </a:xfrm>
        </p:spPr>
        <p:txBody>
          <a:bodyPr/>
          <a:lstStyle/>
          <a:p>
            <a:r>
              <a:rPr lang="en-US" dirty="0"/>
              <a:t>well-pleaded complaint rule</a:t>
            </a:r>
            <a:br>
              <a:rPr lang="en-US" dirty="0"/>
            </a:br>
            <a:br>
              <a:rPr lang="en-US" dirty="0"/>
            </a:br>
            <a:r>
              <a:rPr lang="en-US" dirty="0"/>
              <a:t>what is the bare minimum that the plaintiff must show to get relief</a:t>
            </a:r>
            <a:br>
              <a:rPr lang="en-US" dirty="0"/>
            </a:br>
            <a:br>
              <a:rPr lang="en-US" dirty="0"/>
            </a:br>
            <a:r>
              <a:rPr lang="en-US" dirty="0"/>
              <a:t>that is what determines SMJ under 1331</a:t>
            </a:r>
          </a:p>
        </p:txBody>
      </p:sp>
    </p:spTree>
    <p:extLst>
      <p:ext uri="{BB962C8B-B14F-4D97-AF65-F5344CB8AC3E}">
        <p14:creationId xmlns:p14="http://schemas.microsoft.com/office/powerpoint/2010/main" val="254094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524000" y="1063626"/>
            <a:ext cx="8991600" cy="4708525"/>
          </a:xfrm>
        </p:spPr>
        <p:txBody>
          <a:bodyPr>
            <a:normAutofit fontScale="90000"/>
          </a:bodyPr>
          <a:lstStyle/>
          <a:p>
            <a:pPr algn="l" eaLnBrk="1" hangingPunct="1"/>
            <a:r>
              <a:rPr lang="en-US" altLang="en-US" dirty="0"/>
              <a:t>28 U.S.C. 1332(c)(1)</a:t>
            </a:r>
            <a:br>
              <a:rPr lang="en-US" altLang="en-US" dirty="0"/>
            </a:br>
            <a:r>
              <a:rPr lang="en-US" altLang="en-US" dirty="0"/>
              <a:t>(c) For the purposes of this section and section 1441 of this title—</a:t>
            </a:r>
            <a:br>
              <a:rPr lang="en-US" altLang="en-US" dirty="0"/>
            </a:br>
            <a:r>
              <a:rPr lang="en-US" altLang="en-US" dirty="0"/>
              <a:t>(1) a corporation shall be deemed to be a citizen of every State and foreign state by which it has been incorporated and of the State or foreign state where it has its principal place of business…</a:t>
            </a:r>
            <a:br>
              <a:rPr lang="en-US" altLang="en-US" dirty="0"/>
            </a:br>
            <a:endParaRPr lang="en-US" altLang="en-US" dirty="0"/>
          </a:p>
        </p:txBody>
      </p:sp>
    </p:spTree>
    <p:extLst>
      <p:ext uri="{BB962C8B-B14F-4D97-AF65-F5344CB8AC3E}">
        <p14:creationId xmlns:p14="http://schemas.microsoft.com/office/powerpoint/2010/main" val="318474058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8147" y="365125"/>
            <a:ext cx="10535653" cy="5770980"/>
          </a:xfrm>
        </p:spPr>
        <p:txBody>
          <a:bodyPr/>
          <a:lstStyle/>
          <a:p>
            <a:r>
              <a:rPr lang="en-US" dirty="0"/>
              <a:t>if the federal issues cannot be brought in federal district court, how can the </a:t>
            </a:r>
            <a:r>
              <a:rPr lang="en-US" dirty="0" err="1"/>
              <a:t>Mottleys</a:t>
            </a:r>
            <a:r>
              <a:rPr lang="en-US" dirty="0"/>
              <a:t> ever have a federal court opine about them?</a:t>
            </a:r>
          </a:p>
        </p:txBody>
      </p:sp>
    </p:spTree>
    <p:extLst>
      <p:ext uri="{BB962C8B-B14F-4D97-AF65-F5344CB8AC3E}">
        <p14:creationId xmlns:p14="http://schemas.microsoft.com/office/powerpoint/2010/main" val="47073722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7674" y="365125"/>
            <a:ext cx="10716126" cy="5927391"/>
          </a:xfrm>
        </p:spPr>
        <p:txBody>
          <a:bodyPr/>
          <a:lstStyle/>
          <a:p>
            <a:r>
              <a:rPr lang="en-US" dirty="0"/>
              <a:t>how can the US </a:t>
            </a:r>
            <a:r>
              <a:rPr lang="en-US" dirty="0" err="1"/>
              <a:t>SCt</a:t>
            </a:r>
            <a:r>
              <a:rPr lang="en-US" dirty="0"/>
              <a:t> entertain a case that involves only a federal defense?</a:t>
            </a:r>
          </a:p>
        </p:txBody>
      </p:sp>
    </p:spTree>
    <p:extLst>
      <p:ext uri="{BB962C8B-B14F-4D97-AF65-F5344CB8AC3E}">
        <p14:creationId xmlns:p14="http://schemas.microsoft.com/office/powerpoint/2010/main" val="27163681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524000" y="274638"/>
            <a:ext cx="9144000" cy="6583362"/>
          </a:xfrm>
        </p:spPr>
        <p:txBody>
          <a:bodyPr/>
          <a:lstStyle/>
          <a:p>
            <a:pPr algn="l" eaLnBrk="1" hangingPunct="1"/>
            <a:r>
              <a:rPr lang="en-US" altLang="en-US" sz="2800" b="1"/>
              <a:t>28 USC § 1257 - State courts; certiorari</a:t>
            </a:r>
            <a:br>
              <a:rPr lang="en-US" altLang="en-US" sz="2800" b="1"/>
            </a:br>
            <a:r>
              <a:rPr lang="en-US" altLang="en-US" sz="2800"/>
              <a:t>(a) Final judgments or decrees rendered by the highest court of a State in which a decision could be had, may be reviewed by the Supreme Court by writ of certiorari where the validity of a treaty or statute of the United States is drawn in question or where the validity of a statute of any State is drawn in question on the ground of its being repugnant to the Constitution, treaties, or laws of the United States, or where any title, right, privilege, or immunity is specially set up or claimed under the Constitution or the treaties or statutes of, or any commission held or authority exercised under, the United States.</a:t>
            </a:r>
            <a:br>
              <a:rPr lang="en-US" altLang="en-US" sz="2800"/>
            </a:br>
            <a:r>
              <a:rPr lang="en-US" altLang="en-US" sz="2800"/>
              <a:t>(b) For the purposes of this section, the term “highest court of a State” includes the District of Columbia Court of Appeals.</a:t>
            </a:r>
            <a:br>
              <a:rPr lang="en-US" altLang="en-US" sz="2400"/>
            </a:br>
            <a:endParaRPr lang="en-US" altLang="en-US" sz="2400"/>
          </a:p>
        </p:txBody>
      </p:sp>
    </p:spTree>
    <p:extLst>
      <p:ext uri="{BB962C8B-B14F-4D97-AF65-F5344CB8AC3E}">
        <p14:creationId xmlns:p14="http://schemas.microsoft.com/office/powerpoint/2010/main" val="145591518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1981200" y="274638"/>
            <a:ext cx="8229600" cy="5973762"/>
          </a:xfrm>
        </p:spPr>
        <p:txBody>
          <a:bodyPr rtlCol="0">
            <a:normAutofit/>
          </a:bodyPr>
          <a:lstStyle/>
          <a:p>
            <a:pPr>
              <a:defRPr/>
            </a:pPr>
            <a:r>
              <a:rPr lang="en-US" b="1"/>
              <a:t>U.S. Const. Article III.</a:t>
            </a:r>
            <a:r>
              <a:rPr lang="en-US"/>
              <a:t> </a:t>
            </a:r>
            <a:br>
              <a:rPr lang="en-US"/>
            </a:br>
            <a:r>
              <a:rPr lang="en-US"/>
              <a:t>Section. 2. </a:t>
            </a:r>
            <a:br>
              <a:rPr lang="en-US"/>
            </a:br>
            <a:br>
              <a:rPr lang="en-US"/>
            </a:br>
            <a:r>
              <a:rPr lang="en-US"/>
              <a:t>The judicial Power shall extend to all Cases, in Law and Equity, arising under this Constitution, the Laws of the United States, and Treaties made, or which shall be made, under their Authority…</a:t>
            </a:r>
          </a:p>
        </p:txBody>
      </p:sp>
    </p:spTree>
    <p:extLst>
      <p:ext uri="{BB962C8B-B14F-4D97-AF65-F5344CB8AC3E}">
        <p14:creationId xmlns:p14="http://schemas.microsoft.com/office/powerpoint/2010/main" val="316548279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057400" y="274638"/>
            <a:ext cx="8153400" cy="6278562"/>
          </a:xfrm>
        </p:spPr>
        <p:txBody>
          <a:bodyPr/>
          <a:lstStyle/>
          <a:p>
            <a:pPr algn="l"/>
            <a:r>
              <a:rPr lang="en-US" altLang="en-US" dirty="0"/>
              <a:t>P(NY) sues D(NY) in state court under state law. D introduces the defense that the state law is unconstitutional</a:t>
            </a:r>
            <a:br>
              <a:rPr lang="en-US" altLang="en-US" dirty="0"/>
            </a:br>
            <a:br>
              <a:rPr lang="en-US" altLang="en-US" dirty="0"/>
            </a:br>
            <a:r>
              <a:rPr lang="en-US" altLang="en-US" dirty="0"/>
              <a:t>may Congress passes a statute allowing the defendant to remove this action to federal district court? </a:t>
            </a:r>
          </a:p>
        </p:txBody>
      </p:sp>
    </p:spTree>
    <p:extLst>
      <p:ext uri="{BB962C8B-B14F-4D97-AF65-F5344CB8AC3E}">
        <p14:creationId xmlns:p14="http://schemas.microsoft.com/office/powerpoint/2010/main" val="293999337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905000" y="274638"/>
            <a:ext cx="8305800" cy="6126162"/>
          </a:xfrm>
        </p:spPr>
        <p:txBody>
          <a:bodyPr>
            <a:normAutofit fontScale="90000"/>
          </a:bodyPr>
          <a:lstStyle/>
          <a:p>
            <a:pPr eaLnBrk="1" hangingPunct="1"/>
            <a:r>
              <a:rPr lang="en-US" altLang="en-US" dirty="0"/>
              <a:t>what if the </a:t>
            </a:r>
            <a:r>
              <a:rPr lang="en-US" altLang="en-US" dirty="0" err="1"/>
              <a:t>Mottleys</a:t>
            </a:r>
            <a:r>
              <a:rPr lang="en-US" altLang="en-US" dirty="0"/>
              <a:t> had brought a declaratory judgment action to determine whether the federal statute overrode their contract and if it did whether it was a taking in violation of the Fifth Amendment?</a:t>
            </a:r>
            <a:br>
              <a:rPr lang="en-US" altLang="en-US" dirty="0"/>
            </a:br>
            <a:br>
              <a:rPr lang="en-US" altLang="en-US" dirty="0"/>
            </a:br>
            <a:r>
              <a:rPr lang="en-US" altLang="en-US" dirty="0"/>
              <a:t>SMJ under 1331?</a:t>
            </a:r>
            <a:br>
              <a:rPr lang="en-US" altLang="en-US" dirty="0"/>
            </a:br>
            <a:br>
              <a:rPr lang="en-US" altLang="en-US" dirty="0"/>
            </a:br>
            <a:r>
              <a:rPr lang="en-US" altLang="en-US" dirty="0"/>
              <a:t>how about if the Railroad had brought the declaratory judgment action?</a:t>
            </a:r>
          </a:p>
        </p:txBody>
      </p:sp>
    </p:spTree>
    <p:extLst>
      <p:ext uri="{BB962C8B-B14F-4D97-AF65-F5344CB8AC3E}">
        <p14:creationId xmlns:p14="http://schemas.microsoft.com/office/powerpoint/2010/main" val="423980608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3926" y="365125"/>
            <a:ext cx="10619874" cy="6011612"/>
          </a:xfrm>
        </p:spPr>
        <p:txBody>
          <a:bodyPr/>
          <a:lstStyle/>
          <a:p>
            <a:r>
              <a:rPr lang="en-US" dirty="0"/>
              <a:t>do not worry about counterclaims here</a:t>
            </a:r>
            <a:br>
              <a:rPr lang="en-US" dirty="0"/>
            </a:br>
            <a:br>
              <a:rPr lang="en-US" dirty="0"/>
            </a:br>
            <a:r>
              <a:rPr lang="en-US" dirty="0"/>
              <a:t>- they cannot be a based for federal question or diversity jurisdiction but we will deal with the details when we discuss counterclaims</a:t>
            </a:r>
          </a:p>
        </p:txBody>
      </p:sp>
    </p:spTree>
    <p:extLst>
      <p:ext uri="{BB962C8B-B14F-4D97-AF65-F5344CB8AC3E}">
        <p14:creationId xmlns:p14="http://schemas.microsoft.com/office/powerpoint/2010/main" val="1861864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015" y="365125"/>
            <a:ext cx="10762785" cy="5968768"/>
          </a:xfrm>
        </p:spPr>
        <p:txBody>
          <a:bodyPr/>
          <a:lstStyle/>
          <a:p>
            <a:r>
              <a:rPr lang="en-US" dirty="0"/>
              <a:t>is </a:t>
            </a:r>
            <a:r>
              <a:rPr lang="en-US" altLang="en-US" dirty="0"/>
              <a:t>28 U.S.C. 1332(c)(1) constitutional?</a:t>
            </a:r>
            <a:endParaRPr lang="en-US" dirty="0"/>
          </a:p>
        </p:txBody>
      </p:sp>
    </p:spTree>
    <p:extLst>
      <p:ext uri="{BB962C8B-B14F-4D97-AF65-F5344CB8AC3E}">
        <p14:creationId xmlns:p14="http://schemas.microsoft.com/office/powerpoint/2010/main" val="482802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1676400" y="1063626"/>
            <a:ext cx="8686800" cy="4765675"/>
          </a:xfrm>
        </p:spPr>
        <p:txBody>
          <a:bodyPr>
            <a:normAutofit fontScale="90000"/>
          </a:bodyPr>
          <a:lstStyle/>
          <a:p>
            <a:pPr algn="l" eaLnBrk="1" hangingPunct="1"/>
            <a:r>
              <a:rPr lang="en-US" altLang="en-US" b="1"/>
              <a:t>U.S. Const. Article III.</a:t>
            </a:r>
            <a:r>
              <a:rPr lang="en-US" altLang="en-US"/>
              <a:t> </a:t>
            </a:r>
            <a:br>
              <a:rPr lang="en-US" altLang="en-US"/>
            </a:br>
            <a:r>
              <a:rPr lang="en-US" altLang="en-US"/>
              <a:t>Section. 2. </a:t>
            </a:r>
            <a:br>
              <a:rPr lang="en-US" altLang="en-US"/>
            </a:br>
            <a:r>
              <a:rPr lang="en-US" altLang="en-US"/>
              <a:t>Clause 1:The judicial Power shall extend …to Controversies …between a State and Citizens of another State;--</a:t>
            </a:r>
            <a:r>
              <a:rPr lang="en-US" altLang="en-US" b="1" i="1"/>
              <a:t>between Citizens of different States</a:t>
            </a:r>
            <a:r>
              <a:rPr lang="en-US" altLang="en-US"/>
              <a:t>…and </a:t>
            </a:r>
            <a:r>
              <a:rPr lang="en-US" altLang="en-US" b="1" i="1"/>
              <a:t>between a State, or the Citizens thereof, and foreign States, Citizens or Subjects</a:t>
            </a:r>
            <a:r>
              <a:rPr lang="en-US" altLang="en-US"/>
              <a:t>. </a:t>
            </a:r>
            <a:br>
              <a:rPr lang="en-US" altLang="en-US"/>
            </a:br>
            <a:endParaRPr lang="en-US" altLang="en-US"/>
          </a:p>
        </p:txBody>
      </p:sp>
    </p:spTree>
    <p:extLst>
      <p:ext uri="{BB962C8B-B14F-4D97-AF65-F5344CB8AC3E}">
        <p14:creationId xmlns:p14="http://schemas.microsoft.com/office/powerpoint/2010/main" val="1977061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1828800" y="274638"/>
            <a:ext cx="8382000" cy="6049962"/>
          </a:xfrm>
        </p:spPr>
        <p:txBody>
          <a:bodyPr/>
          <a:lstStyle/>
          <a:p>
            <a:r>
              <a:rPr lang="en-US" altLang="en-US"/>
              <a:t>Hertz Corp. v. Friend </a:t>
            </a:r>
            <a:br>
              <a:rPr lang="en-US" altLang="en-US"/>
            </a:br>
            <a:r>
              <a:rPr lang="en-US" altLang="en-US"/>
              <a:t>(US 2010)</a:t>
            </a:r>
            <a:br>
              <a:rPr lang="en-US" altLang="en-US"/>
            </a:br>
            <a:endParaRPr lang="en-US" altLang="en-US"/>
          </a:p>
        </p:txBody>
      </p:sp>
    </p:spTree>
    <p:extLst>
      <p:ext uri="{BB962C8B-B14F-4D97-AF65-F5344CB8AC3E}">
        <p14:creationId xmlns:p14="http://schemas.microsoft.com/office/powerpoint/2010/main" val="1516887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524000" y="1063626"/>
            <a:ext cx="8991600" cy="4708525"/>
          </a:xfrm>
        </p:spPr>
        <p:txBody>
          <a:bodyPr>
            <a:normAutofit/>
          </a:bodyPr>
          <a:lstStyle/>
          <a:p>
            <a:pPr algn="l" eaLnBrk="1" hangingPunct="1"/>
            <a:r>
              <a:rPr lang="en-US" altLang="en-US" dirty="0"/>
              <a:t>unions?</a:t>
            </a:r>
            <a:br>
              <a:rPr lang="en-US" altLang="en-US" dirty="0"/>
            </a:br>
            <a:r>
              <a:rPr lang="en-US" altLang="en-US" dirty="0"/>
              <a:t>limited partnerships?</a:t>
            </a:r>
            <a:br>
              <a:rPr lang="en-US" altLang="en-US" dirty="0"/>
            </a:br>
            <a:r>
              <a:rPr lang="en-US" altLang="en-US" dirty="0"/>
              <a:t>limited liability partnerships?</a:t>
            </a:r>
            <a:br>
              <a:rPr lang="en-US" altLang="en-US" dirty="0"/>
            </a:br>
            <a:r>
              <a:rPr lang="en-US" altLang="en-US" dirty="0"/>
              <a:t>professional corporations?</a:t>
            </a:r>
          </a:p>
        </p:txBody>
      </p:sp>
    </p:spTree>
    <p:extLst>
      <p:ext uri="{BB962C8B-B14F-4D97-AF65-F5344CB8AC3E}">
        <p14:creationId xmlns:p14="http://schemas.microsoft.com/office/powerpoint/2010/main" val="14085369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646</TotalTime>
  <Words>752</Words>
  <Application>Microsoft Macintosh PowerPoint</Application>
  <PresentationFormat>Widescreen</PresentationFormat>
  <Paragraphs>56</Paragraphs>
  <Slides>56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56</vt:i4>
      </vt:variant>
    </vt:vector>
  </HeadingPairs>
  <TitlesOfParts>
    <vt:vector size="60" baseType="lpstr">
      <vt:lpstr>Arial</vt:lpstr>
      <vt:lpstr>Calibri</vt:lpstr>
      <vt:lpstr>Calibri Light</vt:lpstr>
      <vt:lpstr>Office Theme</vt:lpstr>
      <vt:lpstr>Tuesday, Sept. 3</vt:lpstr>
      <vt:lpstr>review session   W 11:30-12:45?</vt:lpstr>
      <vt:lpstr>P (NY) seeks to recover funds he believes are due to him under the will of X (CA)  P sues X’s executor D (CA) for the funds in federal court  SMJ?</vt:lpstr>
      <vt:lpstr>Citizenship of Corporations for Diversity Purposes</vt:lpstr>
      <vt:lpstr>28 U.S.C. 1332(c)(1) (c) For the purposes of this section and section 1441 of this title— (1) a corporation shall be deemed to be a citizen of every State and foreign state by which it has been incorporated and of the State or foreign state where it has its principal place of business… </vt:lpstr>
      <vt:lpstr>is 28 U.S.C. 1332(c)(1) constitutional?</vt:lpstr>
      <vt:lpstr>U.S. Const. Article III.  Section. 2.  Clause 1:The judicial Power shall extend …to Controversies …between a State and Citizens of another State;--between Citizens of different States…and between a State, or the Citizens thereof, and foreign States, Citizens or Subjects.  </vt:lpstr>
      <vt:lpstr>Hertz Corp. v. Friend  (US 2010) </vt:lpstr>
      <vt:lpstr>unions? limited partnerships? limited liability partnerships? professional corporations?</vt:lpstr>
      <vt:lpstr>perfecting diversity</vt:lpstr>
      <vt:lpstr>the plaintiff is the master of the complaint</vt:lpstr>
      <vt:lpstr>P (NY) sues D1 (Cal.) &amp; D2 (NY) in state court in Illinois under state law  D1 may not break apart the lawsuit and remove it  a federal court should not either (exceptions – fraudulent joinder)</vt:lpstr>
      <vt:lpstr>P (NY) sues D1 (Cal.) &amp; D2 (NY) in federal court  under state law   the district court recognizes the problem and dismisses P’s action against D2, without P’s consent, in order to retain jurisdiction  this too is a no-no</vt:lpstr>
      <vt:lpstr>Glannon: The court cannot hear the case as originally framed because there is not complete diversity. However, it need not dismiss the entire suit; it can order Delta dropped as a defendant, thus “perfecting diversity,” and continue with the case against the two individual defendants.</vt:lpstr>
      <vt:lpstr>P (Germany) sues D (Cal.) and the X Corp. (Del. Corp., PPB France) in federal court  P subsequently settles against X Corp. and prevails at trial against D  the D moves to have the case dismissed for lack of SMJ  result?</vt:lpstr>
      <vt:lpstr>assume instead that P and X Corp. had not settled and that P had prevailed against both the D and X Corp. at trial  on appeal the 7th Cir notices the problem  can anything be done?  Newman-Green, Inc. v. Alfonso-Larrain, 490 U.S. 826 (1989)</vt:lpstr>
      <vt:lpstr>devices to create diversity/alienage</vt:lpstr>
      <vt:lpstr>changing domicile/state of incorporation/ppb</vt:lpstr>
      <vt:lpstr>limiting defendants to create diversity</vt:lpstr>
      <vt:lpstr>D (NY) and X (Cal) beat up P (Cal) in a bar in Texas  P sues D in federal court for the damages caused</vt:lpstr>
      <vt:lpstr>amount in controversy requirement</vt:lpstr>
      <vt:lpstr>St. Paul Mercury test  when a plaintiff is invoking diversity/alienage jurisdiction NOT when defendant is seeking to remove   “It must appear to a legal certainty that the claim is really for less than the jurisdictional amount to justify dismissal.”</vt:lpstr>
      <vt:lpstr>Diefenthal v. C.A.B. (5th Cir. 1982)</vt:lpstr>
      <vt:lpstr>what should the Diefenthals have said in their complaint?</vt:lpstr>
      <vt:lpstr>could the court have claimed that the amount in controversy was not satisfied because the actions of the airline were not wrongful?</vt:lpstr>
      <vt:lpstr>doesn’t determining whether the amount in controversy is satisfied mean trying the case? </vt:lpstr>
      <vt:lpstr>28 USC § 1332(b)  Except when express provision therefor is otherwise made in a statute of the United States, where the plaintiff who files the case originally in the Federal courts is finally adjudged to be entitled to recover less than the sum or value of $75,000, computed without regard to any setoff or counterclaim to which the defendant may be adjudged to be entitled, and exclusive of interest and costs, the district court may deny costs to the plaintiff and, in addition, may impose costs on the plaintiff.</vt:lpstr>
      <vt:lpstr>aggregation</vt:lpstr>
      <vt:lpstr>can aggregate only an individual P’s actions against an individual D</vt:lpstr>
      <vt:lpstr>P (NY) sues D (CA) for battery ($40K) joined with an unrelated breach of contract action ($40K)   diversity case?</vt:lpstr>
      <vt:lpstr>- P and D had an agreement for P to do work for D for $50,000 - P does the work but D doesn't pay - in P's (NY) complaint against D (NJ), P asks for $50,000 under a theory of breach of contract - alternatively - if it is found that there is no contract - he asks for $40,000 in quantum meruit (the fair market value of the labor he performed) - diversity case? </vt:lpstr>
      <vt:lpstr>D (CA) beats up P1 (NY) and P2 (NY) in a barroom brawl  P1 and P2 together sue D, asking for $40K damages each  diversity case?</vt:lpstr>
      <vt:lpstr>- D1 (CA) and D2 (CA) beat up P (NY) in a barroom brawl - D1 hit P on his left side (causing $40K in damages) - D2 hit P on his right side (causing $40K in damages) - P sues D1 and D2, asking for $40K damages each - diversity case?</vt:lpstr>
      <vt:lpstr>- D1 (CA) and D2 (CA) beat up P (NY) in a barroom brawl - D1 hit P on his left side (causing $40K in damages) - D2 hit P on his right side (causing $40K in damages) - P sues D1 and D2, asking for the totality of damages caused by D1 and D2 ($80K) which he can get either from D1 or D2 because they are jointly liable - diversity case?</vt:lpstr>
      <vt:lpstr>- D1 (CA) and D2 (CA) beat up P (NY) in a barroom brawl - D1 hit P on his left side (causing $80K in damages) - D2 hit P on his right side (causing $40K in damages) - P sues D1 and D2, asking for $80K damages from D1 and $40K damages from D2  - diversity case?</vt:lpstr>
      <vt:lpstr>D (CA) beats up P1 (NY) and P2 (NY) in a barroom brawl  P1 asks for $80K damages and P2 asks for $40K damages  diversity case?</vt:lpstr>
      <vt:lpstr>supplemental jurisdiction  28 U.S.C. § 1367. - Supplemental jurisdiction  (a) Except as provided in subsections (b) and (c) or as expressly provided otherwise by Federal statute, in any civil action of which the district courts have original jurisdiction, the district courts shall have supplemental jurisdiction over all other claims that are so related to claims in the action within such original jurisdiction that they form part of the same case or controversy under Article III of the United States Constitution. Such supplemental jurisdiction shall include claims that involve the joinder or intervention of additional parties.  (b) In any civil action of which the district courts have original jurisdiction founded solely on section 1332 of this title, the district courts shall not have supplemental jurisdiction under subsection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when exercising supplemental jurisdiction over such claims would be inconsistent with the jurisdictional requirements of section 1332.  </vt:lpstr>
      <vt:lpstr>X (CA) has died  X’s two children (P1 (NY) and P2 (NY)) are the distributees of his estate -- that is, they have a right to inherit (dividing the estate evenly)  they receive all the money from the estate that the executor of the estate (D (CA)) claims exists  P1 and P2 bring an action in federal court against D who, they allege, has absconded with $80,000   D claims it was a gift from X and so not within the estate  diversity case?</vt:lpstr>
      <vt:lpstr>exception to prohibition on aggregation concerning multiple parties –   common and undivided right</vt:lpstr>
      <vt:lpstr>- P1 (NY) and P2 (NY) each own property adjoining property owned by D (CA)  in CA - P1 and P2 sue D in federal court in CA  - they ask the court to enjoin D from polluting their property by shutting down his rendering plant - assume that the cost to D in lost revenue if he shuts down the plant is $70,000 -  assume the value to P1 and P2 of the injunction is $70,000 each   - diversity case ? </vt:lpstr>
      <vt:lpstr>federal subject matter jurisdiction  federal question (or “arising under”) jurisdiction</vt:lpstr>
      <vt:lpstr>why have arising under jurisdiction?</vt:lpstr>
      <vt:lpstr>U.S. Const. Article III.  Section. 2.   The judicial Power shall extend to all Cases, in Law and Equity, arising under this Constitution, the Laws of the United States, and Treaties made, or which shall be made, under their Authority…</vt:lpstr>
      <vt:lpstr>constitutional scope of arising under jurisdiction  federal law forms an ingredient</vt:lpstr>
      <vt:lpstr>28 U.S.C. §  1331. - Federal question  The district courts shall have original jurisdiction of all civil actions arising under the Constitution, laws, or treaties of the United States.    </vt:lpstr>
      <vt:lpstr>Louisville &amp; Nashville RR Co. v. Mottley (US 1908)</vt:lpstr>
      <vt:lpstr>federal subject matter jurisdiction cannot be waived, even on appeal  and a federal court must bring the matter up sua sponte if it notices it</vt:lpstr>
      <vt:lpstr>P sues D in federal court on a state law action, claiming that the two are diverse (P lies about his domicile)  P loses the case but upon losing announces that he is domiciled in the same state as D  what result?</vt:lpstr>
      <vt:lpstr>well-pleaded complaint rule  what is the bare minimum that the plaintiff must show to get relief  that is what determines SMJ under 1331</vt:lpstr>
      <vt:lpstr>if the federal issues cannot be brought in federal district court, how can the Mottleys ever have a federal court opine about them?</vt:lpstr>
      <vt:lpstr>how can the US SCt entertain a case that involves only a federal defense?</vt:lpstr>
      <vt:lpstr>28 USC § 1257 - State courts; certiorari (a) Final judgments or decrees rendered by the highest court of a State in which a decision could be had, may be reviewed by the Supreme Court by writ of certiorari where the validity of a treaty or statute of the United States is drawn in question or where the validity of a statute of any State is drawn in question on the ground of its being repugnant to the Constitution, treaties, or laws of the United States, or where any title, right, privilege, or immunity is specially set up or claimed under the Constitution or the treaties or statutes of, or any commission held or authority exercised under, the United States. (b) For the purposes of this section, the term “highest court of a State” includes the District of Columbia Court of Appeals. </vt:lpstr>
      <vt:lpstr>U.S. Const. Article III.  Section. 2.   The judicial Power shall extend to all Cases, in Law and Equity, arising under this Constitution, the Laws of the United States, and Treaties made, or which shall be made, under their Authority…</vt:lpstr>
      <vt:lpstr>P(NY) sues D(NY) in state court under state law. D introduces the defense that the state law is unconstitutional  may Congress passes a statute allowing the defendant to remove this action to federal district court? </vt:lpstr>
      <vt:lpstr>what if the Mottleys had brought a declaratory judgment action to determine whether the federal statute overrode their contract and if it did whether it was a taking in violation of the Fifth Amendment?  SMJ under 1331?  how about if the Railroad had brought the declaratory judgment action?</vt:lpstr>
      <vt:lpstr>do not worry about counterclaims here  - they cannot be a based for federal question or diversity jurisdiction but we will deal with the details when we discuss counterclaims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sources of procedural law in federal court</dc:title>
  <dc:creator>Owner</dc:creator>
  <cp:lastModifiedBy>Green, Michael S</cp:lastModifiedBy>
  <cp:revision>146</cp:revision>
  <cp:lastPrinted>2017-08-23T14:27:47Z</cp:lastPrinted>
  <dcterms:created xsi:type="dcterms:W3CDTF">2017-08-11T16:01:16Z</dcterms:created>
  <dcterms:modified xsi:type="dcterms:W3CDTF">2019-09-02T20:45:08Z</dcterms:modified>
</cp:coreProperties>
</file>