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handoutMasterIdLst>
    <p:handoutMasterId r:id="rId52"/>
  </p:handoutMasterIdLst>
  <p:sldIdLst>
    <p:sldId id="271" r:id="rId2"/>
    <p:sldId id="488" r:id="rId3"/>
    <p:sldId id="389" r:id="rId4"/>
    <p:sldId id="390" r:id="rId5"/>
    <p:sldId id="393" r:id="rId6"/>
    <p:sldId id="391" r:id="rId7"/>
    <p:sldId id="392" r:id="rId8"/>
    <p:sldId id="394" r:id="rId9"/>
    <p:sldId id="396" r:id="rId10"/>
    <p:sldId id="409" r:id="rId11"/>
    <p:sldId id="395" r:id="rId12"/>
    <p:sldId id="479" r:id="rId13"/>
    <p:sldId id="398" r:id="rId14"/>
    <p:sldId id="399" r:id="rId15"/>
    <p:sldId id="411" r:id="rId16"/>
    <p:sldId id="414" r:id="rId17"/>
    <p:sldId id="484" r:id="rId18"/>
    <p:sldId id="485" r:id="rId19"/>
    <p:sldId id="400" r:id="rId20"/>
    <p:sldId id="482" r:id="rId21"/>
    <p:sldId id="402" r:id="rId22"/>
    <p:sldId id="486" r:id="rId23"/>
    <p:sldId id="487" r:id="rId24"/>
    <p:sldId id="415" r:id="rId25"/>
    <p:sldId id="416" r:id="rId26"/>
    <p:sldId id="417" r:id="rId27"/>
    <p:sldId id="418" r:id="rId28"/>
    <p:sldId id="404" r:id="rId29"/>
    <p:sldId id="419" r:id="rId30"/>
    <p:sldId id="420" r:id="rId31"/>
    <p:sldId id="421" r:id="rId32"/>
    <p:sldId id="422" r:id="rId33"/>
    <p:sldId id="452" r:id="rId34"/>
    <p:sldId id="427" r:id="rId35"/>
    <p:sldId id="474" r:id="rId36"/>
    <p:sldId id="429" r:id="rId37"/>
    <p:sldId id="430" r:id="rId38"/>
    <p:sldId id="431" r:id="rId39"/>
    <p:sldId id="432" r:id="rId40"/>
    <p:sldId id="453" r:id="rId41"/>
    <p:sldId id="475" r:id="rId42"/>
    <p:sldId id="440" r:id="rId43"/>
    <p:sldId id="441" r:id="rId44"/>
    <p:sldId id="455" r:id="rId45"/>
    <p:sldId id="477" r:id="rId46"/>
    <p:sldId id="478" r:id="rId47"/>
    <p:sldId id="456" r:id="rId48"/>
    <p:sldId id="457" r:id="rId49"/>
    <p:sldId id="473" r:id="rId5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09" autoAdjust="0"/>
    <p:restoredTop sz="94660"/>
  </p:normalViewPr>
  <p:slideViewPr>
    <p:cSldViewPr snapToGrid="0">
      <p:cViewPr varScale="1">
        <p:scale>
          <a:sx n="112" d="100"/>
          <a:sy n="112" d="100"/>
        </p:scale>
        <p:origin x="44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CD21426-89A3-4BF6-AB47-01552AEE8D76}" type="datetimeFigureOut">
              <a:rPr lang="en-US" smtClean="0"/>
              <a:t>9/1/19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92AEBA-6811-42A9-BC8A-4667065F7C12}" type="slidenum">
              <a:rPr lang="en-US" smtClean="0"/>
              <a:t>‹#›</a:t>
            </a:fld>
            <a:endParaRPr lang="en-US"/>
          </a:p>
        </p:txBody>
      </p:sp>
    </p:spTree>
    <p:extLst>
      <p:ext uri="{BB962C8B-B14F-4D97-AF65-F5344CB8AC3E}">
        <p14:creationId xmlns:p14="http://schemas.microsoft.com/office/powerpoint/2010/main" val="80060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70EE81-0807-AF46-AFC9-6EEE043FFA0F}" type="datetimeFigureOut">
              <a:rPr lang="en-US" smtClean="0"/>
              <a:t>9/1/19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4FB9C1-A476-E84F-857B-1F98DDBC7E37}" type="slidenum">
              <a:rPr lang="en-US" smtClean="0"/>
              <a:t>‹#›</a:t>
            </a:fld>
            <a:endParaRPr lang="en-US"/>
          </a:p>
        </p:txBody>
      </p:sp>
    </p:spTree>
    <p:extLst>
      <p:ext uri="{BB962C8B-B14F-4D97-AF65-F5344CB8AC3E}">
        <p14:creationId xmlns:p14="http://schemas.microsoft.com/office/powerpoint/2010/main" val="47187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252BCA-3F97-4AA1-AD82-60B14CF8848F}" type="datetimeFigureOut">
              <a:rPr lang="en-US" smtClean="0"/>
              <a:t>9/1/19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91660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796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63923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67766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252BCA-3F97-4AA1-AD82-60B14CF8848F}" type="datetimeFigureOut">
              <a:rPr lang="en-US" smtClean="0"/>
              <a:t>9/1/19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466802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252BCA-3F97-4AA1-AD82-60B14CF8848F}" type="datetimeFigureOut">
              <a:rPr lang="en-US" smtClean="0"/>
              <a:t>9/1/19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597112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252BCA-3F97-4AA1-AD82-60B14CF8848F}" type="datetimeFigureOut">
              <a:rPr lang="en-US" smtClean="0"/>
              <a:t>9/1/19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381609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252BCA-3F97-4AA1-AD82-60B14CF8848F}" type="datetimeFigureOut">
              <a:rPr lang="en-US" smtClean="0"/>
              <a:t>9/1/19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0988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52BCA-3F97-4AA1-AD82-60B14CF8848F}" type="datetimeFigureOut">
              <a:rPr lang="en-US" smtClean="0"/>
              <a:t>9/1/19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79879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50248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28064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52BCA-3F97-4AA1-AD82-60B14CF8848F}" type="datetimeFigureOut">
              <a:rPr lang="en-US" smtClean="0"/>
              <a:t>9/1/19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D6F31-2E8D-49FE-8149-23297BCE8EE5}" type="slidenum">
              <a:rPr lang="en-US" smtClean="0"/>
              <a:t>‹#›</a:t>
            </a:fld>
            <a:endParaRPr lang="en-US"/>
          </a:p>
        </p:txBody>
      </p:sp>
    </p:spTree>
    <p:extLst>
      <p:ext uri="{BB962C8B-B14F-4D97-AF65-F5344CB8AC3E}">
        <p14:creationId xmlns:p14="http://schemas.microsoft.com/office/powerpoint/2010/main" val="3283324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Monday, Sept. 2</a:t>
            </a:r>
          </a:p>
        </p:txBody>
      </p:sp>
    </p:spTree>
    <p:extLst>
      <p:ext uri="{BB962C8B-B14F-4D97-AF65-F5344CB8AC3E}">
        <p14:creationId xmlns:p14="http://schemas.microsoft.com/office/powerpoint/2010/main" val="321630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906" y="432032"/>
            <a:ext cx="10649465" cy="6023318"/>
          </a:xfrm>
        </p:spPr>
        <p:txBody>
          <a:bodyPr/>
          <a:lstStyle/>
          <a:p>
            <a:r>
              <a:rPr lang="en-US" dirty="0"/>
              <a:t>what happens to SMJ if Judy Mas receives Jean Paul Mas’s domicile at marriage?</a:t>
            </a:r>
          </a:p>
        </p:txBody>
      </p:sp>
    </p:spTree>
    <p:extLst>
      <p:ext uri="{BB962C8B-B14F-4D97-AF65-F5344CB8AC3E}">
        <p14:creationId xmlns:p14="http://schemas.microsoft.com/office/powerpoint/2010/main" val="861863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4972" y="365125"/>
            <a:ext cx="10488827" cy="5949178"/>
          </a:xfrm>
        </p:spPr>
        <p:txBody>
          <a:bodyPr/>
          <a:lstStyle/>
          <a:p>
            <a:r>
              <a:rPr lang="en-US" dirty="0"/>
              <a:t>what if the 5</a:t>
            </a:r>
            <a:r>
              <a:rPr lang="en-US" baseline="30000" dirty="0"/>
              <a:t>th</a:t>
            </a:r>
            <a:r>
              <a:rPr lang="en-US" dirty="0"/>
              <a:t> Cir. had reversed the district court concerning SMJ?</a:t>
            </a:r>
          </a:p>
        </p:txBody>
      </p:sp>
    </p:spTree>
    <p:extLst>
      <p:ext uri="{BB962C8B-B14F-4D97-AF65-F5344CB8AC3E}">
        <p14:creationId xmlns:p14="http://schemas.microsoft.com/office/powerpoint/2010/main" val="300997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2CFCA-0A7B-654F-9B4D-47D091D6AA71}"/>
              </a:ext>
            </a:extLst>
          </p:cNvPr>
          <p:cNvSpPr>
            <a:spLocks noGrp="1"/>
          </p:cNvSpPr>
          <p:nvPr>
            <p:ph type="title"/>
          </p:nvPr>
        </p:nvSpPr>
        <p:spPr>
          <a:xfrm>
            <a:off x="361244" y="365125"/>
            <a:ext cx="10992556" cy="6092119"/>
          </a:xfrm>
        </p:spPr>
        <p:txBody>
          <a:bodyPr/>
          <a:lstStyle/>
          <a:p>
            <a:r>
              <a:rPr lang="en-US" dirty="0"/>
              <a:t>What about </a:t>
            </a:r>
            <a:br>
              <a:rPr lang="en-US" dirty="0"/>
            </a:br>
            <a:br>
              <a:rPr lang="en-US" dirty="0"/>
            </a:br>
            <a:r>
              <a:rPr lang="en-US" dirty="0"/>
              <a:t>Californian v. Nevadan and Eliz. Taylor</a:t>
            </a:r>
            <a:br>
              <a:rPr lang="en-US" dirty="0"/>
            </a:br>
            <a:r>
              <a:rPr lang="en-US" dirty="0"/>
              <a:t>or</a:t>
            </a:r>
            <a:br>
              <a:rPr lang="en-US" dirty="0"/>
            </a:br>
            <a:r>
              <a:rPr lang="en-US" dirty="0"/>
              <a:t>Californian v. German and Eliz. Taylor</a:t>
            </a:r>
          </a:p>
        </p:txBody>
      </p:sp>
    </p:spTree>
    <p:extLst>
      <p:ext uri="{BB962C8B-B14F-4D97-AF65-F5344CB8AC3E}">
        <p14:creationId xmlns:p14="http://schemas.microsoft.com/office/powerpoint/2010/main" val="4225073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952750" y="3200400"/>
            <a:ext cx="6172200" cy="857250"/>
          </a:xfrm>
        </p:spPr>
        <p:txBody>
          <a:bodyPr rtlCol="0">
            <a:normAutofit fontScale="90000"/>
          </a:bodyPr>
          <a:lstStyle/>
          <a:p>
            <a:pPr>
              <a:defRPr/>
            </a:pPr>
            <a:r>
              <a:rPr lang="en-US"/>
              <a:t>Citizenship of Corporations for Diversity Purposes</a:t>
            </a:r>
          </a:p>
        </p:txBody>
      </p:sp>
    </p:spTree>
    <p:extLst>
      <p:ext uri="{BB962C8B-B14F-4D97-AF65-F5344CB8AC3E}">
        <p14:creationId xmlns:p14="http://schemas.microsoft.com/office/powerpoint/2010/main" val="4116109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fontScale="90000"/>
          </a:bodyPr>
          <a:lstStyle/>
          <a:p>
            <a:pPr algn="l" eaLnBrk="1" hangingPunct="1"/>
            <a:r>
              <a:rPr lang="en-US" altLang="en-US" dirty="0"/>
              <a:t>28 U.S.C. 1332(c)(1)</a:t>
            </a:r>
            <a:br>
              <a:rPr lang="en-US" altLang="en-US" dirty="0"/>
            </a:br>
            <a:r>
              <a:rPr lang="en-US" altLang="en-US" dirty="0"/>
              <a:t>(c) For the purposes of this section and section 1441 of this title—</a:t>
            </a:r>
            <a:br>
              <a:rPr lang="en-US" altLang="en-US" dirty="0"/>
            </a:br>
            <a:r>
              <a:rPr lang="en-US" altLang="en-US" dirty="0"/>
              <a:t>(1) a corporation shall be deemed to be a citizen of every State and foreign state by which it has been incorporated and of the State or foreign state where it has its principal place of business…</a:t>
            </a:r>
            <a:br>
              <a:rPr lang="en-US" altLang="en-US" dirty="0"/>
            </a:br>
            <a:endParaRPr lang="en-US" altLang="en-US" dirty="0"/>
          </a:p>
        </p:txBody>
      </p:sp>
    </p:spTree>
    <p:extLst>
      <p:ext uri="{BB962C8B-B14F-4D97-AF65-F5344CB8AC3E}">
        <p14:creationId xmlns:p14="http://schemas.microsoft.com/office/powerpoint/2010/main" val="3184740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15" y="365125"/>
            <a:ext cx="10762785" cy="5968768"/>
          </a:xfrm>
        </p:spPr>
        <p:txBody>
          <a:bodyPr/>
          <a:lstStyle/>
          <a:p>
            <a:r>
              <a:rPr lang="en-US" dirty="0"/>
              <a:t>is </a:t>
            </a:r>
            <a:r>
              <a:rPr lang="en-US" altLang="en-US" dirty="0"/>
              <a:t>28 U.S.C. 1332(c)(1) constitutional?</a:t>
            </a:r>
            <a:endParaRPr lang="en-US" dirty="0"/>
          </a:p>
        </p:txBody>
      </p:sp>
    </p:spTree>
    <p:extLst>
      <p:ext uri="{BB962C8B-B14F-4D97-AF65-F5344CB8AC3E}">
        <p14:creationId xmlns:p14="http://schemas.microsoft.com/office/powerpoint/2010/main" val="482802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676400" y="1063626"/>
            <a:ext cx="8686800" cy="4765675"/>
          </a:xfrm>
        </p:spPr>
        <p:txBody>
          <a:bodyPr>
            <a:normAutofit fontScale="90000"/>
          </a:bodyPr>
          <a:lstStyle/>
          <a:p>
            <a:pPr algn="l" eaLnBrk="1" hangingPunct="1"/>
            <a:r>
              <a:rPr lang="en-US" altLang="en-US" b="1"/>
              <a:t>U.S. Const. Article III.</a:t>
            </a:r>
            <a:r>
              <a:rPr lang="en-US" altLang="en-US"/>
              <a:t> </a:t>
            </a:r>
            <a:br>
              <a:rPr lang="en-US" altLang="en-US"/>
            </a:br>
            <a:r>
              <a:rPr lang="en-US" altLang="en-US"/>
              <a:t>Section. 2. </a:t>
            </a:r>
            <a:br>
              <a:rPr lang="en-US" altLang="en-US"/>
            </a:br>
            <a:r>
              <a:rPr lang="en-US" altLang="en-US"/>
              <a:t>Clause 1:The judicial Power shall extend …to Controversies …between a State and Citizens of another State;--</a:t>
            </a:r>
            <a:r>
              <a:rPr lang="en-US" altLang="en-US" b="1" i="1"/>
              <a:t>between Citizens of different States</a:t>
            </a:r>
            <a:r>
              <a:rPr lang="en-US" altLang="en-US"/>
              <a:t>…and </a:t>
            </a:r>
            <a:r>
              <a:rPr lang="en-US" altLang="en-US" b="1" i="1"/>
              <a:t>between a State, or the Citizens thereof, and foreign States, Citizens or Subjects</a:t>
            </a:r>
            <a:r>
              <a:rPr lang="en-US" altLang="en-US"/>
              <a:t>. </a:t>
            </a:r>
            <a:br>
              <a:rPr lang="en-US" altLang="en-US"/>
            </a:br>
            <a:endParaRPr lang="en-US" altLang="en-US"/>
          </a:p>
        </p:txBody>
      </p:sp>
    </p:spTree>
    <p:extLst>
      <p:ext uri="{BB962C8B-B14F-4D97-AF65-F5344CB8AC3E}">
        <p14:creationId xmlns:p14="http://schemas.microsoft.com/office/powerpoint/2010/main" val="1977061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223EF-45E6-1A4E-A087-A6C2F0F8C359}"/>
              </a:ext>
            </a:extLst>
          </p:cNvPr>
          <p:cNvSpPr>
            <a:spLocks noGrp="1"/>
          </p:cNvSpPr>
          <p:nvPr>
            <p:ph type="title"/>
          </p:nvPr>
        </p:nvSpPr>
        <p:spPr>
          <a:xfrm>
            <a:off x="519289" y="365125"/>
            <a:ext cx="10834511" cy="5945364"/>
          </a:xfrm>
        </p:spPr>
        <p:txBody>
          <a:bodyPr>
            <a:normAutofit/>
          </a:bodyPr>
          <a:lstStyle/>
          <a:p>
            <a:r>
              <a:rPr lang="en-US" dirty="0"/>
              <a:t>Congress could send the following to federal court:</a:t>
            </a:r>
            <a:br>
              <a:rPr lang="en-US" dirty="0"/>
            </a:br>
            <a:br>
              <a:rPr lang="en-US" dirty="0"/>
            </a:br>
            <a:r>
              <a:rPr lang="en-US" dirty="0"/>
              <a:t>Delawarean v. New Yorker and Delawarean</a:t>
            </a:r>
          </a:p>
        </p:txBody>
      </p:sp>
    </p:spTree>
    <p:extLst>
      <p:ext uri="{BB962C8B-B14F-4D97-AF65-F5344CB8AC3E}">
        <p14:creationId xmlns:p14="http://schemas.microsoft.com/office/powerpoint/2010/main" val="4051846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38E25-A96E-9546-B8DD-FC5CBAB220EC}"/>
              </a:ext>
            </a:extLst>
          </p:cNvPr>
          <p:cNvSpPr>
            <a:spLocks noGrp="1"/>
          </p:cNvSpPr>
          <p:nvPr>
            <p:ph type="title"/>
          </p:nvPr>
        </p:nvSpPr>
        <p:spPr>
          <a:xfrm>
            <a:off x="519289" y="365125"/>
            <a:ext cx="10834511" cy="6013097"/>
          </a:xfrm>
        </p:spPr>
        <p:txBody>
          <a:bodyPr/>
          <a:lstStyle/>
          <a:p>
            <a:r>
              <a:rPr lang="en-US" dirty="0"/>
              <a:t>so can it send the following?</a:t>
            </a:r>
            <a:br>
              <a:rPr lang="en-US" dirty="0"/>
            </a:br>
            <a:br>
              <a:rPr lang="en-US" dirty="0"/>
            </a:br>
            <a:r>
              <a:rPr lang="en-US" dirty="0"/>
              <a:t>Delawarean v. Delaware Corporation with its principal place of business in New York</a:t>
            </a:r>
          </a:p>
        </p:txBody>
      </p:sp>
    </p:spTree>
    <p:extLst>
      <p:ext uri="{BB962C8B-B14F-4D97-AF65-F5344CB8AC3E}">
        <p14:creationId xmlns:p14="http://schemas.microsoft.com/office/powerpoint/2010/main" val="3182516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365956" y="1063626"/>
            <a:ext cx="9606844" cy="4708525"/>
          </a:xfrm>
        </p:spPr>
        <p:txBody>
          <a:bodyPr>
            <a:normAutofit/>
          </a:bodyPr>
          <a:lstStyle/>
          <a:p>
            <a:r>
              <a:rPr lang="en-US" altLang="en-US" dirty="0"/>
              <a:t>so how is 28 U.S.C. 1332(c)(1) constitutional? </a:t>
            </a:r>
          </a:p>
        </p:txBody>
      </p:sp>
    </p:spTree>
    <p:extLst>
      <p:ext uri="{BB962C8B-B14F-4D97-AF65-F5344CB8AC3E}">
        <p14:creationId xmlns:p14="http://schemas.microsoft.com/office/powerpoint/2010/main" val="2245681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51525-7C4C-6A45-A2AD-A1A80B367A42}"/>
              </a:ext>
            </a:extLst>
          </p:cNvPr>
          <p:cNvSpPr>
            <a:spLocks noGrp="1"/>
          </p:cNvSpPr>
          <p:nvPr>
            <p:ph type="title"/>
          </p:nvPr>
        </p:nvSpPr>
        <p:spPr>
          <a:xfrm>
            <a:off x="480060" y="365125"/>
            <a:ext cx="10873740" cy="6058535"/>
          </a:xfrm>
        </p:spPr>
        <p:txBody>
          <a:bodyPr>
            <a:normAutofit fontScale="90000"/>
          </a:bodyPr>
          <a:lstStyle/>
          <a:p>
            <a:r>
              <a:rPr lang="en-US" dirty="0"/>
              <a:t>three tests…?</a:t>
            </a:r>
            <a:br>
              <a:rPr lang="en-US" dirty="0"/>
            </a:br>
            <a:br>
              <a:rPr lang="en-US" dirty="0"/>
            </a:br>
            <a:r>
              <a:rPr lang="en-US" dirty="0"/>
              <a:t>intent to remain indefinitely</a:t>
            </a:r>
            <a:br>
              <a:rPr lang="en-US" dirty="0"/>
            </a:br>
            <a:br>
              <a:rPr lang="en-US" dirty="0"/>
            </a:br>
            <a:r>
              <a:rPr lang="en-US" dirty="0"/>
              <a:t>intent to make one’s home (even if for a definite period)</a:t>
            </a:r>
            <a:br>
              <a:rPr lang="en-US" dirty="0"/>
            </a:br>
            <a:br>
              <a:rPr lang="en-US" dirty="0"/>
            </a:br>
            <a:r>
              <a:rPr lang="en-US" dirty="0"/>
              <a:t>“If the new state is to be one’s home for an indefinite period of time, he has acquired a new domicile.” Gallagher v. Philadelphia Transportation Company, 185 F.2d 543 (3d Cir. 1950)</a:t>
            </a:r>
          </a:p>
        </p:txBody>
      </p:sp>
    </p:spTree>
    <p:extLst>
      <p:ext uri="{BB962C8B-B14F-4D97-AF65-F5344CB8AC3E}">
        <p14:creationId xmlns:p14="http://schemas.microsoft.com/office/powerpoint/2010/main" val="13657387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039F-3FC7-1C4A-A610-7CF9ED353354}"/>
              </a:ext>
            </a:extLst>
          </p:cNvPr>
          <p:cNvSpPr>
            <a:spLocks noGrp="1"/>
          </p:cNvSpPr>
          <p:nvPr>
            <p:ph type="title"/>
          </p:nvPr>
        </p:nvSpPr>
        <p:spPr>
          <a:xfrm>
            <a:off x="417689" y="365125"/>
            <a:ext cx="10936111" cy="6193719"/>
          </a:xfrm>
        </p:spPr>
        <p:txBody>
          <a:bodyPr/>
          <a:lstStyle/>
          <a:p>
            <a:r>
              <a:rPr lang="en-US" dirty="0"/>
              <a:t>problems of principal place of business</a:t>
            </a:r>
          </a:p>
        </p:txBody>
      </p:sp>
    </p:spTree>
    <p:extLst>
      <p:ext uri="{BB962C8B-B14F-4D97-AF65-F5344CB8AC3E}">
        <p14:creationId xmlns:p14="http://schemas.microsoft.com/office/powerpoint/2010/main" val="3183215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828800" y="274638"/>
            <a:ext cx="8382000" cy="6049962"/>
          </a:xfrm>
        </p:spPr>
        <p:txBody>
          <a:bodyPr/>
          <a:lstStyle/>
          <a:p>
            <a:r>
              <a:rPr lang="en-US" altLang="en-US"/>
              <a:t>Hertz Corp. v. Friend </a:t>
            </a:r>
            <a:br>
              <a:rPr lang="en-US" altLang="en-US"/>
            </a:br>
            <a:r>
              <a:rPr lang="en-US" altLang="en-US"/>
              <a:t>(US 2010)</a:t>
            </a:r>
            <a:br>
              <a:rPr lang="en-US" altLang="en-US"/>
            </a:br>
            <a:endParaRPr lang="en-US" altLang="en-US"/>
          </a:p>
        </p:txBody>
      </p:sp>
    </p:spTree>
    <p:extLst>
      <p:ext uri="{BB962C8B-B14F-4D97-AF65-F5344CB8AC3E}">
        <p14:creationId xmlns:p14="http://schemas.microsoft.com/office/powerpoint/2010/main" val="1516887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8A06B-DD51-B645-ABF4-EF09F251B4F4}"/>
              </a:ext>
            </a:extLst>
          </p:cNvPr>
          <p:cNvSpPr>
            <a:spLocks noGrp="1"/>
          </p:cNvSpPr>
          <p:nvPr>
            <p:ph type="title"/>
          </p:nvPr>
        </p:nvSpPr>
        <p:spPr>
          <a:xfrm>
            <a:off x="496711" y="365125"/>
            <a:ext cx="10857089" cy="6125986"/>
          </a:xfrm>
        </p:spPr>
        <p:txBody>
          <a:bodyPr/>
          <a:lstStyle/>
          <a:p>
            <a:r>
              <a:rPr lang="en-US" dirty="0"/>
              <a:t>what was the Ninth Circuit’s approach to the ppb requirement?</a:t>
            </a:r>
          </a:p>
        </p:txBody>
      </p:sp>
    </p:spTree>
    <p:extLst>
      <p:ext uri="{BB962C8B-B14F-4D97-AF65-F5344CB8AC3E}">
        <p14:creationId xmlns:p14="http://schemas.microsoft.com/office/powerpoint/2010/main" val="802825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24D7E-6ED4-084B-8A15-DA8D910EECA2}"/>
              </a:ext>
            </a:extLst>
          </p:cNvPr>
          <p:cNvSpPr>
            <a:spLocks noGrp="1"/>
          </p:cNvSpPr>
          <p:nvPr>
            <p:ph type="title"/>
          </p:nvPr>
        </p:nvSpPr>
        <p:spPr>
          <a:xfrm>
            <a:off x="609600" y="365125"/>
            <a:ext cx="10744200" cy="6046964"/>
          </a:xfrm>
        </p:spPr>
        <p:txBody>
          <a:bodyPr/>
          <a:lstStyle/>
          <a:p>
            <a:r>
              <a:rPr lang="en-US" dirty="0"/>
              <a:t>If the amount of activity is “significantly larger” or “substantially predominates” in one State, then that State is the corporation’s “principal place of business.” If there is no such State, then the “principal place of business” is the corporation’s “ ‘nerve center,’ ” </a:t>
            </a:r>
            <a:r>
              <a:rPr lang="en-US" i="1" dirty="0"/>
              <a:t>i.e.</a:t>
            </a:r>
            <a:r>
              <a:rPr lang="en-US" dirty="0"/>
              <a:t>, the place where “ ‘the majority of its executive and administrative functions are performed.’ </a:t>
            </a:r>
          </a:p>
        </p:txBody>
      </p:sp>
    </p:spTree>
    <p:extLst>
      <p:ext uri="{BB962C8B-B14F-4D97-AF65-F5344CB8AC3E}">
        <p14:creationId xmlns:p14="http://schemas.microsoft.com/office/powerpoint/2010/main" val="32162715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828800" y="274638"/>
            <a:ext cx="8382000" cy="6049962"/>
          </a:xfrm>
        </p:spPr>
        <p:txBody>
          <a:bodyPr/>
          <a:lstStyle/>
          <a:p>
            <a:r>
              <a:rPr lang="en-US" altLang="en-US" dirty="0"/>
              <a:t>what are Hertz’s contacts with CA?</a:t>
            </a:r>
            <a:br>
              <a:rPr lang="en-US" altLang="en-US" dirty="0"/>
            </a:br>
            <a:br>
              <a:rPr lang="en-US" altLang="en-US" dirty="0"/>
            </a:br>
            <a:r>
              <a:rPr lang="en-US" altLang="en-US" dirty="0"/>
              <a:t>with NJ?</a:t>
            </a:r>
          </a:p>
        </p:txBody>
      </p:sp>
    </p:spTree>
    <p:extLst>
      <p:ext uri="{BB962C8B-B14F-4D97-AF65-F5344CB8AC3E}">
        <p14:creationId xmlns:p14="http://schemas.microsoft.com/office/powerpoint/2010/main" val="224511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828800" y="274638"/>
            <a:ext cx="8382000" cy="6049962"/>
          </a:xfrm>
        </p:spPr>
        <p:txBody>
          <a:bodyPr/>
          <a:lstStyle/>
          <a:p>
            <a:r>
              <a:rPr lang="en-US" altLang="en-US" dirty="0"/>
              <a:t>what are Breyer’s arguments for the nerve center approach?</a:t>
            </a:r>
            <a:br>
              <a:rPr lang="en-US" altLang="en-US" dirty="0"/>
            </a:br>
            <a:endParaRPr lang="en-US" altLang="en-US" dirty="0"/>
          </a:p>
        </p:txBody>
      </p:sp>
    </p:spTree>
    <p:extLst>
      <p:ext uri="{BB962C8B-B14F-4D97-AF65-F5344CB8AC3E}">
        <p14:creationId xmlns:p14="http://schemas.microsoft.com/office/powerpoint/2010/main" val="14165823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fontScale="90000"/>
          </a:bodyPr>
          <a:lstStyle/>
          <a:p>
            <a:pPr algn="l" eaLnBrk="1" hangingPunct="1"/>
            <a:r>
              <a:rPr lang="en-US" altLang="en-US" dirty="0"/>
              <a:t>28 U.S.C. 1332(c)(1)</a:t>
            </a:r>
            <a:br>
              <a:rPr lang="en-US" altLang="en-US" dirty="0"/>
            </a:br>
            <a:r>
              <a:rPr lang="en-US" altLang="en-US" dirty="0"/>
              <a:t>(c) For the purposes of this section and section 1441 of this title—</a:t>
            </a:r>
            <a:br>
              <a:rPr lang="en-US" altLang="en-US" dirty="0"/>
            </a:br>
            <a:r>
              <a:rPr lang="en-US" altLang="en-US" dirty="0"/>
              <a:t>(1) a corporation shall be deemed to be a citizen of every State and foreign state by which it has been incorporated and of the State or foreign state where it has its principal place of business…</a:t>
            </a:r>
            <a:br>
              <a:rPr lang="en-US" altLang="en-US" dirty="0"/>
            </a:br>
            <a:endParaRPr lang="en-US" altLang="en-US" dirty="0"/>
          </a:p>
        </p:txBody>
      </p:sp>
    </p:spTree>
    <p:extLst>
      <p:ext uri="{BB962C8B-B14F-4D97-AF65-F5344CB8AC3E}">
        <p14:creationId xmlns:p14="http://schemas.microsoft.com/office/powerpoint/2010/main" val="29338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a:bodyPr>
          <a:lstStyle/>
          <a:p>
            <a:pPr algn="l" eaLnBrk="1" hangingPunct="1"/>
            <a:r>
              <a:rPr lang="en-US" altLang="en-US" dirty="0"/>
              <a:t>what are the problems with the nerve center test?</a:t>
            </a:r>
          </a:p>
        </p:txBody>
      </p:sp>
    </p:spTree>
    <p:extLst>
      <p:ext uri="{BB962C8B-B14F-4D97-AF65-F5344CB8AC3E}">
        <p14:creationId xmlns:p14="http://schemas.microsoft.com/office/powerpoint/2010/main" val="13140109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1905000" y="274638"/>
            <a:ext cx="8305800" cy="6278562"/>
          </a:xfrm>
        </p:spPr>
        <p:txBody>
          <a:bodyPr/>
          <a:lstStyle/>
          <a:p>
            <a:r>
              <a:rPr lang="en-US" altLang="en-US" dirty="0"/>
              <a:t>P (NY) sues the D law firm, with its one office in NY</a:t>
            </a:r>
            <a:br>
              <a:rPr lang="en-US" altLang="en-US" dirty="0"/>
            </a:br>
            <a:br>
              <a:rPr lang="en-US" altLang="en-US" dirty="0"/>
            </a:br>
            <a:r>
              <a:rPr lang="en-US" altLang="en-US" dirty="0"/>
              <a:t>the partners commute to the office from their homes in NJ and CT</a:t>
            </a:r>
            <a:br>
              <a:rPr lang="en-US" altLang="en-US" dirty="0"/>
            </a:br>
            <a:br>
              <a:rPr lang="en-US" altLang="en-US" dirty="0"/>
            </a:br>
            <a:r>
              <a:rPr lang="en-US" altLang="en-US" dirty="0"/>
              <a:t>diversity?</a:t>
            </a:r>
          </a:p>
        </p:txBody>
      </p:sp>
    </p:spTree>
    <p:extLst>
      <p:ext uri="{BB962C8B-B14F-4D97-AF65-F5344CB8AC3E}">
        <p14:creationId xmlns:p14="http://schemas.microsoft.com/office/powerpoint/2010/main" val="34518687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a:bodyPr>
          <a:lstStyle/>
          <a:p>
            <a:pPr algn="l" eaLnBrk="1" hangingPunct="1"/>
            <a:r>
              <a:rPr lang="en-US" altLang="en-US" dirty="0"/>
              <a:t>unions?</a:t>
            </a:r>
            <a:br>
              <a:rPr lang="en-US" altLang="en-US" dirty="0"/>
            </a:br>
            <a:r>
              <a:rPr lang="en-US" altLang="en-US" dirty="0"/>
              <a:t>limited partnerships?</a:t>
            </a:r>
            <a:br>
              <a:rPr lang="en-US" altLang="en-US" dirty="0"/>
            </a:br>
            <a:r>
              <a:rPr lang="en-US" altLang="en-US" dirty="0"/>
              <a:t>limited liability partnerships?</a:t>
            </a:r>
            <a:br>
              <a:rPr lang="en-US" altLang="en-US" dirty="0"/>
            </a:br>
            <a:r>
              <a:rPr lang="en-US" altLang="en-US" dirty="0"/>
              <a:t>professional corporations?</a:t>
            </a:r>
          </a:p>
        </p:txBody>
      </p:sp>
    </p:spTree>
    <p:extLst>
      <p:ext uri="{BB962C8B-B14F-4D97-AF65-F5344CB8AC3E}">
        <p14:creationId xmlns:p14="http://schemas.microsoft.com/office/powerpoint/2010/main" val="1408536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136776" y="1131888"/>
            <a:ext cx="7902575" cy="1624012"/>
          </a:xfrm>
        </p:spPr>
        <p:txBody>
          <a:bodyPr/>
          <a:lstStyle/>
          <a:p>
            <a:r>
              <a:rPr lang="en-US" altLang="en-US" sz="3600"/>
              <a:t>A citizen of DC sues a Virginian under Virginia state law</a:t>
            </a:r>
          </a:p>
        </p:txBody>
      </p:sp>
    </p:spTree>
    <p:extLst>
      <p:ext uri="{BB962C8B-B14F-4D97-AF65-F5344CB8AC3E}">
        <p14:creationId xmlns:p14="http://schemas.microsoft.com/office/powerpoint/2010/main" val="9447316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fontScale="90000"/>
          </a:bodyPr>
          <a:lstStyle/>
          <a:p>
            <a:r>
              <a:rPr lang="en-US" dirty="0"/>
              <a:t>P (Germany) sues D (Cal.) and the X Corp. (Del. Corp., PPB France) in federal court</a:t>
            </a:r>
            <a:br>
              <a:rPr lang="en-US" dirty="0"/>
            </a:br>
            <a:br>
              <a:rPr lang="en-US" dirty="0"/>
            </a:br>
            <a:r>
              <a:rPr lang="en-US" dirty="0"/>
              <a:t>P subsequently settles against X Corp. and prevails at trial against D</a:t>
            </a:r>
            <a:br>
              <a:rPr lang="en-US" dirty="0"/>
            </a:br>
            <a:br>
              <a:rPr lang="en-US" dirty="0"/>
            </a:br>
            <a:r>
              <a:rPr lang="en-US" dirty="0"/>
              <a:t>the D moves to have the case dismissed for lack of SMJ</a:t>
            </a:r>
            <a:br>
              <a:rPr lang="en-US" dirty="0"/>
            </a:br>
            <a:br>
              <a:rPr lang="en-US" dirty="0"/>
            </a:br>
            <a:r>
              <a:rPr lang="en-US" dirty="0"/>
              <a:t>result?</a:t>
            </a:r>
          </a:p>
        </p:txBody>
      </p:sp>
    </p:spTree>
    <p:extLst>
      <p:ext uri="{BB962C8B-B14F-4D97-AF65-F5344CB8AC3E}">
        <p14:creationId xmlns:p14="http://schemas.microsoft.com/office/powerpoint/2010/main" val="6941434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a:bodyPr>
          <a:lstStyle/>
          <a:p>
            <a:r>
              <a:rPr lang="en-US" dirty="0"/>
              <a:t>assume instead that P and X Corp. had not settled and that P had prevailed against both the D and X Corp. at trial</a:t>
            </a:r>
            <a:br>
              <a:rPr lang="en-US" dirty="0"/>
            </a:br>
            <a:br>
              <a:rPr lang="en-US" dirty="0"/>
            </a:br>
            <a:r>
              <a:rPr lang="en-US" dirty="0"/>
              <a:t>on appeal the 7</a:t>
            </a:r>
            <a:r>
              <a:rPr lang="en-US" baseline="30000" dirty="0"/>
              <a:t>th</a:t>
            </a:r>
            <a:r>
              <a:rPr lang="en-US" dirty="0"/>
              <a:t> Cir notices the problem</a:t>
            </a:r>
            <a:br>
              <a:rPr lang="en-US" dirty="0"/>
            </a:br>
            <a:br>
              <a:rPr lang="en-US" dirty="0"/>
            </a:br>
            <a:r>
              <a:rPr lang="en-US" dirty="0"/>
              <a:t>can anything be done?</a:t>
            </a:r>
          </a:p>
        </p:txBody>
      </p:sp>
    </p:spTree>
    <p:extLst>
      <p:ext uri="{BB962C8B-B14F-4D97-AF65-F5344CB8AC3E}">
        <p14:creationId xmlns:p14="http://schemas.microsoft.com/office/powerpoint/2010/main" val="18110406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a:bodyPr>
          <a:lstStyle/>
          <a:p>
            <a:r>
              <a:rPr lang="en-US" dirty="0"/>
              <a:t>P (Germany) sues D (Cal.) and the X Corp. (Del. Corp., PPB France) in federal court</a:t>
            </a:r>
            <a:br>
              <a:rPr lang="en-US" dirty="0"/>
            </a:br>
            <a:br>
              <a:rPr lang="en-US" dirty="0"/>
            </a:br>
            <a:br>
              <a:rPr lang="en-US" dirty="0"/>
            </a:br>
            <a:r>
              <a:rPr lang="en-US" dirty="0"/>
              <a:t>the district court recognizes the problem and dismisses P’s action against X Corp., without P’s consent, in order to retain jurisdiction</a:t>
            </a:r>
            <a:br>
              <a:rPr lang="en-US" dirty="0"/>
            </a:br>
            <a:br>
              <a:rPr lang="en-US" dirty="0"/>
            </a:br>
            <a:r>
              <a:rPr lang="en-US" dirty="0"/>
              <a:t>OK?</a:t>
            </a:r>
          </a:p>
        </p:txBody>
      </p:sp>
    </p:spTree>
    <p:extLst>
      <p:ext uri="{BB962C8B-B14F-4D97-AF65-F5344CB8AC3E}">
        <p14:creationId xmlns:p14="http://schemas.microsoft.com/office/powerpoint/2010/main" val="1214182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a:bodyPr>
          <a:lstStyle/>
          <a:p>
            <a:r>
              <a:rPr lang="en-US" dirty="0"/>
              <a:t>P (Germany) sues D (Cal.) and the X Corp. (Del. Corp., PPB France) in state court in IL</a:t>
            </a:r>
            <a:br>
              <a:rPr lang="en-US" dirty="0"/>
            </a:br>
            <a:br>
              <a:rPr lang="en-US" dirty="0"/>
            </a:br>
            <a:r>
              <a:rPr lang="en-US" dirty="0"/>
              <a:t>the D removes the action against him alone to federal court, leaving P v. X Corp. in state court</a:t>
            </a:r>
            <a:br>
              <a:rPr lang="en-US" dirty="0"/>
            </a:br>
            <a:br>
              <a:rPr lang="en-US" dirty="0"/>
            </a:br>
            <a:r>
              <a:rPr lang="en-US" dirty="0"/>
              <a:t>OK?</a:t>
            </a:r>
          </a:p>
        </p:txBody>
      </p:sp>
    </p:spTree>
    <p:extLst>
      <p:ext uri="{BB962C8B-B14F-4D97-AF65-F5344CB8AC3E}">
        <p14:creationId xmlns:p14="http://schemas.microsoft.com/office/powerpoint/2010/main" val="9765277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719138" y="365125"/>
            <a:ext cx="10634662" cy="5954713"/>
          </a:xfrm>
        </p:spPr>
        <p:txBody>
          <a:bodyPr/>
          <a:lstStyle/>
          <a:p>
            <a:pPr algn="ctr" eaLnBrk="1" hangingPunct="1"/>
            <a:r>
              <a:rPr lang="en-US" altLang="en-US"/>
              <a:t>devices to create diversity/alienage</a:t>
            </a:r>
          </a:p>
        </p:txBody>
      </p:sp>
    </p:spTree>
    <p:extLst>
      <p:ext uri="{BB962C8B-B14F-4D97-AF65-F5344CB8AC3E}">
        <p14:creationId xmlns:p14="http://schemas.microsoft.com/office/powerpoint/2010/main" val="12996981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132" y="365125"/>
            <a:ext cx="10606668" cy="5678836"/>
          </a:xfrm>
        </p:spPr>
        <p:txBody>
          <a:bodyPr/>
          <a:lstStyle/>
          <a:p>
            <a:r>
              <a:rPr lang="en-US" dirty="0"/>
              <a:t>changing domicile/state of incorporation/ppb</a:t>
            </a:r>
          </a:p>
        </p:txBody>
      </p:sp>
    </p:spTree>
    <p:extLst>
      <p:ext uri="{BB962C8B-B14F-4D97-AF65-F5344CB8AC3E}">
        <p14:creationId xmlns:p14="http://schemas.microsoft.com/office/powerpoint/2010/main" val="3590524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365125"/>
            <a:ext cx="10760676" cy="5899751"/>
          </a:xfrm>
        </p:spPr>
        <p:txBody>
          <a:bodyPr/>
          <a:lstStyle/>
          <a:p>
            <a:r>
              <a:rPr lang="en-US" dirty="0"/>
              <a:t>changing plaintiffs to create diversity</a:t>
            </a:r>
          </a:p>
        </p:txBody>
      </p:sp>
    </p:spTree>
    <p:extLst>
      <p:ext uri="{BB962C8B-B14F-4D97-AF65-F5344CB8AC3E}">
        <p14:creationId xmlns:p14="http://schemas.microsoft.com/office/powerpoint/2010/main" val="16026544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828800" y="274638"/>
            <a:ext cx="8382000" cy="6202362"/>
          </a:xfrm>
        </p:spPr>
        <p:txBody>
          <a:bodyPr/>
          <a:lstStyle/>
          <a:p>
            <a:pPr eaLnBrk="1" hangingPunct="1"/>
            <a:r>
              <a:rPr lang="en-CA" altLang="en-US"/>
              <a:t>28 USC §1359</a:t>
            </a:r>
            <a:br>
              <a:rPr lang="en-US" altLang="en-US"/>
            </a:br>
            <a:r>
              <a:rPr lang="en-US" altLang="en-US"/>
              <a:t>A district court shall not have jurisdiction of a civil action in which any party, by assignment or otherwise, has been improperly or collusively made or joined to invoke the jurisdiction of such court.</a:t>
            </a:r>
            <a:br>
              <a:rPr lang="en-US" altLang="en-US"/>
            </a:br>
            <a:endParaRPr lang="en-US" altLang="en-US"/>
          </a:p>
        </p:txBody>
      </p:sp>
    </p:spTree>
    <p:extLst>
      <p:ext uri="{BB962C8B-B14F-4D97-AF65-F5344CB8AC3E}">
        <p14:creationId xmlns:p14="http://schemas.microsoft.com/office/powerpoint/2010/main" val="20734236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752600" y="274638"/>
            <a:ext cx="8458200" cy="6354762"/>
          </a:xfrm>
        </p:spPr>
        <p:txBody>
          <a:bodyPr/>
          <a:lstStyle/>
          <a:p>
            <a:pPr eaLnBrk="1" hangingPunct="1"/>
            <a:r>
              <a:rPr lang="en-US" altLang="en-US" dirty="0"/>
              <a:t>X (Cal.) slips and falls in a store owned by D (Cal.).</a:t>
            </a:r>
            <a:br>
              <a:rPr lang="en-US" altLang="en-US" dirty="0"/>
            </a:br>
            <a:br>
              <a:rPr lang="en-US" altLang="en-US" dirty="0"/>
            </a:br>
            <a:r>
              <a:rPr lang="en-US" altLang="en-US" dirty="0"/>
              <a:t>Can X generate diversity jurisdiction by assigning his lawsuit to P (Nev.)?</a:t>
            </a:r>
          </a:p>
        </p:txBody>
      </p:sp>
    </p:spTree>
    <p:extLst>
      <p:ext uri="{BB962C8B-B14F-4D97-AF65-F5344CB8AC3E}">
        <p14:creationId xmlns:p14="http://schemas.microsoft.com/office/powerpoint/2010/main" val="8144650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981200" y="274638"/>
            <a:ext cx="8229600" cy="6049962"/>
          </a:xfrm>
        </p:spPr>
        <p:txBody>
          <a:bodyPr>
            <a:normAutofit/>
          </a:bodyPr>
          <a:lstStyle/>
          <a:p>
            <a:r>
              <a:rPr lang="en-US" altLang="en-US" dirty="0"/>
              <a:t>D (Cal.) breaches a contract he entered into with X (Cal.).</a:t>
            </a:r>
            <a:br>
              <a:rPr lang="en-US" altLang="en-US" dirty="0"/>
            </a:br>
            <a:br>
              <a:rPr lang="en-US" altLang="en-US" dirty="0"/>
            </a:br>
            <a:r>
              <a:rPr lang="en-US" altLang="en-US" dirty="0"/>
              <a:t>Can X generate diversity jurisdiction by assigning his lawsuit to P (Nev.)?</a:t>
            </a:r>
            <a:br>
              <a:rPr lang="en-US" altLang="en-US" dirty="0"/>
            </a:br>
            <a:endParaRPr lang="en-US" altLang="en-US" dirty="0"/>
          </a:p>
        </p:txBody>
      </p:sp>
    </p:spTree>
    <p:extLst>
      <p:ext uri="{BB962C8B-B14F-4D97-AF65-F5344CB8AC3E}">
        <p14:creationId xmlns:p14="http://schemas.microsoft.com/office/powerpoint/2010/main" val="652724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892300" y="1131888"/>
            <a:ext cx="8147050" cy="4538662"/>
          </a:xfrm>
        </p:spPr>
        <p:txBody>
          <a:bodyPr/>
          <a:lstStyle/>
          <a:p>
            <a:r>
              <a:rPr lang="en-US" altLang="en-US"/>
              <a:t>1332(e) The word ''States'', as used in this section, includes the Territories, the District of Columbia, and the Commonwealth of Puerto Rico</a:t>
            </a:r>
          </a:p>
        </p:txBody>
      </p:sp>
    </p:spTree>
    <p:extLst>
      <p:ext uri="{BB962C8B-B14F-4D97-AF65-F5344CB8AC3E}">
        <p14:creationId xmlns:p14="http://schemas.microsoft.com/office/powerpoint/2010/main" val="6900926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109816"/>
          </a:xfrm>
        </p:spPr>
        <p:txBody>
          <a:bodyPr/>
          <a:lstStyle/>
          <a:p>
            <a:r>
              <a:rPr lang="en-US" dirty="0"/>
              <a:t>limiting defendants to create diversity</a:t>
            </a:r>
          </a:p>
        </p:txBody>
      </p:sp>
    </p:spTree>
    <p:extLst>
      <p:ext uri="{BB962C8B-B14F-4D97-AF65-F5344CB8AC3E}">
        <p14:creationId xmlns:p14="http://schemas.microsoft.com/office/powerpoint/2010/main" val="18951234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712" y="365125"/>
            <a:ext cx="10785088" cy="5779197"/>
          </a:xfrm>
        </p:spPr>
        <p:txBody>
          <a:bodyPr/>
          <a:lstStyle/>
          <a:p>
            <a:r>
              <a:rPr lang="en-US" dirty="0"/>
              <a:t>D (NY) and X (Cal) beat up P (Cal) in a bar in Texas</a:t>
            </a:r>
            <a:br>
              <a:rPr lang="en-US" dirty="0"/>
            </a:br>
            <a:br>
              <a:rPr lang="en-US" dirty="0"/>
            </a:br>
            <a:r>
              <a:rPr lang="en-US" dirty="0"/>
              <a:t>P sues D in federal court for the damages caused</a:t>
            </a:r>
          </a:p>
        </p:txBody>
      </p:sp>
    </p:spTree>
    <p:extLst>
      <p:ext uri="{BB962C8B-B14F-4D97-AF65-F5344CB8AC3E}">
        <p14:creationId xmlns:p14="http://schemas.microsoft.com/office/powerpoint/2010/main" val="3059776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449659" y="1063626"/>
            <a:ext cx="8932126" cy="4708525"/>
          </a:xfrm>
        </p:spPr>
        <p:txBody>
          <a:bodyPr/>
          <a:lstStyle/>
          <a:p>
            <a:pPr eaLnBrk="1" hangingPunct="1"/>
            <a:r>
              <a:rPr lang="en-US" altLang="en-US" dirty="0"/>
              <a:t>amount in </a:t>
            </a:r>
            <a:r>
              <a:rPr lang="en-US" altLang="en-US"/>
              <a:t>controversy requirement</a:t>
            </a:r>
          </a:p>
        </p:txBody>
      </p:sp>
    </p:spTree>
    <p:extLst>
      <p:ext uri="{BB962C8B-B14F-4D97-AF65-F5344CB8AC3E}">
        <p14:creationId xmlns:p14="http://schemas.microsoft.com/office/powerpoint/2010/main" val="11761266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03200" y="691376"/>
            <a:ext cx="11706578" cy="4966475"/>
          </a:xfrm>
        </p:spPr>
        <p:txBody>
          <a:bodyPr>
            <a:normAutofit fontScale="90000"/>
          </a:bodyPr>
          <a:lstStyle/>
          <a:p>
            <a:pPr eaLnBrk="1" hangingPunct="1"/>
            <a:r>
              <a:rPr lang="en-US" altLang="en-US" dirty="0"/>
              <a:t>St. Paul Mercury test</a:t>
            </a:r>
            <a:br>
              <a:rPr lang="en-US" altLang="en-US" dirty="0"/>
            </a:br>
            <a:br>
              <a:rPr lang="en-US" altLang="en-US" dirty="0"/>
            </a:br>
            <a:r>
              <a:rPr lang="en-US" altLang="en-US" dirty="0"/>
              <a:t>when a plaintiff is invoking diversity/alienage jurisdiction</a:t>
            </a:r>
            <a:br>
              <a:rPr lang="en-US" altLang="en-US" dirty="0"/>
            </a:br>
            <a:r>
              <a:rPr lang="en-US" altLang="en-US" dirty="0"/>
              <a:t>NOT when defendant is seeking to remove</a:t>
            </a:r>
            <a:br>
              <a:rPr lang="en-US" altLang="en-US" dirty="0"/>
            </a:br>
            <a:br>
              <a:rPr lang="en-US" altLang="en-US" dirty="0"/>
            </a:br>
            <a:br>
              <a:rPr lang="en-US" altLang="en-US" dirty="0"/>
            </a:br>
            <a:r>
              <a:rPr lang="en-US" altLang="en-US" dirty="0"/>
              <a:t>“It must appear to a legal certainty that the claim is really for less than the jurisdictional amount to justify dismissal.”</a:t>
            </a:r>
          </a:p>
        </p:txBody>
      </p:sp>
    </p:spTree>
    <p:extLst>
      <p:ext uri="{BB962C8B-B14F-4D97-AF65-F5344CB8AC3E}">
        <p14:creationId xmlns:p14="http://schemas.microsoft.com/office/powerpoint/2010/main" val="17211195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133" y="365125"/>
            <a:ext cx="10879667" cy="3698875"/>
          </a:xfrm>
        </p:spPr>
        <p:txBody>
          <a:bodyPr/>
          <a:lstStyle/>
          <a:p>
            <a:r>
              <a:rPr lang="en-US" dirty="0" err="1"/>
              <a:t>Diefenthal</a:t>
            </a:r>
            <a:r>
              <a:rPr lang="en-US" dirty="0"/>
              <a:t> v. C.A.B. (5th Cir. 1982)</a:t>
            </a:r>
          </a:p>
        </p:txBody>
      </p:sp>
    </p:spTree>
    <p:extLst>
      <p:ext uri="{BB962C8B-B14F-4D97-AF65-F5344CB8AC3E}">
        <p14:creationId xmlns:p14="http://schemas.microsoft.com/office/powerpoint/2010/main" val="19505604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3189" y="365125"/>
            <a:ext cx="10550611" cy="6060389"/>
          </a:xfrm>
        </p:spPr>
        <p:txBody>
          <a:bodyPr/>
          <a:lstStyle/>
          <a:p>
            <a:r>
              <a:rPr lang="en-US" dirty="0"/>
              <a:t>what should the </a:t>
            </a:r>
            <a:r>
              <a:rPr lang="en-US" dirty="0" err="1"/>
              <a:t>Diefenthals</a:t>
            </a:r>
            <a:r>
              <a:rPr lang="en-US" dirty="0"/>
              <a:t> have said in </a:t>
            </a:r>
            <a:r>
              <a:rPr lang="en-US"/>
              <a:t>their complaint?</a:t>
            </a:r>
            <a:endParaRPr lang="en-US" dirty="0"/>
          </a:p>
        </p:txBody>
      </p:sp>
    </p:spTree>
    <p:extLst>
      <p:ext uri="{BB962C8B-B14F-4D97-AF65-F5344CB8AC3E}">
        <p14:creationId xmlns:p14="http://schemas.microsoft.com/office/powerpoint/2010/main" val="18783662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6319880"/>
          </a:xfrm>
        </p:spPr>
        <p:txBody>
          <a:bodyPr/>
          <a:lstStyle/>
          <a:p>
            <a:r>
              <a:rPr lang="en-US" dirty="0"/>
              <a:t>could the court have claimed that the amount in controversy was not satisfied because the actions of the airline were </a:t>
            </a:r>
            <a:r>
              <a:rPr lang="en-US"/>
              <a:t>not wrongful?</a:t>
            </a:r>
            <a:endParaRPr lang="en-US" dirty="0"/>
          </a:p>
        </p:txBody>
      </p:sp>
    </p:spTree>
    <p:extLst>
      <p:ext uri="{BB962C8B-B14F-4D97-AF65-F5344CB8AC3E}">
        <p14:creationId xmlns:p14="http://schemas.microsoft.com/office/powerpoint/2010/main" val="9494281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311" y="365125"/>
            <a:ext cx="10755489" cy="5979231"/>
          </a:xfrm>
        </p:spPr>
        <p:txBody>
          <a:bodyPr/>
          <a:lstStyle/>
          <a:p>
            <a:r>
              <a:rPr lang="en-US" dirty="0"/>
              <a:t>doesn’t determining whether the amount in controversy is satisfied mean trying the case? </a:t>
            </a:r>
          </a:p>
        </p:txBody>
      </p:sp>
    </p:spTree>
    <p:extLst>
      <p:ext uri="{BB962C8B-B14F-4D97-AF65-F5344CB8AC3E}">
        <p14:creationId xmlns:p14="http://schemas.microsoft.com/office/powerpoint/2010/main" val="6954145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889" y="365125"/>
            <a:ext cx="10732911" cy="5888919"/>
          </a:xfrm>
        </p:spPr>
        <p:txBody>
          <a:bodyPr/>
          <a:lstStyle/>
          <a:p>
            <a:r>
              <a:rPr lang="en-US" dirty="0"/>
              <a:t>Fed. R. Civ. P. </a:t>
            </a:r>
            <a:r>
              <a:rPr lang="en-US"/>
              <a:t>11 states </a:t>
            </a:r>
            <a:r>
              <a:rPr lang="en-US" dirty="0"/>
              <a:t>(roughly) that a factual allegation must have evidentiary support</a:t>
            </a:r>
            <a:br>
              <a:rPr lang="en-US" dirty="0"/>
            </a:br>
            <a:br>
              <a:rPr lang="en-US" dirty="0"/>
            </a:br>
            <a:r>
              <a:rPr lang="en-US" dirty="0"/>
              <a:t>does satisfaction of St. Paul Mercury concerning damages mean that R 11 has been satisfied?</a:t>
            </a:r>
          </a:p>
        </p:txBody>
      </p:sp>
    </p:spTree>
    <p:extLst>
      <p:ext uri="{BB962C8B-B14F-4D97-AF65-F5344CB8AC3E}">
        <p14:creationId xmlns:p14="http://schemas.microsoft.com/office/powerpoint/2010/main" val="20409521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752600" y="304800"/>
            <a:ext cx="8610600" cy="6400800"/>
          </a:xfrm>
        </p:spPr>
        <p:txBody>
          <a:bodyPr/>
          <a:lstStyle/>
          <a:p>
            <a:pPr algn="l" eaLnBrk="1" hangingPunct="1"/>
            <a:r>
              <a:rPr lang="en-US" altLang="en-US" sz="3200"/>
              <a:t>28 USC § 1332(b) </a:t>
            </a:r>
            <a:br>
              <a:rPr lang="en-US" altLang="en-US" sz="3200"/>
            </a:br>
            <a:r>
              <a:rPr lang="en-US" altLang="en-US" sz="3200"/>
              <a:t>Except when express provision therefor is otherwise made in a statute of the United States, where the plaintiff who files the case originally in the Federal courts is finally adjudged to be entitled to recover less than the sum or value of $75,000, computed without regard to any setoff or counterclaim to which the defendant may be adjudged to be entitled, and exclusive of interest and costs, the district court may deny costs to the plaintiff and, in addition, may impose costs on the plaintiff.</a:t>
            </a:r>
          </a:p>
        </p:txBody>
      </p:sp>
    </p:spTree>
    <p:extLst>
      <p:ext uri="{BB962C8B-B14F-4D97-AF65-F5344CB8AC3E}">
        <p14:creationId xmlns:p14="http://schemas.microsoft.com/office/powerpoint/2010/main" val="547548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692" y="365125"/>
            <a:ext cx="10637108" cy="5986248"/>
          </a:xfrm>
        </p:spPr>
        <p:txBody>
          <a:bodyPr/>
          <a:lstStyle/>
          <a:p>
            <a:r>
              <a:rPr lang="en-US" dirty="0"/>
              <a:t>is 1332(e) constitutional?</a:t>
            </a:r>
          </a:p>
        </p:txBody>
      </p:sp>
    </p:spTree>
    <p:extLst>
      <p:ext uri="{BB962C8B-B14F-4D97-AF65-F5344CB8AC3E}">
        <p14:creationId xmlns:p14="http://schemas.microsoft.com/office/powerpoint/2010/main" val="2366466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676400" y="1063626"/>
            <a:ext cx="8686800" cy="4765675"/>
          </a:xfrm>
        </p:spPr>
        <p:txBody>
          <a:bodyPr>
            <a:normAutofit fontScale="90000"/>
          </a:bodyPr>
          <a:lstStyle/>
          <a:p>
            <a:pPr algn="l" eaLnBrk="1" hangingPunct="1"/>
            <a:r>
              <a:rPr lang="en-US" altLang="en-US" b="1"/>
              <a:t>U.S. Const. Article III.</a:t>
            </a:r>
            <a:r>
              <a:rPr lang="en-US" altLang="en-US"/>
              <a:t> </a:t>
            </a:r>
            <a:br>
              <a:rPr lang="en-US" altLang="en-US"/>
            </a:br>
            <a:r>
              <a:rPr lang="en-US" altLang="en-US"/>
              <a:t>Section. 2. </a:t>
            </a:r>
            <a:br>
              <a:rPr lang="en-US" altLang="en-US"/>
            </a:br>
            <a:r>
              <a:rPr lang="en-US" altLang="en-US"/>
              <a:t>Clause 1:The judicial Power shall extend …to Controversies …between a State and Citizens of another State;--</a:t>
            </a:r>
            <a:r>
              <a:rPr lang="en-US" altLang="en-US" b="1" i="1"/>
              <a:t>between Citizens of different States</a:t>
            </a:r>
            <a:r>
              <a:rPr lang="en-US" altLang="en-US"/>
              <a:t>…and </a:t>
            </a:r>
            <a:r>
              <a:rPr lang="en-US" altLang="en-US" b="1" i="1"/>
              <a:t>between a State, or the Citizens thereof, and foreign States, Citizens or Subjects</a:t>
            </a:r>
            <a:r>
              <a:rPr lang="en-US" altLang="en-US"/>
              <a:t>. </a:t>
            </a:r>
            <a:br>
              <a:rPr lang="en-US" altLang="en-US"/>
            </a:br>
            <a:endParaRPr lang="en-US" altLang="en-US"/>
          </a:p>
        </p:txBody>
      </p:sp>
    </p:spTree>
    <p:extLst>
      <p:ext uri="{BB962C8B-B14F-4D97-AF65-F5344CB8AC3E}">
        <p14:creationId xmlns:p14="http://schemas.microsoft.com/office/powerpoint/2010/main" val="252696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622" y="365125"/>
            <a:ext cx="10674178" cy="6134529"/>
          </a:xfrm>
        </p:spPr>
        <p:txBody>
          <a:bodyPr/>
          <a:lstStyle/>
          <a:p>
            <a:pPr algn="ctr"/>
            <a:r>
              <a:rPr lang="en-US" dirty="0"/>
              <a:t>National </a:t>
            </a:r>
            <a:r>
              <a:rPr lang="en-US" dirty="0" err="1"/>
              <a:t>Mut</a:t>
            </a:r>
            <a:r>
              <a:rPr lang="en-US" dirty="0"/>
              <a:t>. Ins. Co. v. Tidewater Transfer Co., Inc. (1949)</a:t>
            </a:r>
          </a:p>
        </p:txBody>
      </p:sp>
    </p:spTree>
    <p:extLst>
      <p:ext uri="{BB962C8B-B14F-4D97-AF65-F5344CB8AC3E}">
        <p14:creationId xmlns:p14="http://schemas.microsoft.com/office/powerpoint/2010/main" val="2074202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5936821"/>
          </a:xfrm>
        </p:spPr>
        <p:txBody>
          <a:bodyPr/>
          <a:lstStyle/>
          <a:p>
            <a:r>
              <a:rPr lang="en-US" dirty="0"/>
              <a:t>Mas v. Perry, 489 F.2d 1396 (5</a:t>
            </a:r>
            <a:r>
              <a:rPr lang="en-US" baseline="30000" dirty="0"/>
              <a:t>th</a:t>
            </a:r>
            <a:r>
              <a:rPr lang="en-US" dirty="0"/>
              <a:t> Cir. 1974)</a:t>
            </a:r>
          </a:p>
        </p:txBody>
      </p:sp>
    </p:spTree>
    <p:extLst>
      <p:ext uri="{BB962C8B-B14F-4D97-AF65-F5344CB8AC3E}">
        <p14:creationId xmlns:p14="http://schemas.microsoft.com/office/powerpoint/2010/main" val="2801772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023318"/>
          </a:xfrm>
        </p:spPr>
        <p:txBody>
          <a:bodyPr/>
          <a:lstStyle/>
          <a:p>
            <a:r>
              <a:rPr lang="en-US" dirty="0"/>
              <a:t>was she domiciled in Louisiana…?</a:t>
            </a:r>
          </a:p>
        </p:txBody>
      </p:sp>
    </p:spTree>
    <p:extLst>
      <p:ext uri="{BB962C8B-B14F-4D97-AF65-F5344CB8AC3E}">
        <p14:creationId xmlns:p14="http://schemas.microsoft.com/office/powerpoint/2010/main" val="4045868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TotalTime>
  <Words>626</Words>
  <Application>Microsoft Macintosh PowerPoint</Application>
  <PresentationFormat>Widescreen</PresentationFormat>
  <Paragraphs>49</Paragraphs>
  <Slides>49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Calibri</vt:lpstr>
      <vt:lpstr>Calibri Light</vt:lpstr>
      <vt:lpstr>Office Theme</vt:lpstr>
      <vt:lpstr>Monday, Sept. 2</vt:lpstr>
      <vt:lpstr>three tests…?  intent to remain indefinitely  intent to make one’s home (even if for a definite period)  “If the new state is to be one’s home for an indefinite period of time, he has acquired a new domicile.” Gallagher v. Philadelphia Transportation Company, 185 F.2d 543 (3d Cir. 1950)</vt:lpstr>
      <vt:lpstr>A citizen of DC sues a Virginian under Virginia state law</vt:lpstr>
      <vt:lpstr>1332(e) The word ''States'', as used in this section, includes the Territories, the District of Columbia, and the Commonwealth of Puerto Rico</vt:lpstr>
      <vt:lpstr>is 1332(e) constitutional?</vt:lpstr>
      <vt:lpstr>U.S. Const. Article III.  Section. 2.  Clause 1:The judicial Power shall extend …to Controversies …between a State and Citizens of another State;--between Citizens of different States…and between a State, or the Citizens thereof, and foreign States, Citizens or Subjects.  </vt:lpstr>
      <vt:lpstr>National Mut. Ins. Co. v. Tidewater Transfer Co., Inc. (1949)</vt:lpstr>
      <vt:lpstr>Mas v. Perry, 489 F.2d 1396 (5th Cir. 1974)</vt:lpstr>
      <vt:lpstr>was she domiciled in Louisiana…?</vt:lpstr>
      <vt:lpstr>what happens to SMJ if Judy Mas receives Jean Paul Mas’s domicile at marriage?</vt:lpstr>
      <vt:lpstr>what if the 5th Cir. had reversed the district court concerning SMJ?</vt:lpstr>
      <vt:lpstr>What about   Californian v. Nevadan and Eliz. Taylor or Californian v. German and Eliz. Taylor</vt:lpstr>
      <vt:lpstr>Citizenship of Corporations for Diversity Purposes</vt:lpstr>
      <vt:lpstr>28 U.S.C. 1332(c)(1) (c) For the purposes of this section and section 1441 of this title— (1) a corporation shall be deemed to be a citizen of every State and foreign state by which it has been incorporated and of the State or foreign state where it has its principal place of business… </vt:lpstr>
      <vt:lpstr>is 28 U.S.C. 1332(c)(1) constitutional?</vt:lpstr>
      <vt:lpstr>U.S. Const. Article III.  Section. 2.  Clause 1:The judicial Power shall extend …to Controversies …between a State and Citizens of another State;--between Citizens of different States…and between a State, or the Citizens thereof, and foreign States, Citizens or Subjects.  </vt:lpstr>
      <vt:lpstr>Congress could send the following to federal court:  Delawarean v. New Yorker and Delawarean</vt:lpstr>
      <vt:lpstr>so can it send the following?  Delawarean v. Delaware Corporation with its principal place of business in New York</vt:lpstr>
      <vt:lpstr>so how is 28 U.S.C. 1332(c)(1) constitutional? </vt:lpstr>
      <vt:lpstr>problems of principal place of business</vt:lpstr>
      <vt:lpstr>Hertz Corp. v. Friend  (US 2010) </vt:lpstr>
      <vt:lpstr>what was the Ninth Circuit’s approach to the ppb requirement?</vt:lpstr>
      <vt:lpstr>If the amount of activity is “significantly larger” or “substantially predominates” in one State, then that State is the corporation’s “principal place of business.” If there is no such State, then the “principal place of business” is the corporation’s “ ‘nerve center,’ ” i.e., the place where “ ‘the majority of its executive and administrative functions are performed.’ </vt:lpstr>
      <vt:lpstr>what are Hertz’s contacts with CA?  with NJ?</vt:lpstr>
      <vt:lpstr>what are Breyer’s arguments for the nerve center approach? </vt:lpstr>
      <vt:lpstr>28 U.S.C. 1332(c)(1) (c) For the purposes of this section and section 1441 of this title— (1) a corporation shall be deemed to be a citizen of every State and foreign state by which it has been incorporated and of the State or foreign state where it has its principal place of business… </vt:lpstr>
      <vt:lpstr>what are the problems with the nerve center test?</vt:lpstr>
      <vt:lpstr>P (NY) sues the D law firm, with its one office in NY  the partners commute to the office from their homes in NJ and CT  diversity?</vt:lpstr>
      <vt:lpstr>unions? limited partnerships? limited liability partnerships? professional corporations?</vt:lpstr>
      <vt:lpstr>P (Germany) sues D (Cal.) and the X Corp. (Del. Corp., PPB France) in federal court  P subsequently settles against X Corp. and prevails at trial against D  the D moves to have the case dismissed for lack of SMJ  result?</vt:lpstr>
      <vt:lpstr>assume instead that P and X Corp. had not settled and that P had prevailed against both the D and X Corp. at trial  on appeal the 7th Cir notices the problem  can anything be done?</vt:lpstr>
      <vt:lpstr>P (Germany) sues D (Cal.) and the X Corp. (Del. Corp., PPB France) in federal court   the district court recognizes the problem and dismisses P’s action against X Corp., without P’s consent, in order to retain jurisdiction  OK?</vt:lpstr>
      <vt:lpstr>P (Germany) sues D (Cal.) and the X Corp. (Del. Corp., PPB France) in state court in IL  the D removes the action against him alone to federal court, leaving P v. X Corp. in state court  OK?</vt:lpstr>
      <vt:lpstr>devices to create diversity/alienage</vt:lpstr>
      <vt:lpstr>changing domicile/state of incorporation/ppb</vt:lpstr>
      <vt:lpstr>changing plaintiffs to create diversity</vt:lpstr>
      <vt:lpstr>28 USC §1359 A district court shall not have jurisdiction of a civil action in which any party, by assignment or otherwise, has been improperly or collusively made or joined to invoke the jurisdiction of such court. </vt:lpstr>
      <vt:lpstr>X (Cal.) slips and falls in a store owned by D (Cal.).  Can X generate diversity jurisdiction by assigning his lawsuit to P (Nev.)?</vt:lpstr>
      <vt:lpstr>D (Cal.) breaches a contract he entered into with X (Cal.).  Can X generate diversity jurisdiction by assigning his lawsuit to P (Nev.)? </vt:lpstr>
      <vt:lpstr>limiting defendants to create diversity</vt:lpstr>
      <vt:lpstr>D (NY) and X (Cal) beat up P (Cal) in a bar in Texas  P sues D in federal court for the damages caused</vt:lpstr>
      <vt:lpstr>amount in controversy requirement</vt:lpstr>
      <vt:lpstr>St. Paul Mercury test  when a plaintiff is invoking diversity/alienage jurisdiction NOT when defendant is seeking to remove   “It must appear to a legal certainty that the claim is really for less than the jurisdictional amount to justify dismissal.”</vt:lpstr>
      <vt:lpstr>Diefenthal v. C.A.B. (5th Cir. 1982)</vt:lpstr>
      <vt:lpstr>what should the Diefenthals have said in their complaint?</vt:lpstr>
      <vt:lpstr>could the court have claimed that the amount in controversy was not satisfied because the actions of the airline were not wrongful?</vt:lpstr>
      <vt:lpstr>doesn’t determining whether the amount in controversy is satisfied mean trying the case? </vt:lpstr>
      <vt:lpstr>Fed. R. Civ. P. 11 states (roughly) that a factual allegation must have evidentiary support  does satisfaction of St. Paul Mercury concerning damages mean that R 11 has been satisfied?</vt:lpstr>
      <vt:lpstr>28 USC § 1332(b)  Except when express provision therefor is otherwise made in a statute of the United States, where the plaintiff who files the case originally in the Federal courts is finally adjudged to be entitled to recover less than the sum or value of $75,000, computed without regard to any setoff or counterclaim to which the defendant may be adjudged to be entitled, and exclusive of interest and costs, the district court may deny costs to the plaintiff and, in addition, may impose costs on the plaintiff.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procedural law in federal court</dc:title>
  <dc:creator>Owner</dc:creator>
  <cp:lastModifiedBy>Green, Michael S</cp:lastModifiedBy>
  <cp:revision>140</cp:revision>
  <cp:lastPrinted>2017-08-23T14:27:47Z</cp:lastPrinted>
  <dcterms:created xsi:type="dcterms:W3CDTF">2017-08-11T16:01:16Z</dcterms:created>
  <dcterms:modified xsi:type="dcterms:W3CDTF">2019-09-01T20:58:45Z</dcterms:modified>
</cp:coreProperties>
</file>