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handoutMasterIdLst>
    <p:handoutMasterId r:id="rId51"/>
  </p:handoutMasterIdLst>
  <p:sldIdLst>
    <p:sldId id="257" r:id="rId2"/>
    <p:sldId id="1558" r:id="rId3"/>
    <p:sldId id="1559" r:id="rId4"/>
    <p:sldId id="1434" r:id="rId5"/>
    <p:sldId id="1435" r:id="rId6"/>
    <p:sldId id="1467" r:id="rId7"/>
    <p:sldId id="1468" r:id="rId8"/>
    <p:sldId id="1469" r:id="rId9"/>
    <p:sldId id="1470" r:id="rId10"/>
    <p:sldId id="1471" r:id="rId11"/>
    <p:sldId id="1472" r:id="rId12"/>
    <p:sldId id="1445" r:id="rId13"/>
    <p:sldId id="1473" r:id="rId14"/>
    <p:sldId id="1447" r:id="rId15"/>
    <p:sldId id="1474" r:id="rId16"/>
    <p:sldId id="1475" r:id="rId17"/>
    <p:sldId id="1476" r:id="rId18"/>
    <p:sldId id="741" r:id="rId19"/>
    <p:sldId id="709" r:id="rId20"/>
    <p:sldId id="710" r:id="rId21"/>
    <p:sldId id="711" r:id="rId22"/>
    <p:sldId id="712" r:id="rId23"/>
    <p:sldId id="713" r:id="rId24"/>
    <p:sldId id="714" r:id="rId25"/>
    <p:sldId id="715" r:id="rId26"/>
    <p:sldId id="716" r:id="rId27"/>
    <p:sldId id="717" r:id="rId28"/>
    <p:sldId id="718" r:id="rId29"/>
    <p:sldId id="719" r:id="rId30"/>
    <p:sldId id="720" r:id="rId31"/>
    <p:sldId id="721" r:id="rId32"/>
    <p:sldId id="722" r:id="rId33"/>
    <p:sldId id="723" r:id="rId34"/>
    <p:sldId id="724" r:id="rId35"/>
    <p:sldId id="725" r:id="rId36"/>
    <p:sldId id="726" r:id="rId37"/>
    <p:sldId id="1027" r:id="rId38"/>
    <p:sldId id="1028" r:id="rId39"/>
    <p:sldId id="1029" r:id="rId40"/>
    <p:sldId id="1030" r:id="rId41"/>
    <p:sldId id="1031" r:id="rId42"/>
    <p:sldId id="1032" r:id="rId43"/>
    <p:sldId id="1033" r:id="rId44"/>
    <p:sldId id="1034" r:id="rId45"/>
    <p:sldId id="1544" r:id="rId46"/>
    <p:sldId id="1555" r:id="rId47"/>
    <p:sldId id="1556" r:id="rId48"/>
    <p:sldId id="1557" r:id="rId4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87" autoAdjust="0"/>
    <p:restoredTop sz="94660"/>
  </p:normalViewPr>
  <p:slideViewPr>
    <p:cSldViewPr snapToGrid="0">
      <p:cViewPr varScale="1">
        <p:scale>
          <a:sx n="77" d="100"/>
          <a:sy n="77" d="100"/>
        </p:scale>
        <p:origin x="67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11/25/2019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11/25/2019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11/25/2019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11/25/2019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11/25/2019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11/25/2019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 Nov. 25</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305697" y="770237"/>
            <a:ext cx="9914237" cy="5803557"/>
          </a:xfrm>
        </p:spPr>
        <p:txBody>
          <a:bodyPr>
            <a:normAutofit/>
          </a:bodyPr>
          <a:lstStyle/>
          <a:p>
            <a:pPr algn="l" eaLnBrk="1" hangingPunct="1"/>
            <a:r>
              <a:rPr lang="en-US" altLang="en-US" dirty="0"/>
              <a:t>is the relevant federal procedural law a Fed. R. Civ. P.?</a:t>
            </a:r>
            <a:br>
              <a:rPr lang="en-US" altLang="en-US" dirty="0"/>
            </a:br>
            <a:r>
              <a:rPr lang="en-US" altLang="en-US" sz="3000" dirty="0"/>
              <a:t/>
            </a:r>
            <a:br>
              <a:rPr lang="en-US" altLang="en-US" sz="3000" dirty="0"/>
            </a:br>
            <a:r>
              <a:rPr lang="en-US" altLang="en-US" sz="3600" dirty="0"/>
              <a:t>if yes only questions are </a:t>
            </a:r>
            <a:br>
              <a:rPr lang="en-US" altLang="en-US" sz="3600" dirty="0"/>
            </a:br>
            <a:r>
              <a:rPr lang="en-US" altLang="en-US" sz="3600" dirty="0"/>
              <a:t/>
            </a:r>
            <a:br>
              <a:rPr lang="en-US" altLang="en-US" sz="3600" dirty="0"/>
            </a:br>
            <a:r>
              <a:rPr lang="en-US" altLang="en-US" sz="3600" dirty="0"/>
              <a:t>- is what it regulates arguably procedural?</a:t>
            </a:r>
            <a:br>
              <a:rPr lang="en-US" altLang="en-US" sz="3600" dirty="0"/>
            </a:br>
            <a:r>
              <a:rPr lang="en-US" altLang="en-US" sz="3600" dirty="0"/>
              <a:t>and</a:t>
            </a:r>
            <a:br>
              <a:rPr lang="en-US" altLang="en-US" sz="3600" dirty="0"/>
            </a:br>
            <a:r>
              <a:rPr lang="en-US" altLang="en-US" sz="3600" dirty="0"/>
              <a:t>- does it abridge enlarge or modify substantive rights (will discuss later)</a:t>
            </a:r>
            <a:r>
              <a:rPr lang="en-US" altLang="en-US" sz="3000" dirty="0"/>
              <a:t>?</a:t>
            </a:r>
            <a:br>
              <a:rPr lang="en-US" altLang="en-US" sz="3000" dirty="0"/>
            </a:br>
            <a:r>
              <a:rPr lang="en-US" altLang="en-US" sz="3000" dirty="0"/>
              <a:t/>
            </a:r>
            <a:br>
              <a:rPr lang="en-US" altLang="en-US" sz="3000" dirty="0"/>
            </a:br>
            <a:endParaRPr lang="en-US" altLang="en-US" sz="3000" dirty="0"/>
          </a:p>
        </p:txBody>
      </p:sp>
    </p:spTree>
    <p:extLst>
      <p:ext uri="{BB962C8B-B14F-4D97-AF65-F5344CB8AC3E}">
        <p14:creationId xmlns:p14="http://schemas.microsoft.com/office/powerpoint/2010/main" val="1937916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580768" y="1063626"/>
            <a:ext cx="9850695" cy="4937125"/>
          </a:xfrm>
        </p:spPr>
        <p:txBody>
          <a:bodyPr>
            <a:normAutofit fontScale="90000"/>
          </a:bodyPr>
          <a:lstStyle/>
          <a:p>
            <a:pPr algn="l" eaLnBrk="1" hangingPunct="1"/>
            <a:r>
              <a:rPr lang="en-US" altLang="en-US" sz="3200" dirty="0"/>
              <a:t>is the relevant federal procedural law common law?</a:t>
            </a:r>
            <a:br>
              <a:rPr lang="en-US" altLang="en-US" sz="3200" dirty="0"/>
            </a:br>
            <a:r>
              <a:rPr lang="en-US" altLang="en-US" sz="3200" dirty="0"/>
              <a:t>	- remember, includes cases in which the federal court simply doesn’t have anything that state law addresses</a:t>
            </a:r>
            <a:br>
              <a:rPr lang="en-US" altLang="en-US" sz="3200" dirty="0"/>
            </a:br>
            <a:r>
              <a:rPr lang="en-US" altLang="en-US" sz="3200" dirty="0"/>
              <a:t/>
            </a:r>
            <a:br>
              <a:rPr lang="en-US" altLang="en-US" sz="3200" dirty="0"/>
            </a:br>
            <a:r>
              <a:rPr lang="en-US" altLang="en-US" sz="3200" dirty="0"/>
              <a:t>if so first determine if</a:t>
            </a:r>
            <a:br>
              <a:rPr lang="en-US" altLang="en-US" sz="3200" dirty="0"/>
            </a:br>
            <a:r>
              <a:rPr lang="en-US" altLang="en-US" sz="3200" dirty="0"/>
              <a:t/>
            </a:r>
            <a:br>
              <a:rPr lang="en-US" altLang="en-US" sz="3200" dirty="0"/>
            </a:br>
            <a:r>
              <a:rPr lang="en-US" altLang="en-US" sz="3200" dirty="0"/>
              <a:t>1) state rule is bound up with the cause of action (Byrd) – if so, use state law</a:t>
            </a:r>
            <a:br>
              <a:rPr lang="en-US" altLang="en-US" sz="3200" dirty="0"/>
            </a:br>
            <a:r>
              <a:rPr lang="en-US" altLang="en-US" sz="3200" dirty="0"/>
              <a:t>	- Green wonders whether a state might abuse this power to bind up irrelevant procedural rules</a:t>
            </a:r>
            <a:br>
              <a:rPr lang="en-US" altLang="en-US" sz="3200" dirty="0"/>
            </a:br>
            <a:r>
              <a:rPr lang="en-US" altLang="en-US" sz="3200" dirty="0"/>
              <a:t/>
            </a:r>
            <a:br>
              <a:rPr lang="en-US" altLang="en-US" sz="3200" dirty="0"/>
            </a:br>
            <a:r>
              <a:rPr lang="en-US" altLang="en-US" sz="3200" dirty="0"/>
              <a:t>2) if not look to</a:t>
            </a:r>
            <a:br>
              <a:rPr lang="en-US" altLang="en-US" sz="3200" dirty="0"/>
            </a:br>
            <a:r>
              <a:rPr lang="en-US" altLang="en-US" sz="3200" dirty="0"/>
              <a:t>	twin aims of Erie</a:t>
            </a:r>
            <a:br>
              <a:rPr lang="en-US" altLang="en-US" sz="3200" dirty="0"/>
            </a:br>
            <a:r>
              <a:rPr lang="en-US" altLang="en-US" sz="3200" dirty="0"/>
              <a:t>		difference leads to forum shopping and </a:t>
            </a:r>
            <a:r>
              <a:rPr lang="en-US" altLang="en-US" sz="3200" dirty="0" err="1"/>
              <a:t>ineq</a:t>
            </a:r>
            <a:r>
              <a:rPr lang="en-US" altLang="en-US" sz="3200" dirty="0"/>
              <a:t>. admin. of laws?</a:t>
            </a:r>
            <a:br>
              <a:rPr lang="en-US" altLang="en-US" sz="3200" dirty="0"/>
            </a:br>
            <a:r>
              <a:rPr lang="en-US" altLang="en-US" sz="3200" dirty="0"/>
              <a:t>	countervailing federal interests</a:t>
            </a:r>
            <a:br>
              <a:rPr lang="en-US" altLang="en-US" sz="3200" dirty="0"/>
            </a:br>
            <a:r>
              <a:rPr lang="en-US" altLang="en-US" sz="3200" dirty="0"/>
              <a:t>	</a:t>
            </a:r>
          </a:p>
        </p:txBody>
      </p:sp>
    </p:spTree>
    <p:extLst>
      <p:ext uri="{BB962C8B-B14F-4D97-AF65-F5344CB8AC3E}">
        <p14:creationId xmlns:p14="http://schemas.microsoft.com/office/powerpoint/2010/main" val="3842166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357" y="365125"/>
            <a:ext cx="10581443" cy="5769345"/>
          </a:xfrm>
        </p:spPr>
        <p:txBody>
          <a:bodyPr/>
          <a:lstStyle/>
          <a:p>
            <a:r>
              <a:rPr lang="en-US" dirty="0"/>
              <a:t>tolling rules…?</a:t>
            </a:r>
            <a:br>
              <a:rPr lang="en-US" dirty="0"/>
            </a:br>
            <a:r>
              <a:rPr lang="en-US" dirty="0"/>
              <a:t/>
            </a:r>
            <a:br>
              <a:rPr lang="en-US" dirty="0"/>
            </a:br>
            <a:r>
              <a:rPr lang="en-US" dirty="0"/>
              <a:t>is Ragan in the federal common law or FRCP track</a:t>
            </a:r>
          </a:p>
        </p:txBody>
      </p:sp>
    </p:spTree>
    <p:extLst>
      <p:ext uri="{BB962C8B-B14F-4D97-AF65-F5344CB8AC3E}">
        <p14:creationId xmlns:p14="http://schemas.microsoft.com/office/powerpoint/2010/main" val="2228704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895600" y="1063626"/>
            <a:ext cx="6286500" cy="4594225"/>
          </a:xfrm>
        </p:spPr>
        <p:txBody>
          <a:bodyPr/>
          <a:lstStyle/>
          <a:p>
            <a:pPr eaLnBrk="1" hangingPunct="1"/>
            <a:r>
              <a:rPr lang="en-US" altLang="en-US" b="1"/>
              <a:t>Rule 3.  Commencement of Action</a:t>
            </a:r>
            <a:br>
              <a:rPr lang="en-US" altLang="en-US" b="1"/>
            </a:br>
            <a:r>
              <a:rPr lang="en-US" altLang="en-US" b="1"/>
              <a:t/>
            </a:r>
            <a:br>
              <a:rPr lang="en-US" altLang="en-US" b="1"/>
            </a:br>
            <a:r>
              <a:rPr lang="en-US" altLang="en-US"/>
              <a:t>A civil action is commenced by filing a complaint with the court.</a:t>
            </a:r>
            <a:br>
              <a:rPr lang="en-US" altLang="en-US"/>
            </a:br>
            <a:endParaRPr lang="en-US" altLang="en-US"/>
          </a:p>
        </p:txBody>
      </p:sp>
    </p:spTree>
    <p:extLst>
      <p:ext uri="{BB962C8B-B14F-4D97-AF65-F5344CB8AC3E}">
        <p14:creationId xmlns:p14="http://schemas.microsoft.com/office/powerpoint/2010/main" val="4197475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1063626"/>
            <a:ext cx="8686800" cy="4537075"/>
          </a:xfrm>
        </p:spPr>
        <p:txBody>
          <a:bodyPr rtlCol="0">
            <a:normAutofit fontScale="90000"/>
          </a:bodyPr>
          <a:lstStyle/>
          <a:p>
            <a:pPr>
              <a:defRPr/>
            </a:pPr>
            <a:r>
              <a:rPr lang="en-US" dirty="0"/>
              <a:t>Walker v. Armco Steel Corp.</a:t>
            </a:r>
            <a:br>
              <a:rPr lang="en-US" dirty="0"/>
            </a:br>
            <a:r>
              <a:rPr lang="en-US" dirty="0"/>
              <a:t>(US 1980)</a:t>
            </a:r>
            <a:br>
              <a:rPr lang="en-US" dirty="0"/>
            </a:br>
            <a:r>
              <a:rPr lang="en-US" dirty="0"/>
              <a:t/>
            </a:r>
            <a:br>
              <a:rPr lang="en-US" dirty="0"/>
            </a:br>
            <a:r>
              <a:rPr lang="en-US" dirty="0"/>
              <a:t>- according to forum state law, the statute of limitations tolls upon service</a:t>
            </a:r>
            <a:br>
              <a:rPr lang="en-US" dirty="0"/>
            </a:br>
            <a:r>
              <a:rPr lang="en-US" dirty="0"/>
              <a:t>- federal rule (inspired by Fed. R. Civ. P. 3) is that it tolls upon filing</a:t>
            </a:r>
            <a:br>
              <a:rPr lang="en-US" dirty="0"/>
            </a:br>
            <a:r>
              <a:rPr lang="en-US" dirty="0"/>
              <a:t/>
            </a:r>
            <a:br>
              <a:rPr lang="en-US" dirty="0"/>
            </a:br>
            <a:r>
              <a:rPr lang="en-US" dirty="0"/>
              <a:t>- Ragan said use forum state rule</a:t>
            </a:r>
            <a:br>
              <a:rPr lang="en-US" dirty="0"/>
            </a:br>
            <a:r>
              <a:rPr lang="en-US" dirty="0"/>
              <a:t>- but does </a:t>
            </a:r>
            <a:r>
              <a:rPr lang="en-US" i="1" dirty="0"/>
              <a:t>Hanna</a:t>
            </a:r>
            <a:r>
              <a:rPr lang="en-US" dirty="0"/>
              <a:t> make a difference?</a:t>
            </a:r>
          </a:p>
        </p:txBody>
      </p:sp>
    </p:spTree>
    <p:extLst>
      <p:ext uri="{BB962C8B-B14F-4D97-AF65-F5344CB8AC3E}">
        <p14:creationId xmlns:p14="http://schemas.microsoft.com/office/powerpoint/2010/main" val="139989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2041526" y="1131888"/>
            <a:ext cx="7997825" cy="4533900"/>
          </a:xfrm>
        </p:spPr>
        <p:txBody>
          <a:bodyPr/>
          <a:lstStyle/>
          <a:p>
            <a:r>
              <a:rPr lang="en-US" altLang="en-US" dirty="0"/>
              <a:t>application of the </a:t>
            </a:r>
            <a:r>
              <a:rPr lang="en-US" altLang="en-US" i="1" dirty="0"/>
              <a:t>Hanna</a:t>
            </a:r>
            <a:r>
              <a:rPr lang="en-US" altLang="en-US" dirty="0"/>
              <a:t> analysis (concerning FRCPs) is premised on a "direct collision" between the FRCP and the state law. </a:t>
            </a:r>
          </a:p>
        </p:txBody>
      </p:sp>
    </p:spTree>
    <p:extLst>
      <p:ext uri="{BB962C8B-B14F-4D97-AF65-F5344CB8AC3E}">
        <p14:creationId xmlns:p14="http://schemas.microsoft.com/office/powerpoint/2010/main" val="3134875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247135" y="296561"/>
            <a:ext cx="11738919" cy="6413157"/>
          </a:xfrm>
        </p:spPr>
        <p:txBody>
          <a:bodyPr>
            <a:normAutofit fontScale="90000"/>
          </a:bodyPr>
          <a:lstStyle/>
          <a:p>
            <a:pPr algn="l" eaLnBrk="1" hangingPunct="1"/>
            <a:r>
              <a:rPr lang="en-US" altLang="en-US" sz="3200" dirty="0"/>
              <a:t>- P sues D in federal court in New York under 42 USC 1983 for civil rights violations</a:t>
            </a:r>
            <a:br>
              <a:rPr lang="en-US" altLang="en-US" sz="3200" dirty="0"/>
            </a:br>
            <a:r>
              <a:rPr lang="en-US" altLang="en-US" sz="3200" dirty="0"/>
              <a:t/>
            </a:r>
            <a:br>
              <a:rPr lang="en-US" altLang="en-US" sz="3200" dirty="0"/>
            </a:br>
            <a:r>
              <a:rPr lang="en-US" altLang="en-US" sz="3200" dirty="0"/>
              <a:t>- 1983 does not have its own statute of limitations, so federal courts borrow from analogous </a:t>
            </a:r>
            <a:r>
              <a:rPr lang="en-US" altLang="en-US" sz="3200"/>
              <a:t>state statutes (NY’s is 2 years)</a:t>
            </a:r>
            <a:r>
              <a:rPr lang="en-US" altLang="en-US" sz="3200" dirty="0"/>
              <a:t/>
            </a:r>
            <a:br>
              <a:rPr lang="en-US" altLang="en-US" sz="3200" dirty="0"/>
            </a:br>
            <a:r>
              <a:rPr lang="en-US" altLang="en-US" sz="3200" dirty="0"/>
              <a:t/>
            </a:r>
            <a:br>
              <a:rPr lang="en-US" altLang="en-US" sz="3200" dirty="0"/>
            </a:br>
            <a:r>
              <a:rPr lang="en-US" altLang="en-US" sz="3200" dirty="0"/>
              <a:t>- New York's statute of limitations ran out between the time that P filed in federal court and the time P served D</a:t>
            </a:r>
            <a:br>
              <a:rPr lang="en-US" altLang="en-US" sz="3200" dirty="0"/>
            </a:br>
            <a:r>
              <a:rPr lang="en-US" altLang="en-US" sz="3200" dirty="0"/>
              <a:t/>
            </a:r>
            <a:br>
              <a:rPr lang="en-US" altLang="en-US" sz="3200" dirty="0"/>
            </a:br>
            <a:r>
              <a:rPr lang="en-US" altLang="en-US" sz="3200" dirty="0"/>
              <a:t>- under the federal rule, statute of limitations are tolled at filing</a:t>
            </a:r>
            <a:br>
              <a:rPr lang="en-US" altLang="en-US" sz="3200" dirty="0"/>
            </a:br>
            <a:r>
              <a:rPr lang="en-US" altLang="en-US" sz="3200" dirty="0"/>
              <a:t/>
            </a:r>
            <a:br>
              <a:rPr lang="en-US" altLang="en-US" sz="3200" dirty="0"/>
            </a:br>
            <a:r>
              <a:rPr lang="en-US" altLang="en-US" sz="3200" dirty="0"/>
              <a:t>- under the New York state rule they are tolled at service</a:t>
            </a:r>
            <a:br>
              <a:rPr lang="en-US" altLang="en-US" sz="3200" dirty="0"/>
            </a:br>
            <a:r>
              <a:rPr lang="en-US" altLang="en-US" sz="3200" dirty="0"/>
              <a:t/>
            </a:r>
            <a:br>
              <a:rPr lang="en-US" altLang="en-US" sz="3200" dirty="0"/>
            </a:br>
            <a:r>
              <a:rPr lang="en-US" altLang="en-US" sz="3200" dirty="0"/>
              <a:t>- is P's action barred?</a:t>
            </a:r>
            <a:br>
              <a:rPr lang="en-US" altLang="en-US" sz="3200" dirty="0"/>
            </a:br>
            <a:endParaRPr lang="en-US" altLang="en-US" sz="3200" dirty="0"/>
          </a:p>
        </p:txBody>
      </p:sp>
    </p:spTree>
    <p:extLst>
      <p:ext uri="{BB962C8B-B14F-4D97-AF65-F5344CB8AC3E}">
        <p14:creationId xmlns:p14="http://schemas.microsoft.com/office/powerpoint/2010/main" val="3327837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336" y="365125"/>
            <a:ext cx="10652464" cy="6168840"/>
          </a:xfrm>
        </p:spPr>
        <p:txBody>
          <a:bodyPr/>
          <a:lstStyle/>
          <a:p>
            <a:r>
              <a:rPr lang="en-US" dirty="0"/>
              <a:t>P sues D under Pennsylvania law in federal court in New York</a:t>
            </a:r>
            <a:br>
              <a:rPr lang="en-US" dirty="0"/>
            </a:br>
            <a:r>
              <a:rPr lang="en-US" dirty="0"/>
              <a:t/>
            </a:r>
            <a:br>
              <a:rPr lang="en-US" dirty="0"/>
            </a:br>
            <a:r>
              <a:rPr lang="en-US" dirty="0"/>
              <a:t>New York uses notice pleading</a:t>
            </a:r>
            <a:br>
              <a:rPr lang="en-US" dirty="0"/>
            </a:br>
            <a:r>
              <a:rPr lang="en-US" dirty="0"/>
              <a:t/>
            </a:r>
            <a:br>
              <a:rPr lang="en-US" dirty="0"/>
            </a:br>
            <a:r>
              <a:rPr lang="en-US" dirty="0"/>
              <a:t>the federal approach is </a:t>
            </a:r>
            <a:r>
              <a:rPr lang="en-US" dirty="0" err="1"/>
              <a:t>Twiqbal</a:t>
            </a:r>
            <a:r>
              <a:rPr lang="en-US" dirty="0"/>
              <a:t/>
            </a:r>
            <a:br>
              <a:rPr lang="en-US" dirty="0"/>
            </a:br>
            <a:r>
              <a:rPr lang="en-US" dirty="0"/>
              <a:t/>
            </a:r>
            <a:br>
              <a:rPr lang="en-US" dirty="0"/>
            </a:br>
            <a:r>
              <a:rPr lang="en-US" dirty="0"/>
              <a:t>which applies…?</a:t>
            </a:r>
          </a:p>
        </p:txBody>
      </p:sp>
    </p:spTree>
    <p:extLst>
      <p:ext uri="{BB962C8B-B14F-4D97-AF65-F5344CB8AC3E}">
        <p14:creationId xmlns:p14="http://schemas.microsoft.com/office/powerpoint/2010/main" val="14588403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49" y="365125"/>
            <a:ext cx="10624751" cy="6233383"/>
          </a:xfrm>
        </p:spPr>
        <p:txBody>
          <a:bodyPr/>
          <a:lstStyle/>
          <a:p>
            <a:r>
              <a:rPr lang="en-US" dirty="0"/>
              <a:t>back to the FRCP track</a:t>
            </a:r>
            <a:br>
              <a:rPr lang="en-US" dirty="0"/>
            </a:br>
            <a:r>
              <a:rPr lang="en-US" dirty="0"/>
              <a:t/>
            </a:r>
            <a:br>
              <a:rPr lang="en-US" dirty="0"/>
            </a:br>
            <a:r>
              <a:rPr lang="en-US" dirty="0"/>
              <a:t>especially </a:t>
            </a:r>
            <a:r>
              <a:rPr lang="en-US" dirty="0">
                <a:latin typeface="Calibri" panose="020F0502020204030204" pitchFamily="34" charset="0"/>
              </a:rPr>
              <a:t>§</a:t>
            </a:r>
            <a:r>
              <a:rPr lang="en-US" dirty="0"/>
              <a:t> 2072(b)</a:t>
            </a:r>
            <a:br>
              <a:rPr lang="en-US" dirty="0"/>
            </a:br>
            <a:r>
              <a:rPr lang="en-US" dirty="0"/>
              <a:t/>
            </a:r>
            <a:br>
              <a:rPr lang="en-US" dirty="0"/>
            </a:br>
            <a:r>
              <a:rPr lang="en-US" dirty="0"/>
              <a:t>“</a:t>
            </a:r>
            <a:r>
              <a:rPr lang="en-US" b="1" dirty="0"/>
              <a:t>Such rules shall not abridge, enlarge or modify any substantive right. . . .”</a:t>
            </a:r>
            <a:r>
              <a:rPr lang="en-US" dirty="0"/>
              <a:t/>
            </a:r>
            <a:br>
              <a:rPr lang="en-US" dirty="0"/>
            </a:br>
            <a:endParaRPr lang="en-US" dirty="0"/>
          </a:p>
        </p:txBody>
      </p:sp>
    </p:spTree>
    <p:extLst>
      <p:ext uri="{BB962C8B-B14F-4D97-AF65-F5344CB8AC3E}">
        <p14:creationId xmlns:p14="http://schemas.microsoft.com/office/powerpoint/2010/main" val="2974720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981200" y="274638"/>
            <a:ext cx="8229600" cy="6354762"/>
          </a:xfrm>
        </p:spPr>
        <p:txBody>
          <a:bodyPr/>
          <a:lstStyle/>
          <a:p>
            <a:pPr eaLnBrk="1" hangingPunct="1"/>
            <a:r>
              <a:rPr lang="en-US" altLang="en-US"/>
              <a:t>Shady Grove Orthoped. Assoc. V. Allstate (U.S. 2010)</a:t>
            </a:r>
          </a:p>
        </p:txBody>
      </p:sp>
    </p:spTree>
    <p:extLst>
      <p:ext uri="{BB962C8B-B14F-4D97-AF65-F5344CB8AC3E}">
        <p14:creationId xmlns:p14="http://schemas.microsoft.com/office/powerpoint/2010/main" val="3315858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619" y="365125"/>
            <a:ext cx="10815181" cy="6098305"/>
          </a:xfrm>
        </p:spPr>
        <p:txBody>
          <a:bodyPr/>
          <a:lstStyle/>
          <a:p>
            <a:r>
              <a:rPr lang="en-US" dirty="0"/>
              <a:t>c</a:t>
            </a:r>
            <a:r>
              <a:rPr lang="en-US" dirty="0" smtClean="0"/>
              <a:t>ivil procedure</a:t>
            </a:r>
            <a:br>
              <a:rPr lang="en-US" dirty="0" smtClean="0"/>
            </a:br>
            <a:r>
              <a:rPr lang="en-US" dirty="0"/>
              <a:t/>
            </a:r>
            <a:br>
              <a:rPr lang="en-US" dirty="0"/>
            </a:br>
            <a:r>
              <a:rPr lang="en-US" dirty="0" smtClean="0"/>
              <a:t>civil substance</a:t>
            </a:r>
            <a:endParaRPr lang="en-US" dirty="0"/>
          </a:p>
        </p:txBody>
      </p:sp>
    </p:spTree>
    <p:extLst>
      <p:ext uri="{BB962C8B-B14F-4D97-AF65-F5344CB8AC3E}">
        <p14:creationId xmlns:p14="http://schemas.microsoft.com/office/powerpoint/2010/main" val="787042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057400" y="274638"/>
            <a:ext cx="8153400" cy="6126162"/>
          </a:xfrm>
        </p:spPr>
        <p:txBody>
          <a:bodyPr/>
          <a:lstStyle/>
          <a:p>
            <a:pPr algn="l"/>
            <a:r>
              <a:rPr lang="en-US" altLang="en-US" dirty="0"/>
              <a:t>Allstate refused to pay NY statutory interest on late payment of claims</a:t>
            </a:r>
            <a:br>
              <a:rPr lang="en-US" altLang="en-US" dirty="0"/>
            </a:br>
            <a:r>
              <a:rPr lang="en-US" altLang="en-US" dirty="0"/>
              <a:t/>
            </a:r>
            <a:br>
              <a:rPr lang="en-US" altLang="en-US" dirty="0"/>
            </a:br>
            <a:r>
              <a:rPr lang="en-US" altLang="en-US" dirty="0"/>
              <a:t>- class action against Allstate for the interest</a:t>
            </a:r>
          </a:p>
        </p:txBody>
      </p:sp>
    </p:spTree>
    <p:extLst>
      <p:ext uri="{BB962C8B-B14F-4D97-AF65-F5344CB8AC3E}">
        <p14:creationId xmlns:p14="http://schemas.microsoft.com/office/powerpoint/2010/main" val="1088339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905000" y="274638"/>
            <a:ext cx="8305800" cy="6126162"/>
          </a:xfrm>
        </p:spPr>
        <p:txBody>
          <a:bodyPr/>
          <a:lstStyle/>
          <a:p>
            <a:pPr eaLnBrk="1" hangingPunct="1"/>
            <a:r>
              <a:rPr lang="en-US" altLang="en-US"/>
              <a:t>N. Y. Civ. Prac. Law Ann. §901</a:t>
            </a:r>
            <a:br>
              <a:rPr lang="en-US" altLang="en-US"/>
            </a:br>
            <a:r>
              <a:rPr lang="en-US" altLang="en-US"/>
              <a:t>(no class actions for penalties or statutory minimum damages)</a:t>
            </a:r>
          </a:p>
        </p:txBody>
      </p:sp>
    </p:spTree>
    <p:extLst>
      <p:ext uri="{BB962C8B-B14F-4D97-AF65-F5344CB8AC3E}">
        <p14:creationId xmlns:p14="http://schemas.microsoft.com/office/powerpoint/2010/main" val="195139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828800" y="274638"/>
            <a:ext cx="8839200" cy="6430962"/>
          </a:xfrm>
        </p:spPr>
        <p:txBody>
          <a:bodyPr/>
          <a:lstStyle/>
          <a:p>
            <a:pPr algn="l"/>
            <a:r>
              <a:rPr lang="en-US" altLang="en-US" sz="3200"/>
              <a:t>Rule 23(a) provides: “(a) Prerequisites. One or more members of a class may sue or be sued as representative parties on behalf of all members only if: “(1) the class is so numerous that joinder of all members is impracticable; “(2) there are questions of law or fact common to the class; “(3) the claims or defenses of the representative parties are typical of the claims or defenses of the class; and “(4) the representative parties will fairly and adequately protect the interests of the class.” Subsection (b) says that “[a] class action may be maintained if Rule 23 (a) is satisfied and if” the suit falls into one of three described categories [irrelevant for present purposes].</a:t>
            </a:r>
          </a:p>
        </p:txBody>
      </p:sp>
    </p:spTree>
    <p:extLst>
      <p:ext uri="{BB962C8B-B14F-4D97-AF65-F5344CB8AC3E}">
        <p14:creationId xmlns:p14="http://schemas.microsoft.com/office/powerpoint/2010/main" val="1619411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752600" y="274638"/>
            <a:ext cx="8458200" cy="6354762"/>
          </a:xfrm>
        </p:spPr>
        <p:txBody>
          <a:bodyPr/>
          <a:lstStyle/>
          <a:p>
            <a:pPr algn="l"/>
            <a:r>
              <a:rPr lang="en-US" altLang="en-US"/>
              <a:t>Scalia (with Thomas, Roberts &amp; Sotomayor) </a:t>
            </a:r>
          </a:p>
        </p:txBody>
      </p:sp>
    </p:spTree>
    <p:extLst>
      <p:ext uri="{BB962C8B-B14F-4D97-AF65-F5344CB8AC3E}">
        <p14:creationId xmlns:p14="http://schemas.microsoft.com/office/powerpoint/2010/main" val="37823234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905000" y="0"/>
            <a:ext cx="8305800" cy="6858000"/>
          </a:xfrm>
        </p:spPr>
        <p:txBody>
          <a:bodyPr/>
          <a:lstStyle/>
          <a:p>
            <a:pPr algn="l"/>
            <a:r>
              <a:rPr lang="en-US" altLang="en-US" sz="3600"/>
              <a:t>Scalia: “The fundamental difficulty with …these arguments is that the substantive nature of New York’s law, or its substantive purpose, makes no difference. A Federal Rule of Procedure is not valid in some jurisdictions and invalid in others—or valid in some cases and invalid in others—depending upon whether its effect is to frustrate a state substantive law (or a state procedural law enacted for substantive purposes). That could not be clearer in Sibbach…”</a:t>
            </a:r>
          </a:p>
        </p:txBody>
      </p:sp>
    </p:spTree>
    <p:extLst>
      <p:ext uri="{BB962C8B-B14F-4D97-AF65-F5344CB8AC3E}">
        <p14:creationId xmlns:p14="http://schemas.microsoft.com/office/powerpoint/2010/main" val="8190463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905000" y="274638"/>
            <a:ext cx="8610600" cy="6126162"/>
          </a:xfrm>
        </p:spPr>
        <p:txBody>
          <a:bodyPr/>
          <a:lstStyle/>
          <a:p>
            <a:pPr algn="l" eaLnBrk="1" hangingPunct="1"/>
            <a:r>
              <a:rPr lang="en-US" altLang="en-US" sz="3600"/>
              <a:t>Scalia: </a:t>
            </a:r>
            <a:br>
              <a:rPr lang="en-US" altLang="en-US" sz="3600"/>
            </a:br>
            <a:r>
              <a:rPr lang="en-US" altLang="en-US" sz="3600"/>
              <a:t>“In sum, it is not the substantive or procedural nature or purpose of the affected state law that matters, but the substantive or procedural nature of the Federal Rule. We have held since Sibbach , and reaffirmed repeatedly, that the validity of a Federal Rule depends entirely upon whether it regulates procedure. If it does, it is authorized by §2072 and is valid in all jurisdictions, with respect to all claims, regardless of its incidental effect upon state-created rights.”</a:t>
            </a:r>
          </a:p>
        </p:txBody>
      </p:sp>
    </p:spTree>
    <p:extLst>
      <p:ext uri="{BB962C8B-B14F-4D97-AF65-F5344CB8AC3E}">
        <p14:creationId xmlns:p14="http://schemas.microsoft.com/office/powerpoint/2010/main" val="30216222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905000" y="274638"/>
            <a:ext cx="8305800" cy="6202362"/>
          </a:xfrm>
        </p:spPr>
        <p:txBody>
          <a:bodyPr/>
          <a:lstStyle/>
          <a:p>
            <a:pPr algn="l"/>
            <a:r>
              <a:rPr lang="en-US" altLang="en-US" dirty="0"/>
              <a:t>assume there is a new FRCP that determines who has the burden of proof for contributory negligence – is it valid?</a:t>
            </a:r>
          </a:p>
        </p:txBody>
      </p:sp>
    </p:spTree>
    <p:extLst>
      <p:ext uri="{BB962C8B-B14F-4D97-AF65-F5344CB8AC3E}">
        <p14:creationId xmlns:p14="http://schemas.microsoft.com/office/powerpoint/2010/main" val="29122491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981200" y="274638"/>
            <a:ext cx="8229600" cy="6202362"/>
          </a:xfrm>
        </p:spPr>
        <p:txBody>
          <a:bodyPr/>
          <a:lstStyle/>
          <a:p>
            <a:pPr algn="l"/>
            <a:r>
              <a:rPr lang="en-US" altLang="en-US" dirty="0"/>
              <a:t>Stevens, concurring</a:t>
            </a:r>
          </a:p>
        </p:txBody>
      </p:sp>
    </p:spTree>
    <p:extLst>
      <p:ext uri="{BB962C8B-B14F-4D97-AF65-F5344CB8AC3E}">
        <p14:creationId xmlns:p14="http://schemas.microsoft.com/office/powerpoint/2010/main" val="7277159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905000" y="274638"/>
            <a:ext cx="8305800" cy="6126162"/>
          </a:xfrm>
        </p:spPr>
        <p:txBody>
          <a:bodyPr/>
          <a:lstStyle/>
          <a:p>
            <a:pPr algn="l"/>
            <a:r>
              <a:rPr lang="en-US" altLang="en-US" sz="3200" dirty="0"/>
              <a:t>Stevens:</a:t>
            </a:r>
            <a:br>
              <a:rPr lang="en-US" altLang="en-US" sz="3200" dirty="0"/>
            </a:br>
            <a:r>
              <a:rPr lang="en-US" altLang="en-US" sz="3200" dirty="0"/>
              <a:t/>
            </a:r>
            <a:br>
              <a:rPr lang="en-US" altLang="en-US" sz="3200" dirty="0"/>
            </a:br>
            <a:r>
              <a:rPr lang="en-US" altLang="en-US" sz="3200" dirty="0"/>
              <a:t>The New York law at issue, N. Y. Civ. </a:t>
            </a:r>
            <a:r>
              <a:rPr lang="en-US" altLang="en-US" sz="3200" dirty="0" err="1"/>
              <a:t>Prac</a:t>
            </a:r>
            <a:r>
              <a:rPr lang="en-US" altLang="en-US" sz="3200" dirty="0"/>
              <a:t>. Law Ann. (CPLR) §901(b) (West 2006), is a procedural rule that is not part of New York’s substantive law. Accordingly, I agree with Justice Scalia that Federal Rule of Civil Procedure 23 must apply in this case and join Parts I and II–A of the Court’s opinion. But I also agree with Justice Ginsburg that there are some state procedural rules that federal courts must apply in diversity cases because they function as a part of the State’s definition of substantive rights and remedies.</a:t>
            </a:r>
          </a:p>
        </p:txBody>
      </p:sp>
    </p:spTree>
    <p:extLst>
      <p:ext uri="{BB962C8B-B14F-4D97-AF65-F5344CB8AC3E}">
        <p14:creationId xmlns:p14="http://schemas.microsoft.com/office/powerpoint/2010/main" val="16761899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828800" y="274638"/>
            <a:ext cx="8382000" cy="6126162"/>
          </a:xfrm>
        </p:spPr>
        <p:txBody>
          <a:bodyPr/>
          <a:lstStyle/>
          <a:p>
            <a:pPr eaLnBrk="1" hangingPunct="1"/>
            <a:r>
              <a:rPr lang="en-US" altLang="en-US" dirty="0"/>
              <a:t>imagine that a class action for statutory penalties under Pennsylvania law had been brought in state court in New York</a:t>
            </a:r>
            <a:br>
              <a:rPr lang="en-US" altLang="en-US" dirty="0"/>
            </a:br>
            <a:r>
              <a:rPr lang="en-US" altLang="en-US" dirty="0"/>
              <a:t/>
            </a:r>
            <a:br>
              <a:rPr lang="en-US" altLang="en-US" dirty="0"/>
            </a:br>
            <a:r>
              <a:rPr lang="en-US" altLang="en-US" dirty="0"/>
              <a:t>would section 901(b) have applied? </a:t>
            </a:r>
          </a:p>
        </p:txBody>
      </p:sp>
    </p:spTree>
    <p:extLst>
      <p:ext uri="{BB962C8B-B14F-4D97-AF65-F5344CB8AC3E}">
        <p14:creationId xmlns:p14="http://schemas.microsoft.com/office/powerpoint/2010/main" val="114432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89" y="365125"/>
            <a:ext cx="10877811" cy="6098305"/>
          </a:xfrm>
        </p:spPr>
        <p:txBody>
          <a:bodyPr/>
          <a:lstStyle/>
          <a:p>
            <a:r>
              <a:rPr lang="en-US" dirty="0" smtClean="0"/>
              <a:t>- state sovereignty interests</a:t>
            </a:r>
            <a:br>
              <a:rPr lang="en-US" dirty="0" smtClean="0"/>
            </a:br>
            <a:r>
              <a:rPr lang="en-US" dirty="0" smtClean="0"/>
              <a:t>- federal vertical borrowing interests</a:t>
            </a:r>
            <a:br>
              <a:rPr lang="en-US" dirty="0" smtClean="0"/>
            </a:br>
            <a:r>
              <a:rPr lang="en-US" dirty="0" smtClean="0"/>
              <a:t>- countervailing federal interests in favor of an independent federal standard</a:t>
            </a:r>
            <a:br>
              <a:rPr lang="en-US" dirty="0" smtClean="0"/>
            </a:br>
            <a:r>
              <a:rPr lang="en-US" dirty="0"/>
              <a:t/>
            </a:r>
            <a:br>
              <a:rPr lang="en-US" dirty="0"/>
            </a:br>
            <a:r>
              <a:rPr lang="en-US" dirty="0" smtClean="0"/>
              <a:t>separation-of-powers considerations</a:t>
            </a:r>
            <a:endParaRPr lang="en-US" dirty="0"/>
          </a:p>
        </p:txBody>
      </p:sp>
    </p:spTree>
    <p:extLst>
      <p:ext uri="{BB962C8B-B14F-4D97-AF65-F5344CB8AC3E}">
        <p14:creationId xmlns:p14="http://schemas.microsoft.com/office/powerpoint/2010/main" val="39046601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828800" y="274638"/>
            <a:ext cx="8382000" cy="6583362"/>
          </a:xfrm>
        </p:spPr>
        <p:txBody>
          <a:bodyPr/>
          <a:lstStyle/>
          <a:p>
            <a:pPr eaLnBrk="1" hangingPunct="1"/>
            <a:r>
              <a:rPr lang="en-US" altLang="en-US" dirty="0"/>
              <a:t>imagine that a class action for statutory penalties under New York law had been brought in state court in Pennsylvania</a:t>
            </a:r>
            <a:br>
              <a:rPr lang="en-US" altLang="en-US" dirty="0"/>
            </a:br>
            <a:r>
              <a:rPr lang="en-US" altLang="en-US" dirty="0"/>
              <a:t/>
            </a:r>
            <a:br>
              <a:rPr lang="en-US" altLang="en-US" dirty="0"/>
            </a:br>
            <a:r>
              <a:rPr lang="en-US" altLang="en-US" dirty="0"/>
              <a:t>would section 901(b) have applied?</a:t>
            </a:r>
          </a:p>
        </p:txBody>
      </p:sp>
    </p:spTree>
    <p:extLst>
      <p:ext uri="{BB962C8B-B14F-4D97-AF65-F5344CB8AC3E}">
        <p14:creationId xmlns:p14="http://schemas.microsoft.com/office/powerpoint/2010/main" val="33367271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1524000" y="274638"/>
            <a:ext cx="9144000" cy="6126162"/>
          </a:xfrm>
        </p:spPr>
        <p:txBody>
          <a:bodyPr/>
          <a:lstStyle/>
          <a:p>
            <a:pPr algn="l"/>
            <a:r>
              <a:rPr lang="en-US" altLang="en-US" sz="2800"/>
              <a:t>“Justice Scalia believes that the sole Enabling Act question is whether the federal rule “really regulates procedure,”which means, apparently, whether it regulates “the manner and the means by which the litigants’ rights are enforced”…. I respectfully disagree. This interpretation of the Enabling Act is consonant with the Act’s first limitation to “general rules of practice and procedure,”§2072(a). But it ignores the second limitation that such rules also“not abridge, enlarge or modify any substantive right,” §2072(b) (emphasis added), and in so doing ignores the balance that Congress struck between uniform rules of federal procedure and respect for a State’s construction of its own rights and remedies. It also ignores the separation-of-powers presumption, and federalism presumption that counsel against judicially created rules displacing state substantive law.”</a:t>
            </a:r>
          </a:p>
        </p:txBody>
      </p:sp>
    </p:spTree>
    <p:extLst>
      <p:ext uri="{BB962C8B-B14F-4D97-AF65-F5344CB8AC3E}">
        <p14:creationId xmlns:p14="http://schemas.microsoft.com/office/powerpoint/2010/main" val="1791952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828800" y="274638"/>
            <a:ext cx="8382000" cy="6354762"/>
          </a:xfrm>
        </p:spPr>
        <p:txBody>
          <a:bodyPr/>
          <a:lstStyle/>
          <a:p>
            <a:pPr algn="l"/>
            <a:r>
              <a:rPr lang="en-US" altLang="en-US" dirty="0"/>
              <a:t>Ginsburg (with Kennedy, Breyer, &amp; Alito), dissenting</a:t>
            </a:r>
          </a:p>
        </p:txBody>
      </p:sp>
    </p:spTree>
    <p:extLst>
      <p:ext uri="{BB962C8B-B14F-4D97-AF65-F5344CB8AC3E}">
        <p14:creationId xmlns:p14="http://schemas.microsoft.com/office/powerpoint/2010/main" val="34942209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828800" y="274638"/>
            <a:ext cx="8686800" cy="6126162"/>
          </a:xfrm>
        </p:spPr>
        <p:txBody>
          <a:bodyPr/>
          <a:lstStyle/>
          <a:p>
            <a:pPr algn="l" eaLnBrk="1" hangingPunct="1"/>
            <a:r>
              <a:rPr lang="en-US" altLang="en-US" sz="3200"/>
              <a:t>Ginsburg:</a:t>
            </a:r>
            <a:br>
              <a:rPr lang="en-US" altLang="en-US" sz="3200"/>
            </a:br>
            <a:r>
              <a:rPr lang="en-US" altLang="en-US" sz="3200"/>
              <a:t/>
            </a:r>
            <a:br>
              <a:rPr lang="en-US" altLang="en-US" sz="3200"/>
            </a:br>
            <a:r>
              <a:rPr lang="en-US" altLang="en-US" sz="3200"/>
              <a:t>“The Court today approves Shady Grove’s attempt to transform a $500 case into a $5,000,000 award, although the State creating the right to recover has proscribed this alchemy. If Shady Grove had filed suit in New York state court, the 2% interest payment authorized by New York Ins. Law Ann. §5106(a) (West 2009) as a penalty for overdue benefits would, by Shady Grove’s own measure, amount to no more than $500.”</a:t>
            </a:r>
          </a:p>
        </p:txBody>
      </p:sp>
    </p:spTree>
    <p:extLst>
      <p:ext uri="{BB962C8B-B14F-4D97-AF65-F5344CB8AC3E}">
        <p14:creationId xmlns:p14="http://schemas.microsoft.com/office/powerpoint/2010/main" val="3404973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828800" y="274638"/>
            <a:ext cx="8382000" cy="6202362"/>
          </a:xfrm>
        </p:spPr>
        <p:txBody>
          <a:bodyPr/>
          <a:lstStyle/>
          <a:p>
            <a:pPr algn="l"/>
            <a:r>
              <a:rPr lang="en-US" altLang="en-US" sz="3600"/>
              <a:t>“In sum, both before and after Hanna , the above-described decisions show, federal courts have been cautioned by this Court to ‘interpre[t] the Federal Rules … with sensitivity to important state interests,’ and a will ‘to avoid conflict with important state regulatory policies.’ The Court veers away from that approach…in favor of a mechanical reading of Federal Rules, insensitive to state interests and productive of discord.”</a:t>
            </a:r>
            <a:br>
              <a:rPr lang="en-US" altLang="en-US" sz="3600"/>
            </a:br>
            <a:endParaRPr lang="en-US" altLang="en-US" sz="3600"/>
          </a:p>
        </p:txBody>
      </p:sp>
    </p:spTree>
    <p:extLst>
      <p:ext uri="{BB962C8B-B14F-4D97-AF65-F5344CB8AC3E}">
        <p14:creationId xmlns:p14="http://schemas.microsoft.com/office/powerpoint/2010/main" val="4097942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905000" y="274638"/>
            <a:ext cx="8763000" cy="6659562"/>
          </a:xfrm>
        </p:spPr>
        <p:txBody>
          <a:bodyPr>
            <a:normAutofit fontScale="90000"/>
          </a:bodyPr>
          <a:lstStyle/>
          <a:p>
            <a:pPr algn="l"/>
            <a:r>
              <a:rPr lang="en-US" altLang="en-US" dirty="0"/>
              <a:t>Is the relevant federal procedural law a Fed. R. Civ. P.?</a:t>
            </a:r>
            <a:br>
              <a:rPr lang="en-US" altLang="en-US" dirty="0"/>
            </a:br>
            <a:r>
              <a:rPr lang="en-US" altLang="en-US" dirty="0"/>
              <a:t/>
            </a:r>
            <a:br>
              <a:rPr lang="en-US" altLang="en-US" dirty="0"/>
            </a:br>
            <a:r>
              <a:rPr lang="en-US" altLang="en-US" dirty="0"/>
              <a:t>if yes only questions are </a:t>
            </a:r>
            <a:br>
              <a:rPr lang="en-US" altLang="en-US" dirty="0"/>
            </a:br>
            <a:r>
              <a:rPr lang="en-US" altLang="en-US" dirty="0"/>
              <a:t/>
            </a:r>
            <a:br>
              <a:rPr lang="en-US" altLang="en-US" dirty="0"/>
            </a:br>
            <a:r>
              <a:rPr lang="en-US" altLang="en-US" dirty="0"/>
              <a:t>- is it arguably procedural and </a:t>
            </a:r>
            <a:br>
              <a:rPr lang="en-US" altLang="en-US" dirty="0"/>
            </a:br>
            <a:r>
              <a:rPr lang="en-US" altLang="en-US" dirty="0"/>
              <a:t>- does it abridge enlarge or modify substantive rights </a:t>
            </a:r>
            <a:br>
              <a:rPr lang="en-US" altLang="en-US" dirty="0"/>
            </a:br>
            <a:r>
              <a:rPr lang="en-US" altLang="en-US" dirty="0"/>
              <a:t>	(must consider state substantive policies)</a:t>
            </a:r>
            <a:br>
              <a:rPr lang="en-US" altLang="en-US" dirty="0"/>
            </a:br>
            <a:endParaRPr lang="en-US" altLang="en-US" dirty="0"/>
          </a:p>
        </p:txBody>
      </p:sp>
    </p:spTree>
    <p:extLst>
      <p:ext uri="{BB962C8B-B14F-4D97-AF65-F5344CB8AC3E}">
        <p14:creationId xmlns:p14="http://schemas.microsoft.com/office/powerpoint/2010/main" val="40254761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407773" y="382589"/>
            <a:ext cx="11565923" cy="6154737"/>
          </a:xfrm>
        </p:spPr>
        <p:txBody>
          <a:bodyPr/>
          <a:lstStyle/>
          <a:p>
            <a:pPr algn="l" eaLnBrk="1" hangingPunct="1"/>
            <a:r>
              <a:rPr lang="en-US" altLang="en-US" sz="3000" dirty="0"/>
              <a:t>- Colorado passed a Certificate of Review Statute</a:t>
            </a:r>
            <a:br>
              <a:rPr lang="en-US" altLang="en-US" sz="3000" dirty="0"/>
            </a:br>
            <a:r>
              <a:rPr lang="en-US" altLang="en-US" sz="3000" dirty="0"/>
              <a:t>	- anyone suing a licensed professional for malpractice must provide, with the complaint filed, a certificate stating that an expert in the licensed professional’s area of practice has examined the claim and has determined that it has substantial justification</a:t>
            </a:r>
            <a:br>
              <a:rPr lang="en-US" altLang="en-US" sz="3000" dirty="0"/>
            </a:br>
            <a:r>
              <a:rPr lang="en-US" altLang="en-US" sz="3000" dirty="0"/>
              <a:t>	- P (a citizen of New York) sues D (a citizen of Colorado) in the Federal District Court for the District of Colorado for medical malpractice under New York law.  </a:t>
            </a:r>
            <a:br>
              <a:rPr lang="en-US" altLang="en-US" sz="3000" dirty="0"/>
            </a:br>
            <a:r>
              <a:rPr lang="en-US" altLang="en-US" sz="3000" dirty="0"/>
              <a:t>	- P’s suit concerns an operation that D performed upon P in New York City</a:t>
            </a:r>
            <a:br>
              <a:rPr lang="en-US" altLang="en-US" sz="3000" dirty="0"/>
            </a:br>
            <a:r>
              <a:rPr lang="en-US" altLang="en-US" sz="3000" dirty="0"/>
              <a:t>	- P does not file a Certificate of Review with her complaint</a:t>
            </a:r>
            <a:br>
              <a:rPr lang="en-US" altLang="en-US" sz="3000" dirty="0"/>
            </a:br>
            <a:r>
              <a:rPr lang="en-US" altLang="en-US" sz="3000" dirty="0"/>
              <a:t>	- in his answer, D asks that the action be dismissed for failure to file a Certificate of Review</a:t>
            </a:r>
            <a:br>
              <a:rPr lang="en-US" altLang="en-US" sz="3000" dirty="0"/>
            </a:br>
            <a:r>
              <a:rPr lang="en-US" altLang="en-US" sz="3000" dirty="0"/>
              <a:t>	- what result and why?</a:t>
            </a:r>
          </a:p>
        </p:txBody>
      </p:sp>
    </p:spTree>
    <p:extLst>
      <p:ext uri="{BB962C8B-B14F-4D97-AF65-F5344CB8AC3E}">
        <p14:creationId xmlns:p14="http://schemas.microsoft.com/office/powerpoint/2010/main" val="1526205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895600" y="1063626"/>
            <a:ext cx="6286500" cy="4594225"/>
          </a:xfrm>
        </p:spPr>
        <p:txBody>
          <a:bodyPr/>
          <a:lstStyle/>
          <a:p>
            <a:pPr eaLnBrk="1" hangingPunct="1"/>
            <a:r>
              <a:rPr lang="en-US" altLang="en-US"/>
              <a:t>Semtek Int'l Inc. v. Lockheed Martin Corp., </a:t>
            </a:r>
            <a:br>
              <a:rPr lang="en-US" altLang="en-US"/>
            </a:br>
            <a:r>
              <a:rPr lang="en-US" altLang="en-US"/>
              <a:t/>
            </a:r>
            <a:br>
              <a:rPr lang="en-US" altLang="en-US"/>
            </a:br>
            <a:r>
              <a:rPr lang="en-US" altLang="en-US"/>
              <a:t>(U.S. 2001)</a:t>
            </a:r>
          </a:p>
        </p:txBody>
      </p:sp>
    </p:spTree>
    <p:extLst>
      <p:ext uri="{BB962C8B-B14F-4D97-AF65-F5344CB8AC3E}">
        <p14:creationId xmlns:p14="http://schemas.microsoft.com/office/powerpoint/2010/main" val="17978439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18753" y="213756"/>
            <a:ext cx="11899075" cy="6519553"/>
          </a:xfrm>
        </p:spPr>
        <p:txBody>
          <a:bodyPr>
            <a:normAutofit fontScale="90000"/>
          </a:bodyPr>
          <a:lstStyle/>
          <a:p>
            <a:pPr algn="l" eaLnBrk="1" hangingPunct="1"/>
            <a:r>
              <a:rPr lang="en-US" altLang="en-US" sz="3200" dirty="0"/>
              <a:t>- </a:t>
            </a:r>
            <a:r>
              <a:rPr lang="en-US" altLang="en-US" sz="3200" dirty="0" err="1"/>
              <a:t>Semtek</a:t>
            </a:r>
            <a:r>
              <a:rPr lang="en-US" altLang="en-US" sz="3200" dirty="0"/>
              <a:t> sues Lockheed in state court in Ca. under Ca. law</a:t>
            </a:r>
            <a:br>
              <a:rPr lang="en-US" altLang="en-US" sz="3200" dirty="0"/>
            </a:br>
            <a:r>
              <a:rPr lang="en-US" altLang="en-US" sz="3200" dirty="0"/>
              <a:t/>
            </a:r>
            <a:br>
              <a:rPr lang="en-US" altLang="en-US" sz="3200" dirty="0"/>
            </a:br>
            <a:r>
              <a:rPr lang="en-US" altLang="en-US" sz="3200" dirty="0"/>
              <a:t>-the action is removed under diversity</a:t>
            </a:r>
            <a:br>
              <a:rPr lang="en-US" altLang="en-US" sz="3200" dirty="0"/>
            </a:br>
            <a:r>
              <a:rPr lang="en-US" altLang="en-US" sz="3200" dirty="0"/>
              <a:t/>
            </a:r>
            <a:br>
              <a:rPr lang="en-US" altLang="en-US" sz="3200" dirty="0"/>
            </a:br>
            <a:r>
              <a:rPr lang="en-US" altLang="en-US" sz="3200" dirty="0"/>
              <a:t>- then dismissed on statute of limitations grounds</a:t>
            </a:r>
            <a:br>
              <a:rPr lang="en-US" altLang="en-US" sz="3200" dirty="0"/>
            </a:br>
            <a:r>
              <a:rPr lang="en-US" altLang="en-US" sz="3200" dirty="0"/>
              <a:t/>
            </a:r>
            <a:br>
              <a:rPr lang="en-US" altLang="en-US" sz="3200" dirty="0"/>
            </a:br>
            <a:r>
              <a:rPr lang="en-US" altLang="en-US" sz="3200" dirty="0"/>
              <a:t>- </a:t>
            </a:r>
            <a:r>
              <a:rPr lang="en-US" altLang="en-US" sz="3200" dirty="0" err="1"/>
              <a:t>Semtek</a:t>
            </a:r>
            <a:r>
              <a:rPr lang="en-US" altLang="en-US" sz="3200" dirty="0"/>
              <a:t> then brings an action in state court in Maryland (where there is a longer statute of limitations)</a:t>
            </a:r>
            <a:br>
              <a:rPr lang="en-US" altLang="en-US" sz="3200" dirty="0"/>
            </a:br>
            <a:r>
              <a:rPr lang="en-US" altLang="en-US" sz="3200" dirty="0"/>
              <a:t/>
            </a:r>
            <a:br>
              <a:rPr lang="en-US" altLang="en-US" sz="3200" dirty="0"/>
            </a:br>
            <a:r>
              <a:rPr lang="en-US" altLang="en-US" sz="3200" dirty="0"/>
              <a:t>- claim precluded?</a:t>
            </a:r>
            <a:br>
              <a:rPr lang="en-US" altLang="en-US" sz="3200" dirty="0"/>
            </a:br>
            <a:r>
              <a:rPr lang="en-US" altLang="en-US" sz="3200" dirty="0"/>
              <a:t/>
            </a:r>
            <a:br>
              <a:rPr lang="en-US" altLang="en-US" sz="3200" dirty="0"/>
            </a:br>
            <a:r>
              <a:rPr lang="en-US" altLang="en-US" sz="3200" dirty="0"/>
              <a:t>- assume that under federal law a dismissal under statute of limitations grounds has claim preclusive effect</a:t>
            </a:r>
            <a:br>
              <a:rPr lang="en-US" altLang="en-US" sz="3200" dirty="0"/>
            </a:br>
            <a:r>
              <a:rPr lang="en-US" altLang="en-US" sz="3200" dirty="0"/>
              <a:t/>
            </a:r>
            <a:br>
              <a:rPr lang="en-US" altLang="en-US" sz="3200" dirty="0"/>
            </a:br>
            <a:r>
              <a:rPr lang="en-US" altLang="en-US" sz="3200" dirty="0"/>
              <a:t>- under California law it does not</a:t>
            </a:r>
          </a:p>
        </p:txBody>
      </p:sp>
    </p:spTree>
    <p:extLst>
      <p:ext uri="{BB962C8B-B14F-4D97-AF65-F5344CB8AC3E}">
        <p14:creationId xmlns:p14="http://schemas.microsoft.com/office/powerpoint/2010/main" val="2912225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952750" y="1063626"/>
            <a:ext cx="6229350" cy="4708525"/>
          </a:xfrm>
        </p:spPr>
        <p:txBody>
          <a:bodyPr/>
          <a:lstStyle/>
          <a:p>
            <a:pPr eaLnBrk="1" hangingPunct="1"/>
            <a:r>
              <a:rPr lang="en-US" altLang="en-US" sz="2400"/>
              <a:t>Rule 41. Dismissal of Actions</a:t>
            </a:r>
            <a:br>
              <a:rPr lang="en-US" altLang="en-US" sz="2400"/>
            </a:br>
            <a:r>
              <a:rPr lang="en-US" altLang="en-US" sz="2400"/>
              <a:t>. . .</a:t>
            </a:r>
            <a:br>
              <a:rPr lang="en-US" altLang="en-US" sz="2400"/>
            </a:br>
            <a:r>
              <a:rPr lang="en-US" altLang="en-US" sz="2400"/>
              <a:t>(b) Involuntary Dismissal; Effect.  If the plaintiff fails to prosecute or to comply with these rules or a court order, a defendant may move to dismiss the action or any claim against it. Unless the dismissal order states otherwise, a dismissal under this subdivision (b) and any dismissal not under this rule — except one for lack of jurisdiction, improper venue, or failure to join a party under Rule 19 — operates as an adjudication on the merits.</a:t>
            </a:r>
          </a:p>
        </p:txBody>
      </p:sp>
    </p:spTree>
    <p:extLst>
      <p:ext uri="{BB962C8B-B14F-4D97-AF65-F5344CB8AC3E}">
        <p14:creationId xmlns:p14="http://schemas.microsoft.com/office/powerpoint/2010/main" val="120422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066926" y="1131889"/>
            <a:ext cx="7972425" cy="4308475"/>
          </a:xfrm>
        </p:spPr>
        <p:txBody>
          <a:bodyPr/>
          <a:lstStyle/>
          <a:p>
            <a:r>
              <a:rPr lang="en-US" altLang="en-US"/>
              <a:t>Erie flow chart...</a:t>
            </a:r>
          </a:p>
        </p:txBody>
      </p:sp>
    </p:spTree>
    <p:extLst>
      <p:ext uri="{BB962C8B-B14F-4D97-AF65-F5344CB8AC3E}">
        <p14:creationId xmlns:p14="http://schemas.microsoft.com/office/powerpoint/2010/main" val="37130522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87550" y="1131889"/>
            <a:ext cx="8051800" cy="4725987"/>
          </a:xfrm>
        </p:spPr>
        <p:txBody>
          <a:bodyPr/>
          <a:lstStyle/>
          <a:p>
            <a:r>
              <a:rPr lang="en-US" altLang="en-US" sz="3000"/>
              <a:t>We think, then, that the effect of the “adjudication upon the merits” default provision of Rule 41(b)...is simply that, unlike a dismissal “without prejudice,” the dismissal in the present case barred refiling of the same claim in the United States District Court for the Central District of California. </a:t>
            </a:r>
          </a:p>
        </p:txBody>
      </p:sp>
    </p:spTree>
    <p:extLst>
      <p:ext uri="{BB962C8B-B14F-4D97-AF65-F5344CB8AC3E}">
        <p14:creationId xmlns:p14="http://schemas.microsoft.com/office/powerpoint/2010/main" val="26715160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889126" y="1131889"/>
            <a:ext cx="8150225" cy="4410075"/>
          </a:xfrm>
        </p:spPr>
        <p:txBody>
          <a:bodyPr/>
          <a:lstStyle/>
          <a:p>
            <a:r>
              <a:rPr lang="en-US" altLang="en-US" dirty="0"/>
              <a:t>in federal common law track</a:t>
            </a:r>
            <a:br>
              <a:rPr lang="en-US" altLang="en-US" dirty="0"/>
            </a:br>
            <a:r>
              <a:rPr lang="en-US" altLang="en-US" dirty="0"/>
              <a:t/>
            </a:r>
            <a:br>
              <a:rPr lang="en-US" altLang="en-US" dirty="0"/>
            </a:br>
            <a:r>
              <a:rPr lang="en-US" altLang="en-US" dirty="0"/>
              <a:t>- is Ca’s preclusion law bound up with the Ca cause of action?</a:t>
            </a:r>
          </a:p>
        </p:txBody>
      </p:sp>
    </p:spTree>
    <p:extLst>
      <p:ext uri="{BB962C8B-B14F-4D97-AF65-F5344CB8AC3E}">
        <p14:creationId xmlns:p14="http://schemas.microsoft.com/office/powerpoint/2010/main" val="17840464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522514" y="344385"/>
            <a:ext cx="11127180" cy="6044540"/>
          </a:xfrm>
        </p:spPr>
        <p:txBody>
          <a:bodyPr/>
          <a:lstStyle/>
          <a:p>
            <a:r>
              <a:rPr lang="en-US" altLang="en-US"/>
              <a:t>will difference between federal and state law lead to forum shopping?</a:t>
            </a:r>
            <a:br>
              <a:rPr lang="en-US" altLang="en-US"/>
            </a:br>
            <a:r>
              <a:rPr lang="en-US" altLang="en-US"/>
              <a:t/>
            </a:r>
            <a:br>
              <a:rPr lang="en-US" altLang="en-US"/>
            </a:br>
            <a:r>
              <a:rPr lang="en-US" altLang="en-US" dirty="0"/>
              <a:t>are there countervailing federal interests?</a:t>
            </a:r>
          </a:p>
        </p:txBody>
      </p:sp>
    </p:spTree>
    <p:extLst>
      <p:ext uri="{BB962C8B-B14F-4D97-AF65-F5344CB8AC3E}">
        <p14:creationId xmlns:p14="http://schemas.microsoft.com/office/powerpoint/2010/main" val="697720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898650" y="1131888"/>
            <a:ext cx="8140700" cy="4481512"/>
          </a:xfrm>
        </p:spPr>
        <p:txBody>
          <a:bodyPr>
            <a:normAutofit fontScale="90000"/>
          </a:bodyPr>
          <a:lstStyle/>
          <a:p>
            <a:pPr algn="l"/>
            <a:r>
              <a:rPr lang="en-US" altLang="en-US" sz="3600"/>
              <a:t>In other words, in Dupasseur the State was allowed (indeed, required) to give a federal diversity judgment no more effect than it would accord one of its own judgments only because reference to state law was the federal rule that this Court deemed appropriate . In short, federal common law governs the claim-preclusive effect of a dismissal by a federal court sitting in diversity.</a:t>
            </a:r>
          </a:p>
        </p:txBody>
      </p:sp>
    </p:spTree>
    <p:extLst>
      <p:ext uri="{BB962C8B-B14F-4D97-AF65-F5344CB8AC3E}">
        <p14:creationId xmlns:p14="http://schemas.microsoft.com/office/powerpoint/2010/main" val="30988616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15636" y="332510"/>
            <a:ext cx="11400312" cy="6246420"/>
          </a:xfrm>
        </p:spPr>
        <p:txBody>
          <a:bodyPr>
            <a:normAutofit/>
          </a:bodyPr>
          <a:lstStyle/>
          <a:p>
            <a:pPr algn="l" eaLnBrk="1" hangingPunct="1"/>
            <a:r>
              <a:rPr lang="en-US" altLang="en-US" sz="3200" dirty="0"/>
              <a:t>- P sues D in federal court in diversity in California</a:t>
            </a:r>
            <a:br>
              <a:rPr lang="en-US" altLang="en-US" sz="3200" dirty="0"/>
            </a:br>
            <a:r>
              <a:rPr lang="en-US" altLang="en-US" sz="3200" dirty="0"/>
              <a:t/>
            </a:r>
            <a:br>
              <a:rPr lang="en-US" altLang="en-US" sz="3200" dirty="0"/>
            </a:br>
            <a:r>
              <a:rPr lang="en-US" altLang="en-US" sz="3200" dirty="0"/>
              <a:t>- P's suit is personal injury due to a defective hot water heater</a:t>
            </a:r>
            <a:br>
              <a:rPr lang="en-US" altLang="en-US" sz="3200" dirty="0"/>
            </a:br>
            <a:r>
              <a:rPr lang="en-US" altLang="en-US" sz="3200" dirty="0"/>
              <a:t/>
            </a:r>
            <a:br>
              <a:rPr lang="en-US" altLang="en-US" sz="3200" dirty="0"/>
            </a:br>
            <a:r>
              <a:rPr lang="en-US" altLang="en-US" sz="3200" dirty="0"/>
              <a:t>- judgment for P</a:t>
            </a:r>
            <a:br>
              <a:rPr lang="en-US" altLang="en-US" sz="3200" dirty="0"/>
            </a:br>
            <a:r>
              <a:rPr lang="en-US" altLang="en-US" sz="3200" dirty="0"/>
              <a:t/>
            </a:r>
            <a:br>
              <a:rPr lang="en-US" altLang="en-US" sz="3200" dirty="0"/>
            </a:br>
            <a:r>
              <a:rPr lang="en-US" altLang="en-US" sz="3200" dirty="0"/>
              <a:t>- P subsequently sues D in state court in California for property damages due to the water heater </a:t>
            </a:r>
            <a:br>
              <a:rPr lang="en-US" altLang="en-US" sz="3200" dirty="0"/>
            </a:br>
            <a:r>
              <a:rPr lang="en-US" altLang="en-US" sz="3200" dirty="0"/>
              <a:t/>
            </a:r>
            <a:br>
              <a:rPr lang="en-US" altLang="en-US" sz="3200" dirty="0"/>
            </a:br>
            <a:r>
              <a:rPr lang="en-US" altLang="en-US" sz="3200" dirty="0"/>
              <a:t>- under California's law of claim preclusion, an action for personal injury and for property damages concern different primary rights</a:t>
            </a:r>
            <a:br>
              <a:rPr lang="en-US" altLang="en-US" sz="3200" dirty="0"/>
            </a:br>
            <a:r>
              <a:rPr lang="en-US" altLang="en-US" sz="3200" dirty="0"/>
              <a:t/>
            </a:r>
            <a:br>
              <a:rPr lang="en-US" altLang="en-US" sz="3200" dirty="0"/>
            </a:br>
            <a:r>
              <a:rPr lang="en-US" altLang="en-US" sz="3200" dirty="0"/>
              <a:t>- does the California or the federal (transactional) rule concerning the scope of P's claim against D apply? </a:t>
            </a:r>
          </a:p>
        </p:txBody>
      </p:sp>
    </p:spTree>
    <p:extLst>
      <p:ext uri="{BB962C8B-B14F-4D97-AF65-F5344CB8AC3E}">
        <p14:creationId xmlns:p14="http://schemas.microsoft.com/office/powerpoint/2010/main" val="3421463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9CFFD40D-9590-7147-9EB8-6908635111FD}"/>
              </a:ext>
            </a:extLst>
          </p:cNvPr>
          <p:cNvSpPr>
            <a:spLocks noGrp="1"/>
          </p:cNvSpPr>
          <p:nvPr>
            <p:ph type="title"/>
          </p:nvPr>
        </p:nvSpPr>
        <p:spPr>
          <a:xfrm>
            <a:off x="1828800" y="274638"/>
            <a:ext cx="8382000" cy="6354762"/>
          </a:xfrm>
        </p:spPr>
        <p:txBody>
          <a:bodyPr/>
          <a:lstStyle/>
          <a:p>
            <a:r>
              <a:rPr lang="en-US" altLang="en-US"/>
              <a:t>What if there was no FRCP 4(k)(1)(A)? </a:t>
            </a:r>
            <a:br>
              <a:rPr lang="en-US" altLang="en-US"/>
            </a:br>
            <a:endParaRPr lang="en-US" altLang="en-US"/>
          </a:p>
        </p:txBody>
      </p:sp>
    </p:spTree>
    <p:extLst>
      <p:ext uri="{BB962C8B-B14F-4D97-AF65-F5344CB8AC3E}">
        <p14:creationId xmlns:p14="http://schemas.microsoft.com/office/powerpoint/2010/main" val="6217821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0C88A73F-2A3A-9743-A328-58DE79A3CA4A}"/>
              </a:ext>
            </a:extLst>
          </p:cNvPr>
          <p:cNvSpPr>
            <a:spLocks noGrp="1"/>
          </p:cNvSpPr>
          <p:nvPr>
            <p:ph type="title"/>
          </p:nvPr>
        </p:nvSpPr>
        <p:spPr>
          <a:xfrm>
            <a:off x="1676400" y="274638"/>
            <a:ext cx="8686800" cy="6430962"/>
          </a:xfrm>
        </p:spPr>
        <p:txBody>
          <a:bodyPr/>
          <a:lstStyle/>
          <a:p>
            <a:pPr algn="l"/>
            <a:r>
              <a:rPr lang="en-US" altLang="en-US" sz="2800" b="1"/>
              <a:t>Essay Question 7. (30 points)</a:t>
            </a:r>
            <a:br>
              <a:rPr lang="en-US" altLang="en-US" sz="2800" b="1"/>
            </a:br>
            <a:r>
              <a:rPr lang="en-US" altLang="en-US" sz="2800" b="1"/>
              <a:t/>
            </a:r>
            <a:br>
              <a:rPr lang="en-US" altLang="en-US" sz="2800" b="1"/>
            </a:br>
            <a:r>
              <a:rPr lang="en-US" altLang="en-US" sz="2800"/>
              <a:t>P (a domiciliary of California) sued D University (a for-profit college incorporated in New York with its principal place of business in New York) in federal court in California. P alleged that D University committed fraud under California law by misrepresenting the employment statistics of graduates. The D Corporation brought a counterclaim for defamation against P. P sought to have the counterclaim dismissed under section 23 of the California Code of Civil Procedure, which states as follows:</a:t>
            </a:r>
            <a:r>
              <a:rPr lang="en-US" altLang="en-US" sz="2800" b="1"/>
              <a:t/>
            </a:r>
            <a:br>
              <a:rPr lang="en-US" altLang="en-US" sz="2800" b="1"/>
            </a:br>
            <a:r>
              <a:rPr lang="en-US" altLang="en-US" sz="2800" b="1"/>
              <a:t/>
            </a:r>
            <a:br>
              <a:rPr lang="en-US" altLang="en-US" sz="2800" b="1"/>
            </a:br>
            <a:endParaRPr lang="en-US" altLang="en-US" sz="2800"/>
          </a:p>
        </p:txBody>
      </p:sp>
    </p:spTree>
    <p:extLst>
      <p:ext uri="{BB962C8B-B14F-4D97-AF65-F5344CB8AC3E}">
        <p14:creationId xmlns:p14="http://schemas.microsoft.com/office/powerpoint/2010/main" val="14667792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FF5AF05B-1120-F147-BEF8-9E0DBA846D8B}"/>
              </a:ext>
            </a:extLst>
          </p:cNvPr>
          <p:cNvSpPr>
            <a:spLocks noGrp="1"/>
          </p:cNvSpPr>
          <p:nvPr>
            <p:ph type="title"/>
          </p:nvPr>
        </p:nvSpPr>
        <p:spPr>
          <a:xfrm>
            <a:off x="1905000" y="274638"/>
            <a:ext cx="8305800" cy="6278562"/>
          </a:xfrm>
        </p:spPr>
        <p:txBody>
          <a:bodyPr/>
          <a:lstStyle/>
          <a:p>
            <a:pPr algn="l"/>
            <a:r>
              <a:rPr lang="en-US" altLang="en-US" sz="2000"/>
              <a:t>Section 23(a) The Legislature finds and declares that there has been a disturbing increase in lawsuits brought primarily to chill the valid exercise of freedom of speech and petition for the redress of grievances. The Legislature finds and declares that it is in the public interest to encourage continued participation in matters of public significance, and that this participation should not be chilled through abuse of the judicial process.</a:t>
            </a:r>
            <a:br>
              <a:rPr lang="en-US" altLang="en-US" sz="2000"/>
            </a:br>
            <a:r>
              <a:rPr lang="en-US" altLang="en-US" sz="2000"/>
              <a:t/>
            </a:r>
            <a:br>
              <a:rPr lang="en-US" altLang="en-US" sz="2000"/>
            </a:br>
            <a:r>
              <a:rPr lang="en-US" altLang="en-US" sz="2000"/>
              <a:t>(b) (1) A cause of action against a person arising from any act of that person in furtherance of the person’s right of petition or free speech in connection with a public issue shall be subject to a special motion to strike, unless the court determines that the claimant has established that there is a probability that he or she will prevail on the claim. (2) In making its determination, the court shall consider the pleadings, and supporting and opposing affidavits stating the facts upon which liability is based. </a:t>
            </a:r>
            <a:br>
              <a:rPr lang="en-US" altLang="en-US" sz="2000"/>
            </a:br>
            <a:r>
              <a:rPr lang="en-US" altLang="en-US" sz="2000"/>
              <a:t>…</a:t>
            </a:r>
            <a:br>
              <a:rPr lang="en-US" altLang="en-US" sz="2000"/>
            </a:br>
            <a:r>
              <a:rPr lang="en-US" altLang="en-US" sz="2000"/>
              <a:t>(d) All discovery proceedings in the action shall be stayed upon the filing of a notice of motion made pursuant to this section. The stay of discovery shall remain in effect until notice of entry of the order ruling on the motion.</a:t>
            </a:r>
          </a:p>
        </p:txBody>
      </p:sp>
    </p:spTree>
    <p:extLst>
      <p:ext uri="{BB962C8B-B14F-4D97-AF65-F5344CB8AC3E}">
        <p14:creationId xmlns:p14="http://schemas.microsoft.com/office/powerpoint/2010/main" val="21103595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4DB49B06-A1A0-FB48-80FB-2BAC2114AC17}"/>
              </a:ext>
            </a:extLst>
          </p:cNvPr>
          <p:cNvSpPr>
            <a:spLocks noGrp="1"/>
          </p:cNvSpPr>
          <p:nvPr>
            <p:ph type="title"/>
          </p:nvPr>
        </p:nvSpPr>
        <p:spPr>
          <a:xfrm>
            <a:off x="1905000" y="274638"/>
            <a:ext cx="8305800" cy="6430962"/>
          </a:xfrm>
        </p:spPr>
        <p:txBody>
          <a:bodyPr/>
          <a:lstStyle/>
          <a:p>
            <a:pPr algn="l"/>
            <a:r>
              <a:rPr lang="en-US" altLang="en-US"/>
              <a:t>The D Corp. argues that section 23 is inapplicable in federal court in California. Who is right and why?</a:t>
            </a:r>
            <a:r>
              <a:rPr lang="en-US" altLang="en-US" b="1"/>
              <a:t/>
            </a:r>
            <a:br>
              <a:rPr lang="en-US" altLang="en-US" b="1"/>
            </a:br>
            <a:endParaRPr lang="en-US" altLang="en-US"/>
          </a:p>
        </p:txBody>
      </p:sp>
    </p:spTree>
    <p:extLst>
      <p:ext uri="{BB962C8B-B14F-4D97-AF65-F5344CB8AC3E}">
        <p14:creationId xmlns:p14="http://schemas.microsoft.com/office/powerpoint/2010/main" val="17017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815545" y="1063626"/>
            <a:ext cx="10663881" cy="4708525"/>
          </a:xfrm>
        </p:spPr>
        <p:txBody>
          <a:bodyPr>
            <a:normAutofit fontScale="90000"/>
          </a:bodyPr>
          <a:lstStyle/>
          <a:p>
            <a:pPr algn="l" eaLnBrk="1" hangingPunct="1"/>
            <a:r>
              <a:rPr lang="en-US" altLang="en-US" sz="4000" dirty="0"/>
              <a:t>is the federal court sitting in diversity/alienage (or is there a cause of action with supplemental jurisdiction)?</a:t>
            </a:r>
            <a:br>
              <a:rPr lang="en-US" altLang="en-US" sz="4000" dirty="0"/>
            </a:br>
            <a:r>
              <a:rPr lang="en-US" altLang="en-US" sz="4000" dirty="0"/>
              <a:t>	if no (that is if it is solely federal question)  – no </a:t>
            </a:r>
            <a:r>
              <a:rPr lang="en-US" altLang="en-US" sz="4000" i="1" dirty="0"/>
              <a:t>Erie</a:t>
            </a:r>
            <a:r>
              <a:rPr lang="en-US" altLang="en-US" sz="4000" dirty="0"/>
              <a:t> problem</a:t>
            </a:r>
            <a:br>
              <a:rPr lang="en-US" altLang="en-US" sz="4000" dirty="0"/>
            </a:br>
            <a:r>
              <a:rPr lang="en-US" altLang="en-US" sz="4000" dirty="0"/>
              <a:t>- just use federal procedure, provided it is valid*</a:t>
            </a:r>
            <a:br>
              <a:rPr lang="en-US" altLang="en-US" sz="4000" dirty="0"/>
            </a:br>
            <a:r>
              <a:rPr lang="en-US" altLang="en-US" sz="4000" dirty="0"/>
              <a:t/>
            </a:r>
            <a:br>
              <a:rPr lang="en-US" altLang="en-US" sz="4000" dirty="0"/>
            </a:br>
            <a:r>
              <a:rPr lang="en-US" altLang="en-US" sz="4000" dirty="0"/>
              <a:t>*a FRCP might still be invalid under the RDA, e.g. because it abridges enlarges or modifies a </a:t>
            </a:r>
            <a:r>
              <a:rPr lang="en-US" altLang="en-US" sz="4000" i="1" dirty="0"/>
              <a:t>federal</a:t>
            </a:r>
            <a:r>
              <a:rPr lang="en-US" altLang="en-US" sz="4000" dirty="0"/>
              <a:t> substantive right</a:t>
            </a:r>
          </a:p>
        </p:txBody>
      </p:sp>
    </p:spTree>
    <p:extLst>
      <p:ext uri="{BB962C8B-B14F-4D97-AF65-F5344CB8AC3E}">
        <p14:creationId xmlns:p14="http://schemas.microsoft.com/office/powerpoint/2010/main" val="608263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486" y="365125"/>
            <a:ext cx="10921314" cy="6221026"/>
          </a:xfrm>
        </p:spPr>
        <p:txBody>
          <a:bodyPr>
            <a:normAutofit/>
          </a:bodyPr>
          <a:lstStyle/>
          <a:p>
            <a:r>
              <a:rPr lang="en-US" altLang="en-US" dirty="0"/>
              <a:t>example: P sues D in federal court in New York under federal securities law</a:t>
            </a:r>
            <a:br>
              <a:rPr lang="en-US" altLang="en-US" dirty="0"/>
            </a:br>
            <a:r>
              <a:rPr lang="en-US" altLang="en-US" dirty="0"/>
              <a:t/>
            </a:r>
            <a:br>
              <a:rPr lang="en-US" altLang="en-US" dirty="0"/>
            </a:br>
            <a:r>
              <a:rPr lang="en-US" altLang="en-US" dirty="0"/>
              <a:t>under New York state law the statute of limitations files on service</a:t>
            </a:r>
            <a:br>
              <a:rPr lang="en-US" altLang="en-US" dirty="0"/>
            </a:br>
            <a:r>
              <a:rPr lang="en-US" altLang="en-US" dirty="0"/>
              <a:t/>
            </a:r>
            <a:br>
              <a:rPr lang="en-US" altLang="en-US" dirty="0"/>
            </a:br>
            <a:r>
              <a:rPr lang="en-US" altLang="en-US" dirty="0"/>
              <a:t>when does the statute of limitations toll, filing or service?</a:t>
            </a:r>
            <a:br>
              <a:rPr lang="en-US" altLang="en-US" dirty="0"/>
            </a:br>
            <a:endParaRPr lang="en-US" dirty="0"/>
          </a:p>
        </p:txBody>
      </p:sp>
    </p:spTree>
    <p:extLst>
      <p:ext uri="{BB962C8B-B14F-4D97-AF65-F5344CB8AC3E}">
        <p14:creationId xmlns:p14="http://schemas.microsoft.com/office/powerpoint/2010/main" val="3863900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81200" y="274638"/>
            <a:ext cx="8229600" cy="6202362"/>
          </a:xfrm>
        </p:spPr>
        <p:txBody>
          <a:bodyPr/>
          <a:lstStyle/>
          <a:p>
            <a:r>
              <a:rPr lang="en-US" altLang="en-US" dirty="0"/>
              <a:t>assume now that a federal court entertains a state law action (or an action under the law of another nation)</a:t>
            </a:r>
          </a:p>
        </p:txBody>
      </p:sp>
    </p:spTree>
    <p:extLst>
      <p:ext uri="{BB962C8B-B14F-4D97-AF65-F5344CB8AC3E}">
        <p14:creationId xmlns:p14="http://schemas.microsoft.com/office/powerpoint/2010/main" val="356582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009900" y="1063626"/>
            <a:ext cx="6172200" cy="4537075"/>
          </a:xfrm>
        </p:spPr>
        <p:txBody>
          <a:bodyPr/>
          <a:lstStyle/>
          <a:p>
            <a:pPr eaLnBrk="1" hangingPunct="1"/>
            <a:r>
              <a:rPr lang="en-US" altLang="en-US" dirty="0"/>
              <a:t>is the relevant federal procedural law mandated by the U.S. Constitution? e.g. 7</a:t>
            </a:r>
            <a:r>
              <a:rPr lang="en-US" altLang="en-US" baseline="30000" dirty="0"/>
              <a:t>th</a:t>
            </a:r>
            <a:r>
              <a:rPr lang="en-US" altLang="en-US" dirty="0"/>
              <a:t> A</a:t>
            </a:r>
            <a:br>
              <a:rPr lang="en-US" altLang="en-US" dirty="0"/>
            </a:br>
            <a:r>
              <a:rPr lang="en-US" altLang="en-US" dirty="0"/>
              <a:t/>
            </a:r>
            <a:br>
              <a:rPr lang="en-US" altLang="en-US" dirty="0"/>
            </a:br>
            <a:r>
              <a:rPr lang="en-US" altLang="en-US" dirty="0"/>
              <a:t>	if yes it applies</a:t>
            </a:r>
            <a:br>
              <a:rPr lang="en-US" altLang="en-US" dirty="0"/>
            </a:br>
            <a:endParaRPr lang="en-US" altLang="en-US" dirty="0"/>
          </a:p>
        </p:txBody>
      </p:sp>
    </p:spTree>
    <p:extLst>
      <p:ext uri="{BB962C8B-B14F-4D97-AF65-F5344CB8AC3E}">
        <p14:creationId xmlns:p14="http://schemas.microsoft.com/office/powerpoint/2010/main" val="2740490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70517" y="1063626"/>
            <a:ext cx="11123720" cy="4708525"/>
          </a:xfrm>
        </p:spPr>
        <p:txBody>
          <a:bodyPr>
            <a:normAutofit fontScale="90000"/>
          </a:bodyPr>
          <a:lstStyle/>
          <a:p>
            <a:pPr eaLnBrk="1" hangingPunct="1"/>
            <a:r>
              <a:rPr lang="en-US" altLang="en-US" sz="4000" dirty="0"/>
              <a:t>is the relevant federal procedural law a federal statute?</a:t>
            </a:r>
            <a:br>
              <a:rPr lang="en-US" altLang="en-US" sz="4000" dirty="0"/>
            </a:br>
            <a:r>
              <a:rPr lang="en-US" altLang="en-US" sz="4000" dirty="0"/>
              <a:t/>
            </a:r>
            <a:br>
              <a:rPr lang="en-US" altLang="en-US" sz="4000" dirty="0"/>
            </a:br>
            <a:r>
              <a:rPr lang="en-US" altLang="en-US" sz="4000" dirty="0"/>
              <a:t>	if yes it applies if what it regulates is rationally capable of classification as procedural (arguably procedural)</a:t>
            </a:r>
            <a:br>
              <a:rPr lang="en-US" altLang="en-US" sz="4000" dirty="0"/>
            </a:br>
            <a:r>
              <a:rPr lang="en-US" altLang="en-US" sz="4000" dirty="0"/>
              <a:t/>
            </a:r>
            <a:br>
              <a:rPr lang="en-US" altLang="en-US" sz="4000" dirty="0"/>
            </a:br>
            <a:r>
              <a:rPr lang="en-US" altLang="en-US" sz="4000" dirty="0"/>
              <a:t>	- Green wonders about the power of Congress to preempt state rules bound up with the state’s cause of action...</a:t>
            </a:r>
            <a:br>
              <a:rPr lang="en-US" altLang="en-US" sz="4000" dirty="0"/>
            </a:br>
            <a:r>
              <a:rPr lang="en-US" altLang="en-US" sz="4000" dirty="0"/>
              <a:t>	- Green also wonders if Congress might use this power to override federal courts’ intrinsically judicial powers (</a:t>
            </a:r>
            <a:r>
              <a:rPr lang="en-US" altLang="en-US" sz="4000" dirty="0" err="1"/>
              <a:t>Schiavo</a:t>
            </a:r>
            <a:r>
              <a:rPr lang="en-US" altLang="en-US" sz="4000" dirty="0"/>
              <a:t>)</a:t>
            </a:r>
            <a:br>
              <a:rPr lang="en-US" altLang="en-US" sz="4000" dirty="0"/>
            </a:br>
            <a:endParaRPr lang="en-US" altLang="en-US" sz="4000" dirty="0"/>
          </a:p>
        </p:txBody>
      </p:sp>
    </p:spTree>
    <p:extLst>
      <p:ext uri="{BB962C8B-B14F-4D97-AF65-F5344CB8AC3E}">
        <p14:creationId xmlns:p14="http://schemas.microsoft.com/office/powerpoint/2010/main" val="778718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2379</TotalTime>
  <Words>1011</Words>
  <Application>Microsoft Office PowerPoint</Application>
  <PresentationFormat>Widescreen</PresentationFormat>
  <Paragraphs>48</Paragraphs>
  <Slides>48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48</vt:i4>
      </vt:variant>
    </vt:vector>
  </HeadingPairs>
  <TitlesOfParts>
    <vt:vector size="52" baseType="lpstr">
      <vt:lpstr>Arial</vt:lpstr>
      <vt:lpstr>Calibri</vt:lpstr>
      <vt:lpstr>Calibri Light</vt:lpstr>
      <vt:lpstr>Office Theme</vt:lpstr>
      <vt:lpstr>Mon., Nov. 25</vt:lpstr>
      <vt:lpstr>civil procedure  civil substance</vt:lpstr>
      <vt:lpstr>- state sovereignty interests - federal vertical borrowing interests - countervailing federal interests in favor of an independent federal standard  separation-of-powers considerations</vt:lpstr>
      <vt:lpstr>Erie flow chart...</vt:lpstr>
      <vt:lpstr>is the federal court sitting in diversity/alienage (or is there a cause of action with supplemental jurisdiction)?  if no (that is if it is solely federal question)  – no Erie problem - just use federal procedure, provided it is valid*  *a FRCP might still be invalid under the RDA, e.g. because it abridges enlarges or modifies a federal substantive right</vt:lpstr>
      <vt:lpstr>example: P sues D in federal court in New York under federal securities law  under New York state law the statute of limitations files on service  when does the statute of limitations toll, filing or service? </vt:lpstr>
      <vt:lpstr>assume now that a federal court entertains a state law action (or an action under the law of another nation)</vt:lpstr>
      <vt:lpstr>is the relevant federal procedural law mandated by the U.S. Constitution? e.g. 7th A   if yes it applies </vt:lpstr>
      <vt:lpstr>is the relevant federal procedural law a federal statute?   if yes it applies if what it regulates is rationally capable of classification as procedural (arguably procedural)   - Green wonders about the power of Congress to preempt state rules bound up with the state’s cause of action...  - Green also wonders if Congress might use this power to override federal courts’ intrinsically judicial powers (Schiavo) </vt:lpstr>
      <vt:lpstr>is the relevant federal procedural law a Fed. R. Civ. P.?  if yes only questions are   - is what it regulates arguably procedural? and - does it abridge enlarge or modify substantive rights (will discuss later)?  </vt:lpstr>
      <vt:lpstr>is the relevant federal procedural law common law?  - remember, includes cases in which the federal court simply doesn’t have anything that state law addresses  if so first determine if  1) state rule is bound up with the cause of action (Byrd) – if so, use state law  - Green wonders whether a state might abuse this power to bind up irrelevant procedural rules  2) if not look to  twin aims of Erie   difference leads to forum shopping and ineq. admin. of laws?  countervailing federal interests  </vt:lpstr>
      <vt:lpstr>tolling rules…?  is Ragan in the federal common law or FRCP track</vt:lpstr>
      <vt:lpstr>Rule 3.  Commencement of Action  A civil action is commenced by filing a complaint with the court. </vt:lpstr>
      <vt:lpstr>Walker v. Armco Steel Corp. (US 1980)  - according to forum state law, the statute of limitations tolls upon service - federal rule (inspired by Fed. R. Civ. P. 3) is that it tolls upon filing  - Ragan said use forum state rule - but does Hanna make a difference?</vt:lpstr>
      <vt:lpstr>application of the Hanna analysis (concerning FRCPs) is premised on a "direct collision" between the FRCP and the state law. </vt:lpstr>
      <vt:lpstr>- P sues D in federal court in New York under 42 USC 1983 for civil rights violations  - 1983 does not have its own statute of limitations, so federal courts borrow from analogous state statutes (NY’s is 2 years)  - New York's statute of limitations ran out between the time that P filed in federal court and the time P served D  - under the federal rule, statute of limitations are tolled at filing  - under the New York state rule they are tolled at service  - is P's action barred? </vt:lpstr>
      <vt:lpstr>P sues D under Pennsylvania law in federal court in New York  New York uses notice pleading  the federal approach is Twiqbal  which applies…?</vt:lpstr>
      <vt:lpstr>back to the FRCP track  especially § 2072(b)  “Such rules shall not abridge, enlarge or modify any substantive right. . . .” </vt:lpstr>
      <vt:lpstr>Shady Grove Orthoped. Assoc. V. Allstate (U.S. 2010)</vt:lpstr>
      <vt:lpstr>Allstate refused to pay NY statutory interest on late payment of claims  - class action against Allstate for the interest</vt:lpstr>
      <vt:lpstr>N. Y. Civ. Prac. Law Ann. §901 (no class actions for penalties or statutory minimum damages)</vt:lpstr>
      <vt:lpstr>Rule 23(a) provides: “(a) Prerequisites. One or more members of a class may sue or be sued as representative parties on behalf of all members only if: “(1) the class is so numerous that joinder of all members is impracticable; “(2) there are questions of law or fact common to the class; “(3) the claims or defenses of the representative parties are typical of the claims or defenses of the class; and “(4) the representative parties will fairly and adequately protect the interests of the class.” Subsection (b) says that “[a] class action may be maintained if Rule 23 (a) is satisfied and if” the suit falls into one of three described categories [irrelevant for present purposes].</vt:lpstr>
      <vt:lpstr>Scalia (with Thomas, Roberts &amp; Sotomayor) </vt:lpstr>
      <vt:lpstr>Scalia: “The fundamental difficulty with …these arguments is that the substantive nature of New York’s law, or its substantive purpose, makes no difference. A Federal Rule of Procedure is not valid in some jurisdictions and invalid in others—or valid in some cases and invalid in others—depending upon whether its effect is to frustrate a state substantive law (or a state procedural law enacted for substantive purposes). That could not be clearer in Sibbach…”</vt:lpstr>
      <vt:lpstr>Scalia:  “In sum, it is not the substantive or procedural nature or purpose of the affected state law that matters, but the substantive or procedural nature of the Federal Rule. We have held since Sibbach , and reaffirmed repeatedly, that the validity of a Federal Rule depends entirely upon whether it regulates procedure. If it does, it is authorized by §2072 and is valid in all jurisdictions, with respect to all claims, regardless of its incidental effect upon state-created rights.”</vt:lpstr>
      <vt:lpstr>assume there is a new FRCP that determines who has the burden of proof for contributory negligence – is it valid?</vt:lpstr>
      <vt:lpstr>Stevens, concurring</vt:lpstr>
      <vt:lpstr>Stevens:  The New York law at issue, N. Y. Civ. Prac. Law Ann. (CPLR) §901(b) (West 2006), is a procedural rule that is not part of New York’s substantive law. Accordingly, I agree with Justice Scalia that Federal Rule of Civil Procedure 23 must apply in this case and join Parts I and II–A of the Court’s opinion. But I also agree with Justice Ginsburg that there are some state procedural rules that federal courts must apply in diversity cases because they function as a part of the State’s definition of substantive rights and remedies.</vt:lpstr>
      <vt:lpstr>imagine that a class action for statutory penalties under Pennsylvania law had been brought in state court in New York  would section 901(b) have applied? </vt:lpstr>
      <vt:lpstr>imagine that a class action for statutory penalties under New York law had been brought in state court in Pennsylvania  would section 901(b) have applied?</vt:lpstr>
      <vt:lpstr>“Justice Scalia believes that the sole Enabling Act question is whether the federal rule “really regulates procedure,”which means, apparently, whether it regulates “the manner and the means by which the litigants’ rights are enforced”…. I respectfully disagree. This interpretation of the Enabling Act is consonant with the Act’s first limitation to “general rules of practice and procedure,”§2072(a). But it ignores the second limitation that such rules also“not abridge, enlarge or modify any substantive right,” §2072(b) (emphasis added), and in so doing ignores the balance that Congress struck between uniform rules of federal procedure and respect for a State’s construction of its own rights and remedies. It also ignores the separation-of-powers presumption, and federalism presumption that counsel against judicially created rules displacing state substantive law.”</vt:lpstr>
      <vt:lpstr>Ginsburg (with Kennedy, Breyer, &amp; Alito), dissenting</vt:lpstr>
      <vt:lpstr>Ginsburg:  “The Court today approves Shady Grove’s attempt to transform a $500 case into a $5,000,000 award, although the State creating the right to recover has proscribed this alchemy. If Shady Grove had filed suit in New York state court, the 2% interest payment authorized by New York Ins. Law Ann. §5106(a) (West 2009) as a penalty for overdue benefits would, by Shady Grove’s own measure, amount to no more than $500.”</vt:lpstr>
      <vt:lpstr>“In sum, both before and after Hanna , the above-described decisions show, federal courts have been cautioned by this Court to ‘interpre[t] the Federal Rules … with sensitivity to important state interests,’ and a will ‘to avoid conflict with important state regulatory policies.’ The Court veers away from that approach…in favor of a mechanical reading of Federal Rules, insensitive to state interests and productive of discord.” </vt:lpstr>
      <vt:lpstr>Is the relevant federal procedural law a Fed. R. Civ. P.?  if yes only questions are   - is it arguably procedural and  - does it abridge enlarge or modify substantive rights   (must consider state substantive policies) </vt:lpstr>
      <vt:lpstr>- Colorado passed a Certificate of Review Statute  - anyone suing a licensed professional for malpractice must provide, with the complaint filed, a certificate stating that an expert in the licensed professional’s area of practice has examined the claim and has determined that it has substantial justification  - P (a citizen of New York) sues D (a citizen of Colorado) in the Federal District Court for the District of Colorado for medical malpractice under New York law.    - P’s suit concerns an operation that D performed upon P in New York City  - P does not file a Certificate of Review with her complaint  - in his answer, D asks that the action be dismissed for failure to file a Certificate of Review  - what result and why?</vt:lpstr>
      <vt:lpstr>Semtek Int'l Inc. v. Lockheed Martin Corp.,   (U.S. 2001)</vt:lpstr>
      <vt:lpstr>- Semtek sues Lockheed in state court in Ca. under Ca. law  -the action is removed under diversity  - then dismissed on statute of limitations grounds  - Semtek then brings an action in state court in Maryland (where there is a longer statute of limitations)  - claim precluded?  - assume that under federal law a dismissal under statute of limitations grounds has claim preclusive effect  - under California law it does not</vt:lpstr>
      <vt:lpstr>Rule 41. Dismissal of Actions . . . (b) Involuntary Dismissal; Effect.  If the plaintiff fails to prosecute or to comply with these rules or a court order, a defendant may move to dismiss the action or any claim against it. Unless the dismissal order states otherwise, a dismissal under this subdivision (b) and any dismissal not under this rule — except one for lack of jurisdiction, improper venue, or failure to join a party under Rule 19 — operates as an adjudication on the merits.</vt:lpstr>
      <vt:lpstr>We think, then, that the effect of the “adjudication upon the merits” default provision of Rule 41(b)...is simply that, unlike a dismissal “without prejudice,” the dismissal in the present case barred refiling of the same claim in the United States District Court for the Central District of California. </vt:lpstr>
      <vt:lpstr>in federal common law track  - is Ca’s preclusion law bound up with the Ca cause of action?</vt:lpstr>
      <vt:lpstr>will difference between federal and state law lead to forum shopping?  are there countervailing federal interests?</vt:lpstr>
      <vt:lpstr>In other words, in Dupasseur the State was allowed (indeed, required) to give a federal diversity judgment no more effect than it would accord one of its own judgments only because reference to state law was the federal rule that this Court deemed appropriate . In short, federal common law governs the claim-preclusive effect of a dismissal by a federal court sitting in diversity.</vt:lpstr>
      <vt:lpstr>- P sues D in federal court in diversity in California  - P's suit is personal injury due to a defective hot water heater  - judgment for P  - P subsequently sues D in state court in California for property damages due to the water heater   - under California's law of claim preclusion, an action for personal injury and for property damages concern different primary rights  - does the California or the federal (transactional) rule concerning the scope of P's claim against D apply? </vt:lpstr>
      <vt:lpstr>What if there was no FRCP 4(k)(1)(A)?  </vt:lpstr>
      <vt:lpstr>Essay Question 7. (30 points)  P (a domiciliary of California) sued D University (a for-profit college incorporated in New York with its principal place of business in New York) in federal court in California. P alleged that D University committed fraud under California law by misrepresenting the employment statistics of graduates. The D Corporation brought a counterclaim for defamation against P. P sought to have the counterclaim dismissed under section 23 of the California Code of Civil Procedure, which states as follows:  </vt:lpstr>
      <vt:lpstr>Section 23(a) The Legislature finds and declares that there has been a disturbing increase in lawsuits brought primarily to chill the valid exercise of freedom of speech and petition for the redress of grievances. The Legislature finds and declares that it is in the public interest to encourage continued participation in matters of public significance, and that this participation should not be chilled through abuse of the judicial process.  (b) (1) A cause of action against a person arising from any act of that person in furtherance of the person’s right of petition or free speech in connection with a public issue shall be subject to a special motion to strike, unless the court determines that the claimant has established that there is a probability that he or she will prevail on the claim. (2) In making its determination, the court shall consider the pleadings, and supporting and opposing affidavits stating the facts upon which liability is based.  … (d) All discovery proceedings in the action shall be stayed upon the filing of a notice of motion made pursuant to this section. The stay of discovery shall remain in effect until notice of entry of the order ruling on the motion.</vt:lpstr>
      <vt:lpstr>The D Corp. argues that section 23 is inapplicable in federal court in California. Who is right and why?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592</cp:revision>
  <cp:lastPrinted>2017-10-09T17:13:38Z</cp:lastPrinted>
  <dcterms:created xsi:type="dcterms:W3CDTF">2017-09-12T14:18:22Z</dcterms:created>
  <dcterms:modified xsi:type="dcterms:W3CDTF">2019-11-25T13:08:39Z</dcterms:modified>
</cp:coreProperties>
</file>