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4"/>
  </p:notesMasterIdLst>
  <p:handoutMasterIdLst>
    <p:handoutMasterId r:id="rId125"/>
  </p:handoutMasterIdLst>
  <p:sldIdLst>
    <p:sldId id="257" r:id="rId2"/>
    <p:sldId id="1367" r:id="rId3"/>
    <p:sldId id="1368" r:id="rId4"/>
    <p:sldId id="1385" r:id="rId5"/>
    <p:sldId id="1386" r:id="rId6"/>
    <p:sldId id="1421" r:id="rId7"/>
    <p:sldId id="1449" r:id="rId8"/>
    <p:sldId id="620" r:id="rId9"/>
    <p:sldId id="621" r:id="rId10"/>
    <p:sldId id="1441" r:id="rId11"/>
    <p:sldId id="1440" r:id="rId12"/>
    <p:sldId id="555" r:id="rId13"/>
    <p:sldId id="1477" r:id="rId14"/>
    <p:sldId id="636" r:id="rId15"/>
    <p:sldId id="577" r:id="rId16"/>
    <p:sldId id="1448" r:id="rId17"/>
    <p:sldId id="1450" r:id="rId18"/>
    <p:sldId id="1453" r:id="rId19"/>
    <p:sldId id="1452" r:id="rId20"/>
    <p:sldId id="1454" r:id="rId21"/>
    <p:sldId id="1436" r:id="rId22"/>
    <p:sldId id="1455" r:id="rId23"/>
    <p:sldId id="630" r:id="rId24"/>
    <p:sldId id="1456" r:id="rId25"/>
    <p:sldId id="642" r:id="rId26"/>
    <p:sldId id="1466" r:id="rId27"/>
    <p:sldId id="1457" r:id="rId28"/>
    <p:sldId id="643" r:id="rId29"/>
    <p:sldId id="639" r:id="rId30"/>
    <p:sldId id="638" r:id="rId31"/>
    <p:sldId id="1437" r:id="rId32"/>
    <p:sldId id="580" r:id="rId33"/>
    <p:sldId id="648" r:id="rId34"/>
    <p:sldId id="673" r:id="rId35"/>
    <p:sldId id="647" r:id="rId36"/>
    <p:sldId id="1478" r:id="rId37"/>
    <p:sldId id="581" r:id="rId38"/>
    <p:sldId id="582" r:id="rId39"/>
    <p:sldId id="583" r:id="rId40"/>
    <p:sldId id="584" r:id="rId41"/>
    <p:sldId id="1458" r:id="rId42"/>
    <p:sldId id="585" r:id="rId43"/>
    <p:sldId id="1459" r:id="rId44"/>
    <p:sldId id="586" r:id="rId45"/>
    <p:sldId id="587" r:id="rId46"/>
    <p:sldId id="588" r:id="rId47"/>
    <p:sldId id="589" r:id="rId48"/>
    <p:sldId id="591" r:id="rId49"/>
    <p:sldId id="593" r:id="rId50"/>
    <p:sldId id="594" r:id="rId51"/>
    <p:sldId id="644" r:id="rId52"/>
    <p:sldId id="595" r:id="rId53"/>
    <p:sldId id="596" r:id="rId54"/>
    <p:sldId id="645" r:id="rId55"/>
    <p:sldId id="624" r:id="rId56"/>
    <p:sldId id="635" r:id="rId57"/>
    <p:sldId id="1438" r:id="rId58"/>
    <p:sldId id="1439" r:id="rId59"/>
    <p:sldId id="597" r:id="rId60"/>
    <p:sldId id="1460" r:id="rId61"/>
    <p:sldId id="598" r:id="rId62"/>
    <p:sldId id="599" r:id="rId63"/>
    <p:sldId id="646" r:id="rId64"/>
    <p:sldId id="672" r:id="rId65"/>
    <p:sldId id="600" r:id="rId66"/>
    <p:sldId id="602" r:id="rId67"/>
    <p:sldId id="603" r:id="rId68"/>
    <p:sldId id="604" r:id="rId69"/>
    <p:sldId id="1479" r:id="rId70"/>
    <p:sldId id="650" r:id="rId71"/>
    <p:sldId id="651" r:id="rId72"/>
    <p:sldId id="652" r:id="rId73"/>
    <p:sldId id="653" r:id="rId74"/>
    <p:sldId id="654" r:id="rId75"/>
    <p:sldId id="655" r:id="rId76"/>
    <p:sldId id="656" r:id="rId77"/>
    <p:sldId id="657" r:id="rId78"/>
    <p:sldId id="658" r:id="rId79"/>
    <p:sldId id="659" r:id="rId80"/>
    <p:sldId id="660" r:id="rId81"/>
    <p:sldId id="662" r:id="rId82"/>
    <p:sldId id="663" r:id="rId83"/>
    <p:sldId id="674" r:id="rId84"/>
    <p:sldId id="664" r:id="rId85"/>
    <p:sldId id="665" r:id="rId86"/>
    <p:sldId id="666" r:id="rId87"/>
    <p:sldId id="667" r:id="rId88"/>
    <p:sldId id="1434" r:id="rId89"/>
    <p:sldId id="1435" r:id="rId90"/>
    <p:sldId id="1467" r:id="rId91"/>
    <p:sldId id="1468" r:id="rId92"/>
    <p:sldId id="1469" r:id="rId93"/>
    <p:sldId id="1470" r:id="rId94"/>
    <p:sldId id="1471" r:id="rId95"/>
    <p:sldId id="1472" r:id="rId96"/>
    <p:sldId id="1442" r:id="rId97"/>
    <p:sldId id="1443" r:id="rId98"/>
    <p:sldId id="1444" r:id="rId99"/>
    <p:sldId id="1445" r:id="rId100"/>
    <p:sldId id="1473" r:id="rId101"/>
    <p:sldId id="1447" r:id="rId102"/>
    <p:sldId id="1474" r:id="rId103"/>
    <p:sldId id="1475" r:id="rId104"/>
    <p:sldId id="1476" r:id="rId105"/>
    <p:sldId id="741" r:id="rId106"/>
    <p:sldId id="709" r:id="rId107"/>
    <p:sldId id="710" r:id="rId108"/>
    <p:sldId id="711" r:id="rId109"/>
    <p:sldId id="712" r:id="rId110"/>
    <p:sldId id="713" r:id="rId111"/>
    <p:sldId id="714" r:id="rId112"/>
    <p:sldId id="715" r:id="rId113"/>
    <p:sldId id="716" r:id="rId114"/>
    <p:sldId id="717" r:id="rId115"/>
    <p:sldId id="718" r:id="rId116"/>
    <p:sldId id="719" r:id="rId117"/>
    <p:sldId id="720" r:id="rId118"/>
    <p:sldId id="721" r:id="rId119"/>
    <p:sldId id="722" r:id="rId120"/>
    <p:sldId id="723" r:id="rId121"/>
    <p:sldId id="724" r:id="rId122"/>
    <p:sldId id="725" r:id="rId123"/>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87" autoAdjust="0"/>
    <p:restoredTop sz="94660"/>
  </p:normalViewPr>
  <p:slideViewPr>
    <p:cSldViewPr snapToGrid="0">
      <p:cViewPr varScale="1">
        <p:scale>
          <a:sx n="77" d="100"/>
          <a:sy n="77" d="100"/>
        </p:scale>
        <p:origin x="67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theme" Target="theme/theme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notesMaster" Target="notesMasters/notesMaster1.xml"/><Relationship Id="rId12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DBCBFD6-4551-4DBD-B9C4-EAEBBF2DAF0D}" type="datetimeFigureOut">
              <a:rPr lang="en-US" smtClean="0"/>
              <a:t>11/20/2019</a:t>
            </a:fld>
            <a:endParaRPr lang="en-US"/>
          </a:p>
        </p:txBody>
      </p:sp>
      <p:sp>
        <p:nvSpPr>
          <p:cNvPr id="4" name="Footer Placeholder 3"/>
          <p:cNvSpPr>
            <a:spLocks noGrp="1"/>
          </p:cNvSpPr>
          <p:nvPr>
            <p:ph type="ftr" sz="quarter" idx="2"/>
          </p:nvPr>
        </p:nvSpPr>
        <p:spPr>
          <a:xfrm>
            <a:off x="0" y="8829973"/>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73"/>
            <a:ext cx="3037840" cy="466433"/>
          </a:xfrm>
          <a:prstGeom prst="rect">
            <a:avLst/>
          </a:prstGeom>
        </p:spPr>
        <p:txBody>
          <a:bodyPr vert="horz" lIns="93177" tIns="46589" rIns="93177" bIns="46589" rtlCol="0" anchor="b"/>
          <a:lstStyle>
            <a:lvl1pPr algn="r">
              <a:defRPr sz="1200"/>
            </a:lvl1pPr>
          </a:lstStyle>
          <a:p>
            <a:fld id="{FAEFE8B7-8CFF-4F4D-94A6-B9BB49523A8D}" type="slidenum">
              <a:rPr lang="en-US" smtClean="0"/>
              <a:t>‹#›</a:t>
            </a:fld>
            <a:endParaRPr lang="en-US"/>
          </a:p>
        </p:txBody>
      </p:sp>
    </p:spTree>
    <p:extLst>
      <p:ext uri="{BB962C8B-B14F-4D97-AF65-F5344CB8AC3E}">
        <p14:creationId xmlns:p14="http://schemas.microsoft.com/office/powerpoint/2010/main" val="32546225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6"/>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41" y="6"/>
            <a:ext cx="3038475" cy="466725"/>
          </a:xfrm>
          <a:prstGeom prst="rect">
            <a:avLst/>
          </a:prstGeom>
        </p:spPr>
        <p:txBody>
          <a:bodyPr vert="horz" lIns="91440" tIns="45720" rIns="91440" bIns="45720" rtlCol="0"/>
          <a:lstStyle>
            <a:lvl1pPr algn="r">
              <a:defRPr sz="1200"/>
            </a:lvl1pPr>
          </a:lstStyle>
          <a:p>
            <a:fld id="{8A16A093-262C-5C40-8390-1ECC09DA62F7}" type="datetimeFigureOut">
              <a:rPr lang="en-US" smtClean="0"/>
              <a:t>11/20/2019</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81"/>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3" y="8829681"/>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41" y="8829681"/>
            <a:ext cx="3038475" cy="466725"/>
          </a:xfrm>
          <a:prstGeom prst="rect">
            <a:avLst/>
          </a:prstGeom>
        </p:spPr>
        <p:txBody>
          <a:bodyPr vert="horz" lIns="91440" tIns="45720" rIns="91440" bIns="45720" rtlCol="0" anchor="b"/>
          <a:lstStyle>
            <a:lvl1pPr algn="r">
              <a:defRPr sz="1200"/>
            </a:lvl1pPr>
          </a:lstStyle>
          <a:p>
            <a:fld id="{188B24F4-2D16-E743-8EDE-7B0C0DD6D6CA}" type="slidenum">
              <a:rPr lang="en-US" smtClean="0"/>
              <a:t>‹#›</a:t>
            </a:fld>
            <a:endParaRPr lang="en-US"/>
          </a:p>
        </p:txBody>
      </p:sp>
    </p:spTree>
    <p:extLst>
      <p:ext uri="{BB962C8B-B14F-4D97-AF65-F5344CB8AC3E}">
        <p14:creationId xmlns:p14="http://schemas.microsoft.com/office/powerpoint/2010/main" val="906411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7B8717B-3FF1-4C79-B652-E0BC406EBB88}" type="datetimeFigureOut">
              <a:rPr lang="en-US" smtClean="0"/>
              <a:t>11/20/2019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586791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496754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313640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7B8717B-3FF1-4C79-B652-E0BC406EBB88}" type="datetimeFigureOut">
              <a:rPr lang="en-US" smtClean="0"/>
              <a:t>11/20/2019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619540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B8717B-3FF1-4C79-B652-E0BC406EBB88}" type="datetimeFigureOut">
              <a:rPr lang="en-US" smtClean="0"/>
              <a:t>11/20/2019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537975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7B8717B-3FF1-4C79-B652-E0BC406EBB88}" type="datetimeFigureOut">
              <a:rPr lang="en-US" smtClean="0"/>
              <a:t>11/20/2019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156368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7B8717B-3FF1-4C79-B652-E0BC406EBB88}" type="datetimeFigureOut">
              <a:rPr lang="en-US" smtClean="0"/>
              <a:t>11/20/2019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227482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7B8717B-3FF1-4C79-B652-E0BC406EBB88}" type="datetimeFigureOut">
              <a:rPr lang="en-US" smtClean="0"/>
              <a:t>11/20/2019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170775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B8717B-3FF1-4C79-B652-E0BC406EBB88}" type="datetimeFigureOut">
              <a:rPr lang="en-US" smtClean="0"/>
              <a:t>11/20/2019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3432100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11/20/2019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81625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7B8717B-3FF1-4C79-B652-E0BC406EBB88}" type="datetimeFigureOut">
              <a:rPr lang="en-US" smtClean="0"/>
              <a:t>11/20/2019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700E80-2B1F-4CD1-B586-42FB52AE81F5}" type="slidenum">
              <a:rPr lang="en-US" smtClean="0"/>
              <a:t>‹#›</a:t>
            </a:fld>
            <a:endParaRPr lang="en-US"/>
          </a:p>
        </p:txBody>
      </p:sp>
    </p:spTree>
    <p:extLst>
      <p:ext uri="{BB962C8B-B14F-4D97-AF65-F5344CB8AC3E}">
        <p14:creationId xmlns:p14="http://schemas.microsoft.com/office/powerpoint/2010/main" val="14475335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7B8717B-3FF1-4C79-B652-E0BC406EBB88}" type="datetimeFigureOut">
              <a:rPr lang="en-US" smtClean="0"/>
              <a:t>11/20/2019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700E80-2B1F-4CD1-B586-42FB52AE81F5}" type="slidenum">
              <a:rPr lang="en-US" smtClean="0"/>
              <a:t>‹#›</a:t>
            </a:fld>
            <a:endParaRPr lang="en-US"/>
          </a:p>
        </p:txBody>
      </p:sp>
    </p:spTree>
    <p:extLst>
      <p:ext uri="{BB962C8B-B14F-4D97-AF65-F5344CB8AC3E}">
        <p14:creationId xmlns:p14="http://schemas.microsoft.com/office/powerpoint/2010/main" val="29431332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p:nvPr>
        </p:nvSpPr>
        <p:spPr>
          <a:xfrm>
            <a:off x="1905000" y="274638"/>
            <a:ext cx="8305800" cy="5668962"/>
          </a:xfrm>
        </p:spPr>
        <p:txBody>
          <a:bodyPr/>
          <a:lstStyle/>
          <a:p>
            <a:pPr eaLnBrk="1" hangingPunct="1"/>
            <a:r>
              <a:rPr lang="en-US" altLang="en-US" dirty="0"/>
              <a:t>Wed., Nov. 20</a:t>
            </a:r>
          </a:p>
        </p:txBody>
      </p:sp>
    </p:spTree>
    <p:extLst>
      <p:ext uri="{BB962C8B-B14F-4D97-AF65-F5344CB8AC3E}">
        <p14:creationId xmlns:p14="http://schemas.microsoft.com/office/powerpoint/2010/main" val="35426585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F144BB-31E2-6441-9401-36D59E716732}"/>
              </a:ext>
            </a:extLst>
          </p:cNvPr>
          <p:cNvSpPr>
            <a:spLocks noGrp="1"/>
          </p:cNvSpPr>
          <p:nvPr>
            <p:ph type="title"/>
          </p:nvPr>
        </p:nvSpPr>
        <p:spPr>
          <a:xfrm>
            <a:off x="468630" y="365125"/>
            <a:ext cx="10885170" cy="6024245"/>
          </a:xfrm>
        </p:spPr>
        <p:txBody>
          <a:bodyPr/>
          <a:lstStyle/>
          <a:p>
            <a:r>
              <a:rPr lang="en-US" dirty="0"/>
              <a:t>two main horizonal choice of law approaches</a:t>
            </a:r>
            <a:br>
              <a:rPr lang="en-US" dirty="0"/>
            </a:br>
            <a:r>
              <a:rPr lang="en-US" dirty="0"/>
              <a:t/>
            </a:r>
            <a:br>
              <a:rPr lang="en-US" dirty="0"/>
            </a:br>
            <a:r>
              <a:rPr lang="en-US" dirty="0"/>
              <a:t>traditional</a:t>
            </a:r>
            <a:br>
              <a:rPr lang="en-US" dirty="0"/>
            </a:br>
            <a:r>
              <a:rPr lang="en-US" dirty="0"/>
              <a:t>modern (“interest analysis”)</a:t>
            </a:r>
            <a:br>
              <a:rPr lang="en-US" dirty="0"/>
            </a:br>
            <a:r>
              <a:rPr lang="en-US" dirty="0"/>
              <a:t/>
            </a:r>
            <a:br>
              <a:rPr lang="en-US" dirty="0"/>
            </a:br>
            <a:r>
              <a:rPr lang="en-US" dirty="0"/>
              <a:t>but lots of variation among these</a:t>
            </a:r>
          </a:p>
        </p:txBody>
      </p:sp>
    </p:spTree>
    <p:extLst>
      <p:ext uri="{BB962C8B-B14F-4D97-AF65-F5344CB8AC3E}">
        <p14:creationId xmlns:p14="http://schemas.microsoft.com/office/powerpoint/2010/main" val="82119433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2895600" y="1063626"/>
            <a:ext cx="6286500" cy="4594225"/>
          </a:xfrm>
        </p:spPr>
        <p:txBody>
          <a:bodyPr/>
          <a:lstStyle/>
          <a:p>
            <a:pPr eaLnBrk="1" hangingPunct="1"/>
            <a:r>
              <a:rPr lang="en-US" altLang="en-US" b="1"/>
              <a:t>Rule 3.  Commencement of Action</a:t>
            </a:r>
            <a:br>
              <a:rPr lang="en-US" altLang="en-US" b="1"/>
            </a:br>
            <a:r>
              <a:rPr lang="en-US" altLang="en-US" b="1"/>
              <a:t/>
            </a:r>
            <a:br>
              <a:rPr lang="en-US" altLang="en-US" b="1"/>
            </a:br>
            <a:r>
              <a:rPr lang="en-US" altLang="en-US"/>
              <a:t>A civil action is commenced by filing a complaint with the court.</a:t>
            </a:r>
            <a:br>
              <a:rPr lang="en-US" altLang="en-US"/>
            </a:br>
            <a:endParaRPr lang="en-US" altLang="en-US"/>
          </a:p>
        </p:txBody>
      </p:sp>
    </p:spTree>
    <p:extLst>
      <p:ext uri="{BB962C8B-B14F-4D97-AF65-F5344CB8AC3E}">
        <p14:creationId xmlns:p14="http://schemas.microsoft.com/office/powerpoint/2010/main" val="419747550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1063626"/>
            <a:ext cx="8686800" cy="4537075"/>
          </a:xfrm>
        </p:spPr>
        <p:txBody>
          <a:bodyPr rtlCol="0">
            <a:normAutofit fontScale="90000"/>
          </a:bodyPr>
          <a:lstStyle/>
          <a:p>
            <a:pPr>
              <a:defRPr/>
            </a:pPr>
            <a:r>
              <a:rPr lang="en-US" dirty="0"/>
              <a:t>Walker v. Armco Steel Corp.</a:t>
            </a:r>
            <a:br>
              <a:rPr lang="en-US" dirty="0"/>
            </a:br>
            <a:r>
              <a:rPr lang="en-US" dirty="0"/>
              <a:t>(US 1980)</a:t>
            </a:r>
            <a:br>
              <a:rPr lang="en-US" dirty="0"/>
            </a:br>
            <a:r>
              <a:rPr lang="en-US" dirty="0"/>
              <a:t/>
            </a:r>
            <a:br>
              <a:rPr lang="en-US" dirty="0"/>
            </a:br>
            <a:r>
              <a:rPr lang="en-US" dirty="0"/>
              <a:t>- according to forum state law, the statute of limitations tolls upon service</a:t>
            </a:r>
            <a:br>
              <a:rPr lang="en-US" dirty="0"/>
            </a:br>
            <a:r>
              <a:rPr lang="en-US" dirty="0"/>
              <a:t>- federal rule (inspired by Fed. R. Civ. P. 3) is that it tolls upon filing</a:t>
            </a:r>
            <a:br>
              <a:rPr lang="en-US" dirty="0"/>
            </a:br>
            <a:r>
              <a:rPr lang="en-US" dirty="0"/>
              <a:t/>
            </a:r>
            <a:br>
              <a:rPr lang="en-US" dirty="0"/>
            </a:br>
            <a:r>
              <a:rPr lang="en-US" dirty="0"/>
              <a:t>- Ragan said use forum state rule</a:t>
            </a:r>
            <a:br>
              <a:rPr lang="en-US" dirty="0"/>
            </a:br>
            <a:r>
              <a:rPr lang="en-US" dirty="0"/>
              <a:t>- but does </a:t>
            </a:r>
            <a:r>
              <a:rPr lang="en-US" i="1" dirty="0"/>
              <a:t>Hanna</a:t>
            </a:r>
            <a:r>
              <a:rPr lang="en-US" dirty="0"/>
              <a:t> make a difference?</a:t>
            </a:r>
          </a:p>
        </p:txBody>
      </p:sp>
    </p:spTree>
    <p:extLst>
      <p:ext uri="{BB962C8B-B14F-4D97-AF65-F5344CB8AC3E}">
        <p14:creationId xmlns:p14="http://schemas.microsoft.com/office/powerpoint/2010/main" val="139989328"/>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a:xfrm>
            <a:off x="2041526" y="1131888"/>
            <a:ext cx="7997825" cy="4533900"/>
          </a:xfrm>
        </p:spPr>
        <p:txBody>
          <a:bodyPr/>
          <a:lstStyle/>
          <a:p>
            <a:r>
              <a:rPr lang="en-US" altLang="en-US" dirty="0"/>
              <a:t>application of the </a:t>
            </a:r>
            <a:r>
              <a:rPr lang="en-US" altLang="en-US" i="1" dirty="0"/>
              <a:t>Hanna</a:t>
            </a:r>
            <a:r>
              <a:rPr lang="en-US" altLang="en-US" dirty="0"/>
              <a:t> analysis (concerning FRCPs) is premised on a "direct collision" between the FRCP and the state law. </a:t>
            </a:r>
          </a:p>
        </p:txBody>
      </p:sp>
    </p:spTree>
    <p:extLst>
      <p:ext uri="{BB962C8B-B14F-4D97-AF65-F5344CB8AC3E}">
        <p14:creationId xmlns:p14="http://schemas.microsoft.com/office/powerpoint/2010/main" val="3134875997"/>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247135" y="296561"/>
            <a:ext cx="11738919" cy="6413157"/>
          </a:xfrm>
        </p:spPr>
        <p:txBody>
          <a:bodyPr>
            <a:normAutofit fontScale="90000"/>
          </a:bodyPr>
          <a:lstStyle/>
          <a:p>
            <a:pPr algn="l" eaLnBrk="1" hangingPunct="1"/>
            <a:r>
              <a:rPr lang="en-US" altLang="en-US" sz="3200" dirty="0"/>
              <a:t>- P sues D in federal court in New York under 42 USC 1983 for civil rights violations</a:t>
            </a:r>
            <a:br>
              <a:rPr lang="en-US" altLang="en-US" sz="3200" dirty="0"/>
            </a:br>
            <a:r>
              <a:rPr lang="en-US" altLang="en-US" sz="3200" dirty="0"/>
              <a:t/>
            </a:r>
            <a:br>
              <a:rPr lang="en-US" altLang="en-US" sz="3200" dirty="0"/>
            </a:br>
            <a:r>
              <a:rPr lang="en-US" altLang="en-US" sz="3200" dirty="0"/>
              <a:t>- 1983 does not have its own statute of limitations, so federal courts borrow from analogous </a:t>
            </a:r>
            <a:r>
              <a:rPr lang="en-US" altLang="en-US" sz="3200"/>
              <a:t>state statutes (NY’s is 2 years)</a:t>
            </a:r>
            <a:r>
              <a:rPr lang="en-US" altLang="en-US" sz="3200" dirty="0"/>
              <a:t/>
            </a:r>
            <a:br>
              <a:rPr lang="en-US" altLang="en-US" sz="3200" dirty="0"/>
            </a:br>
            <a:r>
              <a:rPr lang="en-US" altLang="en-US" sz="3200" dirty="0"/>
              <a:t/>
            </a:r>
            <a:br>
              <a:rPr lang="en-US" altLang="en-US" sz="3200" dirty="0"/>
            </a:br>
            <a:r>
              <a:rPr lang="en-US" altLang="en-US" sz="3200" dirty="0"/>
              <a:t>- New York's statute of limitations ran out between the time that P filed in federal court and the time P served D</a:t>
            </a:r>
            <a:br>
              <a:rPr lang="en-US" altLang="en-US" sz="3200" dirty="0"/>
            </a:br>
            <a:r>
              <a:rPr lang="en-US" altLang="en-US" sz="3200" dirty="0"/>
              <a:t/>
            </a:r>
            <a:br>
              <a:rPr lang="en-US" altLang="en-US" sz="3200" dirty="0"/>
            </a:br>
            <a:r>
              <a:rPr lang="en-US" altLang="en-US" sz="3200" dirty="0"/>
              <a:t>- under the federal rule, statute of limitations are tolled at filing</a:t>
            </a:r>
            <a:br>
              <a:rPr lang="en-US" altLang="en-US" sz="3200" dirty="0"/>
            </a:br>
            <a:r>
              <a:rPr lang="en-US" altLang="en-US" sz="3200" dirty="0"/>
              <a:t/>
            </a:r>
            <a:br>
              <a:rPr lang="en-US" altLang="en-US" sz="3200" dirty="0"/>
            </a:br>
            <a:r>
              <a:rPr lang="en-US" altLang="en-US" sz="3200" dirty="0"/>
              <a:t>- under the New York state rule they are tolled at service</a:t>
            </a:r>
            <a:br>
              <a:rPr lang="en-US" altLang="en-US" sz="3200" dirty="0"/>
            </a:br>
            <a:r>
              <a:rPr lang="en-US" altLang="en-US" sz="3200" dirty="0"/>
              <a:t/>
            </a:r>
            <a:br>
              <a:rPr lang="en-US" altLang="en-US" sz="3200" dirty="0"/>
            </a:br>
            <a:r>
              <a:rPr lang="en-US" altLang="en-US" sz="3200" dirty="0"/>
              <a:t>- is P's action barred?</a:t>
            </a:r>
            <a:br>
              <a:rPr lang="en-US" altLang="en-US" sz="3200" dirty="0"/>
            </a:br>
            <a:endParaRPr lang="en-US" altLang="en-US" sz="3200" dirty="0"/>
          </a:p>
        </p:txBody>
      </p:sp>
    </p:spTree>
    <p:extLst>
      <p:ext uri="{BB962C8B-B14F-4D97-AF65-F5344CB8AC3E}">
        <p14:creationId xmlns:p14="http://schemas.microsoft.com/office/powerpoint/2010/main" val="332783737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1336" y="365125"/>
            <a:ext cx="10652464" cy="6168840"/>
          </a:xfrm>
        </p:spPr>
        <p:txBody>
          <a:bodyPr/>
          <a:lstStyle/>
          <a:p>
            <a:r>
              <a:rPr lang="en-US" dirty="0"/>
              <a:t>P sues D under Pennsylvania law in federal court in New York</a:t>
            </a:r>
            <a:br>
              <a:rPr lang="en-US" dirty="0"/>
            </a:br>
            <a:r>
              <a:rPr lang="en-US" dirty="0"/>
              <a:t/>
            </a:r>
            <a:br>
              <a:rPr lang="en-US" dirty="0"/>
            </a:br>
            <a:r>
              <a:rPr lang="en-US" dirty="0"/>
              <a:t>New York uses notice pleading</a:t>
            </a:r>
            <a:br>
              <a:rPr lang="en-US" dirty="0"/>
            </a:br>
            <a:r>
              <a:rPr lang="en-US" dirty="0"/>
              <a:t/>
            </a:r>
            <a:br>
              <a:rPr lang="en-US" dirty="0"/>
            </a:br>
            <a:r>
              <a:rPr lang="en-US" dirty="0"/>
              <a:t>the federal approach is </a:t>
            </a:r>
            <a:r>
              <a:rPr lang="en-US" dirty="0" err="1"/>
              <a:t>Twiqbal</a:t>
            </a:r>
            <a:r>
              <a:rPr lang="en-US" dirty="0"/>
              <a:t/>
            </a:r>
            <a:br>
              <a:rPr lang="en-US" dirty="0"/>
            </a:br>
            <a:r>
              <a:rPr lang="en-US" dirty="0"/>
              <a:t/>
            </a:r>
            <a:br>
              <a:rPr lang="en-US" dirty="0"/>
            </a:br>
            <a:r>
              <a:rPr lang="en-US" dirty="0"/>
              <a:t>which applies…?</a:t>
            </a:r>
          </a:p>
        </p:txBody>
      </p:sp>
    </p:spTree>
    <p:extLst>
      <p:ext uri="{BB962C8B-B14F-4D97-AF65-F5344CB8AC3E}">
        <p14:creationId xmlns:p14="http://schemas.microsoft.com/office/powerpoint/2010/main" val="1458840308"/>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049" y="365125"/>
            <a:ext cx="10624751" cy="6233383"/>
          </a:xfrm>
        </p:spPr>
        <p:txBody>
          <a:bodyPr/>
          <a:lstStyle/>
          <a:p>
            <a:r>
              <a:rPr lang="en-US" dirty="0"/>
              <a:t>back to the FRCP track</a:t>
            </a:r>
            <a:br>
              <a:rPr lang="en-US" dirty="0"/>
            </a:br>
            <a:r>
              <a:rPr lang="en-US" dirty="0"/>
              <a:t/>
            </a:r>
            <a:br>
              <a:rPr lang="en-US" dirty="0"/>
            </a:br>
            <a:r>
              <a:rPr lang="en-US" dirty="0"/>
              <a:t>especially </a:t>
            </a:r>
            <a:r>
              <a:rPr lang="en-US" dirty="0">
                <a:latin typeface="Calibri" panose="020F0502020204030204" pitchFamily="34" charset="0"/>
              </a:rPr>
              <a:t>§</a:t>
            </a:r>
            <a:r>
              <a:rPr lang="en-US" dirty="0"/>
              <a:t> 2072(b)</a:t>
            </a:r>
            <a:br>
              <a:rPr lang="en-US" dirty="0"/>
            </a:br>
            <a:r>
              <a:rPr lang="en-US" dirty="0"/>
              <a:t/>
            </a:r>
            <a:br>
              <a:rPr lang="en-US" dirty="0"/>
            </a:br>
            <a:r>
              <a:rPr lang="en-US" dirty="0"/>
              <a:t>“</a:t>
            </a:r>
            <a:r>
              <a:rPr lang="en-US" b="1" dirty="0"/>
              <a:t>Such rules shall not abridge, enlarge or modify any substantive right. . . .”</a:t>
            </a:r>
            <a:r>
              <a:rPr lang="en-US" dirty="0"/>
              <a:t/>
            </a:r>
            <a:br>
              <a:rPr lang="en-US" dirty="0"/>
            </a:br>
            <a:endParaRPr lang="en-US" dirty="0"/>
          </a:p>
        </p:txBody>
      </p:sp>
    </p:spTree>
    <p:extLst>
      <p:ext uri="{BB962C8B-B14F-4D97-AF65-F5344CB8AC3E}">
        <p14:creationId xmlns:p14="http://schemas.microsoft.com/office/powerpoint/2010/main" val="2974720590"/>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981200" y="274638"/>
            <a:ext cx="8229600" cy="6354762"/>
          </a:xfrm>
        </p:spPr>
        <p:txBody>
          <a:bodyPr/>
          <a:lstStyle/>
          <a:p>
            <a:pPr eaLnBrk="1" hangingPunct="1"/>
            <a:r>
              <a:rPr lang="en-US" altLang="en-US"/>
              <a:t>Shady Grove Orthoped. Assoc. V. Allstate (U.S. 2010)</a:t>
            </a:r>
          </a:p>
        </p:txBody>
      </p:sp>
    </p:spTree>
    <p:extLst>
      <p:ext uri="{BB962C8B-B14F-4D97-AF65-F5344CB8AC3E}">
        <p14:creationId xmlns:p14="http://schemas.microsoft.com/office/powerpoint/2010/main" val="3315858623"/>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2057400" y="274638"/>
            <a:ext cx="8153400" cy="6126162"/>
          </a:xfrm>
        </p:spPr>
        <p:txBody>
          <a:bodyPr/>
          <a:lstStyle/>
          <a:p>
            <a:pPr algn="l"/>
            <a:r>
              <a:rPr lang="en-US" altLang="en-US" dirty="0"/>
              <a:t>Allstate refused to pay NY statutory interest on late payment of claims</a:t>
            </a:r>
            <a:br>
              <a:rPr lang="en-US" altLang="en-US" dirty="0"/>
            </a:br>
            <a:r>
              <a:rPr lang="en-US" altLang="en-US" dirty="0"/>
              <a:t/>
            </a:r>
            <a:br>
              <a:rPr lang="en-US" altLang="en-US" dirty="0"/>
            </a:br>
            <a:r>
              <a:rPr lang="en-US" altLang="en-US" dirty="0"/>
              <a:t>- class action against Allstate for the interest</a:t>
            </a:r>
          </a:p>
        </p:txBody>
      </p:sp>
    </p:spTree>
    <p:extLst>
      <p:ext uri="{BB962C8B-B14F-4D97-AF65-F5344CB8AC3E}">
        <p14:creationId xmlns:p14="http://schemas.microsoft.com/office/powerpoint/2010/main" val="1088339935"/>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1905000" y="274638"/>
            <a:ext cx="8305800" cy="6126162"/>
          </a:xfrm>
        </p:spPr>
        <p:txBody>
          <a:bodyPr/>
          <a:lstStyle/>
          <a:p>
            <a:pPr eaLnBrk="1" hangingPunct="1"/>
            <a:r>
              <a:rPr lang="en-US" altLang="en-US"/>
              <a:t>N. Y. Civ. Prac. Law Ann. §901</a:t>
            </a:r>
            <a:br>
              <a:rPr lang="en-US" altLang="en-US"/>
            </a:br>
            <a:r>
              <a:rPr lang="en-US" altLang="en-US"/>
              <a:t>(no class actions for penalties or statutory minimum damages)</a:t>
            </a:r>
          </a:p>
        </p:txBody>
      </p:sp>
    </p:spTree>
    <p:extLst>
      <p:ext uri="{BB962C8B-B14F-4D97-AF65-F5344CB8AC3E}">
        <p14:creationId xmlns:p14="http://schemas.microsoft.com/office/powerpoint/2010/main" val="195139978"/>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1828800" y="274638"/>
            <a:ext cx="8839200" cy="6430962"/>
          </a:xfrm>
        </p:spPr>
        <p:txBody>
          <a:bodyPr/>
          <a:lstStyle/>
          <a:p>
            <a:pPr algn="l"/>
            <a:r>
              <a:rPr lang="en-US" altLang="en-US" sz="3200"/>
              <a:t>Rule 23(a) provides: “(a) Prerequisites. One or more members of a class may sue or be sued as representative parties on behalf of all members only if: “(1) the class is so numerous that joinder of all members is impracticable; “(2) there are questions of law or fact common to the class; “(3) the claims or defenses of the representative parties are typical of the claims or defenses of the class; and “(4) the representative parties will fairly and adequately protect the interests of the class.” Subsection (b) says that “[a] class action may be maintained if Rule 23 (a) is satisfied and if” the suit falls into one of three described categories [irrelevant for present purposes].</a:t>
            </a:r>
          </a:p>
        </p:txBody>
      </p:sp>
    </p:spTree>
    <p:extLst>
      <p:ext uri="{BB962C8B-B14F-4D97-AF65-F5344CB8AC3E}">
        <p14:creationId xmlns:p14="http://schemas.microsoft.com/office/powerpoint/2010/main" val="1619411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19AC2-10CC-8348-83E0-6C38B42E205D}"/>
              </a:ext>
            </a:extLst>
          </p:cNvPr>
          <p:cNvSpPr>
            <a:spLocks noGrp="1"/>
          </p:cNvSpPr>
          <p:nvPr>
            <p:ph type="title"/>
          </p:nvPr>
        </p:nvSpPr>
        <p:spPr>
          <a:xfrm>
            <a:off x="537210" y="365125"/>
            <a:ext cx="10816590" cy="5989955"/>
          </a:xfrm>
        </p:spPr>
        <p:txBody>
          <a:bodyPr/>
          <a:lstStyle/>
          <a:p>
            <a:r>
              <a:rPr lang="en-US" dirty="0"/>
              <a:t>special choice of law problems (“substance/procedure”)…</a:t>
            </a:r>
            <a:br>
              <a:rPr lang="en-US" dirty="0"/>
            </a:br>
            <a:r>
              <a:rPr lang="en-US" dirty="0"/>
              <a:t/>
            </a:r>
            <a:br>
              <a:rPr lang="en-US" dirty="0"/>
            </a:br>
            <a:r>
              <a:rPr lang="en-US" dirty="0"/>
              <a:t>should forum law or the law of some other jurisdiction apply concerning questions of court administration?</a:t>
            </a:r>
          </a:p>
        </p:txBody>
      </p:sp>
    </p:spTree>
    <p:extLst>
      <p:ext uri="{BB962C8B-B14F-4D97-AF65-F5344CB8AC3E}">
        <p14:creationId xmlns:p14="http://schemas.microsoft.com/office/powerpoint/2010/main" val="3643526392"/>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752600" y="274638"/>
            <a:ext cx="8458200" cy="6354762"/>
          </a:xfrm>
        </p:spPr>
        <p:txBody>
          <a:bodyPr/>
          <a:lstStyle/>
          <a:p>
            <a:pPr algn="l"/>
            <a:r>
              <a:rPr lang="en-US" altLang="en-US"/>
              <a:t>Scalia (with Thomas, Roberts &amp; Sotomayor) </a:t>
            </a:r>
          </a:p>
        </p:txBody>
      </p:sp>
    </p:spTree>
    <p:extLst>
      <p:ext uri="{BB962C8B-B14F-4D97-AF65-F5344CB8AC3E}">
        <p14:creationId xmlns:p14="http://schemas.microsoft.com/office/powerpoint/2010/main" val="3782323478"/>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1905000" y="0"/>
            <a:ext cx="8305800" cy="6858000"/>
          </a:xfrm>
        </p:spPr>
        <p:txBody>
          <a:bodyPr/>
          <a:lstStyle/>
          <a:p>
            <a:pPr algn="l"/>
            <a:r>
              <a:rPr lang="en-US" altLang="en-US" sz="3600"/>
              <a:t>Scalia: “The fundamental difficulty with …these arguments is that the substantive nature of New York’s law, or its substantive purpose, makes no difference. A Federal Rule of Procedure is not valid in some jurisdictions and invalid in others—or valid in some cases and invalid in others—depending upon whether its effect is to frustrate a state substantive law (or a state procedural law enacted for substantive purposes). That could not be clearer in Sibbach…”</a:t>
            </a:r>
          </a:p>
        </p:txBody>
      </p:sp>
    </p:spTree>
    <p:extLst>
      <p:ext uri="{BB962C8B-B14F-4D97-AF65-F5344CB8AC3E}">
        <p14:creationId xmlns:p14="http://schemas.microsoft.com/office/powerpoint/2010/main" val="819046347"/>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1905000" y="274638"/>
            <a:ext cx="8610600" cy="6126162"/>
          </a:xfrm>
        </p:spPr>
        <p:txBody>
          <a:bodyPr/>
          <a:lstStyle/>
          <a:p>
            <a:pPr algn="l" eaLnBrk="1" hangingPunct="1"/>
            <a:r>
              <a:rPr lang="en-US" altLang="en-US" sz="3600"/>
              <a:t>Scalia: </a:t>
            </a:r>
            <a:br>
              <a:rPr lang="en-US" altLang="en-US" sz="3600"/>
            </a:br>
            <a:r>
              <a:rPr lang="en-US" altLang="en-US" sz="3600"/>
              <a:t>“In sum, it is not the substantive or procedural nature or purpose of the affected state law that matters, but the substantive or procedural nature of the Federal Rule. We have held since Sibbach , and reaffirmed repeatedly, that the validity of a Federal Rule depends entirely upon whether it regulates procedure. If it does, it is authorized by §2072 and is valid in all jurisdictions, with respect to all claims, regardless of its incidental effect upon state-created rights.”</a:t>
            </a:r>
          </a:p>
        </p:txBody>
      </p:sp>
    </p:spTree>
    <p:extLst>
      <p:ext uri="{BB962C8B-B14F-4D97-AF65-F5344CB8AC3E}">
        <p14:creationId xmlns:p14="http://schemas.microsoft.com/office/powerpoint/2010/main" val="3021622247"/>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1905000" y="274638"/>
            <a:ext cx="8305800" cy="6202362"/>
          </a:xfrm>
        </p:spPr>
        <p:txBody>
          <a:bodyPr/>
          <a:lstStyle/>
          <a:p>
            <a:pPr algn="l"/>
            <a:r>
              <a:rPr lang="en-US" altLang="en-US" dirty="0"/>
              <a:t>assume there is a new FRCP that determines who has the burden of proof for contributory negligence – is it valid?</a:t>
            </a:r>
          </a:p>
        </p:txBody>
      </p:sp>
    </p:spTree>
    <p:extLst>
      <p:ext uri="{BB962C8B-B14F-4D97-AF65-F5344CB8AC3E}">
        <p14:creationId xmlns:p14="http://schemas.microsoft.com/office/powerpoint/2010/main" val="2912249178"/>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1981200" y="274638"/>
            <a:ext cx="8229600" cy="6202362"/>
          </a:xfrm>
        </p:spPr>
        <p:txBody>
          <a:bodyPr/>
          <a:lstStyle/>
          <a:p>
            <a:pPr algn="l"/>
            <a:r>
              <a:rPr lang="en-US" altLang="en-US" dirty="0"/>
              <a:t>Stevens, concurring</a:t>
            </a:r>
          </a:p>
        </p:txBody>
      </p:sp>
    </p:spTree>
    <p:extLst>
      <p:ext uri="{BB962C8B-B14F-4D97-AF65-F5344CB8AC3E}">
        <p14:creationId xmlns:p14="http://schemas.microsoft.com/office/powerpoint/2010/main" val="727715902"/>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1905000" y="274638"/>
            <a:ext cx="8305800" cy="6126162"/>
          </a:xfrm>
        </p:spPr>
        <p:txBody>
          <a:bodyPr/>
          <a:lstStyle/>
          <a:p>
            <a:pPr algn="l"/>
            <a:r>
              <a:rPr lang="en-US" altLang="en-US" sz="3200" dirty="0"/>
              <a:t>Stevens:</a:t>
            </a:r>
            <a:br>
              <a:rPr lang="en-US" altLang="en-US" sz="3200" dirty="0"/>
            </a:br>
            <a:r>
              <a:rPr lang="en-US" altLang="en-US" sz="3200" dirty="0"/>
              <a:t/>
            </a:r>
            <a:br>
              <a:rPr lang="en-US" altLang="en-US" sz="3200" dirty="0"/>
            </a:br>
            <a:r>
              <a:rPr lang="en-US" altLang="en-US" sz="3200" dirty="0"/>
              <a:t>The New York law at issue, N. Y. Civ. </a:t>
            </a:r>
            <a:r>
              <a:rPr lang="en-US" altLang="en-US" sz="3200" dirty="0" err="1"/>
              <a:t>Prac</a:t>
            </a:r>
            <a:r>
              <a:rPr lang="en-US" altLang="en-US" sz="3200" dirty="0"/>
              <a:t>. Law Ann. (CPLR) §901(b) (West 2006), is a procedural rule that is not part of New York’s substantive law. Accordingly, I agree with Justice Scalia that Federal Rule of Civil Procedure 23 must apply in this case and join Parts I and II–A of the Court’s opinion. But I also agree with Justice Ginsburg that there are some state procedural rules that federal courts must apply in diversity cases because they function as a part of the State’s definition of substantive rights and remedies.</a:t>
            </a:r>
          </a:p>
        </p:txBody>
      </p:sp>
    </p:spTree>
    <p:extLst>
      <p:ext uri="{BB962C8B-B14F-4D97-AF65-F5344CB8AC3E}">
        <p14:creationId xmlns:p14="http://schemas.microsoft.com/office/powerpoint/2010/main" val="167618999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1828800" y="274638"/>
            <a:ext cx="8382000" cy="6126162"/>
          </a:xfrm>
        </p:spPr>
        <p:txBody>
          <a:bodyPr/>
          <a:lstStyle/>
          <a:p>
            <a:pPr eaLnBrk="1" hangingPunct="1"/>
            <a:r>
              <a:rPr lang="en-US" altLang="en-US" dirty="0"/>
              <a:t>imagine that a class action for statutory penalties under Pennsylvania law had been brought in state court in New York</a:t>
            </a:r>
            <a:br>
              <a:rPr lang="en-US" altLang="en-US" dirty="0"/>
            </a:br>
            <a:r>
              <a:rPr lang="en-US" altLang="en-US" dirty="0"/>
              <a:t/>
            </a:r>
            <a:br>
              <a:rPr lang="en-US" altLang="en-US" dirty="0"/>
            </a:br>
            <a:r>
              <a:rPr lang="en-US" altLang="en-US" dirty="0"/>
              <a:t>would section 901(b) have applied? </a:t>
            </a:r>
          </a:p>
        </p:txBody>
      </p:sp>
    </p:spTree>
    <p:extLst>
      <p:ext uri="{BB962C8B-B14F-4D97-AF65-F5344CB8AC3E}">
        <p14:creationId xmlns:p14="http://schemas.microsoft.com/office/powerpoint/2010/main" val="11443260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1828800" y="274638"/>
            <a:ext cx="8382000" cy="6583362"/>
          </a:xfrm>
        </p:spPr>
        <p:txBody>
          <a:bodyPr/>
          <a:lstStyle/>
          <a:p>
            <a:pPr eaLnBrk="1" hangingPunct="1"/>
            <a:r>
              <a:rPr lang="en-US" altLang="en-US" dirty="0"/>
              <a:t>imagine that a class action for statutory penalties under New York law had been brought in state court in Pennsylvania</a:t>
            </a:r>
            <a:br>
              <a:rPr lang="en-US" altLang="en-US" dirty="0"/>
            </a:br>
            <a:r>
              <a:rPr lang="en-US" altLang="en-US" dirty="0"/>
              <a:t/>
            </a:r>
            <a:br>
              <a:rPr lang="en-US" altLang="en-US" dirty="0"/>
            </a:br>
            <a:r>
              <a:rPr lang="en-US" altLang="en-US" dirty="0"/>
              <a:t>would section 901(b) have applied?</a:t>
            </a:r>
          </a:p>
        </p:txBody>
      </p:sp>
    </p:spTree>
    <p:extLst>
      <p:ext uri="{BB962C8B-B14F-4D97-AF65-F5344CB8AC3E}">
        <p14:creationId xmlns:p14="http://schemas.microsoft.com/office/powerpoint/2010/main" val="3336727131"/>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1524000" y="274638"/>
            <a:ext cx="9144000" cy="6126162"/>
          </a:xfrm>
        </p:spPr>
        <p:txBody>
          <a:bodyPr/>
          <a:lstStyle/>
          <a:p>
            <a:pPr algn="l"/>
            <a:r>
              <a:rPr lang="en-US" altLang="en-US" sz="2800"/>
              <a:t>“Justice Scalia believes that the sole Enabling Act question is whether the federal rule “really regulates procedure,”which means, apparently, whether it regulates “the manner and the means by which the litigants’ rights are enforced”…. I respectfully disagree. This interpretation of the Enabling Act is consonant with the Act’s first limitation to “general rules of practice and procedure,”§2072(a). But it ignores the second limitation that such rules also“not abridge, enlarge or modify any substantive right,” §2072(b) (emphasis added), and in so doing ignores the balance that Congress struck between uniform rules of federal procedure and respect for a State’s construction of its own rights and remedies. It also ignores the separation-of-powers presumption, and federalism presumption that counsel against judicially created rules displacing state substantive law.”</a:t>
            </a:r>
          </a:p>
        </p:txBody>
      </p:sp>
    </p:spTree>
    <p:extLst>
      <p:ext uri="{BB962C8B-B14F-4D97-AF65-F5344CB8AC3E}">
        <p14:creationId xmlns:p14="http://schemas.microsoft.com/office/powerpoint/2010/main" val="179195299"/>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828800" y="274638"/>
            <a:ext cx="8382000" cy="6354762"/>
          </a:xfrm>
        </p:spPr>
        <p:txBody>
          <a:bodyPr/>
          <a:lstStyle/>
          <a:p>
            <a:pPr algn="l"/>
            <a:r>
              <a:rPr lang="en-US" altLang="en-US" dirty="0"/>
              <a:t>Ginsburg (with Kennedy, Breyer, &amp; Alito), dissenting</a:t>
            </a:r>
          </a:p>
        </p:txBody>
      </p:sp>
    </p:spTree>
    <p:extLst>
      <p:ext uri="{BB962C8B-B14F-4D97-AF65-F5344CB8AC3E}">
        <p14:creationId xmlns:p14="http://schemas.microsoft.com/office/powerpoint/2010/main" val="34942209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8373" y="365125"/>
            <a:ext cx="11603005" cy="6017920"/>
          </a:xfrm>
        </p:spPr>
        <p:txBody>
          <a:bodyPr>
            <a:noAutofit/>
          </a:bodyPr>
          <a:lstStyle/>
          <a:p>
            <a:r>
              <a:rPr lang="en-US" sz="3200" dirty="0"/>
              <a:t>one Californian kills another Californian in an accident in California</a:t>
            </a:r>
            <a:br>
              <a:rPr lang="en-US" sz="3200" dirty="0"/>
            </a:br>
            <a:r>
              <a:rPr lang="en-US" sz="3200" dirty="0"/>
              <a:t/>
            </a:r>
            <a:br>
              <a:rPr lang="en-US" sz="3200" dirty="0"/>
            </a:br>
            <a:r>
              <a:rPr lang="en-US" sz="3200" dirty="0"/>
              <a:t>a Virginia state court is entertaining the California wrongful death action </a:t>
            </a:r>
            <a:br>
              <a:rPr lang="en-US" sz="3200" dirty="0"/>
            </a:br>
            <a:r>
              <a:rPr lang="en-US" sz="3200" dirty="0"/>
              <a:t/>
            </a:r>
            <a:br>
              <a:rPr lang="en-US" sz="3200" dirty="0"/>
            </a:br>
            <a:r>
              <a:rPr lang="en-US" sz="3200" dirty="0"/>
              <a:t>should it use Virginia’s or California’s:</a:t>
            </a:r>
            <a:br>
              <a:rPr lang="en-US" sz="3200" dirty="0"/>
            </a:br>
            <a:r>
              <a:rPr lang="en-US" sz="3200" dirty="0"/>
              <a:t/>
            </a:r>
            <a:br>
              <a:rPr lang="en-US" sz="3200" dirty="0"/>
            </a:br>
            <a:r>
              <a:rPr lang="en-US" sz="3200" dirty="0"/>
              <a:t>statute of limitation?</a:t>
            </a:r>
            <a:br>
              <a:rPr lang="en-US" sz="3200" dirty="0"/>
            </a:br>
            <a:r>
              <a:rPr lang="en-US" sz="3200" dirty="0"/>
              <a:t>service rules?</a:t>
            </a:r>
            <a:br>
              <a:rPr lang="en-US" sz="3200" dirty="0"/>
            </a:br>
            <a:r>
              <a:rPr lang="en-US" sz="3200" dirty="0"/>
              <a:t>pleading standards?</a:t>
            </a:r>
          </a:p>
        </p:txBody>
      </p:sp>
    </p:spTree>
    <p:extLst>
      <p:ext uri="{BB962C8B-B14F-4D97-AF65-F5344CB8AC3E}">
        <p14:creationId xmlns:p14="http://schemas.microsoft.com/office/powerpoint/2010/main" val="282580961"/>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828800" y="274638"/>
            <a:ext cx="8686800" cy="6126162"/>
          </a:xfrm>
        </p:spPr>
        <p:txBody>
          <a:bodyPr/>
          <a:lstStyle/>
          <a:p>
            <a:pPr algn="l" eaLnBrk="1" hangingPunct="1"/>
            <a:r>
              <a:rPr lang="en-US" altLang="en-US" sz="3200"/>
              <a:t>Ginsburg:</a:t>
            </a:r>
            <a:br>
              <a:rPr lang="en-US" altLang="en-US" sz="3200"/>
            </a:br>
            <a:r>
              <a:rPr lang="en-US" altLang="en-US" sz="3200"/>
              <a:t/>
            </a:r>
            <a:br>
              <a:rPr lang="en-US" altLang="en-US" sz="3200"/>
            </a:br>
            <a:r>
              <a:rPr lang="en-US" altLang="en-US" sz="3200"/>
              <a:t>“The Court today approves Shady Grove’s attempt to transform a $500 case into a $5,000,000 award, although the State creating the right to recover has proscribed this alchemy. If Shady Grove had filed suit in New York state court, the 2% interest payment authorized by New York Ins. Law Ann. §5106(a) (West 2009) as a penalty for overdue benefits would, by Shady Grove’s own measure, amount to no more than $500.”</a:t>
            </a:r>
          </a:p>
        </p:txBody>
      </p:sp>
    </p:spTree>
    <p:extLst>
      <p:ext uri="{BB962C8B-B14F-4D97-AF65-F5344CB8AC3E}">
        <p14:creationId xmlns:p14="http://schemas.microsoft.com/office/powerpoint/2010/main" val="340497386"/>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1828800" y="274638"/>
            <a:ext cx="8382000" cy="6202362"/>
          </a:xfrm>
        </p:spPr>
        <p:txBody>
          <a:bodyPr/>
          <a:lstStyle/>
          <a:p>
            <a:pPr algn="l"/>
            <a:r>
              <a:rPr lang="en-US" altLang="en-US" sz="3600"/>
              <a:t>“In sum, both before and after Hanna , the above-described decisions show, federal courts have been cautioned by this Court to ‘interpre[t] the Federal Rules … with sensitivity to important state interests,’ and a will ‘to avoid conflict with important state regulatory policies.’ The Court veers away from that approach…in favor of a mechanical reading of Federal Rules, insensitive to state interests and productive of discord.”</a:t>
            </a:r>
            <a:br>
              <a:rPr lang="en-US" altLang="en-US" sz="3600"/>
            </a:br>
            <a:endParaRPr lang="en-US" altLang="en-US" sz="3600"/>
          </a:p>
        </p:txBody>
      </p:sp>
    </p:spTree>
    <p:extLst>
      <p:ext uri="{BB962C8B-B14F-4D97-AF65-F5344CB8AC3E}">
        <p14:creationId xmlns:p14="http://schemas.microsoft.com/office/powerpoint/2010/main" val="409794256"/>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1905000" y="274638"/>
            <a:ext cx="8763000" cy="6659562"/>
          </a:xfrm>
        </p:spPr>
        <p:txBody>
          <a:bodyPr>
            <a:normAutofit fontScale="90000"/>
          </a:bodyPr>
          <a:lstStyle/>
          <a:p>
            <a:pPr algn="l"/>
            <a:r>
              <a:rPr lang="en-US" altLang="en-US" dirty="0"/>
              <a:t>Is the relevant federal procedural law a Fed. R. Civ. P.?</a:t>
            </a:r>
            <a:br>
              <a:rPr lang="en-US" altLang="en-US" dirty="0"/>
            </a:br>
            <a:r>
              <a:rPr lang="en-US" altLang="en-US" dirty="0"/>
              <a:t/>
            </a:r>
            <a:br>
              <a:rPr lang="en-US" altLang="en-US" dirty="0"/>
            </a:br>
            <a:r>
              <a:rPr lang="en-US" altLang="en-US" dirty="0"/>
              <a:t>if yes only questions are </a:t>
            </a:r>
            <a:br>
              <a:rPr lang="en-US" altLang="en-US" dirty="0"/>
            </a:br>
            <a:r>
              <a:rPr lang="en-US" altLang="en-US" dirty="0"/>
              <a:t/>
            </a:r>
            <a:br>
              <a:rPr lang="en-US" altLang="en-US" dirty="0"/>
            </a:br>
            <a:r>
              <a:rPr lang="en-US" altLang="en-US" dirty="0"/>
              <a:t>- is it arguably procedural and </a:t>
            </a:r>
            <a:br>
              <a:rPr lang="en-US" altLang="en-US" dirty="0"/>
            </a:br>
            <a:r>
              <a:rPr lang="en-US" altLang="en-US" dirty="0"/>
              <a:t>- does it abridge enlarge or modify substantive rights </a:t>
            </a:r>
            <a:br>
              <a:rPr lang="en-US" altLang="en-US" dirty="0"/>
            </a:br>
            <a:r>
              <a:rPr lang="en-US" altLang="en-US" dirty="0"/>
              <a:t>	(must consider state substantive policies)</a:t>
            </a:r>
            <a:br>
              <a:rPr lang="en-US" altLang="en-US" dirty="0"/>
            </a:br>
            <a:endParaRPr lang="en-US" altLang="en-US" dirty="0"/>
          </a:p>
        </p:txBody>
      </p:sp>
    </p:spTree>
    <p:extLst>
      <p:ext uri="{BB962C8B-B14F-4D97-AF65-F5344CB8AC3E}">
        <p14:creationId xmlns:p14="http://schemas.microsoft.com/office/powerpoint/2010/main" val="37438003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F2C52A-EB61-5545-AEA4-B4E763E3905B}"/>
              </a:ext>
            </a:extLst>
          </p:cNvPr>
          <p:cNvSpPr>
            <a:spLocks noGrp="1"/>
          </p:cNvSpPr>
          <p:nvPr>
            <p:ph type="title"/>
          </p:nvPr>
        </p:nvSpPr>
        <p:spPr>
          <a:xfrm>
            <a:off x="525780" y="365125"/>
            <a:ext cx="10828020" cy="6024245"/>
          </a:xfrm>
        </p:spPr>
        <p:txBody>
          <a:bodyPr/>
          <a:lstStyle/>
          <a:p>
            <a:r>
              <a:rPr lang="en-US" dirty="0"/>
              <a:t>here too there is a lot of variation</a:t>
            </a:r>
            <a:br>
              <a:rPr lang="en-US" dirty="0"/>
            </a:br>
            <a:r>
              <a:rPr lang="en-US" dirty="0"/>
              <a:t/>
            </a:r>
            <a:br>
              <a:rPr lang="en-US" dirty="0"/>
            </a:br>
            <a:r>
              <a:rPr lang="en-US" dirty="0"/>
              <a:t>but to get a feel for what goes on in these questions…</a:t>
            </a:r>
          </a:p>
        </p:txBody>
      </p:sp>
    </p:spTree>
    <p:extLst>
      <p:ext uri="{BB962C8B-B14F-4D97-AF65-F5344CB8AC3E}">
        <p14:creationId xmlns:p14="http://schemas.microsoft.com/office/powerpoint/2010/main" val="33349568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4562" y="365125"/>
            <a:ext cx="10879238" cy="6128272"/>
          </a:xfrm>
        </p:spPr>
        <p:txBody>
          <a:bodyPr/>
          <a:lstStyle/>
          <a:p>
            <a:r>
              <a:rPr lang="en-US" dirty="0"/>
              <a:t>“substantive” and “procedural” are used in lots of ways</a:t>
            </a:r>
            <a:br>
              <a:rPr lang="en-US" dirty="0"/>
            </a:br>
            <a:r>
              <a:rPr lang="en-US" dirty="0"/>
              <a:t/>
            </a:r>
            <a:br>
              <a:rPr lang="en-US" dirty="0"/>
            </a:br>
            <a:r>
              <a:rPr lang="en-US" dirty="0"/>
              <a:t>let us define a rule’s being substantive or procedural by looking to the views of the officials of the state that created the rule</a:t>
            </a:r>
          </a:p>
        </p:txBody>
      </p:sp>
    </p:spTree>
    <p:extLst>
      <p:ext uri="{BB962C8B-B14F-4D97-AF65-F5344CB8AC3E}">
        <p14:creationId xmlns:p14="http://schemas.microsoft.com/office/powerpoint/2010/main" val="2062704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883152" y="957168"/>
            <a:ext cx="10002643" cy="5464096"/>
          </a:xfrm>
        </p:spPr>
        <p:txBody>
          <a:bodyPr>
            <a:normAutofit fontScale="90000"/>
          </a:bodyPr>
          <a:lstStyle/>
          <a:p>
            <a:r>
              <a:rPr lang="en-US" altLang="en-US" dirty="0"/>
              <a:t>“substantive” = the officials of the state that created the rule want it to be used by other court systems</a:t>
            </a:r>
            <a:br>
              <a:rPr lang="en-US" altLang="en-US" dirty="0"/>
            </a:br>
            <a:r>
              <a:rPr lang="en-US" altLang="en-US" dirty="0"/>
              <a:t>- e.g. they consider it part of the state’s cause of action, following those actions into other court systems</a:t>
            </a:r>
            <a:br>
              <a:rPr lang="en-US" altLang="en-US" dirty="0"/>
            </a:br>
            <a:r>
              <a:rPr lang="en-US" altLang="en-US" dirty="0"/>
              <a:t/>
            </a:r>
            <a:br>
              <a:rPr lang="en-US" altLang="en-US" dirty="0"/>
            </a:br>
            <a:r>
              <a:rPr lang="en-US" altLang="en-US" dirty="0"/>
              <a:t>“procedural” = the officials of the state that created the rule want it to apply only in the state’s own courts, including to causes of action under other states’ laws</a:t>
            </a:r>
          </a:p>
        </p:txBody>
      </p:sp>
    </p:spTree>
    <p:extLst>
      <p:ext uri="{BB962C8B-B14F-4D97-AF65-F5344CB8AC3E}">
        <p14:creationId xmlns:p14="http://schemas.microsoft.com/office/powerpoint/2010/main" val="854731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3074B6-60A0-6D4D-89F5-5BB865B31D20}"/>
              </a:ext>
            </a:extLst>
          </p:cNvPr>
          <p:cNvSpPr>
            <a:spLocks noGrp="1"/>
          </p:cNvSpPr>
          <p:nvPr>
            <p:ph type="title"/>
          </p:nvPr>
        </p:nvSpPr>
        <p:spPr>
          <a:xfrm>
            <a:off x="388620" y="365125"/>
            <a:ext cx="10965180" cy="6035675"/>
          </a:xfrm>
        </p:spPr>
        <p:txBody>
          <a:bodyPr>
            <a:normAutofit/>
          </a:bodyPr>
          <a:lstStyle/>
          <a:p>
            <a:r>
              <a:rPr lang="en-US" dirty="0"/>
              <a:t>how to determine whether a sister state’s rule concerning court administration is substantive or procedural</a:t>
            </a:r>
            <a:br>
              <a:rPr lang="en-US" dirty="0"/>
            </a:br>
            <a:r>
              <a:rPr lang="en-US" dirty="0"/>
              <a:t/>
            </a:r>
            <a:br>
              <a:rPr lang="en-US" dirty="0"/>
            </a:br>
            <a:r>
              <a:rPr lang="en-US" dirty="0"/>
              <a:t>(assuming you do not certify the question to the sister state supreme court)</a:t>
            </a:r>
          </a:p>
        </p:txBody>
      </p:sp>
    </p:spTree>
    <p:extLst>
      <p:ext uri="{BB962C8B-B14F-4D97-AF65-F5344CB8AC3E}">
        <p14:creationId xmlns:p14="http://schemas.microsoft.com/office/powerpoint/2010/main" val="15966942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6859D-106F-2743-96DB-131A9DA92FED}"/>
              </a:ext>
            </a:extLst>
          </p:cNvPr>
          <p:cNvSpPr>
            <a:spLocks noGrp="1"/>
          </p:cNvSpPr>
          <p:nvPr>
            <p:ph type="title"/>
          </p:nvPr>
        </p:nvSpPr>
        <p:spPr>
          <a:xfrm>
            <a:off x="480060" y="365125"/>
            <a:ext cx="10873740" cy="5921375"/>
          </a:xfrm>
        </p:spPr>
        <p:txBody>
          <a:bodyPr/>
          <a:lstStyle/>
          <a:p>
            <a:r>
              <a:rPr lang="en-US" dirty="0"/>
              <a:t>two general approaches</a:t>
            </a:r>
            <a:br>
              <a:rPr lang="en-US" dirty="0"/>
            </a:br>
            <a:r>
              <a:rPr lang="en-US" dirty="0"/>
              <a:t/>
            </a:r>
            <a:br>
              <a:rPr lang="en-US" dirty="0"/>
            </a:br>
            <a:r>
              <a:rPr lang="en-US" dirty="0"/>
              <a:t>- scrupulous: look to the purposes of the sister state law at issue and see if they would want it to be used in other court systems</a:t>
            </a:r>
            <a:br>
              <a:rPr lang="en-US" dirty="0"/>
            </a:br>
            <a:r>
              <a:rPr lang="en-US" dirty="0"/>
              <a:t/>
            </a:r>
            <a:br>
              <a:rPr lang="en-US" dirty="0"/>
            </a:br>
            <a:r>
              <a:rPr lang="en-US" dirty="0"/>
              <a:t>- formalistic: use some easily applied test</a:t>
            </a:r>
          </a:p>
        </p:txBody>
      </p:sp>
    </p:spTree>
    <p:extLst>
      <p:ext uri="{BB962C8B-B14F-4D97-AF65-F5344CB8AC3E}">
        <p14:creationId xmlns:p14="http://schemas.microsoft.com/office/powerpoint/2010/main" val="9024782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8C79D-C83D-B34A-BF4A-64550838584B}"/>
              </a:ext>
            </a:extLst>
          </p:cNvPr>
          <p:cNvSpPr>
            <a:spLocks noGrp="1"/>
          </p:cNvSpPr>
          <p:nvPr>
            <p:ph type="title"/>
          </p:nvPr>
        </p:nvSpPr>
        <p:spPr>
          <a:xfrm>
            <a:off x="411480" y="365125"/>
            <a:ext cx="10942320" cy="6104255"/>
          </a:xfrm>
        </p:spPr>
        <p:txBody>
          <a:bodyPr/>
          <a:lstStyle/>
          <a:p>
            <a:r>
              <a:rPr lang="en-US" dirty="0"/>
              <a:t>conflicts of substance and procedure</a:t>
            </a:r>
          </a:p>
        </p:txBody>
      </p:sp>
    </p:spTree>
    <p:extLst>
      <p:ext uri="{BB962C8B-B14F-4D97-AF65-F5344CB8AC3E}">
        <p14:creationId xmlns:p14="http://schemas.microsoft.com/office/powerpoint/2010/main" val="41926009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E8F830-47E1-B24D-8D1E-B730C015CDC9}"/>
              </a:ext>
            </a:extLst>
          </p:cNvPr>
          <p:cNvSpPr>
            <a:spLocks noGrp="1"/>
          </p:cNvSpPr>
          <p:nvPr>
            <p:ph type="title"/>
          </p:nvPr>
        </p:nvSpPr>
        <p:spPr>
          <a:xfrm>
            <a:off x="514350" y="365125"/>
            <a:ext cx="10839450" cy="6012815"/>
          </a:xfrm>
        </p:spPr>
        <p:txBody>
          <a:bodyPr/>
          <a:lstStyle/>
          <a:p>
            <a:r>
              <a:rPr lang="en-US" dirty="0"/>
              <a:t>usually sister state substance beats forum procedure</a:t>
            </a:r>
            <a:br>
              <a:rPr lang="en-US" dirty="0"/>
            </a:br>
            <a:r>
              <a:rPr lang="en-US" dirty="0"/>
              <a:t/>
            </a:r>
            <a:br>
              <a:rPr lang="en-US" dirty="0"/>
            </a:br>
            <a:r>
              <a:rPr lang="en-US" dirty="0"/>
              <a:t>but sometimes forum procedure can beat sister state substance</a:t>
            </a:r>
            <a:br>
              <a:rPr lang="en-US" dirty="0"/>
            </a:br>
            <a:r>
              <a:rPr lang="en-US" dirty="0"/>
              <a:t/>
            </a:r>
            <a:br>
              <a:rPr lang="en-US" dirty="0"/>
            </a:br>
            <a:r>
              <a:rPr lang="en-US" dirty="0"/>
              <a:t>states have different views about when</a:t>
            </a:r>
          </a:p>
        </p:txBody>
      </p:sp>
    </p:spTree>
    <p:extLst>
      <p:ext uri="{BB962C8B-B14F-4D97-AF65-F5344CB8AC3E}">
        <p14:creationId xmlns:p14="http://schemas.microsoft.com/office/powerpoint/2010/main" val="1542957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908176" y="1131888"/>
            <a:ext cx="8131175" cy="4597400"/>
          </a:xfrm>
        </p:spPr>
        <p:txBody>
          <a:bodyPr/>
          <a:lstStyle/>
          <a:p>
            <a:pPr eaLnBrk="1" hangingPunct="1"/>
            <a:r>
              <a:rPr lang="en-US" altLang="en-US" dirty="0"/>
              <a:t>one sovereign’s law in another sovereign’s courts…</a:t>
            </a:r>
          </a:p>
        </p:txBody>
      </p:sp>
    </p:spTree>
    <p:extLst>
      <p:ext uri="{BB962C8B-B14F-4D97-AF65-F5344CB8AC3E}">
        <p14:creationId xmlns:p14="http://schemas.microsoft.com/office/powerpoint/2010/main" val="21455410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C7B27-7CDE-1D42-AF66-25F8384898A3}"/>
              </a:ext>
            </a:extLst>
          </p:cNvPr>
          <p:cNvSpPr>
            <a:spLocks noGrp="1"/>
          </p:cNvSpPr>
          <p:nvPr>
            <p:ph type="title"/>
          </p:nvPr>
        </p:nvSpPr>
        <p:spPr>
          <a:xfrm>
            <a:off x="525780" y="365125"/>
            <a:ext cx="10828020" cy="5978525"/>
          </a:xfrm>
        </p:spPr>
        <p:txBody>
          <a:bodyPr/>
          <a:lstStyle/>
          <a:p>
            <a:r>
              <a:rPr lang="en-US" dirty="0"/>
              <a:t>California wrongful death action in Virginia state court</a:t>
            </a:r>
            <a:br>
              <a:rPr lang="en-US" dirty="0"/>
            </a:br>
            <a:r>
              <a:rPr lang="en-US" dirty="0"/>
              <a:t/>
            </a:r>
            <a:br>
              <a:rPr lang="en-US" dirty="0"/>
            </a:br>
            <a:r>
              <a:rPr lang="en-US" dirty="0"/>
              <a:t>even if California’s service rule is substantive, the Virginia state court can apply its service rule anyway</a:t>
            </a:r>
          </a:p>
        </p:txBody>
      </p:sp>
    </p:spTree>
    <p:extLst>
      <p:ext uri="{BB962C8B-B14F-4D97-AF65-F5344CB8AC3E}">
        <p14:creationId xmlns:p14="http://schemas.microsoft.com/office/powerpoint/2010/main" val="9554021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83C59-FBA4-9D46-BC17-2F2B3E9F749B}"/>
              </a:ext>
            </a:extLst>
          </p:cNvPr>
          <p:cNvSpPr>
            <a:spLocks noGrp="1"/>
          </p:cNvSpPr>
          <p:nvPr>
            <p:ph type="title"/>
          </p:nvPr>
        </p:nvSpPr>
        <p:spPr>
          <a:xfrm>
            <a:off x="428978" y="365125"/>
            <a:ext cx="10924822" cy="6250164"/>
          </a:xfrm>
        </p:spPr>
        <p:txBody>
          <a:bodyPr/>
          <a:lstStyle/>
          <a:p>
            <a:r>
              <a:rPr lang="en-US" dirty="0"/>
              <a:t>so where do we stand for horizontal substance/procedure questions?</a:t>
            </a:r>
          </a:p>
        </p:txBody>
      </p:sp>
    </p:spTree>
    <p:extLst>
      <p:ext uri="{BB962C8B-B14F-4D97-AF65-F5344CB8AC3E}">
        <p14:creationId xmlns:p14="http://schemas.microsoft.com/office/powerpoint/2010/main" val="1601244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67729-C7F3-B14F-A2CA-F9526BBD0A8C}"/>
              </a:ext>
            </a:extLst>
          </p:cNvPr>
          <p:cNvSpPr>
            <a:spLocks noGrp="1"/>
          </p:cNvSpPr>
          <p:nvPr>
            <p:ph type="title"/>
          </p:nvPr>
        </p:nvSpPr>
        <p:spPr>
          <a:xfrm>
            <a:off x="468630" y="365125"/>
            <a:ext cx="10885170" cy="6081395"/>
          </a:xfrm>
        </p:spPr>
        <p:txBody>
          <a:bodyPr/>
          <a:lstStyle/>
          <a:p>
            <a:r>
              <a:rPr lang="en-US" dirty="0"/>
              <a:t>when forum procedure should beat sister state substance, the answer is easy</a:t>
            </a:r>
            <a:br>
              <a:rPr lang="en-US" dirty="0"/>
            </a:br>
            <a:r>
              <a:rPr lang="en-US" dirty="0"/>
              <a:t/>
            </a:r>
            <a:br>
              <a:rPr lang="en-US" dirty="0"/>
            </a:br>
            <a:r>
              <a:rPr lang="en-US" dirty="0"/>
              <a:t>- use forum law</a:t>
            </a:r>
          </a:p>
        </p:txBody>
      </p:sp>
    </p:spTree>
    <p:extLst>
      <p:ext uri="{BB962C8B-B14F-4D97-AF65-F5344CB8AC3E}">
        <p14:creationId xmlns:p14="http://schemas.microsoft.com/office/powerpoint/2010/main" val="1318942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1805" y="365125"/>
            <a:ext cx="10851995" cy="6057977"/>
          </a:xfrm>
        </p:spPr>
        <p:txBody>
          <a:bodyPr>
            <a:normAutofit/>
          </a:bodyPr>
          <a:lstStyle/>
          <a:p>
            <a:r>
              <a:rPr lang="en-US" dirty="0"/>
              <a:t>service rules: </a:t>
            </a:r>
            <a:br>
              <a:rPr lang="en-US" dirty="0"/>
            </a:br>
            <a:r>
              <a:rPr lang="en-US" dirty="0"/>
              <a:t/>
            </a:r>
            <a:br>
              <a:rPr lang="en-US" dirty="0"/>
            </a:br>
            <a:r>
              <a:rPr lang="en-US" dirty="0"/>
              <a:t>use forum law</a:t>
            </a:r>
          </a:p>
        </p:txBody>
      </p:sp>
    </p:spTree>
    <p:extLst>
      <p:ext uri="{BB962C8B-B14F-4D97-AF65-F5344CB8AC3E}">
        <p14:creationId xmlns:p14="http://schemas.microsoft.com/office/powerpoint/2010/main" val="20962113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F5EFE-7A9E-D244-8AD9-E3B430AC9646}"/>
              </a:ext>
            </a:extLst>
          </p:cNvPr>
          <p:cNvSpPr>
            <a:spLocks noGrp="1"/>
          </p:cNvSpPr>
          <p:nvPr>
            <p:ph type="title"/>
          </p:nvPr>
        </p:nvSpPr>
        <p:spPr>
          <a:xfrm>
            <a:off x="365760" y="365125"/>
            <a:ext cx="10988040" cy="6001385"/>
          </a:xfrm>
        </p:spPr>
        <p:txBody>
          <a:bodyPr/>
          <a:lstStyle/>
          <a:p>
            <a:r>
              <a:rPr lang="en-US" dirty="0"/>
              <a:t>but when the state thinks forum procedure should yield to sister state substance things are harder</a:t>
            </a:r>
            <a:br>
              <a:rPr lang="en-US" dirty="0"/>
            </a:br>
            <a:r>
              <a:rPr lang="en-US" dirty="0"/>
              <a:t/>
            </a:r>
            <a:br>
              <a:rPr lang="en-US" dirty="0"/>
            </a:br>
            <a:r>
              <a:rPr lang="en-US" dirty="0"/>
              <a:t>have to find out whether sister state law is substantive or not</a:t>
            </a:r>
            <a:br>
              <a:rPr lang="en-US" dirty="0"/>
            </a:br>
            <a:r>
              <a:rPr lang="en-US" dirty="0"/>
              <a:t/>
            </a:r>
            <a:br>
              <a:rPr lang="en-US" dirty="0"/>
            </a:br>
            <a:r>
              <a:rPr lang="en-US" dirty="0"/>
              <a:t>- if you use the scrupulous test it is hard</a:t>
            </a:r>
            <a:br>
              <a:rPr lang="en-US" dirty="0"/>
            </a:br>
            <a:r>
              <a:rPr lang="en-US" dirty="0"/>
              <a:t>- formalistic approach is easier</a:t>
            </a:r>
          </a:p>
        </p:txBody>
      </p:sp>
    </p:spTree>
    <p:extLst>
      <p:ext uri="{BB962C8B-B14F-4D97-AF65-F5344CB8AC3E}">
        <p14:creationId xmlns:p14="http://schemas.microsoft.com/office/powerpoint/2010/main" val="10426955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2410" y="474823"/>
            <a:ext cx="10809790" cy="5908353"/>
          </a:xfrm>
        </p:spPr>
        <p:txBody>
          <a:bodyPr>
            <a:normAutofit fontScale="90000"/>
          </a:bodyPr>
          <a:lstStyle/>
          <a:p>
            <a:r>
              <a:rPr lang="en-US" dirty="0"/>
              <a:t>statutes of limitations…</a:t>
            </a:r>
            <a:br>
              <a:rPr lang="en-US" dirty="0"/>
            </a:br>
            <a:r>
              <a:rPr lang="en-US" dirty="0"/>
              <a:t/>
            </a:r>
            <a:br>
              <a:rPr lang="en-US" dirty="0"/>
            </a:br>
            <a:r>
              <a:rPr lang="en-US" dirty="0"/>
              <a:t>traditional view:</a:t>
            </a:r>
            <a:br>
              <a:rPr lang="en-US" dirty="0"/>
            </a:br>
            <a:r>
              <a:rPr lang="en-US" dirty="0"/>
              <a:t/>
            </a:r>
            <a:br>
              <a:rPr lang="en-US" dirty="0"/>
            </a:br>
            <a:r>
              <a:rPr lang="en-US" dirty="0"/>
              <a:t>presumptively procedural</a:t>
            </a:r>
            <a:br>
              <a:rPr lang="en-US" dirty="0"/>
            </a:br>
            <a:r>
              <a:rPr lang="en-US" dirty="0"/>
              <a:t/>
            </a:r>
            <a:br>
              <a:rPr lang="en-US" dirty="0"/>
            </a:br>
            <a:r>
              <a:rPr lang="en-US" dirty="0"/>
              <a:t>but if time period is in the statute that creates the cause of action it is substantive (bound up with cause of action), with forum procedure yielding to another jurisdiction’s substance</a:t>
            </a:r>
          </a:p>
        </p:txBody>
      </p:sp>
    </p:spTree>
    <p:extLst>
      <p:ext uri="{BB962C8B-B14F-4D97-AF65-F5344CB8AC3E}">
        <p14:creationId xmlns:p14="http://schemas.microsoft.com/office/powerpoint/2010/main" val="38559386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1EC25F-D254-DB4E-AF62-012449816B54}"/>
              </a:ext>
            </a:extLst>
          </p:cNvPr>
          <p:cNvSpPr>
            <a:spLocks noGrp="1"/>
          </p:cNvSpPr>
          <p:nvPr>
            <p:ph type="title"/>
          </p:nvPr>
        </p:nvSpPr>
        <p:spPr>
          <a:xfrm>
            <a:off x="537210" y="365125"/>
            <a:ext cx="10816590" cy="5978525"/>
          </a:xfrm>
        </p:spPr>
        <p:txBody>
          <a:bodyPr/>
          <a:lstStyle/>
          <a:p>
            <a:r>
              <a:rPr lang="en-US" dirty="0"/>
              <a:t>modern view</a:t>
            </a:r>
            <a:br>
              <a:rPr lang="en-US" dirty="0"/>
            </a:br>
            <a:r>
              <a:rPr lang="en-US" dirty="0"/>
              <a:t/>
            </a:r>
            <a:br>
              <a:rPr lang="en-US" dirty="0"/>
            </a:br>
            <a:r>
              <a:rPr lang="en-US" dirty="0"/>
              <a:t>tends to treat more as substantive</a:t>
            </a:r>
          </a:p>
        </p:txBody>
      </p:sp>
    </p:spTree>
    <p:extLst>
      <p:ext uri="{BB962C8B-B14F-4D97-AF65-F5344CB8AC3E}">
        <p14:creationId xmlns:p14="http://schemas.microsoft.com/office/powerpoint/2010/main" val="9154004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C749-0A23-E442-8DDC-1A0D7447F04B}"/>
              </a:ext>
            </a:extLst>
          </p:cNvPr>
          <p:cNvSpPr>
            <a:spLocks noGrp="1"/>
          </p:cNvSpPr>
          <p:nvPr>
            <p:ph type="title"/>
          </p:nvPr>
        </p:nvSpPr>
        <p:spPr>
          <a:xfrm>
            <a:off x="571500" y="365125"/>
            <a:ext cx="10782300" cy="6058535"/>
          </a:xfrm>
        </p:spPr>
        <p:txBody>
          <a:bodyPr/>
          <a:lstStyle/>
          <a:p>
            <a:r>
              <a:rPr lang="en-US" dirty="0"/>
              <a:t>burden of proof</a:t>
            </a:r>
          </a:p>
        </p:txBody>
      </p:sp>
    </p:spTree>
    <p:extLst>
      <p:ext uri="{BB962C8B-B14F-4D97-AF65-F5344CB8AC3E}">
        <p14:creationId xmlns:p14="http://schemas.microsoft.com/office/powerpoint/2010/main" val="19602009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4010" y="365125"/>
            <a:ext cx="10809790" cy="5908353"/>
          </a:xfrm>
        </p:spPr>
        <p:txBody>
          <a:bodyPr/>
          <a:lstStyle/>
          <a:p>
            <a:r>
              <a:rPr lang="en-US" dirty="0"/>
              <a:t>burdens of proof: </a:t>
            </a:r>
            <a:br>
              <a:rPr lang="en-US" dirty="0"/>
            </a:br>
            <a:r>
              <a:rPr lang="en-US" dirty="0"/>
              <a:t/>
            </a:r>
            <a:br>
              <a:rPr lang="en-US" dirty="0"/>
            </a:br>
            <a:r>
              <a:rPr lang="en-US" dirty="0"/>
              <a:t>presumptively substantive (particularly when accompanied by a burden of pleading)</a:t>
            </a:r>
            <a:br>
              <a:rPr lang="en-US" dirty="0"/>
            </a:br>
            <a:r>
              <a:rPr lang="en-US" dirty="0"/>
              <a:t/>
            </a:r>
            <a:br>
              <a:rPr lang="en-US" dirty="0"/>
            </a:br>
            <a:r>
              <a:rPr lang="en-US" dirty="0"/>
              <a:t>with forum procedure yielding to another jurisdiction’s substance</a:t>
            </a:r>
          </a:p>
        </p:txBody>
      </p:sp>
    </p:spTree>
    <p:extLst>
      <p:ext uri="{BB962C8B-B14F-4D97-AF65-F5344CB8AC3E}">
        <p14:creationId xmlns:p14="http://schemas.microsoft.com/office/powerpoint/2010/main" val="9398847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654" y="365125"/>
            <a:ext cx="10863146" cy="6102582"/>
          </a:xfrm>
        </p:spPr>
        <p:txBody>
          <a:bodyPr/>
          <a:lstStyle/>
          <a:p>
            <a:r>
              <a:rPr lang="en-US" dirty="0"/>
              <a:t>applying another jurisdiction’s substantive law</a:t>
            </a:r>
            <a:br>
              <a:rPr lang="en-US" dirty="0"/>
            </a:br>
            <a:r>
              <a:rPr lang="en-US" dirty="0"/>
              <a:t/>
            </a:r>
            <a:br>
              <a:rPr lang="en-US" dirty="0"/>
            </a:br>
            <a:r>
              <a:rPr lang="en-US" dirty="0"/>
              <a:t>vs. </a:t>
            </a:r>
            <a:br>
              <a:rPr lang="en-US" dirty="0"/>
            </a:br>
            <a:r>
              <a:rPr lang="en-US" dirty="0"/>
              <a:t/>
            </a:r>
            <a:br>
              <a:rPr lang="en-US" dirty="0"/>
            </a:br>
            <a:r>
              <a:rPr lang="en-US" dirty="0"/>
              <a:t>incorporating a standard from another jurisdiction’s law into forum law</a:t>
            </a:r>
          </a:p>
        </p:txBody>
      </p:sp>
    </p:spTree>
    <p:extLst>
      <p:ext uri="{BB962C8B-B14F-4D97-AF65-F5344CB8AC3E}">
        <p14:creationId xmlns:p14="http://schemas.microsoft.com/office/powerpoint/2010/main" val="1647571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1981200" y="274638"/>
            <a:ext cx="8229600" cy="6202362"/>
          </a:xfrm>
        </p:spPr>
        <p:txBody>
          <a:bodyPr/>
          <a:lstStyle/>
          <a:p>
            <a:pPr algn="l"/>
            <a:r>
              <a:rPr lang="en-US" altLang="en-US" dirty="0"/>
              <a:t>a federal court entertains a state law action, or action under the law of a foreign nation</a:t>
            </a:r>
            <a:br>
              <a:rPr lang="en-US" altLang="en-US" dirty="0"/>
            </a:br>
            <a:r>
              <a:rPr lang="en-US" altLang="en-US" dirty="0"/>
              <a:t/>
            </a:r>
            <a:br>
              <a:rPr lang="en-US" altLang="en-US" dirty="0"/>
            </a:br>
            <a:r>
              <a:rPr lang="en-US" altLang="en-US" dirty="0"/>
              <a:t>a state court entertains a federal action, or sister state action, or action under the law of a foreign nation</a:t>
            </a:r>
          </a:p>
        </p:txBody>
      </p:sp>
    </p:spTree>
    <p:extLst>
      <p:ext uri="{BB962C8B-B14F-4D97-AF65-F5344CB8AC3E}">
        <p14:creationId xmlns:p14="http://schemas.microsoft.com/office/powerpoint/2010/main" val="293005790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070517" y="1063626"/>
            <a:ext cx="9597483" cy="4935730"/>
          </a:xfrm>
        </p:spPr>
        <p:txBody>
          <a:bodyPr>
            <a:normAutofit fontScale="90000"/>
          </a:bodyPr>
          <a:lstStyle/>
          <a:p>
            <a:pPr eaLnBrk="1" hangingPunct="1"/>
            <a:r>
              <a:rPr lang="en-US" altLang="en-US" sz="4000" dirty="0"/>
              <a:t>MO state courts have a generous 3 year statute of limitations for tort</a:t>
            </a:r>
            <a:br>
              <a:rPr lang="en-US" altLang="en-US" sz="4000" dirty="0"/>
            </a:br>
            <a:r>
              <a:rPr lang="en-US" altLang="en-US" sz="4000" dirty="0"/>
              <a:t/>
            </a:r>
            <a:br>
              <a:rPr lang="en-US" altLang="en-US" sz="4000" dirty="0"/>
            </a:br>
            <a:r>
              <a:rPr lang="en-US" altLang="en-US" sz="4000" dirty="0"/>
              <a:t>too many people are coming to MO state court to sue under sister state causes of action</a:t>
            </a:r>
            <a:br>
              <a:rPr lang="en-US" altLang="en-US" sz="4000" dirty="0"/>
            </a:br>
            <a:r>
              <a:rPr lang="en-US" altLang="en-US" sz="4000" dirty="0"/>
              <a:t/>
            </a:r>
            <a:br>
              <a:rPr lang="en-US" altLang="en-US" sz="4000" dirty="0"/>
            </a:br>
            <a:r>
              <a:rPr lang="en-US" altLang="en-US" sz="4000" dirty="0"/>
              <a:t>so MO enacts a borrowing statute:</a:t>
            </a:r>
            <a:br>
              <a:rPr lang="en-US" altLang="en-US" sz="4000" dirty="0"/>
            </a:br>
            <a:r>
              <a:rPr lang="en-US" altLang="en-US" sz="4000" dirty="0"/>
              <a:t>the MO statute of limitations for tort incorporates the time period of the state that provides the cause of action</a:t>
            </a:r>
          </a:p>
        </p:txBody>
      </p:sp>
    </p:spTree>
    <p:extLst>
      <p:ext uri="{BB962C8B-B14F-4D97-AF65-F5344CB8AC3E}">
        <p14:creationId xmlns:p14="http://schemas.microsoft.com/office/powerpoint/2010/main" val="294580679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280B11-0A7A-2041-9320-63019CC274DC}"/>
              </a:ext>
            </a:extLst>
          </p:cNvPr>
          <p:cNvSpPr>
            <a:spLocks noGrp="1"/>
          </p:cNvSpPr>
          <p:nvPr>
            <p:ph type="title"/>
          </p:nvPr>
        </p:nvSpPr>
        <p:spPr>
          <a:xfrm>
            <a:off x="417689" y="365125"/>
            <a:ext cx="10936111" cy="6137275"/>
          </a:xfrm>
        </p:spPr>
        <p:txBody>
          <a:bodyPr/>
          <a:lstStyle/>
          <a:p>
            <a:r>
              <a:rPr lang="en-US" dirty="0"/>
              <a:t>now…</a:t>
            </a:r>
          </a:p>
        </p:txBody>
      </p:sp>
    </p:spTree>
    <p:extLst>
      <p:ext uri="{BB962C8B-B14F-4D97-AF65-F5344CB8AC3E}">
        <p14:creationId xmlns:p14="http://schemas.microsoft.com/office/powerpoint/2010/main" val="296624982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798653" y="532436"/>
            <a:ext cx="10509813" cy="5239716"/>
          </a:xfrm>
        </p:spPr>
        <p:txBody>
          <a:bodyPr/>
          <a:lstStyle/>
          <a:p>
            <a:pPr eaLnBrk="1" hangingPunct="1"/>
            <a:r>
              <a:rPr lang="en-US" altLang="en-US" dirty="0"/>
              <a:t>what about </a:t>
            </a:r>
            <a:r>
              <a:rPr lang="en-US" altLang="en-US" i="1" dirty="0"/>
              <a:t>federal</a:t>
            </a:r>
            <a:r>
              <a:rPr lang="en-US" altLang="en-US" dirty="0"/>
              <a:t> substance/procedure issues when a federal court is entertaining a state law cause of action?</a:t>
            </a:r>
          </a:p>
        </p:txBody>
      </p:sp>
    </p:spTree>
    <p:extLst>
      <p:ext uri="{BB962C8B-B14F-4D97-AF65-F5344CB8AC3E}">
        <p14:creationId xmlns:p14="http://schemas.microsoft.com/office/powerpoint/2010/main" val="295180664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8182" y="365125"/>
            <a:ext cx="10705618" cy="5931503"/>
          </a:xfrm>
        </p:spPr>
        <p:txBody>
          <a:bodyPr/>
          <a:lstStyle/>
          <a:p>
            <a:r>
              <a:rPr lang="en-US" dirty="0"/>
              <a:t>federal </a:t>
            </a:r>
            <a:r>
              <a:rPr lang="en-US" i="1" dirty="0"/>
              <a:t>constitutional</a:t>
            </a:r>
            <a:r>
              <a:rPr lang="en-US" dirty="0"/>
              <a:t> law governing procedure in federal court</a:t>
            </a:r>
            <a:r>
              <a:rPr lang="mr-IN" dirty="0"/>
              <a:t>…</a:t>
            </a:r>
            <a:endParaRPr lang="en-US" dirty="0"/>
          </a:p>
        </p:txBody>
      </p:sp>
    </p:spTree>
    <p:extLst>
      <p:ext uri="{BB962C8B-B14F-4D97-AF65-F5344CB8AC3E}">
        <p14:creationId xmlns:p14="http://schemas.microsoft.com/office/powerpoint/2010/main" val="36971658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1737" y="365125"/>
            <a:ext cx="10692063" cy="6023643"/>
          </a:xfrm>
        </p:spPr>
        <p:txBody>
          <a:bodyPr/>
          <a:lstStyle/>
          <a:p>
            <a:r>
              <a:rPr lang="en-US" dirty="0"/>
              <a:t>Seventh Amendment</a:t>
            </a:r>
            <a:br>
              <a:rPr lang="en-US" dirty="0"/>
            </a:br>
            <a:r>
              <a:rPr lang="en-US" dirty="0"/>
              <a:t/>
            </a:r>
            <a:br>
              <a:rPr lang="en-US" dirty="0"/>
            </a:br>
            <a:r>
              <a:rPr lang="en-US" dirty="0"/>
              <a:t>In Suits at common law, where the value in controversy shall exceed twenty dollars, the right of trial by jury shall be preserved, and no fact tried by a jury, shall be otherwise re-examined in any Court of the United States, than according to the rules of the common law.</a:t>
            </a:r>
          </a:p>
        </p:txBody>
      </p:sp>
    </p:spTree>
    <p:extLst>
      <p:ext uri="{BB962C8B-B14F-4D97-AF65-F5344CB8AC3E}">
        <p14:creationId xmlns:p14="http://schemas.microsoft.com/office/powerpoint/2010/main" val="19196375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9757" y="365125"/>
            <a:ext cx="10694043" cy="6024100"/>
          </a:xfrm>
        </p:spPr>
        <p:txBody>
          <a:bodyPr>
            <a:normAutofit fontScale="90000"/>
          </a:bodyPr>
          <a:lstStyle/>
          <a:p>
            <a:r>
              <a:rPr lang="en-US" dirty="0"/>
              <a:t>P sues D under Virginia law in federal court in Virginia</a:t>
            </a:r>
            <a:br>
              <a:rPr lang="en-US" dirty="0"/>
            </a:br>
            <a:r>
              <a:rPr lang="en-US" dirty="0"/>
              <a:t/>
            </a:r>
            <a:br>
              <a:rPr lang="en-US" dirty="0"/>
            </a:br>
            <a:r>
              <a:rPr lang="en-US" dirty="0"/>
              <a:t>under the 7</a:t>
            </a:r>
            <a:r>
              <a:rPr lang="en-US" baseline="30000" dirty="0"/>
              <a:t>th</a:t>
            </a:r>
            <a:r>
              <a:rPr lang="en-US" dirty="0"/>
              <a:t> Amendment, a factual issue must be decided by a jury in federal court</a:t>
            </a:r>
            <a:br>
              <a:rPr lang="en-US" dirty="0"/>
            </a:br>
            <a:r>
              <a:rPr lang="en-US" dirty="0"/>
              <a:t/>
            </a:r>
            <a:br>
              <a:rPr lang="en-US" dirty="0"/>
            </a:br>
            <a:r>
              <a:rPr lang="en-US" dirty="0"/>
              <a:t>under Virginia law, it does not</a:t>
            </a:r>
            <a:br>
              <a:rPr lang="en-US" dirty="0"/>
            </a:br>
            <a:r>
              <a:rPr lang="en-US" dirty="0"/>
              <a:t/>
            </a:r>
            <a:br>
              <a:rPr lang="en-US" dirty="0"/>
            </a:br>
            <a:r>
              <a:rPr lang="en-US" dirty="0"/>
              <a:t>which law applies, Virginia or federal?</a:t>
            </a:r>
            <a:br>
              <a:rPr lang="en-US" dirty="0"/>
            </a:br>
            <a:endParaRPr lang="en-US" dirty="0"/>
          </a:p>
        </p:txBody>
      </p:sp>
    </p:spTree>
    <p:extLst>
      <p:ext uri="{BB962C8B-B14F-4D97-AF65-F5344CB8AC3E}">
        <p14:creationId xmlns:p14="http://schemas.microsoft.com/office/powerpoint/2010/main" val="32492530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F29DB-11FD-F548-8C33-40D9551BF03C}"/>
              </a:ext>
            </a:extLst>
          </p:cNvPr>
          <p:cNvSpPr>
            <a:spLocks noGrp="1"/>
          </p:cNvSpPr>
          <p:nvPr>
            <p:ph type="title"/>
          </p:nvPr>
        </p:nvSpPr>
        <p:spPr>
          <a:xfrm>
            <a:off x="548640" y="365125"/>
            <a:ext cx="10805160" cy="6058535"/>
          </a:xfrm>
        </p:spPr>
        <p:txBody>
          <a:bodyPr/>
          <a:lstStyle/>
          <a:p>
            <a:r>
              <a:rPr lang="en-US" dirty="0"/>
              <a:t>easy – the US Constitution always wins</a:t>
            </a:r>
          </a:p>
        </p:txBody>
      </p:sp>
    </p:spTree>
    <p:extLst>
      <p:ext uri="{BB962C8B-B14F-4D97-AF65-F5344CB8AC3E}">
        <p14:creationId xmlns:p14="http://schemas.microsoft.com/office/powerpoint/2010/main" val="298341275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1064871" y="520861"/>
            <a:ext cx="8974479" cy="5190965"/>
          </a:xfrm>
        </p:spPr>
        <p:txBody>
          <a:bodyPr/>
          <a:lstStyle/>
          <a:p>
            <a:r>
              <a:rPr lang="en-US" altLang="en-US" dirty="0"/>
              <a:t>federal</a:t>
            </a:r>
            <a:r>
              <a:rPr lang="en-US" altLang="en-US" i="1" dirty="0"/>
              <a:t> common law </a:t>
            </a:r>
            <a:r>
              <a:rPr lang="en-US" altLang="en-US" dirty="0"/>
              <a:t>governing procedure in federal court</a:t>
            </a:r>
            <a:r>
              <a:rPr lang="en-US" altLang="en-US" i="1" dirty="0"/>
              <a:t/>
            </a:r>
            <a:br>
              <a:rPr lang="en-US" altLang="en-US" i="1" dirty="0"/>
            </a:br>
            <a:r>
              <a:rPr lang="en-US" altLang="en-US" i="1" dirty="0"/>
              <a:t/>
            </a:r>
            <a:br>
              <a:rPr lang="en-US" altLang="en-US" i="1" dirty="0"/>
            </a:br>
            <a:r>
              <a:rPr lang="en-US" altLang="en-US" i="1" dirty="0"/>
              <a:t>- </a:t>
            </a:r>
            <a:r>
              <a:rPr lang="en-US" altLang="en-US" dirty="0"/>
              <a:t>ignore federal statutes and FRCPs for the moment</a:t>
            </a:r>
          </a:p>
        </p:txBody>
      </p:sp>
    </p:spTree>
    <p:extLst>
      <p:ext uri="{BB962C8B-B14F-4D97-AF65-F5344CB8AC3E}">
        <p14:creationId xmlns:p14="http://schemas.microsoft.com/office/powerpoint/2010/main" val="168269092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601884" y="405113"/>
            <a:ext cx="10868627" cy="6076709"/>
          </a:xfrm>
        </p:spPr>
        <p:txBody>
          <a:bodyPr>
            <a:normAutofit/>
          </a:bodyPr>
          <a:lstStyle/>
          <a:p>
            <a:r>
              <a:rPr lang="en-US" altLang="en-US" sz="3600" dirty="0"/>
              <a:t>P sues D in federal court in New York under New York negligence law</a:t>
            </a:r>
            <a:br>
              <a:rPr lang="en-US" altLang="en-US" sz="3600" dirty="0"/>
            </a:br>
            <a:r>
              <a:rPr lang="en-US" altLang="en-US" sz="3600" dirty="0"/>
              <a:t/>
            </a:r>
            <a:br>
              <a:rPr lang="en-US" altLang="en-US" sz="3600" dirty="0"/>
            </a:br>
            <a:r>
              <a:rPr lang="en-US" altLang="en-US" sz="3600" dirty="0"/>
              <a:t>New York law puts the burden of proof on the plaintiff to show his lack of contributory negligence </a:t>
            </a:r>
            <a:br>
              <a:rPr lang="en-US" altLang="en-US" sz="3600" dirty="0"/>
            </a:br>
            <a:r>
              <a:rPr lang="en-US" altLang="en-US" sz="3600" dirty="0"/>
              <a:t/>
            </a:r>
            <a:br>
              <a:rPr lang="en-US" altLang="en-US" sz="3600" dirty="0"/>
            </a:br>
            <a:r>
              <a:rPr lang="en-US" altLang="en-US" sz="3600" dirty="0"/>
              <a:t>can the federal court use a federal common law rule making contributory negligence an affirmative defense instead?</a:t>
            </a:r>
            <a:br>
              <a:rPr lang="en-US" altLang="en-US" sz="3600" dirty="0"/>
            </a:br>
            <a:endParaRPr lang="en-US" altLang="en-US" sz="3600" dirty="0"/>
          </a:p>
        </p:txBody>
      </p:sp>
    </p:spTree>
    <p:extLst>
      <p:ext uri="{BB962C8B-B14F-4D97-AF65-F5344CB8AC3E}">
        <p14:creationId xmlns:p14="http://schemas.microsoft.com/office/powerpoint/2010/main" val="193989284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916114" y="1131888"/>
            <a:ext cx="8123237" cy="4464050"/>
          </a:xfrm>
        </p:spPr>
        <p:txBody>
          <a:bodyPr/>
          <a:lstStyle/>
          <a:p>
            <a:r>
              <a:rPr lang="en-US" altLang="en-US" dirty="0"/>
              <a:t>Palmer v. Hoffman (US 1943)</a:t>
            </a:r>
            <a:br>
              <a:rPr lang="en-US" altLang="en-US" dirty="0"/>
            </a:br>
            <a:r>
              <a:rPr lang="en-US" altLang="en-US" dirty="0"/>
              <a:t/>
            </a:r>
            <a:br>
              <a:rPr lang="en-US" altLang="en-US" dirty="0"/>
            </a:br>
            <a:r>
              <a:rPr lang="en-US" altLang="en-US" dirty="0"/>
              <a:t>also Cities Service Oil Co. v. Dunlap (US 1939)</a:t>
            </a:r>
          </a:p>
        </p:txBody>
      </p:sp>
    </p:spTree>
    <p:extLst>
      <p:ext uri="{BB962C8B-B14F-4D97-AF65-F5344CB8AC3E}">
        <p14:creationId xmlns:p14="http://schemas.microsoft.com/office/powerpoint/2010/main" val="108315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a:xfrm>
            <a:off x="1862138" y="1131889"/>
            <a:ext cx="8177212" cy="4695825"/>
          </a:xfrm>
        </p:spPr>
        <p:txBody>
          <a:bodyPr>
            <a:normAutofit/>
          </a:bodyPr>
          <a:lstStyle/>
          <a:p>
            <a:pPr algn="l" eaLnBrk="1" hangingPunct="1"/>
            <a:r>
              <a:rPr lang="en-US" altLang="en-US" sz="4000" dirty="0"/>
              <a:t>Erie R.R. v. Tompkins (US 1938)</a:t>
            </a:r>
            <a:br>
              <a:rPr lang="en-US" altLang="en-US" sz="4000" dirty="0"/>
            </a:br>
            <a:r>
              <a:rPr lang="en-US" altLang="en-US" sz="4000" dirty="0"/>
              <a:t/>
            </a:r>
            <a:br>
              <a:rPr lang="en-US" altLang="en-US" sz="4000" dirty="0"/>
            </a:br>
            <a:endParaRPr lang="en-US" altLang="en-US" sz="4000" dirty="0"/>
          </a:p>
        </p:txBody>
      </p:sp>
    </p:spTree>
    <p:extLst>
      <p:ext uri="{BB962C8B-B14F-4D97-AF65-F5344CB8AC3E}">
        <p14:creationId xmlns:p14="http://schemas.microsoft.com/office/powerpoint/2010/main" val="17044474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1879600" y="1131888"/>
            <a:ext cx="8159750" cy="4868862"/>
          </a:xfrm>
        </p:spPr>
        <p:txBody>
          <a:bodyPr/>
          <a:lstStyle/>
          <a:p>
            <a:r>
              <a:rPr lang="en-US" altLang="en-US"/>
              <a:t>Guaranty Trust v. York (U.S. 1945)</a:t>
            </a:r>
          </a:p>
        </p:txBody>
      </p:sp>
    </p:spTree>
    <p:extLst>
      <p:ext uri="{BB962C8B-B14F-4D97-AF65-F5344CB8AC3E}">
        <p14:creationId xmlns:p14="http://schemas.microsoft.com/office/powerpoint/2010/main" val="31690491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D14EA-941D-A444-9BED-E2556FF793C0}"/>
              </a:ext>
            </a:extLst>
          </p:cNvPr>
          <p:cNvSpPr>
            <a:spLocks noGrp="1"/>
          </p:cNvSpPr>
          <p:nvPr>
            <p:ph type="title"/>
          </p:nvPr>
        </p:nvSpPr>
        <p:spPr>
          <a:xfrm>
            <a:off x="468630" y="365125"/>
            <a:ext cx="10885170" cy="6012815"/>
          </a:xfrm>
        </p:spPr>
        <p:txBody>
          <a:bodyPr/>
          <a:lstStyle/>
          <a:p>
            <a:r>
              <a:rPr lang="en-US" dirty="0"/>
              <a:t>a federal court in NY is entertaining NY causes of actions</a:t>
            </a:r>
            <a:br>
              <a:rPr lang="en-US" dirty="0"/>
            </a:br>
            <a:r>
              <a:rPr lang="en-US" dirty="0"/>
              <a:t/>
            </a:r>
            <a:br>
              <a:rPr lang="en-US" dirty="0"/>
            </a:br>
            <a:r>
              <a:rPr lang="en-US" dirty="0"/>
              <a:t>should it use NY’s statute of limitations or a flexible federal judge-made rule (laches) ?</a:t>
            </a:r>
          </a:p>
        </p:txBody>
      </p:sp>
    </p:spTree>
    <p:extLst>
      <p:ext uri="{BB962C8B-B14F-4D97-AF65-F5344CB8AC3E}">
        <p14:creationId xmlns:p14="http://schemas.microsoft.com/office/powerpoint/2010/main" val="18364555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451414" y="1131888"/>
            <a:ext cx="11169568" cy="4557712"/>
          </a:xfrm>
        </p:spPr>
        <p:txBody>
          <a:bodyPr/>
          <a:lstStyle/>
          <a:p>
            <a:r>
              <a:rPr lang="en-US" altLang="en-US" dirty="0"/>
              <a:t>assume that a Pennsylvania state court was entertaining the NY actions in </a:t>
            </a:r>
            <a:r>
              <a:rPr lang="en-US" altLang="en-US" i="1" dirty="0"/>
              <a:t>Guaranty Trust</a:t>
            </a:r>
            <a:r>
              <a:rPr lang="en-US" altLang="en-US" dirty="0"/>
              <a:t/>
            </a:r>
            <a:br>
              <a:rPr lang="en-US" altLang="en-US" dirty="0"/>
            </a:br>
            <a:r>
              <a:rPr lang="en-US" altLang="en-US" dirty="0"/>
              <a:t/>
            </a:r>
            <a:br>
              <a:rPr lang="en-US" altLang="en-US" dirty="0"/>
            </a:br>
            <a:r>
              <a:rPr lang="en-US" altLang="en-US" dirty="0"/>
              <a:t>would NY’s or Pa’s time period apply?</a:t>
            </a:r>
          </a:p>
        </p:txBody>
      </p:sp>
    </p:spTree>
    <p:extLst>
      <p:ext uri="{BB962C8B-B14F-4D97-AF65-F5344CB8AC3E}">
        <p14:creationId xmlns:p14="http://schemas.microsoft.com/office/powerpoint/2010/main" val="1306243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8DCF0-4963-834B-B410-012AAEDA9D0D}"/>
              </a:ext>
            </a:extLst>
          </p:cNvPr>
          <p:cNvSpPr>
            <a:spLocks noGrp="1"/>
          </p:cNvSpPr>
          <p:nvPr>
            <p:ph type="title"/>
          </p:nvPr>
        </p:nvSpPr>
        <p:spPr>
          <a:xfrm>
            <a:off x="480060" y="365125"/>
            <a:ext cx="10873740" cy="6035675"/>
          </a:xfrm>
        </p:spPr>
        <p:txBody>
          <a:bodyPr/>
          <a:lstStyle/>
          <a:p>
            <a:r>
              <a:rPr lang="en-US" dirty="0"/>
              <a:t/>
            </a:r>
            <a:br>
              <a:rPr lang="en-US" dirty="0"/>
            </a:br>
            <a:r>
              <a:rPr lang="en-US" dirty="0"/>
              <a:t>Pennsylvania’s!</a:t>
            </a:r>
            <a:br>
              <a:rPr lang="en-US" dirty="0"/>
            </a:br>
            <a:r>
              <a:rPr lang="en-US" dirty="0"/>
              <a:t/>
            </a:r>
            <a:br>
              <a:rPr lang="en-US" dirty="0"/>
            </a:br>
            <a:r>
              <a:rPr lang="en-US" dirty="0"/>
              <a:t>NY’s statute of limitations was not substantive</a:t>
            </a:r>
            <a:br>
              <a:rPr lang="en-US" dirty="0"/>
            </a:br>
            <a:r>
              <a:rPr lang="en-US" dirty="0"/>
              <a:t/>
            </a:r>
            <a:br>
              <a:rPr lang="en-US" dirty="0"/>
            </a:br>
            <a:r>
              <a:rPr lang="en-US" dirty="0"/>
              <a:t>nevertheless…</a:t>
            </a:r>
            <a:br>
              <a:rPr lang="en-US" dirty="0"/>
            </a:br>
            <a:r>
              <a:rPr lang="en-US" dirty="0"/>
              <a:t/>
            </a:r>
            <a:br>
              <a:rPr lang="en-US" dirty="0"/>
            </a:br>
            <a:endParaRPr lang="en-US" dirty="0"/>
          </a:p>
        </p:txBody>
      </p:sp>
    </p:spTree>
    <p:extLst>
      <p:ext uri="{BB962C8B-B14F-4D97-AF65-F5344CB8AC3E}">
        <p14:creationId xmlns:p14="http://schemas.microsoft.com/office/powerpoint/2010/main" val="63976286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578734" y="428263"/>
            <a:ext cx="10857053" cy="5960962"/>
          </a:xfrm>
        </p:spPr>
        <p:txBody>
          <a:bodyPr>
            <a:normAutofit/>
          </a:bodyPr>
          <a:lstStyle/>
          <a:p>
            <a:r>
              <a:rPr lang="en-US" altLang="en-US" sz="2700" dirty="0"/>
              <a:t>It is therefore immaterial whether statutes of limitation are characterized either as "substantive" or "procedural" in State court opinions in any use of those terms unrelated to the specific issue before us. </a:t>
            </a:r>
            <a:r>
              <a:rPr lang="en-US" altLang="en-US" sz="2700" i="1" dirty="0"/>
              <a:t>Erie R. Co. v. Tompkins</a:t>
            </a:r>
            <a:r>
              <a:rPr lang="en-US" altLang="en-US" sz="2700" dirty="0"/>
              <a:t>...expressed a policy that touches vitally the proper distribution of judicial power between State and federal courts. In essence, the intent of that decision was to insure that, in all cases where a federal court is exercising jurisdiction solely because of the diversity of citizenship of the parties, the outcome of the litigation in the federal court should be substantially the same, so far as legal rules determine the outcome of a litigation, as it would be if tried in a State court.</a:t>
            </a:r>
          </a:p>
        </p:txBody>
      </p:sp>
    </p:spTree>
    <p:extLst>
      <p:ext uri="{BB962C8B-B14F-4D97-AF65-F5344CB8AC3E}">
        <p14:creationId xmlns:p14="http://schemas.microsoft.com/office/powerpoint/2010/main" val="2217805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2041526" y="1131888"/>
            <a:ext cx="7997825" cy="4641850"/>
          </a:xfrm>
        </p:spPr>
        <p:txBody>
          <a:bodyPr/>
          <a:lstStyle/>
          <a:p>
            <a:r>
              <a:rPr lang="en-US" altLang="en-US" dirty="0"/>
              <a:t>policy of vertical uniformity between federal and forum state court</a:t>
            </a:r>
            <a:br>
              <a:rPr lang="en-US" altLang="en-US" dirty="0"/>
            </a:br>
            <a:r>
              <a:rPr lang="en-US" altLang="en-US" dirty="0"/>
              <a:t/>
            </a:r>
            <a:br>
              <a:rPr lang="en-US" altLang="en-US" dirty="0"/>
            </a:br>
            <a:r>
              <a:rPr lang="en-US" altLang="en-US" dirty="0"/>
              <a:t>(if outcome determinative)</a:t>
            </a:r>
          </a:p>
        </p:txBody>
      </p:sp>
    </p:spTree>
    <p:extLst>
      <p:ext uri="{BB962C8B-B14F-4D97-AF65-F5344CB8AC3E}">
        <p14:creationId xmlns:p14="http://schemas.microsoft.com/office/powerpoint/2010/main" val="162399034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308657" y="734993"/>
            <a:ext cx="11574685" cy="6123007"/>
          </a:xfrm>
        </p:spPr>
        <p:txBody>
          <a:bodyPr>
            <a:normAutofit/>
          </a:bodyPr>
          <a:lstStyle/>
          <a:p>
            <a:r>
              <a:rPr lang="en-US" altLang="en-US" sz="3600" dirty="0"/>
              <a:t>a federal court in Kansas is entertaining an action under Kansas law </a:t>
            </a:r>
            <a:br>
              <a:rPr lang="en-US" altLang="en-US" sz="3600" dirty="0"/>
            </a:br>
            <a:r>
              <a:rPr lang="en-US" altLang="en-US" sz="3600" dirty="0"/>
              <a:t/>
            </a:r>
            <a:br>
              <a:rPr lang="en-US" altLang="en-US" sz="3600" dirty="0"/>
            </a:br>
            <a:r>
              <a:rPr lang="en-US" altLang="en-US" sz="3600" dirty="0"/>
              <a:t>it uses Kansas statute of limitations, according to </a:t>
            </a:r>
            <a:r>
              <a:rPr lang="en-US" altLang="en-US" sz="3600" i="1" dirty="0"/>
              <a:t>Guaranty Trust </a:t>
            </a:r>
            <a:r>
              <a:rPr lang="en-US" altLang="en-US" sz="3600" dirty="0"/>
              <a:t/>
            </a:r>
            <a:br>
              <a:rPr lang="en-US" altLang="en-US" sz="3600" dirty="0"/>
            </a:br>
            <a:r>
              <a:rPr lang="en-US" altLang="en-US" sz="3600" dirty="0"/>
              <a:t/>
            </a:r>
            <a:br>
              <a:rPr lang="en-US" altLang="en-US" sz="3600" dirty="0"/>
            </a:br>
            <a:r>
              <a:rPr lang="en-US" altLang="en-US" sz="3600" dirty="0"/>
              <a:t>but, according to the federal law a statute of limitations is tolled upon filing</a:t>
            </a:r>
            <a:br>
              <a:rPr lang="en-US" altLang="en-US" sz="3600" dirty="0"/>
            </a:br>
            <a:r>
              <a:rPr lang="en-US" altLang="en-US" sz="3600" dirty="0"/>
              <a:t/>
            </a:r>
            <a:br>
              <a:rPr lang="en-US" altLang="en-US" sz="3600" dirty="0"/>
            </a:br>
            <a:r>
              <a:rPr lang="en-US" altLang="en-US" sz="3600" dirty="0"/>
              <a:t>under Kansas law, it is tolled upon service</a:t>
            </a:r>
            <a:br>
              <a:rPr lang="en-US" altLang="en-US" sz="3600" dirty="0"/>
            </a:br>
            <a:r>
              <a:rPr lang="en-US" altLang="en-US" sz="3600" dirty="0"/>
              <a:t/>
            </a:r>
            <a:br>
              <a:rPr lang="en-US" altLang="en-US" sz="3600" dirty="0"/>
            </a:br>
            <a:r>
              <a:rPr lang="en-US" altLang="en-US" sz="3600" dirty="0"/>
              <a:t>which rule should the federal court use?</a:t>
            </a:r>
          </a:p>
        </p:txBody>
      </p:sp>
    </p:spTree>
    <p:extLst>
      <p:ext uri="{BB962C8B-B14F-4D97-AF65-F5344CB8AC3E}">
        <p14:creationId xmlns:p14="http://schemas.microsoft.com/office/powerpoint/2010/main" val="31477801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2209800" y="1447800"/>
            <a:ext cx="8180388" cy="4567238"/>
          </a:xfrm>
        </p:spPr>
        <p:txBody>
          <a:bodyPr/>
          <a:lstStyle/>
          <a:p>
            <a:r>
              <a:rPr lang="en-US" altLang="en-US"/>
              <a:t>Ragan v. Merchants Transfer &amp; Warehouse (US 1949)</a:t>
            </a:r>
          </a:p>
        </p:txBody>
      </p:sp>
    </p:spTree>
    <p:extLst>
      <p:ext uri="{BB962C8B-B14F-4D97-AF65-F5344CB8AC3E}">
        <p14:creationId xmlns:p14="http://schemas.microsoft.com/office/powerpoint/2010/main" val="25891630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335665" y="243067"/>
            <a:ext cx="11702006" cy="6447100"/>
          </a:xfrm>
        </p:spPr>
        <p:txBody>
          <a:bodyPr>
            <a:normAutofit/>
          </a:bodyPr>
          <a:lstStyle/>
          <a:p>
            <a:pPr algn="l"/>
            <a:r>
              <a:rPr lang="en-US" altLang="en-US" sz="3200" dirty="0"/>
              <a:t>a Mississippi statute requires a corporation doing business within the state to designate an agent for the service of process before bringing suit in Mississippi state court</a:t>
            </a:r>
            <a:br>
              <a:rPr lang="en-US" altLang="en-US" sz="3200" dirty="0"/>
            </a:br>
            <a:r>
              <a:rPr lang="en-US" altLang="en-US" sz="3200" dirty="0"/>
              <a:t/>
            </a:r>
            <a:br>
              <a:rPr lang="en-US" altLang="en-US" sz="3200" dirty="0"/>
            </a:br>
            <a:r>
              <a:rPr lang="en-US" altLang="en-US" sz="3200" dirty="0"/>
              <a:t>there is no such requirement under federal law</a:t>
            </a:r>
            <a:br>
              <a:rPr lang="en-US" altLang="en-US" sz="3200" dirty="0"/>
            </a:br>
            <a:r>
              <a:rPr lang="en-US" altLang="en-US" sz="3200" dirty="0"/>
              <a:t/>
            </a:r>
            <a:br>
              <a:rPr lang="en-US" altLang="en-US" sz="3200" dirty="0"/>
            </a:br>
            <a:r>
              <a:rPr lang="en-US" altLang="en-US" sz="3200" dirty="0"/>
              <a:t>P (a Tennessee corporation doing business in Mississippi) is suing D in federal court in Mississippi under Mississippi law</a:t>
            </a:r>
            <a:br>
              <a:rPr lang="en-US" altLang="en-US" sz="3200" dirty="0"/>
            </a:br>
            <a:r>
              <a:rPr lang="en-US" altLang="en-US" sz="3200" dirty="0"/>
              <a:t/>
            </a:r>
            <a:br>
              <a:rPr lang="en-US" altLang="en-US" sz="3200" dirty="0"/>
            </a:br>
            <a:r>
              <a:rPr lang="en-US" altLang="en-US" sz="3200" dirty="0"/>
              <a:t>P has designated no agent for service of process in Miss. </a:t>
            </a:r>
            <a:br>
              <a:rPr lang="en-US" altLang="en-US" sz="3200" dirty="0"/>
            </a:br>
            <a:r>
              <a:rPr lang="en-US" altLang="en-US" sz="3200" dirty="0"/>
              <a:t/>
            </a:r>
            <a:br>
              <a:rPr lang="en-US" altLang="en-US" sz="3200" dirty="0"/>
            </a:br>
            <a:r>
              <a:rPr lang="en-US" altLang="en-US" sz="3200" dirty="0"/>
              <a:t>D moves for summary judgment on this ground</a:t>
            </a:r>
            <a:br>
              <a:rPr lang="en-US" altLang="en-US" sz="3200" dirty="0"/>
            </a:br>
            <a:r>
              <a:rPr lang="en-US" altLang="en-US" sz="3200" dirty="0"/>
              <a:t/>
            </a:r>
            <a:br>
              <a:rPr lang="en-US" altLang="en-US" sz="3200" dirty="0"/>
            </a:br>
            <a:r>
              <a:rPr lang="en-US" altLang="en-US" sz="3200" dirty="0"/>
              <a:t>what result?</a:t>
            </a:r>
          </a:p>
        </p:txBody>
      </p:sp>
    </p:spTree>
    <p:extLst>
      <p:ext uri="{BB962C8B-B14F-4D97-AF65-F5344CB8AC3E}">
        <p14:creationId xmlns:p14="http://schemas.microsoft.com/office/powerpoint/2010/main" val="163880995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798653" y="274638"/>
            <a:ext cx="9412147" cy="6278562"/>
          </a:xfrm>
        </p:spPr>
        <p:txBody>
          <a:bodyPr/>
          <a:lstStyle/>
          <a:p>
            <a:r>
              <a:rPr lang="en-US" altLang="en-US" dirty="0"/>
              <a:t>the 5</a:t>
            </a:r>
            <a:r>
              <a:rPr lang="en-US" altLang="en-US" baseline="30000" dirty="0"/>
              <a:t>th</a:t>
            </a:r>
            <a:r>
              <a:rPr lang="en-US" altLang="en-US" dirty="0"/>
              <a:t> Circuit had concluded that Mississippi state officials thought that the statute applied only Mississippi state courts, not federal courts in Mississippi.</a:t>
            </a:r>
            <a:br>
              <a:rPr lang="en-US" altLang="en-US" dirty="0"/>
            </a:br>
            <a:r>
              <a:rPr lang="en-US" altLang="en-US" dirty="0"/>
              <a:t/>
            </a:r>
            <a:br>
              <a:rPr lang="en-US" altLang="en-US" dirty="0"/>
            </a:br>
            <a:r>
              <a:rPr lang="en-US" altLang="en-US" dirty="0"/>
              <a:t>does that matter?</a:t>
            </a:r>
          </a:p>
        </p:txBody>
      </p:sp>
    </p:spTree>
    <p:extLst>
      <p:ext uri="{BB962C8B-B14F-4D97-AF65-F5344CB8AC3E}">
        <p14:creationId xmlns:p14="http://schemas.microsoft.com/office/powerpoint/2010/main" val="758062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a:xfrm>
            <a:off x="1746251" y="1103313"/>
            <a:ext cx="8253413" cy="4652962"/>
          </a:xfrm>
        </p:spPr>
        <p:txBody>
          <a:bodyPr/>
          <a:lstStyle/>
          <a:p>
            <a:pPr algn="l" eaLnBrk="1" hangingPunct="1"/>
            <a:r>
              <a:rPr lang="en-US" altLang="en-US" sz="4000" dirty="0"/>
              <a:t>Upshot of </a:t>
            </a:r>
            <a:r>
              <a:rPr lang="en-US" altLang="en-US" sz="4000" i="1" dirty="0"/>
              <a:t>Erie</a:t>
            </a:r>
            <a:r>
              <a:rPr lang="en-US" altLang="en-US" sz="4000" dirty="0"/>
              <a:t>:</a:t>
            </a:r>
            <a:br>
              <a:rPr lang="en-US" altLang="en-US" sz="4000" dirty="0"/>
            </a:br>
            <a:r>
              <a:rPr lang="en-US" altLang="en-US" sz="4000" dirty="0"/>
              <a:t/>
            </a:r>
            <a:br>
              <a:rPr lang="en-US" altLang="en-US" sz="4000" dirty="0"/>
            </a:br>
            <a:r>
              <a:rPr lang="en-US" altLang="en-US" sz="4000" dirty="0"/>
              <a:t>When entertaining a state law cause of action (e.g. in diversity, supplemental jurisdiction) the federal court should apply state law as interpreted by that state’s courts</a:t>
            </a:r>
            <a:br>
              <a:rPr lang="en-US" altLang="en-US" sz="4000" dirty="0"/>
            </a:br>
            <a:r>
              <a:rPr lang="en-US" altLang="en-US" sz="4000" dirty="0"/>
              <a:t>- this applies to common law cases too!</a:t>
            </a:r>
          </a:p>
        </p:txBody>
      </p:sp>
    </p:spTree>
    <p:extLst>
      <p:ext uri="{BB962C8B-B14F-4D97-AF65-F5344CB8AC3E}">
        <p14:creationId xmlns:p14="http://schemas.microsoft.com/office/powerpoint/2010/main" val="165307610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1841500" y="1131888"/>
            <a:ext cx="8197850" cy="4521200"/>
          </a:xfrm>
        </p:spPr>
        <p:txBody>
          <a:bodyPr/>
          <a:lstStyle/>
          <a:p>
            <a:r>
              <a:rPr lang="en-US" altLang="en-US"/>
              <a:t>Woods v. Interstate Realty (US 1949)</a:t>
            </a:r>
          </a:p>
        </p:txBody>
      </p:sp>
    </p:spTree>
    <p:extLst>
      <p:ext uri="{BB962C8B-B14F-4D97-AF65-F5344CB8AC3E}">
        <p14:creationId xmlns:p14="http://schemas.microsoft.com/office/powerpoint/2010/main" val="158055385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4481" y="365125"/>
            <a:ext cx="10659319" cy="5943078"/>
          </a:xfrm>
        </p:spPr>
        <p:txBody>
          <a:bodyPr/>
          <a:lstStyle/>
          <a:p>
            <a:r>
              <a:rPr lang="en-US" dirty="0"/>
              <a:t>incorporating state standards, not applying state law</a:t>
            </a:r>
          </a:p>
        </p:txBody>
      </p:sp>
    </p:spTree>
    <p:extLst>
      <p:ext uri="{BB962C8B-B14F-4D97-AF65-F5344CB8AC3E}">
        <p14:creationId xmlns:p14="http://schemas.microsoft.com/office/powerpoint/2010/main" val="101657359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462987" y="439838"/>
            <a:ext cx="11088547" cy="6123008"/>
          </a:xfrm>
        </p:spPr>
        <p:txBody>
          <a:bodyPr>
            <a:normAutofit/>
          </a:bodyPr>
          <a:lstStyle/>
          <a:p>
            <a:pPr algn="l"/>
            <a:r>
              <a:rPr lang="en-US" altLang="en-US" sz="3200" dirty="0"/>
              <a:t>a New Jersey statute requires small shareholders bringing derivative actions to post a bond</a:t>
            </a:r>
            <a:br>
              <a:rPr lang="en-US" altLang="en-US" sz="3200" dirty="0"/>
            </a:br>
            <a:r>
              <a:rPr lang="en-US" altLang="en-US" sz="3200" dirty="0"/>
              <a:t/>
            </a:r>
            <a:br>
              <a:rPr lang="en-US" altLang="en-US" sz="3200" dirty="0"/>
            </a:br>
            <a:r>
              <a:rPr lang="en-US" altLang="en-US" sz="3200" dirty="0"/>
              <a:t>federal courts have no such requirement</a:t>
            </a:r>
            <a:br>
              <a:rPr lang="en-US" altLang="en-US" sz="3200" dirty="0"/>
            </a:br>
            <a:r>
              <a:rPr lang="en-US" altLang="en-US" sz="3200" dirty="0"/>
              <a:t/>
            </a:r>
            <a:br>
              <a:rPr lang="en-US" altLang="en-US" sz="3200" dirty="0"/>
            </a:br>
            <a:r>
              <a:rPr lang="en-US" altLang="en-US" sz="3200" dirty="0"/>
              <a:t>P, a small shareholder, brings a derivative action under Delaware law against D in federal court in New Jersey</a:t>
            </a:r>
            <a:br>
              <a:rPr lang="en-US" altLang="en-US" sz="3200" dirty="0"/>
            </a:br>
            <a:r>
              <a:rPr lang="en-US" altLang="en-US" sz="3200" dirty="0"/>
              <a:t/>
            </a:r>
            <a:br>
              <a:rPr lang="en-US" altLang="en-US" sz="3200" dirty="0"/>
            </a:br>
            <a:r>
              <a:rPr lang="en-US" altLang="en-US" sz="3200" dirty="0"/>
              <a:t>P has not posted a bond</a:t>
            </a:r>
            <a:br>
              <a:rPr lang="en-US" altLang="en-US" sz="3200" dirty="0"/>
            </a:br>
            <a:r>
              <a:rPr lang="en-US" altLang="en-US" sz="3200" dirty="0"/>
              <a:t/>
            </a:r>
            <a:br>
              <a:rPr lang="en-US" altLang="en-US" sz="3200" dirty="0"/>
            </a:br>
            <a:r>
              <a:rPr lang="en-US" altLang="en-US" sz="3200" dirty="0"/>
              <a:t>D moves to dismiss</a:t>
            </a:r>
            <a:br>
              <a:rPr lang="en-US" altLang="en-US" sz="3200" dirty="0"/>
            </a:br>
            <a:r>
              <a:rPr lang="en-US" altLang="en-US" sz="3200" dirty="0"/>
              <a:t/>
            </a:r>
            <a:br>
              <a:rPr lang="en-US" altLang="en-US" sz="3200" dirty="0"/>
            </a:br>
            <a:r>
              <a:rPr lang="en-US" altLang="en-US" sz="3200" dirty="0"/>
              <a:t>what result?</a:t>
            </a:r>
          </a:p>
        </p:txBody>
      </p:sp>
    </p:spTree>
    <p:extLst>
      <p:ext uri="{BB962C8B-B14F-4D97-AF65-F5344CB8AC3E}">
        <p14:creationId xmlns:p14="http://schemas.microsoft.com/office/powerpoint/2010/main" val="92993910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p:nvPr>
        </p:nvSpPr>
        <p:spPr>
          <a:xfrm>
            <a:off x="1960564" y="1131889"/>
            <a:ext cx="8078787" cy="4619625"/>
          </a:xfrm>
        </p:spPr>
        <p:txBody>
          <a:bodyPr/>
          <a:lstStyle/>
          <a:p>
            <a:r>
              <a:rPr lang="en-US" altLang="en-US"/>
              <a:t>Cohen v. Beneficial Indus. Loan Corp. (US 1949)</a:t>
            </a:r>
          </a:p>
        </p:txBody>
      </p:sp>
    </p:spTree>
    <p:extLst>
      <p:ext uri="{BB962C8B-B14F-4D97-AF65-F5344CB8AC3E}">
        <p14:creationId xmlns:p14="http://schemas.microsoft.com/office/powerpoint/2010/main" val="416567342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205" y="365125"/>
            <a:ext cx="10624595" cy="5827331"/>
          </a:xfrm>
        </p:spPr>
        <p:txBody>
          <a:bodyPr/>
          <a:lstStyle/>
          <a:p>
            <a:r>
              <a:rPr lang="en-US" dirty="0"/>
              <a:t>where we stand at this point:</a:t>
            </a:r>
            <a:br>
              <a:rPr lang="en-US" dirty="0"/>
            </a:br>
            <a:r>
              <a:rPr lang="en-US" dirty="0"/>
              <a:t/>
            </a:r>
            <a:br>
              <a:rPr lang="en-US" dirty="0"/>
            </a:br>
            <a:r>
              <a:rPr lang="en-US" dirty="0"/>
              <a:t>borrow forum state law if the difference between federal common law and forum state law is “outcome determinative”</a:t>
            </a:r>
          </a:p>
        </p:txBody>
      </p:sp>
    </p:spTree>
    <p:extLst>
      <p:ext uri="{BB962C8B-B14F-4D97-AF65-F5344CB8AC3E}">
        <p14:creationId xmlns:p14="http://schemas.microsoft.com/office/powerpoint/2010/main" val="236890502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4107" y="365125"/>
            <a:ext cx="10829693" cy="6091431"/>
          </a:xfrm>
        </p:spPr>
        <p:txBody>
          <a:bodyPr/>
          <a:lstStyle/>
          <a:p>
            <a:r>
              <a:rPr lang="en-US" dirty="0"/>
              <a:t>should federal courts use their own common law horizontal choice-of-law rules (including horizontal substance-procedure rules)?</a:t>
            </a:r>
          </a:p>
        </p:txBody>
      </p:sp>
    </p:spTree>
    <p:extLst>
      <p:ext uri="{BB962C8B-B14F-4D97-AF65-F5344CB8AC3E}">
        <p14:creationId xmlns:p14="http://schemas.microsoft.com/office/powerpoint/2010/main" val="101402011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6608" y="365125"/>
            <a:ext cx="10717192" cy="6047250"/>
          </a:xfrm>
        </p:spPr>
        <p:txBody>
          <a:bodyPr/>
          <a:lstStyle/>
          <a:p>
            <a:r>
              <a:rPr lang="en-US" dirty="0"/>
              <a:t>Klaxon</a:t>
            </a:r>
            <a:r>
              <a:rPr lang="mr-IN" dirty="0"/>
              <a:t>…</a:t>
            </a:r>
            <a:endParaRPr lang="en-US" dirty="0"/>
          </a:p>
        </p:txBody>
      </p:sp>
    </p:spTree>
    <p:extLst>
      <p:ext uri="{BB962C8B-B14F-4D97-AF65-F5344CB8AC3E}">
        <p14:creationId xmlns:p14="http://schemas.microsoft.com/office/powerpoint/2010/main" val="354429296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304DC-BA88-964D-99A2-4D21DD6C4559}"/>
              </a:ext>
            </a:extLst>
          </p:cNvPr>
          <p:cNvSpPr>
            <a:spLocks noGrp="1"/>
          </p:cNvSpPr>
          <p:nvPr>
            <p:ph type="title"/>
          </p:nvPr>
        </p:nvSpPr>
        <p:spPr>
          <a:xfrm>
            <a:off x="508000" y="365125"/>
            <a:ext cx="10845800" cy="6182431"/>
          </a:xfrm>
        </p:spPr>
        <p:txBody>
          <a:bodyPr/>
          <a:lstStyle/>
          <a:p>
            <a:r>
              <a:rPr lang="en-US" dirty="0"/>
              <a:t>NY action in federal court in DE</a:t>
            </a:r>
            <a:br>
              <a:rPr lang="en-US" dirty="0"/>
            </a:br>
            <a:r>
              <a:rPr lang="en-US" dirty="0"/>
              <a:t>what prejudgment interest is used?</a:t>
            </a:r>
            <a:br>
              <a:rPr lang="en-US" dirty="0"/>
            </a:br>
            <a:r>
              <a:rPr lang="en-US" dirty="0"/>
              <a:t/>
            </a:r>
            <a:br>
              <a:rPr lang="en-US" dirty="0"/>
            </a:br>
            <a:r>
              <a:rPr lang="en-US" dirty="0"/>
              <a:t>the fed </a:t>
            </a:r>
            <a:r>
              <a:rPr lang="en-US" dirty="0" err="1"/>
              <a:t>ct</a:t>
            </a:r>
            <a:r>
              <a:rPr lang="en-US" dirty="0"/>
              <a:t> used its own views about horizontal substance/procedure problem and treated the matter as governed by NY law</a:t>
            </a:r>
            <a:br>
              <a:rPr lang="en-US" dirty="0"/>
            </a:br>
            <a:r>
              <a:rPr lang="en-US" dirty="0"/>
              <a:t/>
            </a:r>
            <a:br>
              <a:rPr lang="en-US" dirty="0"/>
            </a:br>
            <a:r>
              <a:rPr lang="en-US" dirty="0"/>
              <a:t>the US </a:t>
            </a:r>
            <a:r>
              <a:rPr lang="en-US" dirty="0" err="1"/>
              <a:t>SCt</a:t>
            </a:r>
            <a:r>
              <a:rPr lang="en-US" dirty="0"/>
              <a:t> held it must choose the law that a DE state court would</a:t>
            </a:r>
            <a:br>
              <a:rPr lang="en-US" dirty="0"/>
            </a:br>
            <a:endParaRPr lang="en-US" dirty="0"/>
          </a:p>
        </p:txBody>
      </p:sp>
    </p:spTree>
    <p:extLst>
      <p:ext uri="{BB962C8B-B14F-4D97-AF65-F5344CB8AC3E}">
        <p14:creationId xmlns:p14="http://schemas.microsoft.com/office/powerpoint/2010/main" val="96157252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4B503-8446-4E44-8083-3F88702A7C8B}"/>
              </a:ext>
            </a:extLst>
          </p:cNvPr>
          <p:cNvSpPr>
            <a:spLocks noGrp="1"/>
          </p:cNvSpPr>
          <p:nvPr>
            <p:ph type="title"/>
          </p:nvPr>
        </p:nvSpPr>
        <p:spPr>
          <a:xfrm>
            <a:off x="428978" y="365125"/>
            <a:ext cx="10924822" cy="6013097"/>
          </a:xfrm>
        </p:spPr>
        <p:txBody>
          <a:bodyPr/>
          <a:lstStyle/>
          <a:p>
            <a:r>
              <a:rPr lang="en-US" dirty="0"/>
              <a:t>The conflict of laws rules to be applied by the federal court in Delaware must conform to those prevailing in Delaware’s state courts. Otherwise the accident of diversity of citizenship would constantly disturb equal administration of justice in coordinate state and federal courts sitting side by side.</a:t>
            </a:r>
          </a:p>
        </p:txBody>
      </p:sp>
    </p:spTree>
    <p:extLst>
      <p:ext uri="{BB962C8B-B14F-4D97-AF65-F5344CB8AC3E}">
        <p14:creationId xmlns:p14="http://schemas.microsoft.com/office/powerpoint/2010/main" val="465372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1800226" y="1131888"/>
            <a:ext cx="8239125" cy="4597400"/>
          </a:xfrm>
        </p:spPr>
        <p:txBody>
          <a:bodyPr/>
          <a:lstStyle/>
          <a:p>
            <a:r>
              <a:rPr lang="en-US" altLang="en-US"/>
              <a:t>Byrd v. Blue Ridge Rural Electric Corp. (US 1958)</a:t>
            </a:r>
            <a:br>
              <a:rPr lang="en-US" altLang="en-US"/>
            </a:br>
            <a:endParaRPr lang="en-US" altLang="en-US"/>
          </a:p>
        </p:txBody>
      </p:sp>
    </p:spTree>
    <p:extLst>
      <p:ext uri="{BB962C8B-B14F-4D97-AF65-F5344CB8AC3E}">
        <p14:creationId xmlns:p14="http://schemas.microsoft.com/office/powerpoint/2010/main" val="9942512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943100" y="1131889"/>
            <a:ext cx="8096250" cy="4567237"/>
          </a:xfrm>
        </p:spPr>
        <p:txBody>
          <a:bodyPr/>
          <a:lstStyle/>
          <a:p>
            <a:pPr eaLnBrk="1" hangingPunct="1"/>
            <a:r>
              <a:rPr lang="en-US" altLang="en-US" dirty="0"/>
              <a:t>In the light of </a:t>
            </a:r>
            <a:r>
              <a:rPr lang="en-US" altLang="en-US" i="1" dirty="0"/>
              <a:t>Erie</a:t>
            </a:r>
            <a:r>
              <a:rPr lang="en-US" altLang="en-US" dirty="0"/>
              <a:t>, how to interpret state law?</a:t>
            </a:r>
            <a:br>
              <a:rPr lang="en-US" altLang="en-US" dirty="0"/>
            </a:br>
            <a:r>
              <a:rPr lang="en-US" altLang="en-US" dirty="0"/>
              <a:t/>
            </a:r>
            <a:br>
              <a:rPr lang="en-US" altLang="en-US" dirty="0"/>
            </a:br>
            <a:r>
              <a:rPr lang="en-US" altLang="en-US" dirty="0"/>
              <a:t>predictive method</a:t>
            </a:r>
          </a:p>
        </p:txBody>
      </p:sp>
    </p:spTree>
    <p:extLst>
      <p:ext uri="{BB962C8B-B14F-4D97-AF65-F5344CB8AC3E}">
        <p14:creationId xmlns:p14="http://schemas.microsoft.com/office/powerpoint/2010/main" val="379400539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27510-F75F-7940-8195-F1ED13AE7524}"/>
              </a:ext>
            </a:extLst>
          </p:cNvPr>
          <p:cNvSpPr>
            <a:spLocks noGrp="1"/>
          </p:cNvSpPr>
          <p:nvPr>
            <p:ph type="title"/>
          </p:nvPr>
        </p:nvSpPr>
        <p:spPr>
          <a:xfrm>
            <a:off x="411480" y="365125"/>
            <a:ext cx="10942320" cy="6069965"/>
          </a:xfrm>
        </p:spPr>
        <p:txBody>
          <a:bodyPr/>
          <a:lstStyle/>
          <a:p>
            <a:r>
              <a:rPr lang="en-US" dirty="0"/>
              <a:t>a federal court in SC is entertaining a SC action</a:t>
            </a:r>
            <a:br>
              <a:rPr lang="en-US" dirty="0"/>
            </a:br>
            <a:r>
              <a:rPr lang="en-US" dirty="0"/>
              <a:t/>
            </a:r>
            <a:br>
              <a:rPr lang="en-US" dirty="0"/>
            </a:br>
            <a:r>
              <a:rPr lang="en-US" dirty="0"/>
              <a:t>in SC state court a certain issue would be decided by the judge</a:t>
            </a:r>
            <a:br>
              <a:rPr lang="en-US" dirty="0"/>
            </a:br>
            <a:r>
              <a:rPr lang="en-US" dirty="0"/>
              <a:t/>
            </a:r>
            <a:br>
              <a:rPr lang="en-US" dirty="0"/>
            </a:br>
            <a:r>
              <a:rPr lang="en-US" dirty="0"/>
              <a:t>federal approach in a federal question case is that the issue would be decided by the jury</a:t>
            </a:r>
          </a:p>
        </p:txBody>
      </p:sp>
    </p:spTree>
    <p:extLst>
      <p:ext uri="{BB962C8B-B14F-4D97-AF65-F5344CB8AC3E}">
        <p14:creationId xmlns:p14="http://schemas.microsoft.com/office/powerpoint/2010/main" val="416516585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Title 1"/>
          <p:cNvSpPr>
            <a:spLocks noGrp="1"/>
          </p:cNvSpPr>
          <p:nvPr>
            <p:ph type="title"/>
          </p:nvPr>
        </p:nvSpPr>
        <p:spPr>
          <a:xfrm>
            <a:off x="1898650" y="1131888"/>
            <a:ext cx="8140700" cy="4633912"/>
          </a:xfrm>
        </p:spPr>
        <p:txBody>
          <a:bodyPr>
            <a:normAutofit fontScale="90000"/>
          </a:bodyPr>
          <a:lstStyle/>
          <a:p>
            <a:pPr algn="l"/>
            <a:r>
              <a:rPr lang="en-US" altLang="en-US" sz="4000"/>
              <a:t>First. It was decided in Erie R. Co. v. Tompkins that the federal courts in diversity cases must respect the definition of state-created rights and obligations by the state courts. We must, therefore, first examine the [S.C.] rule...to determine whether it is bound up with these rights and obligations in such a way that its application in the federal court is required. </a:t>
            </a:r>
          </a:p>
        </p:txBody>
      </p:sp>
    </p:spTree>
    <p:extLst>
      <p:ext uri="{BB962C8B-B14F-4D97-AF65-F5344CB8AC3E}">
        <p14:creationId xmlns:p14="http://schemas.microsoft.com/office/powerpoint/2010/main" val="47864576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2057400" y="274638"/>
            <a:ext cx="8153400" cy="6202362"/>
          </a:xfrm>
        </p:spPr>
        <p:txBody>
          <a:bodyPr/>
          <a:lstStyle/>
          <a:p>
            <a:r>
              <a:rPr lang="en-US" altLang="en-US" dirty="0"/>
              <a:t>what is an example of a state rule where the bound-up test is satisfied?</a:t>
            </a:r>
          </a:p>
        </p:txBody>
      </p:sp>
    </p:spTree>
    <p:extLst>
      <p:ext uri="{BB962C8B-B14F-4D97-AF65-F5344CB8AC3E}">
        <p14:creationId xmlns:p14="http://schemas.microsoft.com/office/powerpoint/2010/main" val="82357971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916114" y="1131888"/>
            <a:ext cx="8123237" cy="4464050"/>
          </a:xfrm>
        </p:spPr>
        <p:txBody>
          <a:bodyPr/>
          <a:lstStyle/>
          <a:p>
            <a:r>
              <a:rPr lang="en-US" altLang="en-US"/>
              <a:t>Palmer v. Hoffman (US 1943)</a:t>
            </a:r>
          </a:p>
        </p:txBody>
      </p:sp>
    </p:spTree>
    <p:extLst>
      <p:ext uri="{BB962C8B-B14F-4D97-AF65-F5344CB8AC3E}">
        <p14:creationId xmlns:p14="http://schemas.microsoft.com/office/powerpoint/2010/main" val="163544636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5585" y="365125"/>
            <a:ext cx="11493661" cy="6012526"/>
          </a:xfrm>
        </p:spPr>
        <p:txBody>
          <a:bodyPr>
            <a:normAutofit/>
          </a:bodyPr>
          <a:lstStyle/>
          <a:p>
            <a:r>
              <a:rPr lang="en-US" sz="4000" dirty="0"/>
              <a:t>P sues D in federal court under California law for wrongful death</a:t>
            </a:r>
            <a:br>
              <a:rPr lang="en-US" sz="4000" dirty="0"/>
            </a:br>
            <a:r>
              <a:rPr lang="en-US" sz="4000" dirty="0"/>
              <a:t/>
            </a:r>
            <a:br>
              <a:rPr lang="en-US" sz="4000" dirty="0"/>
            </a:br>
            <a:r>
              <a:rPr lang="en-US" sz="4000" dirty="0"/>
              <a:t>California has rule about the maximum number of pages in a brief that it considers bound up with its wrongful death statute</a:t>
            </a:r>
            <a:br>
              <a:rPr lang="en-US" sz="4000" dirty="0"/>
            </a:br>
            <a:r>
              <a:rPr lang="en-US" sz="4000" dirty="0"/>
              <a:t/>
            </a:r>
            <a:br>
              <a:rPr lang="en-US" sz="4000" dirty="0"/>
            </a:br>
            <a:r>
              <a:rPr lang="en-US" sz="4000" dirty="0"/>
              <a:t>must federal common law yield to it?</a:t>
            </a:r>
          </a:p>
        </p:txBody>
      </p:sp>
    </p:spTree>
    <p:extLst>
      <p:ext uri="{BB962C8B-B14F-4D97-AF65-F5344CB8AC3E}">
        <p14:creationId xmlns:p14="http://schemas.microsoft.com/office/powerpoint/2010/main" val="412416239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798653" y="1131888"/>
            <a:ext cx="9240697" cy="4513262"/>
          </a:xfrm>
        </p:spPr>
        <p:txBody>
          <a:bodyPr>
            <a:normAutofit fontScale="90000"/>
          </a:bodyPr>
          <a:lstStyle/>
          <a:p>
            <a:pPr algn="l"/>
            <a:r>
              <a:rPr lang="en-US" altLang="en-US" sz="3600" dirty="0"/>
              <a:t>Second. But cases following </a:t>
            </a:r>
            <a:r>
              <a:rPr lang="en-US" altLang="en-US" sz="3600" i="1" dirty="0"/>
              <a:t>Erie</a:t>
            </a:r>
            <a:r>
              <a:rPr lang="en-US" altLang="en-US" sz="3600" dirty="0"/>
              <a:t> have evinced a broader policy to the effect that the federal courts should conform as near as may be--in the absence of other considerations--to state rules even of form and mode where the state rules may bear substantially on the question whether the litigation would come out one way in the federal court and another way in the state court if the federal court failed to apply a particular local rule. E.g., Guaranty Trust Co. of New York v. York.</a:t>
            </a:r>
          </a:p>
        </p:txBody>
      </p:sp>
    </p:spTree>
    <p:extLst>
      <p:ext uri="{BB962C8B-B14F-4D97-AF65-F5344CB8AC3E}">
        <p14:creationId xmlns:p14="http://schemas.microsoft.com/office/powerpoint/2010/main" val="169973980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520861" y="324091"/>
            <a:ext cx="11239017" cy="6296628"/>
          </a:xfrm>
        </p:spPr>
        <p:txBody>
          <a:bodyPr>
            <a:normAutofit/>
          </a:bodyPr>
          <a:lstStyle/>
          <a:p>
            <a:pPr algn="l"/>
            <a:r>
              <a:rPr lang="en-US" altLang="en-US" sz="3600" dirty="0"/>
              <a:t>“But there are </a:t>
            </a:r>
            <a:r>
              <a:rPr lang="en-US" altLang="en-US" sz="3600" b="1" i="1" dirty="0"/>
              <a:t>affirmative countervailing considerations </a:t>
            </a:r>
            <a:r>
              <a:rPr lang="en-US" altLang="en-US" sz="3600" dirty="0"/>
              <a:t>at work here....”</a:t>
            </a:r>
          </a:p>
        </p:txBody>
      </p:sp>
    </p:spTree>
    <p:extLst>
      <p:ext uri="{BB962C8B-B14F-4D97-AF65-F5344CB8AC3E}">
        <p14:creationId xmlns:p14="http://schemas.microsoft.com/office/powerpoint/2010/main" val="44320790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Title 1"/>
          <p:cNvSpPr>
            <a:spLocks noGrp="1"/>
          </p:cNvSpPr>
          <p:nvPr>
            <p:ph type="title"/>
          </p:nvPr>
        </p:nvSpPr>
        <p:spPr>
          <a:xfrm>
            <a:off x="0" y="462987"/>
            <a:ext cx="12092940" cy="6030410"/>
          </a:xfrm>
        </p:spPr>
        <p:txBody>
          <a:bodyPr>
            <a:noAutofit/>
          </a:bodyPr>
          <a:lstStyle/>
          <a:p>
            <a:pPr algn="l"/>
            <a:r>
              <a:rPr lang="en-US" altLang="en-US" sz="3200" dirty="0"/>
              <a:t>after </a:t>
            </a:r>
            <a:r>
              <a:rPr lang="en-US" altLang="en-US" sz="3200" i="1" dirty="0"/>
              <a:t>Byrd</a:t>
            </a:r>
            <a:r>
              <a:rPr lang="en-US" altLang="en-US" sz="3200" dirty="0"/>
              <a:t>: </a:t>
            </a:r>
            <a:br>
              <a:rPr lang="en-US" altLang="en-US" sz="3200" dirty="0"/>
            </a:br>
            <a:r>
              <a:rPr lang="en-US" altLang="en-US" sz="3200" dirty="0"/>
              <a:t/>
            </a:r>
            <a:br>
              <a:rPr lang="en-US" altLang="en-US" sz="3200" dirty="0"/>
            </a:br>
            <a:r>
              <a:rPr lang="en-US" altLang="en-US" sz="3200" dirty="0"/>
              <a:t>assume P sues D in federal court in New York under Pa law</a:t>
            </a:r>
            <a:br>
              <a:rPr lang="en-US" altLang="en-US" sz="3200" dirty="0"/>
            </a:br>
            <a:r>
              <a:rPr lang="en-US" altLang="en-US" sz="3200" dirty="0"/>
              <a:t/>
            </a:r>
            <a:br>
              <a:rPr lang="en-US" altLang="en-US" sz="3200" dirty="0"/>
            </a:br>
            <a:r>
              <a:rPr lang="en-US" altLang="en-US" sz="3200" dirty="0"/>
              <a:t>1) if a Pa rule is bound up with the Pa cause of action the federal court must use the Pa rule instead of federal common law rule</a:t>
            </a:r>
            <a:br>
              <a:rPr lang="en-US" altLang="en-US" sz="3200" dirty="0"/>
            </a:br>
            <a:r>
              <a:rPr lang="en-US" altLang="en-US" sz="3200" dirty="0"/>
              <a:t/>
            </a:r>
            <a:br>
              <a:rPr lang="en-US" altLang="en-US" sz="3200" dirty="0"/>
            </a:br>
            <a:r>
              <a:rPr lang="en-US" altLang="en-US" sz="3200" dirty="0"/>
              <a:t>2) but there is also a policy of vertical uniformity with NY state courts</a:t>
            </a:r>
            <a:br>
              <a:rPr lang="en-US" altLang="en-US" sz="3200" dirty="0"/>
            </a:br>
            <a:r>
              <a:rPr lang="en-US" altLang="en-US" sz="3200" dirty="0"/>
              <a:t>	(if difference is outcome determinative)</a:t>
            </a:r>
            <a:br>
              <a:rPr lang="en-US" altLang="en-US" sz="3200" dirty="0"/>
            </a:br>
            <a:r>
              <a:rPr lang="en-US" altLang="en-US" sz="3200" dirty="0"/>
              <a:t/>
            </a:r>
            <a:br>
              <a:rPr lang="en-US" altLang="en-US" sz="3200" dirty="0"/>
            </a:br>
            <a:r>
              <a:rPr lang="en-US" altLang="en-US" sz="3200" dirty="0"/>
              <a:t>3) there may also be countervailing federal interests in favor uniform federal common law rule, however</a:t>
            </a:r>
            <a:br>
              <a:rPr lang="en-US" altLang="en-US" sz="3200" dirty="0"/>
            </a:br>
            <a:r>
              <a:rPr lang="en-US" altLang="en-US" sz="3200" dirty="0"/>
              <a:t/>
            </a:r>
            <a:br>
              <a:rPr lang="en-US" altLang="en-US" sz="3200" dirty="0"/>
            </a:br>
            <a:r>
              <a:rPr lang="en-US" altLang="en-US" sz="3200" dirty="0"/>
              <a:t>2) must be balanced against 3)</a:t>
            </a:r>
          </a:p>
        </p:txBody>
      </p:sp>
    </p:spTree>
    <p:extLst>
      <p:ext uri="{BB962C8B-B14F-4D97-AF65-F5344CB8AC3E}">
        <p14:creationId xmlns:p14="http://schemas.microsoft.com/office/powerpoint/2010/main" val="394959108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508000" y="274638"/>
            <a:ext cx="9702800" cy="6278562"/>
          </a:xfrm>
        </p:spPr>
        <p:txBody>
          <a:bodyPr/>
          <a:lstStyle/>
          <a:p>
            <a:pPr algn="l"/>
            <a:r>
              <a:rPr lang="en-US" altLang="en-US" dirty="0"/>
              <a:t>federal procedural common law</a:t>
            </a:r>
            <a:br>
              <a:rPr lang="en-US" altLang="en-US" dirty="0"/>
            </a:br>
            <a:r>
              <a:rPr lang="en-US" altLang="en-US" dirty="0"/>
              <a:t/>
            </a:r>
            <a:br>
              <a:rPr lang="en-US" altLang="en-US" dirty="0"/>
            </a:br>
            <a:r>
              <a:rPr lang="en-US" altLang="en-US" dirty="0"/>
              <a:t>- claim/issue preclusion</a:t>
            </a:r>
            <a:br>
              <a:rPr lang="en-US" altLang="en-US" dirty="0"/>
            </a:br>
            <a:r>
              <a:rPr lang="en-US" altLang="en-US" dirty="0"/>
              <a:t/>
            </a:r>
            <a:br>
              <a:rPr lang="en-US" altLang="en-US" dirty="0"/>
            </a:br>
            <a:r>
              <a:rPr lang="en-US" altLang="en-US"/>
              <a:t>- horizontal choice-of-law </a:t>
            </a:r>
            <a:r>
              <a:rPr lang="en-US" altLang="en-US" dirty="0"/>
              <a:t>rules</a:t>
            </a:r>
            <a:br>
              <a:rPr lang="en-US" altLang="en-US" dirty="0"/>
            </a:br>
            <a:r>
              <a:rPr lang="en-US" altLang="en-US" dirty="0"/>
              <a:t/>
            </a:r>
            <a:br>
              <a:rPr lang="en-US" altLang="en-US" dirty="0"/>
            </a:br>
            <a:r>
              <a:rPr lang="en-US" altLang="en-US" dirty="0"/>
              <a:t>- anything that federal courts simply don’t do that a state does (whether by state constitution, statute, or common law)</a:t>
            </a:r>
          </a:p>
        </p:txBody>
      </p:sp>
    </p:spTree>
    <p:extLst>
      <p:ext uri="{BB962C8B-B14F-4D97-AF65-F5344CB8AC3E}">
        <p14:creationId xmlns:p14="http://schemas.microsoft.com/office/powerpoint/2010/main" val="280271443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3671" y="365125"/>
            <a:ext cx="10790129" cy="6098305"/>
          </a:xfrm>
        </p:spPr>
        <p:txBody>
          <a:bodyPr>
            <a:normAutofit/>
          </a:bodyPr>
          <a:lstStyle/>
          <a:p>
            <a:r>
              <a:rPr lang="en-US" dirty="0" smtClean="0"/>
              <a:t>P (La.) sues D (Germany) in federal court in La. under German law for a battery that occurred in Germany</a:t>
            </a:r>
            <a:br>
              <a:rPr lang="en-US" dirty="0" smtClean="0"/>
            </a:br>
            <a:r>
              <a:rPr lang="en-US" dirty="0" smtClean="0"/>
              <a:t/>
            </a:r>
            <a:br>
              <a:rPr lang="en-US" dirty="0" smtClean="0"/>
            </a:br>
            <a:r>
              <a:rPr lang="en-US" dirty="0" smtClean="0"/>
              <a:t>under La. law there is no doctrine of forum non </a:t>
            </a:r>
            <a:r>
              <a:rPr lang="en-US" dirty="0" err="1" smtClean="0"/>
              <a:t>conveniens</a:t>
            </a:r>
            <a:r>
              <a:rPr lang="en-US" dirty="0" smtClean="0"/>
              <a:t> </a:t>
            </a:r>
            <a:br>
              <a:rPr lang="en-US" dirty="0" smtClean="0"/>
            </a:br>
            <a:r>
              <a:rPr lang="en-US" dirty="0"/>
              <a:t/>
            </a:r>
            <a:br>
              <a:rPr lang="en-US" dirty="0"/>
            </a:br>
            <a:r>
              <a:rPr lang="en-US" dirty="0" smtClean="0"/>
              <a:t>under federal law there is – such that the action should be dismissed</a:t>
            </a:r>
            <a:endParaRPr lang="en-US" dirty="0"/>
          </a:p>
        </p:txBody>
      </p:sp>
    </p:spTree>
    <p:extLst>
      <p:ext uri="{BB962C8B-B14F-4D97-AF65-F5344CB8AC3E}">
        <p14:creationId xmlns:p14="http://schemas.microsoft.com/office/powerpoint/2010/main" val="24085788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33597-4FC8-5045-B67D-3674607EDCBE}"/>
              </a:ext>
            </a:extLst>
          </p:cNvPr>
          <p:cNvSpPr>
            <a:spLocks noGrp="1"/>
          </p:cNvSpPr>
          <p:nvPr>
            <p:ph type="title"/>
          </p:nvPr>
        </p:nvSpPr>
        <p:spPr>
          <a:xfrm>
            <a:off x="457200" y="365125"/>
            <a:ext cx="10896600" cy="6035675"/>
          </a:xfrm>
        </p:spPr>
        <p:txBody>
          <a:bodyPr/>
          <a:lstStyle/>
          <a:p>
            <a:r>
              <a:rPr lang="en-US" dirty="0"/>
              <a:t>certification…</a:t>
            </a:r>
          </a:p>
        </p:txBody>
      </p:sp>
    </p:spTree>
    <p:extLst>
      <p:ext uri="{BB962C8B-B14F-4D97-AF65-F5344CB8AC3E}">
        <p14:creationId xmlns:p14="http://schemas.microsoft.com/office/powerpoint/2010/main" val="2470063676"/>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2138364" y="1131888"/>
            <a:ext cx="7900987" cy="4552950"/>
          </a:xfrm>
        </p:spPr>
        <p:txBody>
          <a:bodyPr/>
          <a:lstStyle/>
          <a:p>
            <a:r>
              <a:rPr lang="en-US" altLang="en-US" dirty="0"/>
              <a:t>what about Fed. R. Civ. P.?</a:t>
            </a:r>
            <a:br>
              <a:rPr lang="en-US" altLang="en-US" dirty="0"/>
            </a:br>
            <a:r>
              <a:rPr lang="en-US" altLang="en-US" dirty="0"/>
              <a:t/>
            </a:r>
            <a:br>
              <a:rPr lang="en-US" altLang="en-US" dirty="0"/>
            </a:br>
            <a:r>
              <a:rPr lang="en-US" altLang="en-US" dirty="0"/>
              <a:t>and federal statutes governing procedure in federal courts?</a:t>
            </a:r>
          </a:p>
        </p:txBody>
      </p:sp>
    </p:spTree>
    <p:extLst>
      <p:ext uri="{BB962C8B-B14F-4D97-AF65-F5344CB8AC3E}">
        <p14:creationId xmlns:p14="http://schemas.microsoft.com/office/powerpoint/2010/main" val="199355073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2952750" y="1063626"/>
            <a:ext cx="6229350" cy="4594225"/>
          </a:xfrm>
        </p:spPr>
        <p:txBody>
          <a:bodyPr/>
          <a:lstStyle/>
          <a:p>
            <a:pPr eaLnBrk="1" hangingPunct="1"/>
            <a:r>
              <a:rPr lang="en-US" altLang="en-US"/>
              <a:t>Hanna v. Plumer</a:t>
            </a:r>
            <a:br>
              <a:rPr lang="en-US" altLang="en-US"/>
            </a:br>
            <a:r>
              <a:rPr lang="en-US" altLang="en-US"/>
              <a:t>(U.S. 1965)</a:t>
            </a:r>
          </a:p>
        </p:txBody>
      </p:sp>
    </p:spTree>
    <p:extLst>
      <p:ext uri="{BB962C8B-B14F-4D97-AF65-F5344CB8AC3E}">
        <p14:creationId xmlns:p14="http://schemas.microsoft.com/office/powerpoint/2010/main" val="34114580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07862" y="1483582"/>
            <a:ext cx="11655706" cy="4752975"/>
          </a:xfrm>
        </p:spPr>
        <p:txBody>
          <a:bodyPr>
            <a:normAutofit fontScale="90000"/>
          </a:bodyPr>
          <a:lstStyle/>
          <a:p>
            <a:pPr algn="l" eaLnBrk="1" hangingPunct="1"/>
            <a:r>
              <a:rPr lang="en-CA" altLang="en-US" sz="3600" dirty="0"/>
              <a:t>- Hanna sued </a:t>
            </a:r>
            <a:r>
              <a:rPr lang="en-CA" altLang="en-US" sz="3600" dirty="0" err="1"/>
              <a:t>Plumer</a:t>
            </a:r>
            <a:r>
              <a:rPr lang="en-CA" altLang="en-US" sz="3600" dirty="0"/>
              <a:t>, Osgood’s executor, for Osgood’s negligence in auto accident</a:t>
            </a:r>
            <a:br>
              <a:rPr lang="en-CA" altLang="en-US" sz="3600" dirty="0"/>
            </a:br>
            <a:r>
              <a:rPr lang="en-US" altLang="en-US" sz="3600" dirty="0"/>
              <a:t/>
            </a:r>
            <a:br>
              <a:rPr lang="en-US" altLang="en-US" sz="3600" dirty="0"/>
            </a:br>
            <a:r>
              <a:rPr lang="en-CA" altLang="en-US" sz="3600" dirty="0"/>
              <a:t>- left summons and complaint with Osgood’s executor’s wife at place of residence in accordance with 4(e) (4d at the time)</a:t>
            </a:r>
            <a:br>
              <a:rPr lang="en-CA" altLang="en-US" sz="3600" dirty="0"/>
            </a:br>
            <a:r>
              <a:rPr lang="en-US" altLang="en-US" sz="3600" dirty="0"/>
              <a:t/>
            </a:r>
            <a:br>
              <a:rPr lang="en-US" altLang="en-US" sz="3600" dirty="0"/>
            </a:br>
            <a:r>
              <a:rPr lang="en-CA" altLang="en-US" sz="3600" dirty="0"/>
              <a:t>- Mass statute required hand delivery to an executor or administrator</a:t>
            </a:r>
            <a:br>
              <a:rPr lang="en-CA" altLang="en-US" sz="3600" dirty="0"/>
            </a:br>
            <a:r>
              <a:rPr lang="en-US" altLang="en-US" sz="3600" dirty="0"/>
              <a:t/>
            </a:r>
            <a:br>
              <a:rPr lang="en-US" altLang="en-US" sz="3600" dirty="0"/>
            </a:br>
            <a:r>
              <a:rPr lang="en-CA" altLang="en-US" sz="3600" dirty="0"/>
              <a:t>- </a:t>
            </a:r>
            <a:r>
              <a:rPr lang="en-CA" altLang="en-US" sz="3600" dirty="0" err="1"/>
              <a:t>DCt</a:t>
            </a:r>
            <a:r>
              <a:rPr lang="en-CA" altLang="en-US" sz="3600" dirty="0"/>
              <a:t> granted motion for summary judgment</a:t>
            </a:r>
            <a:br>
              <a:rPr lang="en-CA" altLang="en-US" sz="3600" dirty="0"/>
            </a:br>
            <a:r>
              <a:rPr lang="en-US" altLang="en-US" sz="3600" dirty="0"/>
              <a:t/>
            </a:r>
            <a:br>
              <a:rPr lang="en-US" altLang="en-US" sz="3600" dirty="0"/>
            </a:br>
            <a:r>
              <a:rPr lang="en-CA" altLang="en-US" sz="3600" dirty="0"/>
              <a:t>- Ct App aff’d</a:t>
            </a:r>
            <a:r>
              <a:rPr lang="en-US" altLang="en-US" sz="3600" dirty="0"/>
              <a:t/>
            </a:r>
            <a:br>
              <a:rPr lang="en-US" altLang="en-US" sz="3600" dirty="0"/>
            </a:br>
            <a:r>
              <a:rPr lang="en-CA" altLang="en-US" sz="3600" dirty="0"/>
              <a:t>	- outcome determinative</a:t>
            </a:r>
            <a:br>
              <a:rPr lang="en-CA" altLang="en-US" sz="3600" dirty="0"/>
            </a:br>
            <a:r>
              <a:rPr lang="en-US" altLang="en-US" sz="3600" dirty="0"/>
              <a:t/>
            </a:r>
            <a:br>
              <a:rPr lang="en-US" altLang="en-US" sz="3600" dirty="0"/>
            </a:br>
            <a:r>
              <a:rPr lang="en-CA" altLang="en-US" sz="3600" dirty="0"/>
              <a:t>- </a:t>
            </a:r>
            <a:r>
              <a:rPr lang="en-CA" altLang="en-US" sz="3600" dirty="0" err="1"/>
              <a:t>SCt</a:t>
            </a:r>
            <a:r>
              <a:rPr lang="en-CA" altLang="en-US" sz="3600" dirty="0"/>
              <a:t> reversed</a:t>
            </a:r>
            <a:r>
              <a:rPr lang="en-US" altLang="en-US" sz="3600" dirty="0"/>
              <a:t/>
            </a:r>
            <a:br>
              <a:rPr lang="en-US" altLang="en-US" sz="3600" dirty="0"/>
            </a:br>
            <a:endParaRPr lang="en-US" altLang="en-US" sz="3600" dirty="0"/>
          </a:p>
        </p:txBody>
      </p:sp>
    </p:spTree>
    <p:extLst>
      <p:ext uri="{BB962C8B-B14F-4D97-AF65-F5344CB8AC3E}">
        <p14:creationId xmlns:p14="http://schemas.microsoft.com/office/powerpoint/2010/main" val="66557113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133600" y="1063626"/>
            <a:ext cx="8153400" cy="4651375"/>
          </a:xfrm>
        </p:spPr>
        <p:txBody>
          <a:bodyPr>
            <a:normAutofit fontScale="90000"/>
          </a:bodyPr>
          <a:lstStyle/>
          <a:p>
            <a:pPr algn="l" eaLnBrk="1" hangingPunct="1"/>
            <a:r>
              <a:rPr lang="en-CA" altLang="en-US" sz="3600" dirty="0"/>
              <a:t>“When a situation is covered by one of the Federal Rules, the question facing the court is a far cry from the typical, relatively unguided </a:t>
            </a:r>
            <a:r>
              <a:rPr lang="en-CA" altLang="en-US" sz="3600" i="1" dirty="0"/>
              <a:t>Erie</a:t>
            </a:r>
            <a:r>
              <a:rPr lang="en-CA" altLang="en-US" sz="3600" dirty="0"/>
              <a:t> choice: the court has been instructed to apply the Federal Rule, and can refuse to do so only if the Advisory Committee, this Court, and Congress erred in their prima facie judgment that the Rule in question transgresses neither the terms of the Enabling Act nor constitutional restrictions.”</a:t>
            </a:r>
            <a:r>
              <a:rPr lang="en-US" altLang="en-US" sz="3600" dirty="0"/>
              <a:t/>
            </a:r>
            <a:br>
              <a:rPr lang="en-US" altLang="en-US" sz="3600" dirty="0"/>
            </a:br>
            <a:endParaRPr lang="en-US" altLang="en-US" sz="3600" dirty="0"/>
          </a:p>
        </p:txBody>
      </p:sp>
    </p:spTree>
    <p:extLst>
      <p:ext uri="{BB962C8B-B14F-4D97-AF65-F5344CB8AC3E}">
        <p14:creationId xmlns:p14="http://schemas.microsoft.com/office/powerpoint/2010/main" val="414901714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752354" y="274638"/>
            <a:ext cx="10961226" cy="6278562"/>
          </a:xfrm>
        </p:spPr>
        <p:txBody>
          <a:bodyPr/>
          <a:lstStyle/>
          <a:p>
            <a:r>
              <a:rPr lang="en-US" altLang="en-US" dirty="0"/>
              <a:t>why no concern about vertical uniformity when a FRCP is at issue?</a:t>
            </a:r>
            <a:br>
              <a:rPr lang="en-US" altLang="en-US" dirty="0"/>
            </a:br>
            <a:r>
              <a:rPr lang="en-US" altLang="en-US" dirty="0"/>
              <a:t/>
            </a:r>
            <a:br>
              <a:rPr lang="en-US" altLang="en-US" dirty="0"/>
            </a:br>
            <a:r>
              <a:rPr lang="en-US" altLang="en-US" dirty="0"/>
              <a:t>why does vertical uniformity matter only when federal courts are creating federal procedural common law?</a:t>
            </a:r>
          </a:p>
        </p:txBody>
      </p:sp>
    </p:spTree>
    <p:extLst>
      <p:ext uri="{BB962C8B-B14F-4D97-AF65-F5344CB8AC3E}">
        <p14:creationId xmlns:p14="http://schemas.microsoft.com/office/powerpoint/2010/main" val="263967635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486137" y="274638"/>
            <a:ext cx="11227443" cy="6430962"/>
          </a:xfrm>
        </p:spPr>
        <p:txBody>
          <a:bodyPr/>
          <a:lstStyle/>
          <a:p>
            <a:pPr algn="l"/>
            <a:r>
              <a:rPr lang="en-US" altLang="en-US" dirty="0"/>
              <a:t>Green’s theory:</a:t>
            </a:r>
            <a:br>
              <a:rPr lang="en-US" altLang="en-US" dirty="0"/>
            </a:br>
            <a:r>
              <a:rPr lang="en-US" altLang="en-US" dirty="0"/>
              <a:t/>
            </a:r>
            <a:br>
              <a:rPr lang="en-US" altLang="en-US" dirty="0"/>
            </a:br>
            <a:r>
              <a:rPr lang="en-US" altLang="en-US" dirty="0"/>
              <a:t>the source of federal courts’ obligation to consider vertical uniformity when creating federal procedural common law in diversity cases comes from the purposes of the diversity statute</a:t>
            </a:r>
          </a:p>
        </p:txBody>
      </p:sp>
    </p:spTree>
    <p:extLst>
      <p:ext uri="{BB962C8B-B14F-4D97-AF65-F5344CB8AC3E}">
        <p14:creationId xmlns:p14="http://schemas.microsoft.com/office/powerpoint/2010/main" val="3958825528"/>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671331" y="274638"/>
            <a:ext cx="11169569" cy="6278562"/>
          </a:xfrm>
        </p:spPr>
        <p:txBody>
          <a:bodyPr/>
          <a:lstStyle/>
          <a:p>
            <a:pPr algn="l"/>
            <a:r>
              <a:rPr lang="en-US" altLang="en-US" dirty="0"/>
              <a:t>P(NY) sues D(Cal.) in state court in NY under NY law 2 ½ years after an accident</a:t>
            </a:r>
            <a:br>
              <a:rPr lang="en-US" altLang="en-US" dirty="0"/>
            </a:br>
            <a:r>
              <a:rPr lang="en-US" altLang="en-US" dirty="0"/>
              <a:t/>
            </a:r>
            <a:br>
              <a:rPr lang="en-US" altLang="en-US" dirty="0"/>
            </a:br>
            <a:r>
              <a:rPr lang="en-US" altLang="en-US" dirty="0"/>
              <a:t>D is worried about state-court bias against him</a:t>
            </a:r>
            <a:br>
              <a:rPr lang="en-US" altLang="en-US" dirty="0"/>
            </a:br>
            <a:r>
              <a:rPr lang="en-US" altLang="en-US" dirty="0"/>
              <a:t/>
            </a:r>
            <a:br>
              <a:rPr lang="en-US" altLang="en-US" dirty="0"/>
            </a:br>
            <a:r>
              <a:rPr lang="en-US" altLang="en-US" dirty="0"/>
              <a:t>NY has a 3-year statute of limitations</a:t>
            </a:r>
            <a:br>
              <a:rPr lang="en-US" altLang="en-US" dirty="0"/>
            </a:br>
            <a:r>
              <a:rPr lang="en-US" altLang="en-US" dirty="0"/>
              <a:t/>
            </a:r>
            <a:br>
              <a:rPr lang="en-US" altLang="en-US" dirty="0"/>
            </a:br>
            <a:r>
              <a:rPr lang="en-US" altLang="en-US" dirty="0"/>
              <a:t>what would happen if federal courts had a common law  2-year limitation period?</a:t>
            </a:r>
          </a:p>
        </p:txBody>
      </p:sp>
    </p:spTree>
    <p:extLst>
      <p:ext uri="{BB962C8B-B14F-4D97-AF65-F5344CB8AC3E}">
        <p14:creationId xmlns:p14="http://schemas.microsoft.com/office/powerpoint/2010/main" val="3235514168"/>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033" y="1063626"/>
            <a:ext cx="11262167" cy="4937125"/>
          </a:xfrm>
        </p:spPr>
        <p:txBody>
          <a:bodyPr rtlCol="0">
            <a:normAutofit fontScale="90000"/>
          </a:bodyPr>
          <a:lstStyle/>
          <a:p>
            <a:pPr>
              <a:defRPr/>
            </a:pPr>
            <a:r>
              <a:rPr lang="en-US" b="1" dirty="0"/>
              <a:t>28 U.S.C. § 2072. - Rules of procedure and evidence; power to prescribe</a:t>
            </a:r>
            <a:r>
              <a:rPr lang="en-US" dirty="0"/>
              <a:t> </a:t>
            </a:r>
            <a:br>
              <a:rPr lang="en-US" dirty="0"/>
            </a:br>
            <a:r>
              <a:rPr lang="en-US" dirty="0"/>
              <a:t>(a) The Supreme Court shall have the power to prescribe general rules of practice and procedure and rules of evidence for cases in the United States district courts (including proceedings before magistrate judges thereof) and courts of appeals. </a:t>
            </a:r>
            <a:br>
              <a:rPr lang="en-US" dirty="0"/>
            </a:br>
            <a:r>
              <a:rPr lang="en-US" dirty="0"/>
              <a:t>(b) Such rules shall not abridge, enlarge or modify any substantive right. . . . </a:t>
            </a:r>
            <a:br>
              <a:rPr lang="en-US" dirty="0"/>
            </a:br>
            <a:endParaRPr lang="en-US" dirty="0"/>
          </a:p>
        </p:txBody>
      </p:sp>
    </p:spTree>
    <p:extLst>
      <p:ext uri="{BB962C8B-B14F-4D97-AF65-F5344CB8AC3E}">
        <p14:creationId xmlns:p14="http://schemas.microsoft.com/office/powerpoint/2010/main" val="386594874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1960564" y="1131888"/>
            <a:ext cx="8078787" cy="4633912"/>
          </a:xfrm>
        </p:spPr>
        <p:txBody>
          <a:bodyPr/>
          <a:lstStyle/>
          <a:p>
            <a:pPr eaLnBrk="1" hangingPunct="1"/>
            <a:r>
              <a:rPr lang="en-US" altLang="en-US" dirty="0"/>
              <a:t>what is Congress’s power over federal procedure?</a:t>
            </a:r>
          </a:p>
        </p:txBody>
      </p:sp>
    </p:spTree>
    <p:extLst>
      <p:ext uri="{BB962C8B-B14F-4D97-AF65-F5344CB8AC3E}">
        <p14:creationId xmlns:p14="http://schemas.microsoft.com/office/powerpoint/2010/main" val="33500182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567160" y="358815"/>
            <a:ext cx="11227444" cy="6088283"/>
          </a:xfrm>
        </p:spPr>
        <p:txBody>
          <a:bodyPr>
            <a:normAutofit/>
          </a:bodyPr>
          <a:lstStyle/>
          <a:p>
            <a:pPr algn="l" eaLnBrk="1" hangingPunct="1"/>
            <a:r>
              <a:rPr lang="en-US" altLang="en-US" sz="3600"/>
              <a:t>“[T]he constitutional provision for a federal court system (augmented by the Necessary and Proper Clause) carries with it congressional power to make rules governing the practice and pleading in those courts, which in turn includes a power to regulate matters which, though falling within the uncertain area between substance and procedure, are rationally capable of classification as either.”</a:t>
            </a:r>
            <a:br>
              <a:rPr lang="en-US" altLang="en-US" sz="3600"/>
            </a:br>
            <a:endParaRPr lang="en-US" altLang="en-US" sz="3600"/>
          </a:p>
        </p:txBody>
      </p:sp>
    </p:spTree>
    <p:extLst>
      <p:ext uri="{BB962C8B-B14F-4D97-AF65-F5344CB8AC3E}">
        <p14:creationId xmlns:p14="http://schemas.microsoft.com/office/powerpoint/2010/main" val="2513405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049" y="365125"/>
            <a:ext cx="10907751" cy="6113734"/>
          </a:xfrm>
        </p:spPr>
        <p:txBody>
          <a:bodyPr/>
          <a:lstStyle/>
          <a:p>
            <a:r>
              <a:rPr lang="en-US" dirty="0"/>
              <a:t>we have finished the interpretation of state law in federal court</a:t>
            </a:r>
            <a:br>
              <a:rPr lang="en-US" dirty="0"/>
            </a:br>
            <a:r>
              <a:rPr lang="en-US" dirty="0"/>
              <a:t/>
            </a:r>
            <a:br>
              <a:rPr lang="en-US" dirty="0"/>
            </a:br>
            <a:r>
              <a:rPr lang="en-US" dirty="0"/>
              <a:t>now…choice of law</a:t>
            </a:r>
            <a:br>
              <a:rPr lang="en-US" dirty="0"/>
            </a:br>
            <a:endParaRPr lang="en-US" dirty="0"/>
          </a:p>
        </p:txBody>
      </p:sp>
    </p:spTree>
    <p:extLst>
      <p:ext uri="{BB962C8B-B14F-4D97-AF65-F5344CB8AC3E}">
        <p14:creationId xmlns:p14="http://schemas.microsoft.com/office/powerpoint/2010/main" val="120933709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590309" y="358816"/>
            <a:ext cx="11215868" cy="5413336"/>
          </a:xfrm>
        </p:spPr>
        <p:txBody>
          <a:bodyPr>
            <a:normAutofit/>
          </a:bodyPr>
          <a:lstStyle/>
          <a:p>
            <a:pPr algn="l" eaLnBrk="1" hangingPunct="1"/>
            <a:r>
              <a:rPr lang="en-CA" altLang="en-US" dirty="0"/>
              <a:t>- Congress passes a uniform statute of limitations applicable for all actions in federal court, including state law actions</a:t>
            </a:r>
            <a:br>
              <a:rPr lang="en-CA" altLang="en-US" dirty="0"/>
            </a:br>
            <a:r>
              <a:rPr lang="en-US" altLang="en-US" dirty="0"/>
              <a:t/>
            </a:r>
            <a:br>
              <a:rPr lang="en-US" altLang="en-US" dirty="0"/>
            </a:br>
            <a:r>
              <a:rPr lang="en-US" altLang="en-US" dirty="0"/>
              <a:t>- is the statute valid?</a:t>
            </a:r>
            <a:br>
              <a:rPr lang="en-US" altLang="en-US" dirty="0"/>
            </a:br>
            <a:r>
              <a:rPr lang="en-US" altLang="en-US" dirty="0"/>
              <a:t/>
            </a:r>
            <a:br>
              <a:rPr lang="en-US" altLang="en-US" dirty="0"/>
            </a:br>
            <a:r>
              <a:rPr lang="en-US" altLang="en-US" dirty="0"/>
              <a:t>- even if a shorter state statute of limitations is bound up with the state cause of action?</a:t>
            </a:r>
          </a:p>
        </p:txBody>
      </p:sp>
    </p:spTree>
    <p:extLst>
      <p:ext uri="{BB962C8B-B14F-4D97-AF65-F5344CB8AC3E}">
        <p14:creationId xmlns:p14="http://schemas.microsoft.com/office/powerpoint/2010/main" val="170394739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254642" y="335666"/>
            <a:ext cx="11736729" cy="6366076"/>
          </a:xfrm>
        </p:spPr>
        <p:txBody>
          <a:bodyPr>
            <a:normAutofit/>
          </a:bodyPr>
          <a:lstStyle/>
          <a:p>
            <a:pPr algn="l" eaLnBrk="1" hangingPunct="1"/>
            <a:r>
              <a:rPr lang="en-US" altLang="en-US" sz="2800" dirty="0"/>
              <a:t>- pursuant to the order of a Florida state court (that was ultimately affirmed by the Florida Supreme Court), Terry </a:t>
            </a:r>
            <a:r>
              <a:rPr lang="en-US" altLang="en-US" sz="2800" dirty="0" err="1"/>
              <a:t>Schiavo’s</a:t>
            </a:r>
            <a:r>
              <a:rPr lang="en-US" altLang="en-US" sz="2800" dirty="0"/>
              <a:t> feeding tube was removed</a:t>
            </a:r>
            <a:br>
              <a:rPr lang="en-US" altLang="en-US" sz="2800" dirty="0"/>
            </a:br>
            <a:r>
              <a:rPr lang="en-US" altLang="en-US" sz="2800" dirty="0"/>
              <a:t/>
            </a:r>
            <a:br>
              <a:rPr lang="en-US" altLang="en-US" sz="2800" dirty="0"/>
            </a:br>
            <a:r>
              <a:rPr lang="en-US" altLang="en-US" sz="2800" dirty="0"/>
              <a:t>- the US </a:t>
            </a:r>
            <a:r>
              <a:rPr lang="en-US" altLang="en-US" sz="2800" dirty="0" err="1"/>
              <a:t>SCt</a:t>
            </a:r>
            <a:r>
              <a:rPr lang="en-US" altLang="en-US" sz="2800" dirty="0"/>
              <a:t> denied cert</a:t>
            </a:r>
            <a:br>
              <a:rPr lang="en-US" altLang="en-US" sz="2800" dirty="0"/>
            </a:br>
            <a:r>
              <a:rPr lang="en-US" altLang="en-US" sz="2800" dirty="0"/>
              <a:t/>
            </a:r>
            <a:br>
              <a:rPr lang="en-US" altLang="en-US" sz="2800" dirty="0"/>
            </a:br>
            <a:r>
              <a:rPr lang="en-US" altLang="en-US" sz="2800" dirty="0"/>
              <a:t>- In response, Congress passed Public Law 109-3, “An Act for the relief of the parents of Theresa Marie </a:t>
            </a:r>
            <a:r>
              <a:rPr lang="en-US" altLang="en-US" sz="2800" dirty="0" err="1"/>
              <a:t>Schiavo</a:t>
            </a:r>
            <a:r>
              <a:rPr lang="en-US" altLang="en-US" sz="2800" dirty="0"/>
              <a:t>”</a:t>
            </a:r>
            <a:br>
              <a:rPr lang="en-US" altLang="en-US" sz="2800" dirty="0"/>
            </a:br>
            <a:r>
              <a:rPr lang="en-US" altLang="en-US" sz="2800" dirty="0"/>
              <a:t/>
            </a:r>
            <a:br>
              <a:rPr lang="en-US" altLang="en-US" sz="2800" dirty="0"/>
            </a:br>
            <a:r>
              <a:rPr lang="en-US" altLang="en-US" sz="2800" dirty="0"/>
              <a:t>- this act allowed Ms. </a:t>
            </a:r>
            <a:r>
              <a:rPr lang="en-US" altLang="en-US" sz="2800" dirty="0" err="1"/>
              <a:t>Schiavo's</a:t>
            </a:r>
            <a:r>
              <a:rPr lang="en-US" altLang="en-US" sz="2800" dirty="0"/>
              <a:t> parents to bring an action in federal district court concerning whether their daughter's federal constitutional or statutory rights had been violated as a result of the Florida courts' orders </a:t>
            </a:r>
            <a:br>
              <a:rPr lang="en-US" altLang="en-US" sz="2800" dirty="0"/>
            </a:br>
            <a:r>
              <a:rPr lang="en-US" altLang="en-US" sz="2800" dirty="0"/>
              <a:t/>
            </a:r>
            <a:br>
              <a:rPr lang="en-US" altLang="en-US" sz="2800" dirty="0"/>
            </a:br>
            <a:r>
              <a:rPr lang="en-US" altLang="en-US" sz="2800" dirty="0"/>
              <a:t>- this meant not giving the Florida judgment Full Faith and Credit</a:t>
            </a:r>
            <a:br>
              <a:rPr lang="en-US" altLang="en-US" sz="2800" dirty="0"/>
            </a:br>
            <a:r>
              <a:rPr lang="en-US" altLang="en-US" sz="2800" dirty="0"/>
              <a:t/>
            </a:r>
            <a:br>
              <a:rPr lang="en-US" altLang="en-US" sz="2800" dirty="0"/>
            </a:br>
            <a:r>
              <a:rPr lang="en-US" altLang="en-US" sz="2800" dirty="0"/>
              <a:t>- </a:t>
            </a:r>
            <a:r>
              <a:rPr lang="en-CA" altLang="en-US" sz="2800" dirty="0"/>
              <a:t>constitutional?</a:t>
            </a:r>
            <a:endParaRPr lang="en-US" altLang="en-US" sz="2800" dirty="0"/>
          </a:p>
        </p:txBody>
      </p:sp>
    </p:spTree>
    <p:extLst>
      <p:ext uri="{BB962C8B-B14F-4D97-AF65-F5344CB8AC3E}">
        <p14:creationId xmlns:p14="http://schemas.microsoft.com/office/powerpoint/2010/main" val="44928999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57011" y="1545947"/>
            <a:ext cx="8763000" cy="4937125"/>
          </a:xfrm>
        </p:spPr>
        <p:txBody>
          <a:bodyPr rtlCol="0">
            <a:normAutofit fontScale="90000"/>
          </a:bodyPr>
          <a:lstStyle/>
          <a:p>
            <a:pPr>
              <a:defRPr/>
            </a:pPr>
            <a:r>
              <a:rPr lang="en-US" b="1" dirty="0"/>
              <a:t>28 U.S.C. § 2072. - Rules of procedure and evidence; power to prescribe</a:t>
            </a:r>
            <a:r>
              <a:rPr lang="en-US" dirty="0"/>
              <a:t> </a:t>
            </a:r>
            <a:br>
              <a:rPr lang="en-US" dirty="0"/>
            </a:br>
            <a:r>
              <a:rPr lang="en-US" dirty="0"/>
              <a:t>(a) The Supreme Court shall have the power to prescribe general rules of practice and procedure and rules of evidence for cases in the United States district courts (including proceedings before magistrate judges thereof) and courts of appeals. </a:t>
            </a:r>
            <a:br>
              <a:rPr lang="en-US" dirty="0"/>
            </a:br>
            <a:r>
              <a:rPr lang="en-US" dirty="0"/>
              <a:t>(b) </a:t>
            </a:r>
            <a:r>
              <a:rPr lang="en-US" b="1" dirty="0"/>
              <a:t>Such rules shall not abridge, enlarge or modify any substantive right. . . . </a:t>
            </a:r>
            <a:r>
              <a:rPr lang="en-US" dirty="0"/>
              <a:t/>
            </a:r>
            <a:br>
              <a:rPr lang="en-US" dirty="0"/>
            </a:br>
            <a:endParaRPr lang="en-US" dirty="0"/>
          </a:p>
        </p:txBody>
      </p:sp>
    </p:spTree>
    <p:extLst>
      <p:ext uri="{BB962C8B-B14F-4D97-AF65-F5344CB8AC3E}">
        <p14:creationId xmlns:p14="http://schemas.microsoft.com/office/powerpoint/2010/main" val="152853603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5125"/>
            <a:ext cx="10896600" cy="6047707"/>
          </a:xfrm>
        </p:spPr>
        <p:txBody>
          <a:bodyPr/>
          <a:lstStyle/>
          <a:p>
            <a:r>
              <a:rPr lang="en-US" dirty="0"/>
              <a:t>“The test must be whether a rule really regulates procedure,—the judicial process for enforcing rights and duties recognized by substantive law and for justly administering remedy and redress for disregard or infraction of them.” </a:t>
            </a:r>
            <a:r>
              <a:rPr lang="en-US" dirty="0" err="1"/>
              <a:t>Sibbach</a:t>
            </a:r>
            <a:r>
              <a:rPr lang="en-US" dirty="0"/>
              <a:t> v. Wilson &amp; Co., 312 U.S. 1, 14.</a:t>
            </a:r>
          </a:p>
        </p:txBody>
      </p:sp>
    </p:spTree>
    <p:extLst>
      <p:ext uri="{BB962C8B-B14F-4D97-AF65-F5344CB8AC3E}">
        <p14:creationId xmlns:p14="http://schemas.microsoft.com/office/powerpoint/2010/main" val="223519139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661737" y="252663"/>
            <a:ext cx="11117179" cy="6340642"/>
          </a:xfrm>
        </p:spPr>
        <p:txBody>
          <a:bodyPr/>
          <a:lstStyle/>
          <a:p>
            <a:pPr eaLnBrk="1" hangingPunct="1"/>
            <a:r>
              <a:rPr lang="en-US" altLang="en-US"/>
              <a:t>now – assume that the federal service rule had been common law</a:t>
            </a:r>
          </a:p>
        </p:txBody>
      </p:sp>
    </p:spTree>
    <p:extLst>
      <p:ext uri="{BB962C8B-B14F-4D97-AF65-F5344CB8AC3E}">
        <p14:creationId xmlns:p14="http://schemas.microsoft.com/office/powerpoint/2010/main" val="391981176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1752600" y="1063626"/>
            <a:ext cx="8382000" cy="4651375"/>
          </a:xfrm>
        </p:spPr>
        <p:txBody>
          <a:bodyPr>
            <a:normAutofit fontScale="90000"/>
          </a:bodyPr>
          <a:lstStyle/>
          <a:p>
            <a:pPr eaLnBrk="1" hangingPunct="1"/>
            <a:r>
              <a:rPr lang="en-US" altLang="en-US" dirty="0"/>
              <a:t>“[I]t is doubtful that, even if there were no Federal Rule making it clear that in-hand service is not required in diversity actions, the </a:t>
            </a:r>
            <a:r>
              <a:rPr lang="en-US" altLang="en-US" i="1" dirty="0"/>
              <a:t>Erie</a:t>
            </a:r>
            <a:r>
              <a:rPr lang="en-US" altLang="en-US" dirty="0"/>
              <a:t> rule would have obligated the District Court to follow the Massachusetts procedure.”</a:t>
            </a:r>
            <a:br>
              <a:rPr lang="en-US" altLang="en-US" dirty="0"/>
            </a:br>
            <a:endParaRPr lang="en-US" altLang="en-US" dirty="0"/>
          </a:p>
        </p:txBody>
      </p:sp>
    </p:spTree>
    <p:extLst>
      <p:ext uri="{BB962C8B-B14F-4D97-AF65-F5344CB8AC3E}">
        <p14:creationId xmlns:p14="http://schemas.microsoft.com/office/powerpoint/2010/main" val="381058819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063626"/>
            <a:ext cx="8763000" cy="4937125"/>
          </a:xfrm>
        </p:spPr>
        <p:txBody>
          <a:bodyPr rtlCol="0">
            <a:normAutofit fontScale="90000"/>
          </a:bodyPr>
          <a:lstStyle/>
          <a:p>
            <a:pPr>
              <a:defRPr/>
            </a:pPr>
            <a:r>
              <a:rPr lang="en-US" dirty="0"/>
              <a:t> “Not only are </a:t>
            </a:r>
            <a:r>
              <a:rPr lang="en-US" dirty="0" err="1"/>
              <a:t>nonsubstantial</a:t>
            </a:r>
            <a:r>
              <a:rPr lang="en-US" dirty="0"/>
              <a:t>, or trivial, variations not likely to raise the sort of equal protection problems which troubled the Court in </a:t>
            </a:r>
            <a:r>
              <a:rPr lang="en-US" i="1" dirty="0"/>
              <a:t>Erie</a:t>
            </a:r>
            <a:r>
              <a:rPr lang="en-US" dirty="0"/>
              <a:t>; they are also unlikely to influence the choice of a forum. The ‘outcome-determination’ test therefore cannot be read without reference to the twin aims of the Erie rule: </a:t>
            </a:r>
            <a:r>
              <a:rPr lang="en-US" b="1" dirty="0"/>
              <a:t>discouragement of forum-shopping and avoidance of inequitable administration of the laws.”</a:t>
            </a:r>
            <a:r>
              <a:rPr lang="en-US" dirty="0"/>
              <a:t/>
            </a:r>
            <a:br>
              <a:rPr lang="en-US" dirty="0"/>
            </a:br>
            <a:endParaRPr lang="en-US" dirty="0"/>
          </a:p>
        </p:txBody>
      </p:sp>
    </p:spTree>
    <p:extLst>
      <p:ext uri="{BB962C8B-B14F-4D97-AF65-F5344CB8AC3E}">
        <p14:creationId xmlns:p14="http://schemas.microsoft.com/office/powerpoint/2010/main" val="80142986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2036764" y="1131888"/>
            <a:ext cx="8002587" cy="4508500"/>
          </a:xfrm>
        </p:spPr>
        <p:txBody>
          <a:bodyPr/>
          <a:lstStyle/>
          <a:p>
            <a:r>
              <a:rPr lang="en-US" altLang="en-US"/>
              <a:t>twin aims of </a:t>
            </a:r>
            <a:r>
              <a:rPr lang="en-US" altLang="en-US" i="1"/>
              <a:t>Erie</a:t>
            </a:r>
          </a:p>
        </p:txBody>
      </p:sp>
    </p:spTree>
    <p:extLst>
      <p:ext uri="{BB962C8B-B14F-4D97-AF65-F5344CB8AC3E}">
        <p14:creationId xmlns:p14="http://schemas.microsoft.com/office/powerpoint/2010/main" val="236620518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2066926" y="1131889"/>
            <a:ext cx="7972425" cy="4308475"/>
          </a:xfrm>
        </p:spPr>
        <p:txBody>
          <a:bodyPr/>
          <a:lstStyle/>
          <a:p>
            <a:r>
              <a:rPr lang="en-US" altLang="en-US"/>
              <a:t>Erie flow chart...</a:t>
            </a:r>
          </a:p>
        </p:txBody>
      </p:sp>
    </p:spTree>
    <p:extLst>
      <p:ext uri="{BB962C8B-B14F-4D97-AF65-F5344CB8AC3E}">
        <p14:creationId xmlns:p14="http://schemas.microsoft.com/office/powerpoint/2010/main" val="371305229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815545" y="1063626"/>
            <a:ext cx="10663881" cy="4708525"/>
          </a:xfrm>
        </p:spPr>
        <p:txBody>
          <a:bodyPr>
            <a:normAutofit fontScale="90000"/>
          </a:bodyPr>
          <a:lstStyle/>
          <a:p>
            <a:pPr algn="l" eaLnBrk="1" hangingPunct="1"/>
            <a:r>
              <a:rPr lang="en-US" altLang="en-US" sz="4000" dirty="0"/>
              <a:t>is the federal court sitting in diversity/alienage (or is there a cause of action with supplemental jurisdiction)?</a:t>
            </a:r>
            <a:br>
              <a:rPr lang="en-US" altLang="en-US" sz="4000" dirty="0"/>
            </a:br>
            <a:r>
              <a:rPr lang="en-US" altLang="en-US" sz="4000" dirty="0"/>
              <a:t>	if no (that is if it is solely federal question)  – no </a:t>
            </a:r>
            <a:r>
              <a:rPr lang="en-US" altLang="en-US" sz="4000" i="1" dirty="0"/>
              <a:t>Erie</a:t>
            </a:r>
            <a:r>
              <a:rPr lang="en-US" altLang="en-US" sz="4000" dirty="0"/>
              <a:t> problem</a:t>
            </a:r>
            <a:br>
              <a:rPr lang="en-US" altLang="en-US" sz="4000" dirty="0"/>
            </a:br>
            <a:r>
              <a:rPr lang="en-US" altLang="en-US" sz="4000" dirty="0"/>
              <a:t>- just use federal procedure, provided it is valid*</a:t>
            </a:r>
            <a:br>
              <a:rPr lang="en-US" altLang="en-US" sz="4000" dirty="0"/>
            </a:br>
            <a:r>
              <a:rPr lang="en-US" altLang="en-US" sz="4000" dirty="0"/>
              <a:t/>
            </a:r>
            <a:br>
              <a:rPr lang="en-US" altLang="en-US" sz="4000" dirty="0"/>
            </a:br>
            <a:r>
              <a:rPr lang="en-US" altLang="en-US" sz="4000" dirty="0"/>
              <a:t>*a FRCP might still be invalid under the RDA, e.g. because it abridges enlarges or modifies a </a:t>
            </a:r>
            <a:r>
              <a:rPr lang="en-US" altLang="en-US" sz="4000" i="1" dirty="0"/>
              <a:t>federal</a:t>
            </a:r>
            <a:r>
              <a:rPr lang="en-US" altLang="en-US" sz="4000" dirty="0"/>
              <a:t> substantive right</a:t>
            </a:r>
          </a:p>
        </p:txBody>
      </p:sp>
    </p:spTree>
    <p:extLst>
      <p:ext uri="{BB962C8B-B14F-4D97-AF65-F5344CB8AC3E}">
        <p14:creationId xmlns:p14="http://schemas.microsoft.com/office/powerpoint/2010/main" val="608263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5259" y="365125"/>
            <a:ext cx="10818541" cy="6035675"/>
          </a:xfrm>
        </p:spPr>
        <p:txBody>
          <a:bodyPr>
            <a:normAutofit fontScale="90000"/>
          </a:bodyPr>
          <a:lstStyle/>
          <a:p>
            <a:r>
              <a:rPr lang="en-US" dirty="0"/>
              <a:t>horizontal choice of law in </a:t>
            </a:r>
            <a:r>
              <a:rPr lang="en-US" b="1" i="1" dirty="0"/>
              <a:t>state court </a:t>
            </a:r>
            <a:r>
              <a:rPr lang="en-US" dirty="0"/>
              <a:t>(we will deal with federal courts later)</a:t>
            </a:r>
            <a:br>
              <a:rPr lang="en-US" dirty="0"/>
            </a:br>
            <a:r>
              <a:rPr lang="en-US" dirty="0"/>
              <a:t/>
            </a:r>
            <a:br>
              <a:rPr lang="en-US" dirty="0"/>
            </a:br>
            <a:r>
              <a:rPr lang="en-US" dirty="0"/>
              <a:t>horizontal means choice between: </a:t>
            </a:r>
            <a:br>
              <a:rPr lang="en-US" dirty="0"/>
            </a:br>
            <a:r>
              <a:rPr lang="en-US" dirty="0"/>
              <a:t/>
            </a:r>
            <a:br>
              <a:rPr lang="en-US" dirty="0"/>
            </a:br>
            <a:r>
              <a:rPr lang="en-US" dirty="0"/>
              <a:t>- two states’ laws (Nevada or California?)</a:t>
            </a:r>
            <a:br>
              <a:rPr lang="en-US" dirty="0"/>
            </a:br>
            <a:r>
              <a:rPr lang="en-US" dirty="0"/>
              <a:t>- two countries’ laws (Germany or Brazil?)</a:t>
            </a:r>
            <a:br>
              <a:rPr lang="en-US" dirty="0"/>
            </a:br>
            <a:r>
              <a:rPr lang="en-US" dirty="0"/>
              <a:t>- a state’s law and a country’s law (Germany or 	California?)</a:t>
            </a:r>
            <a:br>
              <a:rPr lang="en-US" dirty="0"/>
            </a:br>
            <a:endParaRPr lang="en-US" dirty="0"/>
          </a:p>
        </p:txBody>
      </p:sp>
    </p:spTree>
    <p:extLst>
      <p:ext uri="{BB962C8B-B14F-4D97-AF65-F5344CB8AC3E}">
        <p14:creationId xmlns:p14="http://schemas.microsoft.com/office/powerpoint/2010/main" val="265034075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486" y="365125"/>
            <a:ext cx="10921314" cy="6221026"/>
          </a:xfrm>
        </p:spPr>
        <p:txBody>
          <a:bodyPr>
            <a:normAutofit/>
          </a:bodyPr>
          <a:lstStyle/>
          <a:p>
            <a:r>
              <a:rPr lang="en-US" altLang="en-US" dirty="0"/>
              <a:t>example: P sues D in federal court in New York under federal securities law</a:t>
            </a:r>
            <a:br>
              <a:rPr lang="en-US" altLang="en-US" dirty="0"/>
            </a:br>
            <a:r>
              <a:rPr lang="en-US" altLang="en-US" dirty="0"/>
              <a:t/>
            </a:r>
            <a:br>
              <a:rPr lang="en-US" altLang="en-US" dirty="0"/>
            </a:br>
            <a:r>
              <a:rPr lang="en-US" altLang="en-US" dirty="0"/>
              <a:t>under New York state law the statute of limitations files on service</a:t>
            </a:r>
            <a:br>
              <a:rPr lang="en-US" altLang="en-US" dirty="0"/>
            </a:br>
            <a:r>
              <a:rPr lang="en-US" altLang="en-US" dirty="0"/>
              <a:t/>
            </a:r>
            <a:br>
              <a:rPr lang="en-US" altLang="en-US" dirty="0"/>
            </a:br>
            <a:r>
              <a:rPr lang="en-US" altLang="en-US" dirty="0"/>
              <a:t>when does the statute of limitations toll, filing or service?</a:t>
            </a:r>
            <a:br>
              <a:rPr lang="en-US" altLang="en-US" dirty="0"/>
            </a:br>
            <a:endParaRPr lang="en-US" dirty="0"/>
          </a:p>
        </p:txBody>
      </p:sp>
    </p:spTree>
    <p:extLst>
      <p:ext uri="{BB962C8B-B14F-4D97-AF65-F5344CB8AC3E}">
        <p14:creationId xmlns:p14="http://schemas.microsoft.com/office/powerpoint/2010/main" val="3863900271"/>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981200" y="274638"/>
            <a:ext cx="8229600" cy="6202362"/>
          </a:xfrm>
        </p:spPr>
        <p:txBody>
          <a:bodyPr/>
          <a:lstStyle/>
          <a:p>
            <a:r>
              <a:rPr lang="en-US" altLang="en-US" dirty="0"/>
              <a:t>assume now that a federal court entertains a state law action (or an action under the law of another nation)</a:t>
            </a:r>
          </a:p>
        </p:txBody>
      </p:sp>
    </p:spTree>
    <p:extLst>
      <p:ext uri="{BB962C8B-B14F-4D97-AF65-F5344CB8AC3E}">
        <p14:creationId xmlns:p14="http://schemas.microsoft.com/office/powerpoint/2010/main" val="35658281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3009900" y="1063626"/>
            <a:ext cx="6172200" cy="4537075"/>
          </a:xfrm>
        </p:spPr>
        <p:txBody>
          <a:bodyPr/>
          <a:lstStyle/>
          <a:p>
            <a:pPr eaLnBrk="1" hangingPunct="1"/>
            <a:r>
              <a:rPr lang="en-US" altLang="en-US" dirty="0"/>
              <a:t>is the relevant federal procedural law mandated by the U.S. Constitution? e.g. 7</a:t>
            </a:r>
            <a:r>
              <a:rPr lang="en-US" altLang="en-US" baseline="30000" dirty="0"/>
              <a:t>th</a:t>
            </a:r>
            <a:r>
              <a:rPr lang="en-US" altLang="en-US" dirty="0"/>
              <a:t> A</a:t>
            </a:r>
            <a:br>
              <a:rPr lang="en-US" altLang="en-US" dirty="0"/>
            </a:br>
            <a:r>
              <a:rPr lang="en-US" altLang="en-US" dirty="0"/>
              <a:t/>
            </a:r>
            <a:br>
              <a:rPr lang="en-US" altLang="en-US" dirty="0"/>
            </a:br>
            <a:r>
              <a:rPr lang="en-US" altLang="en-US" dirty="0"/>
              <a:t>	if yes it applies</a:t>
            </a:r>
            <a:br>
              <a:rPr lang="en-US" altLang="en-US" dirty="0"/>
            </a:br>
            <a:endParaRPr lang="en-US" altLang="en-US" dirty="0"/>
          </a:p>
        </p:txBody>
      </p:sp>
    </p:spTree>
    <p:extLst>
      <p:ext uri="{BB962C8B-B14F-4D97-AF65-F5344CB8AC3E}">
        <p14:creationId xmlns:p14="http://schemas.microsoft.com/office/powerpoint/2010/main" val="2740490191"/>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70517" y="1063626"/>
            <a:ext cx="11123720" cy="4708525"/>
          </a:xfrm>
        </p:spPr>
        <p:txBody>
          <a:bodyPr>
            <a:normAutofit fontScale="90000"/>
          </a:bodyPr>
          <a:lstStyle/>
          <a:p>
            <a:pPr eaLnBrk="1" hangingPunct="1"/>
            <a:r>
              <a:rPr lang="en-US" altLang="en-US" sz="4000" dirty="0"/>
              <a:t>is the relevant federal procedural law a federal statute?</a:t>
            </a:r>
            <a:br>
              <a:rPr lang="en-US" altLang="en-US" sz="4000" dirty="0"/>
            </a:br>
            <a:r>
              <a:rPr lang="en-US" altLang="en-US" sz="4000" dirty="0"/>
              <a:t/>
            </a:r>
            <a:br>
              <a:rPr lang="en-US" altLang="en-US" sz="4000" dirty="0"/>
            </a:br>
            <a:r>
              <a:rPr lang="en-US" altLang="en-US" sz="4000" dirty="0"/>
              <a:t>	if yes it applies if what it regulates is rationally capable of classification as procedural (arguably procedural)</a:t>
            </a:r>
            <a:br>
              <a:rPr lang="en-US" altLang="en-US" sz="4000" dirty="0"/>
            </a:br>
            <a:r>
              <a:rPr lang="en-US" altLang="en-US" sz="4000" dirty="0"/>
              <a:t/>
            </a:r>
            <a:br>
              <a:rPr lang="en-US" altLang="en-US" sz="4000" dirty="0"/>
            </a:br>
            <a:r>
              <a:rPr lang="en-US" altLang="en-US" sz="4000" dirty="0"/>
              <a:t>	- Green wonders about the power of Congress to preempt state rules bound up with the state’s cause of action...</a:t>
            </a:r>
            <a:br>
              <a:rPr lang="en-US" altLang="en-US" sz="4000" dirty="0"/>
            </a:br>
            <a:r>
              <a:rPr lang="en-US" altLang="en-US" sz="4000" dirty="0"/>
              <a:t>	- Green also wonders if Congress might use this power to override federal courts’ intrinsically judicial powers (</a:t>
            </a:r>
            <a:r>
              <a:rPr lang="en-US" altLang="en-US" sz="4000" dirty="0" err="1"/>
              <a:t>Schiavo</a:t>
            </a:r>
            <a:r>
              <a:rPr lang="en-US" altLang="en-US" sz="4000" dirty="0"/>
              <a:t>)</a:t>
            </a:r>
            <a:br>
              <a:rPr lang="en-US" altLang="en-US" sz="4000" dirty="0"/>
            </a:br>
            <a:endParaRPr lang="en-US" altLang="en-US" sz="4000" dirty="0"/>
          </a:p>
        </p:txBody>
      </p:sp>
    </p:spTree>
    <p:extLst>
      <p:ext uri="{BB962C8B-B14F-4D97-AF65-F5344CB8AC3E}">
        <p14:creationId xmlns:p14="http://schemas.microsoft.com/office/powerpoint/2010/main" val="778718999"/>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305697" y="770237"/>
            <a:ext cx="9914237" cy="5803557"/>
          </a:xfrm>
        </p:spPr>
        <p:txBody>
          <a:bodyPr>
            <a:normAutofit/>
          </a:bodyPr>
          <a:lstStyle/>
          <a:p>
            <a:pPr algn="l" eaLnBrk="1" hangingPunct="1"/>
            <a:r>
              <a:rPr lang="en-US" altLang="en-US" dirty="0"/>
              <a:t>is the relevant federal procedural law a Fed. R. Civ. P.?</a:t>
            </a:r>
            <a:br>
              <a:rPr lang="en-US" altLang="en-US" dirty="0"/>
            </a:br>
            <a:r>
              <a:rPr lang="en-US" altLang="en-US" sz="3000" dirty="0"/>
              <a:t/>
            </a:r>
            <a:br>
              <a:rPr lang="en-US" altLang="en-US" sz="3000" dirty="0"/>
            </a:br>
            <a:r>
              <a:rPr lang="en-US" altLang="en-US" sz="3600" dirty="0"/>
              <a:t>if yes only questions are </a:t>
            </a:r>
            <a:br>
              <a:rPr lang="en-US" altLang="en-US" sz="3600" dirty="0"/>
            </a:br>
            <a:r>
              <a:rPr lang="en-US" altLang="en-US" sz="3600" dirty="0"/>
              <a:t/>
            </a:r>
            <a:br>
              <a:rPr lang="en-US" altLang="en-US" sz="3600" dirty="0"/>
            </a:br>
            <a:r>
              <a:rPr lang="en-US" altLang="en-US" sz="3600" dirty="0"/>
              <a:t>- is what it regulates arguably procedural?</a:t>
            </a:r>
            <a:br>
              <a:rPr lang="en-US" altLang="en-US" sz="3600" dirty="0"/>
            </a:br>
            <a:r>
              <a:rPr lang="en-US" altLang="en-US" sz="3600" dirty="0"/>
              <a:t>and</a:t>
            </a:r>
            <a:br>
              <a:rPr lang="en-US" altLang="en-US" sz="3600" dirty="0"/>
            </a:br>
            <a:r>
              <a:rPr lang="en-US" altLang="en-US" sz="3600" dirty="0"/>
              <a:t>- does it abridge enlarge or modify substantive rights (will discuss later)</a:t>
            </a:r>
            <a:r>
              <a:rPr lang="en-US" altLang="en-US" sz="3000" dirty="0"/>
              <a:t>?</a:t>
            </a:r>
            <a:br>
              <a:rPr lang="en-US" altLang="en-US" sz="3000" dirty="0"/>
            </a:br>
            <a:r>
              <a:rPr lang="en-US" altLang="en-US" sz="3000" dirty="0"/>
              <a:t/>
            </a:r>
            <a:br>
              <a:rPr lang="en-US" altLang="en-US" sz="3000" dirty="0"/>
            </a:br>
            <a:endParaRPr lang="en-US" altLang="en-US" sz="3000" dirty="0"/>
          </a:p>
        </p:txBody>
      </p:sp>
    </p:spTree>
    <p:extLst>
      <p:ext uri="{BB962C8B-B14F-4D97-AF65-F5344CB8AC3E}">
        <p14:creationId xmlns:p14="http://schemas.microsoft.com/office/powerpoint/2010/main" val="1937916026"/>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580768" y="1063626"/>
            <a:ext cx="9850695" cy="4937125"/>
          </a:xfrm>
        </p:spPr>
        <p:txBody>
          <a:bodyPr>
            <a:normAutofit fontScale="90000"/>
          </a:bodyPr>
          <a:lstStyle/>
          <a:p>
            <a:pPr algn="l" eaLnBrk="1" hangingPunct="1"/>
            <a:r>
              <a:rPr lang="en-US" altLang="en-US" sz="3200" dirty="0"/>
              <a:t>is the relevant federal procedural law common law?</a:t>
            </a:r>
            <a:br>
              <a:rPr lang="en-US" altLang="en-US" sz="3200" dirty="0"/>
            </a:br>
            <a:r>
              <a:rPr lang="en-US" altLang="en-US" sz="3200" dirty="0"/>
              <a:t>	- remember, includes cases in which the federal court simply doesn’t have anything that state law addresses</a:t>
            </a:r>
            <a:br>
              <a:rPr lang="en-US" altLang="en-US" sz="3200" dirty="0"/>
            </a:br>
            <a:r>
              <a:rPr lang="en-US" altLang="en-US" sz="3200" dirty="0"/>
              <a:t/>
            </a:r>
            <a:br>
              <a:rPr lang="en-US" altLang="en-US" sz="3200" dirty="0"/>
            </a:br>
            <a:r>
              <a:rPr lang="en-US" altLang="en-US" sz="3200" dirty="0"/>
              <a:t>if so first determine if</a:t>
            </a:r>
            <a:br>
              <a:rPr lang="en-US" altLang="en-US" sz="3200" dirty="0"/>
            </a:br>
            <a:r>
              <a:rPr lang="en-US" altLang="en-US" sz="3200" dirty="0"/>
              <a:t/>
            </a:r>
            <a:br>
              <a:rPr lang="en-US" altLang="en-US" sz="3200" dirty="0"/>
            </a:br>
            <a:r>
              <a:rPr lang="en-US" altLang="en-US" sz="3200" dirty="0"/>
              <a:t>1) state rule is bound up with the cause of action (Byrd) – if so, use state law</a:t>
            </a:r>
            <a:br>
              <a:rPr lang="en-US" altLang="en-US" sz="3200" dirty="0"/>
            </a:br>
            <a:r>
              <a:rPr lang="en-US" altLang="en-US" sz="3200" dirty="0"/>
              <a:t>	- Green wonders whether a state might abuse this power to bind up irrelevant procedural rules</a:t>
            </a:r>
            <a:br>
              <a:rPr lang="en-US" altLang="en-US" sz="3200" dirty="0"/>
            </a:br>
            <a:r>
              <a:rPr lang="en-US" altLang="en-US" sz="3200" dirty="0"/>
              <a:t/>
            </a:r>
            <a:br>
              <a:rPr lang="en-US" altLang="en-US" sz="3200" dirty="0"/>
            </a:br>
            <a:r>
              <a:rPr lang="en-US" altLang="en-US" sz="3200" dirty="0"/>
              <a:t>2) if not look to</a:t>
            </a:r>
            <a:br>
              <a:rPr lang="en-US" altLang="en-US" sz="3200" dirty="0"/>
            </a:br>
            <a:r>
              <a:rPr lang="en-US" altLang="en-US" sz="3200" dirty="0"/>
              <a:t>	twin aims of Erie</a:t>
            </a:r>
            <a:br>
              <a:rPr lang="en-US" altLang="en-US" sz="3200" dirty="0"/>
            </a:br>
            <a:r>
              <a:rPr lang="en-US" altLang="en-US" sz="3200" dirty="0"/>
              <a:t>		difference leads to forum shopping and </a:t>
            </a:r>
            <a:r>
              <a:rPr lang="en-US" altLang="en-US" sz="3200" dirty="0" err="1"/>
              <a:t>ineq</a:t>
            </a:r>
            <a:r>
              <a:rPr lang="en-US" altLang="en-US" sz="3200" dirty="0"/>
              <a:t>. admin. of laws?</a:t>
            </a:r>
            <a:br>
              <a:rPr lang="en-US" altLang="en-US" sz="3200" dirty="0"/>
            </a:br>
            <a:r>
              <a:rPr lang="en-US" altLang="en-US" sz="3200" dirty="0"/>
              <a:t>	countervailing federal interests</a:t>
            </a:r>
            <a:br>
              <a:rPr lang="en-US" altLang="en-US" sz="3200" dirty="0"/>
            </a:br>
            <a:r>
              <a:rPr lang="en-US" altLang="en-US" sz="3200" dirty="0"/>
              <a:t>	</a:t>
            </a:r>
          </a:p>
        </p:txBody>
      </p:sp>
    </p:spTree>
    <p:extLst>
      <p:ext uri="{BB962C8B-B14F-4D97-AF65-F5344CB8AC3E}">
        <p14:creationId xmlns:p14="http://schemas.microsoft.com/office/powerpoint/2010/main" val="384216696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2133600" y="1131889"/>
            <a:ext cx="7905750" cy="4491037"/>
          </a:xfrm>
        </p:spPr>
        <p:txBody>
          <a:bodyPr/>
          <a:lstStyle/>
          <a:p>
            <a:r>
              <a:rPr lang="en-US" altLang="en-US" dirty="0"/>
              <a:t>look back at old cases in light of Hanna’s rejection of the outcome determinative test...</a:t>
            </a:r>
          </a:p>
        </p:txBody>
      </p:sp>
    </p:spTree>
    <p:extLst>
      <p:ext uri="{BB962C8B-B14F-4D97-AF65-F5344CB8AC3E}">
        <p14:creationId xmlns:p14="http://schemas.microsoft.com/office/powerpoint/2010/main" val="315637303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1421027" y="1063626"/>
            <a:ext cx="7761073" cy="4708525"/>
          </a:xfrm>
        </p:spPr>
        <p:txBody>
          <a:bodyPr/>
          <a:lstStyle/>
          <a:p>
            <a:pPr eaLnBrk="1" hangingPunct="1"/>
            <a:r>
              <a:rPr lang="en-US" altLang="en-US" dirty="0"/>
              <a:t>could a federal court sitting in diversity create a common law limitations period different from that of the forum state? (Guar. Trust)</a:t>
            </a:r>
          </a:p>
        </p:txBody>
      </p:sp>
    </p:spTree>
    <p:extLst>
      <p:ext uri="{BB962C8B-B14F-4D97-AF65-F5344CB8AC3E}">
        <p14:creationId xmlns:p14="http://schemas.microsoft.com/office/powerpoint/2010/main" val="2393088815"/>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1676400" y="1063626"/>
            <a:ext cx="8839200" cy="4765675"/>
          </a:xfrm>
        </p:spPr>
        <p:txBody>
          <a:bodyPr>
            <a:normAutofit fontScale="90000"/>
          </a:bodyPr>
          <a:lstStyle/>
          <a:p>
            <a:pPr eaLnBrk="1" hangingPunct="1"/>
            <a:r>
              <a:rPr lang="en-US" altLang="en-US" dirty="0"/>
              <a:t>the forum state has a statute requiring any out of state corporation doing business in the state to appoint an agent for service of process before bringing suit</a:t>
            </a:r>
            <a:br>
              <a:rPr lang="en-US" altLang="en-US" dirty="0"/>
            </a:br>
            <a:r>
              <a:rPr lang="en-US" altLang="en-US" dirty="0"/>
              <a:t/>
            </a:r>
            <a:br>
              <a:rPr lang="en-US" altLang="en-US" dirty="0"/>
            </a:br>
            <a:r>
              <a:rPr lang="en-US" altLang="en-US" dirty="0"/>
              <a:t>should a federal court sitting in diversity in the state use the rule too? (Woods)</a:t>
            </a:r>
          </a:p>
        </p:txBody>
      </p:sp>
    </p:spTree>
    <p:extLst>
      <p:ext uri="{BB962C8B-B14F-4D97-AF65-F5344CB8AC3E}">
        <p14:creationId xmlns:p14="http://schemas.microsoft.com/office/powerpoint/2010/main" val="146436591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2357" y="365125"/>
            <a:ext cx="10581443" cy="5769345"/>
          </a:xfrm>
        </p:spPr>
        <p:txBody>
          <a:bodyPr/>
          <a:lstStyle/>
          <a:p>
            <a:r>
              <a:rPr lang="en-US" dirty="0"/>
              <a:t>tolling rules…?</a:t>
            </a:r>
            <a:br>
              <a:rPr lang="en-US" dirty="0"/>
            </a:br>
            <a:r>
              <a:rPr lang="en-US" dirty="0"/>
              <a:t/>
            </a:r>
            <a:br>
              <a:rPr lang="en-US" dirty="0"/>
            </a:br>
            <a:r>
              <a:rPr lang="en-US" dirty="0"/>
              <a:t>is Ragan in the federal common law or FRCP track</a:t>
            </a:r>
          </a:p>
        </p:txBody>
      </p:sp>
    </p:spTree>
    <p:extLst>
      <p:ext uri="{BB962C8B-B14F-4D97-AF65-F5344CB8AC3E}">
        <p14:creationId xmlns:p14="http://schemas.microsoft.com/office/powerpoint/2010/main" val="22287040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2373</TotalTime>
  <Words>2197</Words>
  <Application>Microsoft Office PowerPoint</Application>
  <PresentationFormat>Widescreen</PresentationFormat>
  <Paragraphs>122</Paragraphs>
  <Slides>122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122</vt:i4>
      </vt:variant>
    </vt:vector>
  </HeadingPairs>
  <TitlesOfParts>
    <vt:vector size="127" baseType="lpstr">
      <vt:lpstr>Arial</vt:lpstr>
      <vt:lpstr>Calibri</vt:lpstr>
      <vt:lpstr>Calibri Light</vt:lpstr>
      <vt:lpstr>Mangal</vt:lpstr>
      <vt:lpstr>Office Theme</vt:lpstr>
      <vt:lpstr>Wed., Nov. 20</vt:lpstr>
      <vt:lpstr>one sovereign’s law in another sovereign’s courts…</vt:lpstr>
      <vt:lpstr>a federal court entertains a state law action, or action under the law of a foreign nation  a state court entertains a federal action, or sister state action, or action under the law of a foreign nation</vt:lpstr>
      <vt:lpstr>Erie R.R. v. Tompkins (US 1938)  </vt:lpstr>
      <vt:lpstr>Upshot of Erie:  When entertaining a state law cause of action (e.g. in diversity, supplemental jurisdiction) the federal court should apply state law as interpreted by that state’s courts - this applies to common law cases too!</vt:lpstr>
      <vt:lpstr>In the light of Erie, how to interpret state law?  predictive method</vt:lpstr>
      <vt:lpstr>certification…</vt:lpstr>
      <vt:lpstr>we have finished the interpretation of state law in federal court  now…choice of law </vt:lpstr>
      <vt:lpstr>horizontal choice of law in state court (we will deal with federal courts later)  horizontal means choice between:   - two states’ laws (Nevada or California?) - two countries’ laws (Germany or Brazil?) - a state’s law and a country’s law (Germany or  California?) </vt:lpstr>
      <vt:lpstr>two main horizonal choice of law approaches  traditional modern (“interest analysis”)  but lots of variation among these</vt:lpstr>
      <vt:lpstr>special choice of law problems (“substance/procedure”)…  should forum law or the law of some other jurisdiction apply concerning questions of court administration?</vt:lpstr>
      <vt:lpstr>one Californian kills another Californian in an accident in California  a Virginia state court is entertaining the California wrongful death action   should it use Virginia’s or California’s:  statute of limitation? service rules? pleading standards?</vt:lpstr>
      <vt:lpstr>here too there is a lot of variation  but to get a feel for what goes on in these questions…</vt:lpstr>
      <vt:lpstr>“substantive” and “procedural” are used in lots of ways  let us define a rule’s being substantive or procedural by looking to the views of the officials of the state that created the rule</vt:lpstr>
      <vt:lpstr>“substantive” = the officials of the state that created the rule want it to be used by other court systems - e.g. they consider it part of the state’s cause of action, following those actions into other court systems  “procedural” = the officials of the state that created the rule want it to apply only in the state’s own courts, including to causes of action under other states’ laws</vt:lpstr>
      <vt:lpstr>how to determine whether a sister state’s rule concerning court administration is substantive or procedural  (assuming you do not certify the question to the sister state supreme court)</vt:lpstr>
      <vt:lpstr>two general approaches  - scrupulous: look to the purposes of the sister state law at issue and see if they would want it to be used in other court systems  - formalistic: use some easily applied test</vt:lpstr>
      <vt:lpstr>conflicts of substance and procedure</vt:lpstr>
      <vt:lpstr>usually sister state substance beats forum procedure  but sometimes forum procedure can beat sister state substance  states have different views about when</vt:lpstr>
      <vt:lpstr>California wrongful death action in Virginia state court  even if California’s service rule is substantive, the Virginia state court can apply its service rule anyway</vt:lpstr>
      <vt:lpstr>so where do we stand for horizontal substance/procedure questions?</vt:lpstr>
      <vt:lpstr>when forum procedure should beat sister state substance, the answer is easy  - use forum law</vt:lpstr>
      <vt:lpstr>service rules:   use forum law</vt:lpstr>
      <vt:lpstr>but when the state thinks forum procedure should yield to sister state substance things are harder  have to find out whether sister state law is substantive or not  - if you use the scrupulous test it is hard - formalistic approach is easier</vt:lpstr>
      <vt:lpstr>statutes of limitations…  traditional view:  presumptively procedural  but if time period is in the statute that creates the cause of action it is substantive (bound up with cause of action), with forum procedure yielding to another jurisdiction’s substance</vt:lpstr>
      <vt:lpstr>modern view  tends to treat more as substantive</vt:lpstr>
      <vt:lpstr>burden of proof</vt:lpstr>
      <vt:lpstr>burdens of proof:   presumptively substantive (particularly when accompanied by a burden of pleading)  with forum procedure yielding to another jurisdiction’s substance</vt:lpstr>
      <vt:lpstr>applying another jurisdiction’s substantive law  vs.   incorporating a standard from another jurisdiction’s law into forum law</vt:lpstr>
      <vt:lpstr>MO state courts have a generous 3 year statute of limitations for tort  too many people are coming to MO state court to sue under sister state causes of action  so MO enacts a borrowing statute: the MO statute of limitations for tort incorporates the time period of the state that provides the cause of action</vt:lpstr>
      <vt:lpstr>now…</vt:lpstr>
      <vt:lpstr>what about federal substance/procedure issues when a federal court is entertaining a state law cause of action?</vt:lpstr>
      <vt:lpstr>federal constitutional law governing procedure in federal court…</vt:lpstr>
      <vt:lpstr>Seventh Amendment  In Suits at common law, where the value in controversy shall exceed twenty dollars, the right of trial by jury shall be preserved, and no fact tried by a jury, shall be otherwise re-examined in any Court of the United States, than according to the rules of the common law.</vt:lpstr>
      <vt:lpstr>P sues D under Virginia law in federal court in Virginia  under the 7th Amendment, a factual issue must be decided by a jury in federal court  under Virginia law, it does not  which law applies, Virginia or federal? </vt:lpstr>
      <vt:lpstr>easy – the US Constitution always wins</vt:lpstr>
      <vt:lpstr>federal common law governing procedure in federal court  - ignore federal statutes and FRCPs for the moment</vt:lpstr>
      <vt:lpstr>P sues D in federal court in New York under New York negligence law  New York law puts the burden of proof on the plaintiff to show his lack of contributory negligence   can the federal court use a federal common law rule making contributory negligence an affirmative defense instead? </vt:lpstr>
      <vt:lpstr>Palmer v. Hoffman (US 1943)  also Cities Service Oil Co. v. Dunlap (US 1939)</vt:lpstr>
      <vt:lpstr>Guaranty Trust v. York (U.S. 1945)</vt:lpstr>
      <vt:lpstr>a federal court in NY is entertaining NY causes of actions  should it use NY’s statute of limitations or a flexible federal judge-made rule (laches) ?</vt:lpstr>
      <vt:lpstr>assume that a Pennsylvania state court was entertaining the NY actions in Guaranty Trust  would NY’s or Pa’s time period apply?</vt:lpstr>
      <vt:lpstr> Pennsylvania’s!  NY’s statute of limitations was not substantive  nevertheless…  </vt:lpstr>
      <vt:lpstr>It is therefore immaterial whether statutes of limitation are characterized either as "substantive" or "procedural" in State court opinions in any use of those terms unrelated to the specific issue before us. Erie R. Co. v. Tompkins...expressed a policy that touches vitally the proper distribution of judicial power between State and federal courts. In essence, the intent of that decision was to insure that, in all cases where a federal court is exercising jurisdiction solely because of the diversity of citizenship of the parties, the outcome of the litigation in the federal court should be substantially the same, so far as legal rules determine the outcome of a litigation, as it would be if tried in a State court.</vt:lpstr>
      <vt:lpstr>policy of vertical uniformity between federal and forum state court  (if outcome determinative)</vt:lpstr>
      <vt:lpstr>a federal court in Kansas is entertaining an action under Kansas law   it uses Kansas statute of limitations, according to Guaranty Trust   but, according to the federal law a statute of limitations is tolled upon filing  under Kansas law, it is tolled upon service  which rule should the federal court use?</vt:lpstr>
      <vt:lpstr>Ragan v. Merchants Transfer &amp; Warehouse (US 1949)</vt:lpstr>
      <vt:lpstr>a Mississippi statute requires a corporation doing business within the state to designate an agent for the service of process before bringing suit in Mississippi state court  there is no such requirement under federal law  P (a Tennessee corporation doing business in Mississippi) is suing D in federal court in Mississippi under Mississippi law  P has designated no agent for service of process in Miss.   D moves for summary judgment on this ground  what result?</vt:lpstr>
      <vt:lpstr>the 5th Circuit had concluded that Mississippi state officials thought that the statute applied only Mississippi state courts, not federal courts in Mississippi.  does that matter?</vt:lpstr>
      <vt:lpstr>Woods v. Interstate Realty (US 1949)</vt:lpstr>
      <vt:lpstr>incorporating state standards, not applying state law</vt:lpstr>
      <vt:lpstr>a New Jersey statute requires small shareholders bringing derivative actions to post a bond  federal courts have no such requirement  P, a small shareholder, brings a derivative action under Delaware law against D in federal court in New Jersey  P has not posted a bond  D moves to dismiss  what result?</vt:lpstr>
      <vt:lpstr>Cohen v. Beneficial Indus. Loan Corp. (US 1949)</vt:lpstr>
      <vt:lpstr>where we stand at this point:  borrow forum state law if the difference between federal common law and forum state law is “outcome determinative”</vt:lpstr>
      <vt:lpstr>should federal courts use their own common law horizontal choice-of-law rules (including horizontal substance-procedure rules)?</vt:lpstr>
      <vt:lpstr>Klaxon…</vt:lpstr>
      <vt:lpstr>NY action in federal court in DE what prejudgment interest is used?  the fed ct used its own views about horizontal substance/procedure problem and treated the matter as governed by NY law  the US SCt held it must choose the law that a DE state court would </vt:lpstr>
      <vt:lpstr>The conflict of laws rules to be applied by the federal court in Delaware must conform to those prevailing in Delaware’s state courts. Otherwise the accident of diversity of citizenship would constantly disturb equal administration of justice in coordinate state and federal courts sitting side by side.</vt:lpstr>
      <vt:lpstr>Byrd v. Blue Ridge Rural Electric Corp. (US 1958) </vt:lpstr>
      <vt:lpstr>a federal court in SC is entertaining a SC action  in SC state court a certain issue would be decided by the judge  federal approach in a federal question case is that the issue would be decided by the jury</vt:lpstr>
      <vt:lpstr>First. It was decided in Erie R. Co. v. Tompkins that the federal courts in diversity cases must respect the definition of state-created rights and obligations by the state courts. We must, therefore, first examine the [S.C.] rule...to determine whether it is bound up with these rights and obligations in such a way that its application in the federal court is required. </vt:lpstr>
      <vt:lpstr>what is an example of a state rule where the bound-up test is satisfied?</vt:lpstr>
      <vt:lpstr>Palmer v. Hoffman (US 1943)</vt:lpstr>
      <vt:lpstr>P sues D in federal court under California law for wrongful death  California has rule about the maximum number of pages in a brief that it considers bound up with its wrongful death statute  must federal common law yield to it?</vt:lpstr>
      <vt:lpstr>Second. But cases following Erie have evinced a broader policy to the effect that the federal courts should conform as near as may be--in the absence of other considerations--to state rules even of form and mode where the state rules may bear substantially on the question whether the litigation would come out one way in the federal court and another way in the state court if the federal court failed to apply a particular local rule. E.g., Guaranty Trust Co. of New York v. York.</vt:lpstr>
      <vt:lpstr>“But there are affirmative countervailing considerations at work here....”</vt:lpstr>
      <vt:lpstr>after Byrd:   assume P sues D in federal court in New York under Pa law  1) if a Pa rule is bound up with the Pa cause of action the federal court must use the Pa rule instead of federal common law rule  2) but there is also a policy of vertical uniformity with NY state courts  (if difference is outcome determinative)  3) there may also be countervailing federal interests in favor uniform federal common law rule, however  2) must be balanced against 3)</vt:lpstr>
      <vt:lpstr>federal procedural common law  - claim/issue preclusion  - horizontal choice-of-law rules  - anything that federal courts simply don’t do that a state does (whether by state constitution, statute, or common law)</vt:lpstr>
      <vt:lpstr>P (La.) sues D (Germany) in federal court in La. under German law for a battery that occurred in Germany  under La. law there is no doctrine of forum non conveniens   under federal law there is – such that the action should be dismissed</vt:lpstr>
      <vt:lpstr>what about Fed. R. Civ. P.?  and federal statutes governing procedure in federal courts?</vt:lpstr>
      <vt:lpstr>Hanna v. Plumer (U.S. 1965)</vt:lpstr>
      <vt:lpstr>- Hanna sued Plumer, Osgood’s executor, for Osgood’s negligence in auto accident  - left summons and complaint with Osgood’s executor’s wife at place of residence in accordance with 4(e) (4d at the time)  - Mass statute required hand delivery to an executor or administrator  - DCt granted motion for summary judgment  - Ct App aff’d  - outcome determinative  - SCt reversed </vt:lpstr>
      <vt:lpstr>“When a situation is covered by one of the Federal Rules, the question facing the court is a far cry from the typical, relatively unguided Erie choice: the court has been instructed to apply the Federal Rule, and can refuse to do so only if the Advisory Committee, this Court, and Congress erred in their prima facie judgment that the Rule in question transgresses neither the terms of the Enabling Act nor constitutional restrictions.” </vt:lpstr>
      <vt:lpstr>why no concern about vertical uniformity when a FRCP is at issue?  why does vertical uniformity matter only when federal courts are creating federal procedural common law?</vt:lpstr>
      <vt:lpstr>Green’s theory:  the source of federal courts’ obligation to consider vertical uniformity when creating federal procedural common law in diversity cases comes from the purposes of the diversity statute</vt:lpstr>
      <vt:lpstr>P(NY) sues D(Cal.) in state court in NY under NY law 2 ½ years after an accident  D is worried about state-court bias against him  NY has a 3-year statute of limitations  what would happen if federal courts had a common law  2-year limitation period?</vt:lpstr>
      <vt:lpstr>28 U.S.C. § 2072. - Rules of procedure and evidence; power to prescribe  (a) The Supreme Court shall have the power to prescribe general rules of practice and procedure and rules of evidence for cases in the United States district courts (including proceedings before magistrate judges thereof) and courts of appeals.  (b) Such rules shall not abridge, enlarge or modify any substantive right. . . .  </vt:lpstr>
      <vt:lpstr>what is Congress’s power over federal procedure?</vt:lpstr>
      <vt:lpstr>“[T]he constitutional provision for a federal court system (augmented by the Necessary and Proper Clause) carries with it congressional power to make rules governing the practice and pleading in those courts, which in turn includes a power to regulate matters which, though falling within the uncertain area between substance and procedure, are rationally capable of classification as either.” </vt:lpstr>
      <vt:lpstr>- Congress passes a uniform statute of limitations applicable for all actions in federal court, including state law actions  - is the statute valid?  - even if a shorter state statute of limitations is bound up with the state cause of action?</vt:lpstr>
      <vt:lpstr>- pursuant to the order of a Florida state court (that was ultimately affirmed by the Florida Supreme Court), Terry Schiavo’s feeding tube was removed  - the US SCt denied cert  - In response, Congress passed Public Law 109-3, “An Act for the relief of the parents of Theresa Marie Schiavo”  - this act allowed Ms. Schiavo's parents to bring an action in federal district court concerning whether their daughter's federal constitutional or statutory rights had been violated as a result of the Florida courts' orders   - this meant not giving the Florida judgment Full Faith and Credit  - constitutional?</vt:lpstr>
      <vt:lpstr>28 U.S.C. § 2072. - Rules of procedure and evidence; power to prescribe  (a) The Supreme Court shall have the power to prescribe general rules of practice and procedure and rules of evidence for cases in the United States district courts (including proceedings before magistrate judges thereof) and courts of appeals.  (b) Such rules shall not abridge, enlarge or modify any substantive right. . . .  </vt:lpstr>
      <vt:lpstr>“The test must be whether a rule really regulates procedure,—the judicial process for enforcing rights and duties recognized by substantive law and for justly administering remedy and redress for disregard or infraction of them.” Sibbach v. Wilson &amp; Co., 312 U.S. 1, 14.</vt:lpstr>
      <vt:lpstr>now – assume that the federal service rule had been common law</vt:lpstr>
      <vt:lpstr>“[I]t is doubtful that, even if there were no Federal Rule making it clear that in-hand service is not required in diversity actions, the Erie rule would have obligated the District Court to follow the Massachusetts procedure.” </vt:lpstr>
      <vt:lpstr> “Not only are nonsubstantial, or trivial, variations not likely to raise the sort of equal protection problems which troubled the Court in Erie; they are also unlikely to influence the choice of a forum. The ‘outcome-determination’ test therefore cannot be read without reference to the twin aims of the Erie rule: discouragement of forum-shopping and avoidance of inequitable administration of the laws.” </vt:lpstr>
      <vt:lpstr>twin aims of Erie</vt:lpstr>
      <vt:lpstr>Erie flow chart...</vt:lpstr>
      <vt:lpstr>is the federal court sitting in diversity/alienage (or is there a cause of action with supplemental jurisdiction)?  if no (that is if it is solely federal question)  – no Erie problem - just use federal procedure, provided it is valid*  *a FRCP might still be invalid under the RDA, e.g. because it abridges enlarges or modifies a federal substantive right</vt:lpstr>
      <vt:lpstr>example: P sues D in federal court in New York under federal securities law  under New York state law the statute of limitations files on service  when does the statute of limitations toll, filing or service? </vt:lpstr>
      <vt:lpstr>assume now that a federal court entertains a state law action (or an action under the law of another nation)</vt:lpstr>
      <vt:lpstr>is the relevant federal procedural law mandated by the U.S. Constitution? e.g. 7th A   if yes it applies </vt:lpstr>
      <vt:lpstr>is the relevant federal procedural law a federal statute?   if yes it applies if what it regulates is rationally capable of classification as procedural (arguably procedural)   - Green wonders about the power of Congress to preempt state rules bound up with the state’s cause of action...  - Green also wonders if Congress might use this power to override federal courts’ intrinsically judicial powers (Schiavo) </vt:lpstr>
      <vt:lpstr>is the relevant federal procedural law a Fed. R. Civ. P.?  if yes only questions are   - is what it regulates arguably procedural? and - does it abridge enlarge or modify substantive rights (will discuss later)?  </vt:lpstr>
      <vt:lpstr>is the relevant federal procedural law common law?  - remember, includes cases in which the federal court simply doesn’t have anything that state law addresses  if so first determine if  1) state rule is bound up with the cause of action (Byrd) – if so, use state law  - Green wonders whether a state might abuse this power to bind up irrelevant procedural rules  2) if not look to  twin aims of Erie   difference leads to forum shopping and ineq. admin. of laws?  countervailing federal interests  </vt:lpstr>
      <vt:lpstr>look back at old cases in light of Hanna’s rejection of the outcome determinative test...</vt:lpstr>
      <vt:lpstr>could a federal court sitting in diversity create a common law limitations period different from that of the forum state? (Guar. Trust)</vt:lpstr>
      <vt:lpstr>the forum state has a statute requiring any out of state corporation doing business in the state to appoint an agent for service of process before bringing suit  should a federal court sitting in diversity in the state use the rule too? (Woods)</vt:lpstr>
      <vt:lpstr>tolling rules…?  is Ragan in the federal common law or FRCP track</vt:lpstr>
      <vt:lpstr>Rule 3.  Commencement of Action  A civil action is commenced by filing a complaint with the court. </vt:lpstr>
      <vt:lpstr>Walker v. Armco Steel Corp. (US 1980)  - according to forum state law, the statute of limitations tolls upon service - federal rule (inspired by Fed. R. Civ. P. 3) is that it tolls upon filing  - Ragan said use forum state rule - but does Hanna make a difference?</vt:lpstr>
      <vt:lpstr>application of the Hanna analysis (concerning FRCPs) is premised on a "direct collision" between the FRCP and the state law. </vt:lpstr>
      <vt:lpstr>- P sues D in federal court in New York under 42 USC 1983 for civil rights violations  - 1983 does not have its own statute of limitations, so federal courts borrow from analogous state statutes (NY’s is 2 years)  - New York's statute of limitations ran out between the time that P filed in federal court and the time P served D  - under the federal rule, statute of limitations are tolled at filing  - under the New York state rule they are tolled at service  - is P's action barred? </vt:lpstr>
      <vt:lpstr>P sues D under Pennsylvania law in federal court in New York  New York uses notice pleading  the federal approach is Twiqbal  which applies…?</vt:lpstr>
      <vt:lpstr>back to the FRCP track  especially § 2072(b)  “Such rules shall not abridge, enlarge or modify any substantive right. . . .” </vt:lpstr>
      <vt:lpstr>Shady Grove Orthoped. Assoc. V. Allstate (U.S. 2010)</vt:lpstr>
      <vt:lpstr>Allstate refused to pay NY statutory interest on late payment of claims  - class action against Allstate for the interest</vt:lpstr>
      <vt:lpstr>N. Y. Civ. Prac. Law Ann. §901 (no class actions for penalties or statutory minimum damages)</vt:lpstr>
      <vt:lpstr>Rule 23(a) provides: “(a) Prerequisites. One or more members of a class may sue or be sued as representative parties on behalf of all members only if: “(1) the class is so numerous that joinder of all members is impracticable; “(2) there are questions of law or fact common to the class; “(3) the claims or defenses of the representative parties are typical of the claims or defenses of the class; and “(4) the representative parties will fairly and adequately protect the interests of the class.” Subsection (b) says that “[a] class action may be maintained if Rule 23 (a) is satisfied and if” the suit falls into one of three described categories [irrelevant for present purposes].</vt:lpstr>
      <vt:lpstr>Scalia (with Thomas, Roberts &amp; Sotomayor) </vt:lpstr>
      <vt:lpstr>Scalia: “The fundamental difficulty with …these arguments is that the substantive nature of New York’s law, or its substantive purpose, makes no difference. A Federal Rule of Procedure is not valid in some jurisdictions and invalid in others—or valid in some cases and invalid in others—depending upon whether its effect is to frustrate a state substantive law (or a state procedural law enacted for substantive purposes). That could not be clearer in Sibbach…”</vt:lpstr>
      <vt:lpstr>Scalia:  “In sum, it is not the substantive or procedural nature or purpose of the affected state law that matters, but the substantive or procedural nature of the Federal Rule. We have held since Sibbach , and reaffirmed repeatedly, that the validity of a Federal Rule depends entirely upon whether it regulates procedure. If it does, it is authorized by §2072 and is valid in all jurisdictions, with respect to all claims, regardless of its incidental effect upon state-created rights.”</vt:lpstr>
      <vt:lpstr>assume there is a new FRCP that determines who has the burden of proof for contributory negligence – is it valid?</vt:lpstr>
      <vt:lpstr>Stevens, concurring</vt:lpstr>
      <vt:lpstr>Stevens:  The New York law at issue, N. Y. Civ. Prac. Law Ann. (CPLR) §901(b) (West 2006), is a procedural rule that is not part of New York’s substantive law. Accordingly, I agree with Justice Scalia that Federal Rule of Civil Procedure 23 must apply in this case and join Parts I and II–A of the Court’s opinion. But I also agree with Justice Ginsburg that there are some state procedural rules that federal courts must apply in diversity cases because they function as a part of the State’s definition of substantive rights and remedies.</vt:lpstr>
      <vt:lpstr>imagine that a class action for statutory penalties under Pennsylvania law had been brought in state court in New York  would section 901(b) have applied? </vt:lpstr>
      <vt:lpstr>imagine that a class action for statutory penalties under New York law had been brought in state court in Pennsylvania  would section 901(b) have applied?</vt:lpstr>
      <vt:lpstr>“Justice Scalia believes that the sole Enabling Act question is whether the federal rule “really regulates procedure,”which means, apparently, whether it regulates “the manner and the means by which the litigants’ rights are enforced”…. I respectfully disagree. This interpretation of the Enabling Act is consonant with the Act’s first limitation to “general rules of practice and procedure,”§2072(a). But it ignores the second limitation that such rules also“not abridge, enlarge or modify any substantive right,” §2072(b) (emphasis added), and in so doing ignores the balance that Congress struck between uniform rules of federal procedure and respect for a State’s construction of its own rights and remedies. It also ignores the separation-of-powers presumption, and federalism presumption that counsel against judicially created rules displacing state substantive law.”</vt:lpstr>
      <vt:lpstr>Ginsburg (with Kennedy, Breyer, &amp; Alito), dissenting</vt:lpstr>
      <vt:lpstr>Ginsburg:  “The Court today approves Shady Grove’s attempt to transform a $500 case into a $5,000,000 award, although the State creating the right to recover has proscribed this alchemy. If Shady Grove had filed suit in New York state court, the 2% interest payment authorized by New York Ins. Law Ann. §5106(a) (West 2009) as a penalty for overdue benefits would, by Shady Grove’s own measure, amount to no more than $500.”</vt:lpstr>
      <vt:lpstr>“In sum, both before and after Hanna , the above-described decisions show, federal courts have been cautioned by this Court to ‘interpre[t] the Federal Rules … with sensitivity to important state interests,’ and a will ‘to avoid conflict with important state regulatory policies.’ The Court veers away from that approach…in favor of a mechanical reading of Federal Rules, insensitive to state interests and productive of discord.” </vt:lpstr>
      <vt:lpstr>Is the relevant federal procedural law a Fed. R. Civ. P.?  if yes only questions are   - is it arguably procedural and  - does it abridge enlarge or modify substantive rights   (must consider state substantive policies)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Owner</dc:creator>
  <cp:lastModifiedBy>Green, Michael S</cp:lastModifiedBy>
  <cp:revision>589</cp:revision>
  <cp:lastPrinted>2017-10-09T17:13:38Z</cp:lastPrinted>
  <dcterms:created xsi:type="dcterms:W3CDTF">2017-09-12T14:18:22Z</dcterms:created>
  <dcterms:modified xsi:type="dcterms:W3CDTF">2019-11-20T13:16:25Z</dcterms:modified>
</cp:coreProperties>
</file>