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5"/>
  </p:notesMasterIdLst>
  <p:handoutMasterIdLst>
    <p:handoutMasterId r:id="rId126"/>
  </p:handoutMasterIdLst>
  <p:sldIdLst>
    <p:sldId id="257" r:id="rId2"/>
    <p:sldId id="1367" r:id="rId3"/>
    <p:sldId id="1368" r:id="rId4"/>
    <p:sldId id="1399" r:id="rId5"/>
    <p:sldId id="1369" r:id="rId6"/>
    <p:sldId id="608" r:id="rId7"/>
    <p:sldId id="551" r:id="rId8"/>
    <p:sldId id="1384" r:id="rId9"/>
    <p:sldId id="609" r:id="rId10"/>
    <p:sldId id="1385" r:id="rId11"/>
    <p:sldId id="1411" r:id="rId12"/>
    <p:sldId id="1462" r:id="rId13"/>
    <p:sldId id="1461" r:id="rId14"/>
    <p:sldId id="1463" r:id="rId15"/>
    <p:sldId id="1412" r:id="rId16"/>
    <p:sldId id="1464" r:id="rId17"/>
    <p:sldId id="1386" r:id="rId18"/>
    <p:sldId id="1465" r:id="rId19"/>
    <p:sldId id="1388" r:id="rId20"/>
    <p:sldId id="1414" r:id="rId21"/>
    <p:sldId id="1389" r:id="rId22"/>
    <p:sldId id="1421" r:id="rId23"/>
    <p:sldId id="1422" r:id="rId24"/>
    <p:sldId id="1423" r:id="rId25"/>
    <p:sldId id="1424" r:id="rId26"/>
    <p:sldId id="1425" r:id="rId27"/>
    <p:sldId id="1426" r:id="rId28"/>
    <p:sldId id="1427" r:id="rId29"/>
    <p:sldId id="1428" r:id="rId30"/>
    <p:sldId id="1429" r:id="rId31"/>
    <p:sldId id="1449" r:id="rId32"/>
    <p:sldId id="620" r:id="rId33"/>
    <p:sldId id="621" r:id="rId34"/>
    <p:sldId id="634" r:id="rId35"/>
    <p:sldId id="1441" r:id="rId36"/>
    <p:sldId id="554" r:id="rId37"/>
    <p:sldId id="622" r:id="rId38"/>
    <p:sldId id="623" r:id="rId39"/>
    <p:sldId id="1440" r:id="rId40"/>
    <p:sldId id="555" r:id="rId41"/>
    <p:sldId id="636" r:id="rId42"/>
    <p:sldId id="577" r:id="rId43"/>
    <p:sldId id="1435" r:id="rId44"/>
    <p:sldId id="1442" r:id="rId45"/>
    <p:sldId id="576" r:id="rId46"/>
    <p:sldId id="1447" r:id="rId47"/>
    <p:sldId id="1434" r:id="rId48"/>
    <p:sldId id="1448" r:id="rId49"/>
    <p:sldId id="1450" r:id="rId50"/>
    <p:sldId id="1451" r:id="rId51"/>
    <p:sldId id="1453" r:id="rId52"/>
    <p:sldId id="1446" r:id="rId53"/>
    <p:sldId id="631" r:id="rId54"/>
    <p:sldId id="1452" r:id="rId55"/>
    <p:sldId id="1454" r:id="rId56"/>
    <p:sldId id="1436" r:id="rId57"/>
    <p:sldId id="1455" r:id="rId58"/>
    <p:sldId id="630" r:id="rId59"/>
    <p:sldId id="1456" r:id="rId60"/>
    <p:sldId id="642" r:id="rId61"/>
    <p:sldId id="1466" r:id="rId62"/>
    <p:sldId id="1457" r:id="rId63"/>
    <p:sldId id="641" r:id="rId64"/>
    <p:sldId id="643" r:id="rId65"/>
    <p:sldId id="639" r:id="rId66"/>
    <p:sldId id="638" r:id="rId67"/>
    <p:sldId id="1437" r:id="rId68"/>
    <p:sldId id="580" r:id="rId69"/>
    <p:sldId id="648" r:id="rId70"/>
    <p:sldId id="673" r:id="rId71"/>
    <p:sldId id="647" r:id="rId72"/>
    <p:sldId id="581" r:id="rId73"/>
    <p:sldId id="582" r:id="rId74"/>
    <p:sldId id="583" r:id="rId75"/>
    <p:sldId id="584" r:id="rId76"/>
    <p:sldId id="1458" r:id="rId77"/>
    <p:sldId id="585" r:id="rId78"/>
    <p:sldId id="1459" r:id="rId79"/>
    <p:sldId id="586" r:id="rId80"/>
    <p:sldId id="587" r:id="rId81"/>
    <p:sldId id="588" r:id="rId82"/>
    <p:sldId id="589" r:id="rId83"/>
    <p:sldId id="591" r:id="rId84"/>
    <p:sldId id="593" r:id="rId85"/>
    <p:sldId id="594" r:id="rId86"/>
    <p:sldId id="644" r:id="rId87"/>
    <p:sldId id="595" r:id="rId88"/>
    <p:sldId id="596" r:id="rId89"/>
    <p:sldId id="645" r:id="rId90"/>
    <p:sldId id="624" r:id="rId91"/>
    <p:sldId id="635" r:id="rId92"/>
    <p:sldId id="1438" r:id="rId93"/>
    <p:sldId id="1439" r:id="rId94"/>
    <p:sldId id="597" r:id="rId95"/>
    <p:sldId id="1460" r:id="rId96"/>
    <p:sldId id="598" r:id="rId97"/>
    <p:sldId id="599" r:id="rId98"/>
    <p:sldId id="646" r:id="rId99"/>
    <p:sldId id="672" r:id="rId100"/>
    <p:sldId id="600" r:id="rId101"/>
    <p:sldId id="602" r:id="rId102"/>
    <p:sldId id="603" r:id="rId103"/>
    <p:sldId id="604" r:id="rId104"/>
    <p:sldId id="650" r:id="rId105"/>
    <p:sldId id="651" r:id="rId106"/>
    <p:sldId id="652" r:id="rId107"/>
    <p:sldId id="653" r:id="rId108"/>
    <p:sldId id="654" r:id="rId109"/>
    <p:sldId id="655" r:id="rId110"/>
    <p:sldId id="656" r:id="rId111"/>
    <p:sldId id="657" r:id="rId112"/>
    <p:sldId id="658" r:id="rId113"/>
    <p:sldId id="659" r:id="rId114"/>
    <p:sldId id="660" r:id="rId115"/>
    <p:sldId id="662" r:id="rId116"/>
    <p:sldId id="663" r:id="rId117"/>
    <p:sldId id="674" r:id="rId118"/>
    <p:sldId id="664" r:id="rId119"/>
    <p:sldId id="665" r:id="rId120"/>
    <p:sldId id="666" r:id="rId121"/>
    <p:sldId id="667" r:id="rId122"/>
    <p:sldId id="668" r:id="rId123"/>
    <p:sldId id="669" r:id="rId1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87" autoAdjust="0"/>
    <p:restoredTop sz="94660"/>
  </p:normalViewPr>
  <p:slideViewPr>
    <p:cSldViewPr snapToGrid="0">
      <p:cViewPr>
        <p:scale>
          <a:sx n="127" d="100"/>
          <a:sy n="127" d="100"/>
        </p:scale>
        <p:origin x="144"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11/19/19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11/19/19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11/19/19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11/19/19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11/19/19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11/19/19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11/19/19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11/19/19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11/19/19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11/19/19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11/19/19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 Nov. 19</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1862138" y="1131889"/>
            <a:ext cx="8177212" cy="4695825"/>
          </a:xfrm>
        </p:spPr>
        <p:txBody>
          <a:bodyPr>
            <a:normAutofit/>
          </a:bodyPr>
          <a:lstStyle/>
          <a:p>
            <a:pPr algn="l" eaLnBrk="1" hangingPunct="1"/>
            <a:r>
              <a:rPr lang="en-US" altLang="en-US" sz="4000" dirty="0"/>
              <a:t>Erie R.R. v. Tompkins (US 1938)</a:t>
            </a:r>
            <a:br>
              <a:rPr lang="en-US" altLang="en-US" sz="4000" dirty="0"/>
            </a:br>
            <a:br>
              <a:rPr lang="en-US" altLang="en-US" sz="4000" dirty="0"/>
            </a:br>
            <a:endParaRPr lang="en-US" altLang="en-US" sz="4000" dirty="0"/>
          </a:p>
        </p:txBody>
      </p:sp>
    </p:spTree>
    <p:extLst>
      <p:ext uri="{BB962C8B-B14F-4D97-AF65-F5344CB8AC3E}">
        <p14:creationId xmlns:p14="http://schemas.microsoft.com/office/powerpoint/2010/main" val="170444740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798653" y="1131888"/>
            <a:ext cx="9240697" cy="4513262"/>
          </a:xfrm>
        </p:spPr>
        <p:txBody>
          <a:bodyPr>
            <a:normAutofit fontScale="90000"/>
          </a:bodyPr>
          <a:lstStyle/>
          <a:p>
            <a:pPr algn="l"/>
            <a:r>
              <a:rPr lang="en-US" altLang="en-US" sz="3600" dirty="0"/>
              <a:t>Second. But cases following </a:t>
            </a:r>
            <a:r>
              <a:rPr lang="en-US" altLang="en-US" sz="3600" i="1" dirty="0"/>
              <a:t>Erie</a:t>
            </a:r>
            <a:r>
              <a:rPr lang="en-US" altLang="en-US" sz="3600" dirty="0"/>
              <a:t> have evinced a broader policy to the effect that the federal courts should conform as near as may be--in the absence of other considerations--to state rules even of form and mode where the state rules may bear substantially on the question whether the litigation would come out one way in the federal court and another way in the state court if the federal court failed to apply a particular local rule. E.g., Guaranty Trust Co. of New York v. York.</a:t>
            </a:r>
          </a:p>
        </p:txBody>
      </p:sp>
    </p:spTree>
    <p:extLst>
      <p:ext uri="{BB962C8B-B14F-4D97-AF65-F5344CB8AC3E}">
        <p14:creationId xmlns:p14="http://schemas.microsoft.com/office/powerpoint/2010/main" val="169973980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520861" y="324091"/>
            <a:ext cx="11239017" cy="6296628"/>
          </a:xfrm>
        </p:spPr>
        <p:txBody>
          <a:bodyPr>
            <a:normAutofit/>
          </a:bodyPr>
          <a:lstStyle/>
          <a:p>
            <a:pPr algn="l"/>
            <a:r>
              <a:rPr lang="en-US" altLang="en-US" sz="2800" dirty="0"/>
              <a:t>But there are </a:t>
            </a:r>
            <a:r>
              <a:rPr lang="en-US" altLang="en-US" sz="2800" b="1" i="1" dirty="0"/>
              <a:t>affirmative countervailing considerations </a:t>
            </a:r>
            <a:r>
              <a:rPr lang="en-US" altLang="en-US" sz="2800" dirty="0"/>
              <a:t>at work here....</a:t>
            </a:r>
          </a:p>
        </p:txBody>
      </p:sp>
    </p:spTree>
    <p:extLst>
      <p:ext uri="{BB962C8B-B14F-4D97-AF65-F5344CB8AC3E}">
        <p14:creationId xmlns:p14="http://schemas.microsoft.com/office/powerpoint/2010/main" val="44320790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625034" y="462987"/>
            <a:ext cx="10613984" cy="6030410"/>
          </a:xfrm>
        </p:spPr>
        <p:txBody>
          <a:bodyPr>
            <a:normAutofit fontScale="90000"/>
          </a:bodyPr>
          <a:lstStyle/>
          <a:p>
            <a:pPr algn="l"/>
            <a:r>
              <a:rPr lang="en-US" altLang="en-US" sz="3000" dirty="0"/>
              <a:t>after </a:t>
            </a:r>
            <a:r>
              <a:rPr lang="en-US" altLang="en-US" sz="3000" i="1" dirty="0"/>
              <a:t>Byrd</a:t>
            </a:r>
            <a:r>
              <a:rPr lang="en-US" altLang="en-US" sz="3000" dirty="0"/>
              <a:t>: </a:t>
            </a:r>
            <a:br>
              <a:rPr lang="en-US" altLang="en-US" sz="3000" dirty="0"/>
            </a:br>
            <a:br>
              <a:rPr lang="en-US" altLang="en-US" sz="3000" dirty="0"/>
            </a:br>
            <a:r>
              <a:rPr lang="en-US" altLang="en-US" sz="3000" dirty="0"/>
              <a:t>assume P sues D in federal court in New York under Pa law</a:t>
            </a:r>
            <a:br>
              <a:rPr lang="en-US" altLang="en-US" sz="3000" dirty="0"/>
            </a:br>
            <a:br>
              <a:rPr lang="en-US" altLang="en-US" sz="3000" dirty="0"/>
            </a:br>
            <a:r>
              <a:rPr lang="en-US" altLang="en-US" sz="3000" dirty="0"/>
              <a:t>1) if a Pa rule is bound up with the Pa cause of action the federal court must use the Pa rule instead of federal common law rule</a:t>
            </a:r>
            <a:br>
              <a:rPr lang="en-US" altLang="en-US" sz="3000" dirty="0"/>
            </a:br>
            <a:br>
              <a:rPr lang="en-US" altLang="en-US" sz="3000" dirty="0"/>
            </a:br>
            <a:r>
              <a:rPr lang="en-US" altLang="en-US" sz="3000" dirty="0"/>
              <a:t>2) but there is also a policy of vertical uniformity with NY state courts</a:t>
            </a:r>
            <a:br>
              <a:rPr lang="en-US" altLang="en-US" sz="3000" dirty="0"/>
            </a:br>
            <a:r>
              <a:rPr lang="en-US" altLang="en-US" sz="3000" dirty="0"/>
              <a:t>	(if difference is outcome determinative)</a:t>
            </a:r>
            <a:br>
              <a:rPr lang="en-US" altLang="en-US" sz="3000" dirty="0"/>
            </a:br>
            <a:br>
              <a:rPr lang="en-US" altLang="en-US" sz="3000" dirty="0"/>
            </a:br>
            <a:r>
              <a:rPr lang="en-US" altLang="en-US" sz="3000" dirty="0"/>
              <a:t>3) there may also be countervailing federal interests in favor uniform federal common law rule, however</a:t>
            </a:r>
            <a:br>
              <a:rPr lang="en-US" altLang="en-US" sz="3000" dirty="0"/>
            </a:br>
            <a:br>
              <a:rPr lang="en-US" altLang="en-US" sz="3000" dirty="0"/>
            </a:br>
            <a:r>
              <a:rPr lang="en-US" altLang="en-US" sz="3000" dirty="0"/>
              <a:t>2) must be balanced against 3)</a:t>
            </a:r>
          </a:p>
        </p:txBody>
      </p:sp>
    </p:spTree>
    <p:extLst>
      <p:ext uri="{BB962C8B-B14F-4D97-AF65-F5344CB8AC3E}">
        <p14:creationId xmlns:p14="http://schemas.microsoft.com/office/powerpoint/2010/main" val="394959108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508000" y="274638"/>
            <a:ext cx="9702800" cy="6278562"/>
          </a:xfrm>
        </p:spPr>
        <p:txBody>
          <a:bodyPr/>
          <a:lstStyle/>
          <a:p>
            <a:pPr algn="l"/>
            <a:r>
              <a:rPr lang="en-US" altLang="en-US" dirty="0"/>
              <a:t>federal procedural common law</a:t>
            </a:r>
            <a:br>
              <a:rPr lang="en-US" altLang="en-US" dirty="0"/>
            </a:br>
            <a:br>
              <a:rPr lang="en-US" altLang="en-US" dirty="0"/>
            </a:br>
            <a:r>
              <a:rPr lang="en-US" altLang="en-US" dirty="0"/>
              <a:t>- claim/issue preclusion</a:t>
            </a:r>
            <a:br>
              <a:rPr lang="en-US" altLang="en-US" dirty="0"/>
            </a:br>
            <a:br>
              <a:rPr lang="en-US" altLang="en-US" dirty="0"/>
            </a:br>
            <a:r>
              <a:rPr lang="en-US" altLang="en-US" dirty="0"/>
              <a:t>- choice-of-law rules</a:t>
            </a:r>
            <a:br>
              <a:rPr lang="en-US" altLang="en-US" dirty="0"/>
            </a:br>
            <a:br>
              <a:rPr lang="en-US" altLang="en-US" dirty="0"/>
            </a:br>
            <a:r>
              <a:rPr lang="en-US" altLang="en-US" dirty="0"/>
              <a:t>- anything that federal courts simply don’t do that a state does (whether by state constitution, statute, or common law)</a:t>
            </a:r>
          </a:p>
        </p:txBody>
      </p:sp>
    </p:spTree>
    <p:extLst>
      <p:ext uri="{BB962C8B-B14F-4D97-AF65-F5344CB8AC3E}">
        <p14:creationId xmlns:p14="http://schemas.microsoft.com/office/powerpoint/2010/main" val="280271443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138364" y="1131888"/>
            <a:ext cx="7900987" cy="4552950"/>
          </a:xfrm>
        </p:spPr>
        <p:txBody>
          <a:bodyPr/>
          <a:lstStyle/>
          <a:p>
            <a:r>
              <a:rPr lang="en-US" altLang="en-US" dirty="0"/>
              <a:t>what about Fed. R. Civ. P.?</a:t>
            </a:r>
            <a:br>
              <a:rPr lang="en-US" altLang="en-US" dirty="0"/>
            </a:br>
            <a:br>
              <a:rPr lang="en-US" altLang="en-US" dirty="0"/>
            </a:br>
            <a:r>
              <a:rPr lang="en-US" altLang="en-US" dirty="0"/>
              <a:t>and federal statutes governing procedure in federal courts?</a:t>
            </a:r>
          </a:p>
        </p:txBody>
      </p:sp>
    </p:spTree>
    <p:extLst>
      <p:ext uri="{BB962C8B-B14F-4D97-AF65-F5344CB8AC3E}">
        <p14:creationId xmlns:p14="http://schemas.microsoft.com/office/powerpoint/2010/main" val="199355073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952750" y="1063626"/>
            <a:ext cx="6229350" cy="4594225"/>
          </a:xfrm>
        </p:spPr>
        <p:txBody>
          <a:bodyPr/>
          <a:lstStyle/>
          <a:p>
            <a:pPr eaLnBrk="1" hangingPunct="1"/>
            <a:r>
              <a:rPr lang="en-US" altLang="en-US"/>
              <a:t>Hanna v. Plumer</a:t>
            </a:r>
            <a:br>
              <a:rPr lang="en-US" altLang="en-US"/>
            </a:br>
            <a:r>
              <a:rPr lang="en-US" altLang="en-US"/>
              <a:t>(U.S. 1965)</a:t>
            </a:r>
          </a:p>
        </p:txBody>
      </p:sp>
    </p:spTree>
    <p:extLst>
      <p:ext uri="{BB962C8B-B14F-4D97-AF65-F5344CB8AC3E}">
        <p14:creationId xmlns:p14="http://schemas.microsoft.com/office/powerpoint/2010/main" val="34114580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07862" y="1483582"/>
            <a:ext cx="11655706" cy="4752975"/>
          </a:xfrm>
        </p:spPr>
        <p:txBody>
          <a:bodyPr>
            <a:normAutofit fontScale="90000"/>
          </a:bodyPr>
          <a:lstStyle/>
          <a:p>
            <a:pPr algn="l" eaLnBrk="1" hangingPunct="1"/>
            <a:r>
              <a:rPr lang="en-CA" altLang="en-US" sz="3600" dirty="0"/>
              <a:t>- Hanna sued </a:t>
            </a:r>
            <a:r>
              <a:rPr lang="en-CA" altLang="en-US" sz="3600" dirty="0" err="1"/>
              <a:t>Plumer</a:t>
            </a:r>
            <a:r>
              <a:rPr lang="en-CA" altLang="en-US" sz="3600" dirty="0"/>
              <a:t>, Osgood’s executor, for Osgood’s negligence in auto accident</a:t>
            </a:r>
            <a:br>
              <a:rPr lang="en-CA" altLang="en-US" sz="3600" dirty="0"/>
            </a:br>
            <a:br>
              <a:rPr lang="en-US" altLang="en-US" sz="3600" dirty="0"/>
            </a:br>
            <a:r>
              <a:rPr lang="en-CA" altLang="en-US" sz="3600" dirty="0"/>
              <a:t>- left summons and complaint with Osgood’s executor’s wife at place of residence in accordance with 4(e) (4d at the time)</a:t>
            </a:r>
            <a:br>
              <a:rPr lang="en-CA" altLang="en-US" sz="3600" dirty="0"/>
            </a:br>
            <a:br>
              <a:rPr lang="en-US" altLang="en-US" sz="3600" dirty="0"/>
            </a:br>
            <a:r>
              <a:rPr lang="en-CA" altLang="en-US" sz="3600" dirty="0"/>
              <a:t>- Mass statute required hand delivery to an executor or administrator</a:t>
            </a:r>
            <a:br>
              <a:rPr lang="en-CA" altLang="en-US" sz="3600" dirty="0"/>
            </a:br>
            <a:br>
              <a:rPr lang="en-US" altLang="en-US" sz="3600" dirty="0"/>
            </a:br>
            <a:r>
              <a:rPr lang="en-CA" altLang="en-US" sz="3600" dirty="0"/>
              <a:t>- </a:t>
            </a:r>
            <a:r>
              <a:rPr lang="en-CA" altLang="en-US" sz="3600" dirty="0" err="1"/>
              <a:t>DCt</a:t>
            </a:r>
            <a:r>
              <a:rPr lang="en-CA" altLang="en-US" sz="3600" dirty="0"/>
              <a:t> granted motion for summary judgment</a:t>
            </a:r>
            <a:br>
              <a:rPr lang="en-CA" altLang="en-US" sz="3600" dirty="0"/>
            </a:br>
            <a:br>
              <a:rPr lang="en-US" altLang="en-US" sz="3600" dirty="0"/>
            </a:br>
            <a:r>
              <a:rPr lang="en-CA" altLang="en-US" sz="3600" dirty="0"/>
              <a:t>- Ct App aff’d</a:t>
            </a:r>
            <a:br>
              <a:rPr lang="en-US" altLang="en-US" sz="3600" dirty="0"/>
            </a:br>
            <a:r>
              <a:rPr lang="en-CA" altLang="en-US" sz="3600" dirty="0"/>
              <a:t>	- outcome determinative</a:t>
            </a:r>
            <a:br>
              <a:rPr lang="en-CA" altLang="en-US" sz="3600" dirty="0"/>
            </a:br>
            <a:br>
              <a:rPr lang="en-US" altLang="en-US" sz="3600" dirty="0"/>
            </a:br>
            <a:r>
              <a:rPr lang="en-CA" altLang="en-US" sz="3600" dirty="0"/>
              <a:t>- </a:t>
            </a:r>
            <a:r>
              <a:rPr lang="en-CA" altLang="en-US" sz="3600" dirty="0" err="1"/>
              <a:t>SCt</a:t>
            </a:r>
            <a:r>
              <a:rPr lang="en-CA" altLang="en-US" sz="3600" dirty="0"/>
              <a:t> reversed</a:t>
            </a:r>
            <a:br>
              <a:rPr lang="en-US" altLang="en-US" sz="3600" dirty="0"/>
            </a:br>
            <a:endParaRPr lang="en-US" altLang="en-US" sz="3600" dirty="0"/>
          </a:p>
        </p:txBody>
      </p:sp>
    </p:spTree>
    <p:extLst>
      <p:ext uri="{BB962C8B-B14F-4D97-AF65-F5344CB8AC3E}">
        <p14:creationId xmlns:p14="http://schemas.microsoft.com/office/powerpoint/2010/main" val="66557113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133600" y="1063626"/>
            <a:ext cx="8153400" cy="4651375"/>
          </a:xfrm>
        </p:spPr>
        <p:txBody>
          <a:bodyPr>
            <a:normAutofit fontScale="90000"/>
          </a:bodyPr>
          <a:lstStyle/>
          <a:p>
            <a:pPr algn="l" eaLnBrk="1" hangingPunct="1"/>
            <a:r>
              <a:rPr lang="en-CA" altLang="en-US" sz="3600" dirty="0"/>
              <a:t>“When a situation is covered by one of the Federal Rules, the question facing the court is a far cry from the typical, relatively unguided </a:t>
            </a:r>
            <a:r>
              <a:rPr lang="en-CA" altLang="en-US" sz="3600" i="1" dirty="0"/>
              <a:t>Erie</a:t>
            </a:r>
            <a:r>
              <a:rPr lang="en-CA" altLang="en-US" sz="3600" dirty="0"/>
              <a:t> choice: the court has been instructed to apply the Federal Rule, and can refuse to do so only if the Advisory Committee, this Court, and Congress erred in their prima facie judgment that the Rule in question transgresses neither the terms of the Enabling Act nor constitutional restrictions.”</a:t>
            </a:r>
            <a:br>
              <a:rPr lang="en-US" altLang="en-US" sz="3600" dirty="0"/>
            </a:br>
            <a:endParaRPr lang="en-US" altLang="en-US" sz="3600" dirty="0"/>
          </a:p>
        </p:txBody>
      </p:sp>
    </p:spTree>
    <p:extLst>
      <p:ext uri="{BB962C8B-B14F-4D97-AF65-F5344CB8AC3E}">
        <p14:creationId xmlns:p14="http://schemas.microsoft.com/office/powerpoint/2010/main" val="414901714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752354" y="274638"/>
            <a:ext cx="10961226" cy="6278562"/>
          </a:xfrm>
        </p:spPr>
        <p:txBody>
          <a:bodyPr/>
          <a:lstStyle/>
          <a:p>
            <a:r>
              <a:rPr lang="en-US" altLang="en-US" dirty="0"/>
              <a:t>why no concern about vertical uniformity when a FRCP is at issue?</a:t>
            </a:r>
            <a:br>
              <a:rPr lang="en-US" altLang="en-US" dirty="0"/>
            </a:br>
            <a:br>
              <a:rPr lang="en-US" altLang="en-US" dirty="0"/>
            </a:br>
            <a:r>
              <a:rPr lang="en-US" altLang="en-US" dirty="0"/>
              <a:t>why does vertical uniformity matter only when federal courts are creating federal procedural common law?</a:t>
            </a:r>
          </a:p>
        </p:txBody>
      </p:sp>
    </p:spTree>
    <p:extLst>
      <p:ext uri="{BB962C8B-B14F-4D97-AF65-F5344CB8AC3E}">
        <p14:creationId xmlns:p14="http://schemas.microsoft.com/office/powerpoint/2010/main" val="263967635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86137" y="274638"/>
            <a:ext cx="11227443" cy="6430962"/>
          </a:xfrm>
        </p:spPr>
        <p:txBody>
          <a:bodyPr/>
          <a:lstStyle/>
          <a:p>
            <a:pPr algn="l"/>
            <a:r>
              <a:rPr lang="en-US" altLang="en-US" dirty="0"/>
              <a:t>Green’s theory:</a:t>
            </a:r>
            <a:br>
              <a:rPr lang="en-US" altLang="en-US" dirty="0"/>
            </a:br>
            <a:br>
              <a:rPr lang="en-US" altLang="en-US" dirty="0"/>
            </a:br>
            <a:r>
              <a:rPr lang="en-US" altLang="en-US" dirty="0"/>
              <a:t>the source of federal courts’ obligation to consider vertical uniformity when creating federal procedural common law in diversity cases comes from the purposes of the diversity statute</a:t>
            </a:r>
          </a:p>
        </p:txBody>
      </p:sp>
    </p:spTree>
    <p:extLst>
      <p:ext uri="{BB962C8B-B14F-4D97-AF65-F5344CB8AC3E}">
        <p14:creationId xmlns:p14="http://schemas.microsoft.com/office/powerpoint/2010/main" val="3958825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2183" y="365125"/>
            <a:ext cx="10761617" cy="6061801"/>
          </a:xfrm>
        </p:spPr>
        <p:txBody>
          <a:bodyPr/>
          <a:lstStyle/>
          <a:p>
            <a:r>
              <a:rPr lang="en-US" dirty="0"/>
              <a:t>three justifications </a:t>
            </a:r>
          </a:p>
        </p:txBody>
      </p:sp>
    </p:spTree>
    <p:extLst>
      <p:ext uri="{BB962C8B-B14F-4D97-AF65-F5344CB8AC3E}">
        <p14:creationId xmlns:p14="http://schemas.microsoft.com/office/powerpoint/2010/main" val="123069929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671331" y="274638"/>
            <a:ext cx="11169569" cy="6278562"/>
          </a:xfrm>
        </p:spPr>
        <p:txBody>
          <a:bodyPr/>
          <a:lstStyle/>
          <a:p>
            <a:pPr algn="l"/>
            <a:r>
              <a:rPr lang="en-US" altLang="en-US" dirty="0"/>
              <a:t>P(NY) sues D(Cal.) in state court in NY under NY law 2 ½ years after an accident</a:t>
            </a:r>
            <a:br>
              <a:rPr lang="en-US" altLang="en-US" dirty="0"/>
            </a:br>
            <a:br>
              <a:rPr lang="en-US" altLang="en-US" dirty="0"/>
            </a:br>
            <a:r>
              <a:rPr lang="en-US" altLang="en-US" dirty="0"/>
              <a:t>D is worried about state-court bias against him</a:t>
            </a:r>
            <a:br>
              <a:rPr lang="en-US" altLang="en-US" dirty="0"/>
            </a:br>
            <a:br>
              <a:rPr lang="en-US" altLang="en-US" dirty="0"/>
            </a:br>
            <a:r>
              <a:rPr lang="en-US" altLang="en-US" dirty="0"/>
              <a:t>NY has a 3-year statute of limitations</a:t>
            </a:r>
            <a:br>
              <a:rPr lang="en-US" altLang="en-US" dirty="0"/>
            </a:br>
            <a:br>
              <a:rPr lang="en-US" altLang="en-US" dirty="0"/>
            </a:br>
            <a:r>
              <a:rPr lang="en-US" altLang="en-US" dirty="0"/>
              <a:t>what would happen if federal courts had a common law  2-year limitation period?</a:t>
            </a:r>
          </a:p>
        </p:txBody>
      </p:sp>
    </p:spTree>
    <p:extLst>
      <p:ext uri="{BB962C8B-B14F-4D97-AF65-F5344CB8AC3E}">
        <p14:creationId xmlns:p14="http://schemas.microsoft.com/office/powerpoint/2010/main" val="323551416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033" y="1063626"/>
            <a:ext cx="11262167" cy="4937125"/>
          </a:xfrm>
        </p:spPr>
        <p:txBody>
          <a:bodyPr rtlCol="0">
            <a:normAutofit fontScale="90000"/>
          </a:bodyPr>
          <a:lstStyle/>
          <a:p>
            <a:pPr>
              <a:defRPr/>
            </a:pPr>
            <a:r>
              <a:rPr lang="en-US" b="1" dirty="0"/>
              <a:t>28 U.S.C. § 2072. - Rules of procedure and evidence; power to prescribe</a:t>
            </a:r>
            <a:r>
              <a:rPr lang="en-US" dirty="0"/>
              <a:t> </a:t>
            </a:r>
            <a:br>
              <a:rPr lang="en-US" dirty="0"/>
            </a:br>
            <a:r>
              <a:rPr lang="en-US" dirty="0"/>
              <a:t>(a) The Supreme Court shall have the power to prescribe general rules of practice and procedure and rules of evidence for cases in the United States district courts (including proceedings before magistrate judges thereof) and courts of appeals. </a:t>
            </a:r>
            <a:br>
              <a:rPr lang="en-US" dirty="0"/>
            </a:br>
            <a:r>
              <a:rPr lang="en-US" dirty="0"/>
              <a:t>(b) Such rules shall not abridge, enlarge or modify any substantive right. . . . </a:t>
            </a:r>
            <a:br>
              <a:rPr lang="en-US" dirty="0"/>
            </a:br>
            <a:endParaRPr lang="en-US" dirty="0"/>
          </a:p>
        </p:txBody>
      </p:sp>
    </p:spTree>
    <p:extLst>
      <p:ext uri="{BB962C8B-B14F-4D97-AF65-F5344CB8AC3E}">
        <p14:creationId xmlns:p14="http://schemas.microsoft.com/office/powerpoint/2010/main" val="386594874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60564" y="1131888"/>
            <a:ext cx="8078787" cy="4633912"/>
          </a:xfrm>
        </p:spPr>
        <p:txBody>
          <a:bodyPr/>
          <a:lstStyle/>
          <a:p>
            <a:pPr eaLnBrk="1" hangingPunct="1"/>
            <a:r>
              <a:rPr lang="en-US" altLang="en-US" dirty="0"/>
              <a:t>what is Congress’s power over federal procedure?</a:t>
            </a:r>
          </a:p>
        </p:txBody>
      </p:sp>
    </p:spTree>
    <p:extLst>
      <p:ext uri="{BB962C8B-B14F-4D97-AF65-F5344CB8AC3E}">
        <p14:creationId xmlns:p14="http://schemas.microsoft.com/office/powerpoint/2010/main" val="33500182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567160" y="358815"/>
            <a:ext cx="11227444" cy="6088283"/>
          </a:xfrm>
        </p:spPr>
        <p:txBody>
          <a:bodyPr>
            <a:normAutofit/>
          </a:bodyPr>
          <a:lstStyle/>
          <a:p>
            <a:pPr algn="l" eaLnBrk="1" hangingPunct="1"/>
            <a:r>
              <a:rPr lang="en-US" altLang="en-US" sz="3600"/>
              <a:t>“[T]he constitutional provision for a federal court system (augmented by the Necessary and Proper Clause) carries with it congressional power to make rules governing the practice and pleading in those courts, which in turn includes a power to regulate matters which, though falling within the uncertain area between substance and procedure, are rationally capable of classification as either.”</a:t>
            </a:r>
            <a:br>
              <a:rPr lang="en-US" altLang="en-US" sz="3600"/>
            </a:br>
            <a:endParaRPr lang="en-US" altLang="en-US" sz="3600"/>
          </a:p>
        </p:txBody>
      </p:sp>
    </p:spTree>
    <p:extLst>
      <p:ext uri="{BB962C8B-B14F-4D97-AF65-F5344CB8AC3E}">
        <p14:creationId xmlns:p14="http://schemas.microsoft.com/office/powerpoint/2010/main" val="251340581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590309" y="358816"/>
            <a:ext cx="11215868" cy="5413336"/>
          </a:xfrm>
        </p:spPr>
        <p:txBody>
          <a:bodyPr>
            <a:normAutofit/>
          </a:bodyPr>
          <a:lstStyle/>
          <a:p>
            <a:pPr algn="l" eaLnBrk="1" hangingPunct="1"/>
            <a:r>
              <a:rPr lang="en-CA" altLang="en-US" dirty="0"/>
              <a:t>- Congress passes a uniform statute of limitations applicable for all actions in federal court, including state law actions</a:t>
            </a:r>
            <a:br>
              <a:rPr lang="en-CA" altLang="en-US" dirty="0"/>
            </a:br>
            <a:br>
              <a:rPr lang="en-US" altLang="en-US" dirty="0"/>
            </a:br>
            <a:r>
              <a:rPr lang="en-US" altLang="en-US" dirty="0"/>
              <a:t>- is the statute valid?</a:t>
            </a:r>
            <a:br>
              <a:rPr lang="en-US" altLang="en-US" dirty="0"/>
            </a:br>
            <a:br>
              <a:rPr lang="en-US" altLang="en-US" dirty="0"/>
            </a:br>
            <a:r>
              <a:rPr lang="en-US" altLang="en-US" dirty="0"/>
              <a:t>- even if a shorter state statute of limitations is bound up with the state cause of action?</a:t>
            </a:r>
          </a:p>
        </p:txBody>
      </p:sp>
    </p:spTree>
    <p:extLst>
      <p:ext uri="{BB962C8B-B14F-4D97-AF65-F5344CB8AC3E}">
        <p14:creationId xmlns:p14="http://schemas.microsoft.com/office/powerpoint/2010/main" val="170394739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54642" y="335666"/>
            <a:ext cx="11736729" cy="6366076"/>
          </a:xfrm>
        </p:spPr>
        <p:txBody>
          <a:bodyPr>
            <a:normAutofit/>
          </a:bodyPr>
          <a:lstStyle/>
          <a:p>
            <a:pPr algn="l" eaLnBrk="1" hangingPunct="1"/>
            <a:r>
              <a:rPr lang="en-US" altLang="en-US" sz="2800" dirty="0"/>
              <a:t>- pursuant to the order of a Florida state court (that was ultimately affirmed by the Florida Supreme Court), Terry </a:t>
            </a:r>
            <a:r>
              <a:rPr lang="en-US" altLang="en-US" sz="2800" dirty="0" err="1"/>
              <a:t>Schiavo’s</a:t>
            </a:r>
            <a:r>
              <a:rPr lang="en-US" altLang="en-US" sz="2800" dirty="0"/>
              <a:t> feeding tube was removed</a:t>
            </a:r>
            <a:br>
              <a:rPr lang="en-US" altLang="en-US" sz="2800" dirty="0"/>
            </a:br>
            <a:br>
              <a:rPr lang="en-US" altLang="en-US" sz="2800" dirty="0"/>
            </a:br>
            <a:r>
              <a:rPr lang="en-US" altLang="en-US" sz="2800" dirty="0"/>
              <a:t>- the US </a:t>
            </a:r>
            <a:r>
              <a:rPr lang="en-US" altLang="en-US" sz="2800" dirty="0" err="1"/>
              <a:t>SCt</a:t>
            </a:r>
            <a:r>
              <a:rPr lang="en-US" altLang="en-US" sz="2800" dirty="0"/>
              <a:t> denied cert</a:t>
            </a:r>
            <a:br>
              <a:rPr lang="en-US" altLang="en-US" sz="2800" dirty="0"/>
            </a:br>
            <a:br>
              <a:rPr lang="en-US" altLang="en-US" sz="2800" dirty="0"/>
            </a:br>
            <a:r>
              <a:rPr lang="en-US" altLang="en-US" sz="2800" dirty="0"/>
              <a:t>- In response, Congress passed Public Law 109-3, “An Act for the relief of the parents of Theresa Marie </a:t>
            </a:r>
            <a:r>
              <a:rPr lang="en-US" altLang="en-US" sz="2800" dirty="0" err="1"/>
              <a:t>Schiavo</a:t>
            </a:r>
            <a:r>
              <a:rPr lang="en-US" altLang="en-US" sz="2800" dirty="0"/>
              <a:t>”</a:t>
            </a:r>
            <a:br>
              <a:rPr lang="en-US" altLang="en-US" sz="2800" dirty="0"/>
            </a:br>
            <a:br>
              <a:rPr lang="en-US" altLang="en-US" sz="2800" dirty="0"/>
            </a:br>
            <a:r>
              <a:rPr lang="en-US" altLang="en-US" sz="2800" dirty="0"/>
              <a:t>- this act allowed Ms. </a:t>
            </a:r>
            <a:r>
              <a:rPr lang="en-US" altLang="en-US" sz="2800" dirty="0" err="1"/>
              <a:t>Schiavo's</a:t>
            </a:r>
            <a:r>
              <a:rPr lang="en-US" altLang="en-US" sz="2800" dirty="0"/>
              <a:t> parents to bring an action in federal district court concerning whether their daughter's federal constitutional or statutory rights had been violated as a result of the Florida courts' orders </a:t>
            </a:r>
            <a:br>
              <a:rPr lang="en-US" altLang="en-US" sz="2800" dirty="0"/>
            </a:br>
            <a:br>
              <a:rPr lang="en-US" altLang="en-US" sz="2800" dirty="0"/>
            </a:br>
            <a:r>
              <a:rPr lang="en-US" altLang="en-US" sz="2800" dirty="0"/>
              <a:t>- this meant not giving the Florida judgment Full Faith and Credit</a:t>
            </a:r>
            <a:br>
              <a:rPr lang="en-US" altLang="en-US" sz="2800" dirty="0"/>
            </a:br>
            <a:br>
              <a:rPr lang="en-US" altLang="en-US" sz="2800" dirty="0"/>
            </a:br>
            <a:r>
              <a:rPr lang="en-US" altLang="en-US" sz="2800" dirty="0"/>
              <a:t>- </a:t>
            </a:r>
            <a:r>
              <a:rPr lang="en-CA" altLang="en-US" sz="2800" dirty="0"/>
              <a:t>constitutional?</a:t>
            </a:r>
            <a:endParaRPr lang="en-US" altLang="en-US" sz="2800" dirty="0"/>
          </a:p>
        </p:txBody>
      </p:sp>
    </p:spTree>
    <p:extLst>
      <p:ext uri="{BB962C8B-B14F-4D97-AF65-F5344CB8AC3E}">
        <p14:creationId xmlns:p14="http://schemas.microsoft.com/office/powerpoint/2010/main" val="44928999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7011" y="1545947"/>
            <a:ext cx="8763000" cy="4937125"/>
          </a:xfrm>
        </p:spPr>
        <p:txBody>
          <a:bodyPr rtlCol="0">
            <a:normAutofit fontScale="90000"/>
          </a:bodyPr>
          <a:lstStyle/>
          <a:p>
            <a:pPr>
              <a:defRPr/>
            </a:pPr>
            <a:r>
              <a:rPr lang="en-US" b="1" dirty="0"/>
              <a:t>28 U.S.C. § 2072. - Rules of procedure and evidence; power to prescribe</a:t>
            </a:r>
            <a:r>
              <a:rPr lang="en-US" dirty="0"/>
              <a:t> </a:t>
            </a:r>
            <a:br>
              <a:rPr lang="en-US" dirty="0"/>
            </a:br>
            <a:r>
              <a:rPr lang="en-US" dirty="0"/>
              <a:t>(a) The Supreme Court shall have the power to prescribe general rules of practice and procedure and rules of evidence for cases in the United States district courts (including proceedings before magistrate judges thereof) and courts of appeals. </a:t>
            </a:r>
            <a:br>
              <a:rPr lang="en-US" dirty="0"/>
            </a:br>
            <a:r>
              <a:rPr lang="en-US" dirty="0"/>
              <a:t>(b) </a:t>
            </a:r>
            <a:r>
              <a:rPr lang="en-US" b="1" dirty="0"/>
              <a:t>Such rules shall not abridge, enlarge or modify any substantive right. . . . </a:t>
            </a:r>
            <a:br>
              <a:rPr lang="en-US" dirty="0"/>
            </a:br>
            <a:endParaRPr lang="en-US" dirty="0"/>
          </a:p>
        </p:txBody>
      </p:sp>
    </p:spTree>
    <p:extLst>
      <p:ext uri="{BB962C8B-B14F-4D97-AF65-F5344CB8AC3E}">
        <p14:creationId xmlns:p14="http://schemas.microsoft.com/office/powerpoint/2010/main" val="152853603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5"/>
            <a:ext cx="10896600" cy="6047707"/>
          </a:xfrm>
        </p:spPr>
        <p:txBody>
          <a:bodyPr/>
          <a:lstStyle/>
          <a:p>
            <a:r>
              <a:rPr lang="en-US" dirty="0"/>
              <a:t>“The test must be whether a rule really regulates procedure,—the judicial process for enforcing rights and duties recognized by substantive law and for justly administering remedy and redress for disregard or infraction of them.” </a:t>
            </a:r>
            <a:r>
              <a:rPr lang="en-US" dirty="0" err="1"/>
              <a:t>Sibbach</a:t>
            </a:r>
            <a:r>
              <a:rPr lang="en-US" dirty="0"/>
              <a:t> v. Wilson &amp; Co., 312 U.S. 1, 14.</a:t>
            </a:r>
          </a:p>
        </p:txBody>
      </p:sp>
    </p:spTree>
    <p:extLst>
      <p:ext uri="{BB962C8B-B14F-4D97-AF65-F5344CB8AC3E}">
        <p14:creationId xmlns:p14="http://schemas.microsoft.com/office/powerpoint/2010/main" val="223519139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661737" y="252663"/>
            <a:ext cx="11117179" cy="6340642"/>
          </a:xfrm>
        </p:spPr>
        <p:txBody>
          <a:bodyPr/>
          <a:lstStyle/>
          <a:p>
            <a:pPr eaLnBrk="1" hangingPunct="1"/>
            <a:r>
              <a:rPr lang="en-US" altLang="en-US"/>
              <a:t>now – assume that the federal service rule had been common law</a:t>
            </a:r>
          </a:p>
        </p:txBody>
      </p:sp>
    </p:spTree>
    <p:extLst>
      <p:ext uri="{BB962C8B-B14F-4D97-AF65-F5344CB8AC3E}">
        <p14:creationId xmlns:p14="http://schemas.microsoft.com/office/powerpoint/2010/main" val="391981176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752600" y="1063626"/>
            <a:ext cx="8382000" cy="4651375"/>
          </a:xfrm>
        </p:spPr>
        <p:txBody>
          <a:bodyPr>
            <a:normAutofit fontScale="90000"/>
          </a:bodyPr>
          <a:lstStyle/>
          <a:p>
            <a:pPr eaLnBrk="1" hangingPunct="1"/>
            <a:r>
              <a:rPr lang="en-US" altLang="en-US" dirty="0"/>
              <a:t>“[I]t is doubtful that, even if there were no Federal Rule making it clear that in-hand service is not required in diversity actions, the </a:t>
            </a:r>
            <a:r>
              <a:rPr lang="en-US" altLang="en-US" i="1" dirty="0"/>
              <a:t>Erie</a:t>
            </a:r>
            <a:r>
              <a:rPr lang="en-US" altLang="en-US" dirty="0"/>
              <a:t> rule would have obligated the District Court to follow the Massachusetts procedure.”</a:t>
            </a:r>
            <a:br>
              <a:rPr lang="en-US" altLang="en-US" dirty="0"/>
            </a:br>
            <a:endParaRPr lang="en-US" altLang="en-US" dirty="0"/>
          </a:p>
        </p:txBody>
      </p:sp>
    </p:spTree>
    <p:extLst>
      <p:ext uri="{BB962C8B-B14F-4D97-AF65-F5344CB8AC3E}">
        <p14:creationId xmlns:p14="http://schemas.microsoft.com/office/powerpoint/2010/main" val="3810588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59185-4534-914C-9477-B449A886A2B3}"/>
              </a:ext>
            </a:extLst>
          </p:cNvPr>
          <p:cNvSpPr>
            <a:spLocks noGrp="1"/>
          </p:cNvSpPr>
          <p:nvPr>
            <p:ph type="title"/>
          </p:nvPr>
        </p:nvSpPr>
        <p:spPr>
          <a:xfrm>
            <a:off x="297180" y="365125"/>
            <a:ext cx="11056620" cy="5761355"/>
          </a:xfrm>
        </p:spPr>
        <p:txBody>
          <a:bodyPr/>
          <a:lstStyle/>
          <a:p>
            <a:r>
              <a:rPr lang="en-US" dirty="0"/>
              <a:t>Rules of Decision Act</a:t>
            </a:r>
            <a:br>
              <a:rPr lang="en-US" dirty="0"/>
            </a:br>
            <a:br>
              <a:rPr lang="en-US" dirty="0"/>
            </a:br>
            <a:r>
              <a:rPr lang="en-US" dirty="0"/>
              <a:t>- “laws” means laws, including common law</a:t>
            </a:r>
          </a:p>
        </p:txBody>
      </p:sp>
    </p:spTree>
    <p:extLst>
      <p:ext uri="{BB962C8B-B14F-4D97-AF65-F5344CB8AC3E}">
        <p14:creationId xmlns:p14="http://schemas.microsoft.com/office/powerpoint/2010/main" val="396877362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063626"/>
            <a:ext cx="8763000" cy="4937125"/>
          </a:xfrm>
        </p:spPr>
        <p:txBody>
          <a:bodyPr rtlCol="0">
            <a:normAutofit fontScale="90000"/>
          </a:bodyPr>
          <a:lstStyle/>
          <a:p>
            <a:pPr>
              <a:defRPr/>
            </a:pPr>
            <a:r>
              <a:rPr lang="en-US" dirty="0"/>
              <a:t> “Not only are </a:t>
            </a:r>
            <a:r>
              <a:rPr lang="en-US" dirty="0" err="1"/>
              <a:t>nonsubstantial</a:t>
            </a:r>
            <a:r>
              <a:rPr lang="en-US" dirty="0"/>
              <a:t>, or trivial, variations not likely to raise the sort of equal protection problems which troubled the Court in </a:t>
            </a:r>
            <a:r>
              <a:rPr lang="en-US" i="1" dirty="0"/>
              <a:t>Erie</a:t>
            </a:r>
            <a:r>
              <a:rPr lang="en-US" dirty="0"/>
              <a:t>; they are also unlikely to influence the choice of a forum. The ‘outcome-determination’ test therefore cannot be read without reference to the twin aims of the Erie rule: </a:t>
            </a:r>
            <a:r>
              <a:rPr lang="en-US" b="1" dirty="0"/>
              <a:t>discouragement of forum-shopping and avoidance of inequitable administration of the laws.”</a:t>
            </a:r>
            <a:br>
              <a:rPr lang="en-US" dirty="0"/>
            </a:br>
            <a:endParaRPr lang="en-US" dirty="0"/>
          </a:p>
        </p:txBody>
      </p:sp>
    </p:spTree>
    <p:extLst>
      <p:ext uri="{BB962C8B-B14F-4D97-AF65-F5344CB8AC3E}">
        <p14:creationId xmlns:p14="http://schemas.microsoft.com/office/powerpoint/2010/main" val="80142986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036764" y="1131888"/>
            <a:ext cx="8002587" cy="4508500"/>
          </a:xfrm>
        </p:spPr>
        <p:txBody>
          <a:bodyPr/>
          <a:lstStyle/>
          <a:p>
            <a:r>
              <a:rPr lang="en-US" altLang="en-US"/>
              <a:t>twin aims of </a:t>
            </a:r>
            <a:r>
              <a:rPr lang="en-US" altLang="en-US" i="1"/>
              <a:t>Erie</a:t>
            </a:r>
          </a:p>
        </p:txBody>
      </p:sp>
    </p:spTree>
    <p:extLst>
      <p:ext uri="{BB962C8B-B14F-4D97-AF65-F5344CB8AC3E}">
        <p14:creationId xmlns:p14="http://schemas.microsoft.com/office/powerpoint/2010/main" val="236620518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2133600" y="1131889"/>
            <a:ext cx="7905750" cy="4491037"/>
          </a:xfrm>
        </p:spPr>
        <p:txBody>
          <a:bodyPr/>
          <a:lstStyle/>
          <a:p>
            <a:r>
              <a:rPr lang="en-US" altLang="en-US" dirty="0"/>
              <a:t>look back at old cases in light of Hanna’s rejection of the outcome determinative test...</a:t>
            </a:r>
          </a:p>
        </p:txBody>
      </p:sp>
    </p:spTree>
    <p:extLst>
      <p:ext uri="{BB962C8B-B14F-4D97-AF65-F5344CB8AC3E}">
        <p14:creationId xmlns:p14="http://schemas.microsoft.com/office/powerpoint/2010/main" val="329615962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263316" y="1063626"/>
            <a:ext cx="9697452" cy="4708525"/>
          </a:xfrm>
        </p:spPr>
        <p:txBody>
          <a:bodyPr/>
          <a:lstStyle/>
          <a:p>
            <a:pPr eaLnBrk="1" hangingPunct="1"/>
            <a:r>
              <a:rPr lang="en-US" altLang="en-US" dirty="0"/>
              <a:t>could a federal court sitting in diversity create a judicially created limitations period different from that of the forum state? (</a:t>
            </a:r>
            <a:r>
              <a:rPr lang="en-US" altLang="en-US" i="1" dirty="0"/>
              <a:t>Guaranty Trust</a:t>
            </a:r>
            <a:r>
              <a:rPr lang="en-US" altLang="en-US" dirty="0"/>
              <a:t>)</a:t>
            </a:r>
          </a:p>
        </p:txBody>
      </p:sp>
    </p:spTree>
    <p:extLst>
      <p:ext uri="{BB962C8B-B14F-4D97-AF65-F5344CB8AC3E}">
        <p14:creationId xmlns:p14="http://schemas.microsoft.com/office/powerpoint/2010/main" val="3332532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25449-A4F9-F24B-840B-112A0A0C52AD}"/>
              </a:ext>
            </a:extLst>
          </p:cNvPr>
          <p:cNvSpPr>
            <a:spLocks noGrp="1"/>
          </p:cNvSpPr>
          <p:nvPr>
            <p:ph type="title"/>
          </p:nvPr>
        </p:nvSpPr>
        <p:spPr>
          <a:xfrm>
            <a:off x="537210" y="365125"/>
            <a:ext cx="10816590" cy="5932805"/>
          </a:xfrm>
        </p:spPr>
        <p:txBody>
          <a:bodyPr/>
          <a:lstStyle/>
          <a:p>
            <a:r>
              <a:rPr lang="en-US" dirty="0"/>
              <a:t>policies….</a:t>
            </a:r>
            <a:br>
              <a:rPr lang="en-US" dirty="0"/>
            </a:br>
            <a:br>
              <a:rPr lang="en-US" dirty="0"/>
            </a:br>
            <a:r>
              <a:rPr lang="en-US" dirty="0"/>
              <a:t>causes forum shopping</a:t>
            </a:r>
            <a:br>
              <a:rPr lang="en-US" dirty="0"/>
            </a:br>
            <a:r>
              <a:rPr lang="en-US" dirty="0"/>
              <a:t>upsets party expectations</a:t>
            </a:r>
            <a:br>
              <a:rPr lang="en-US" dirty="0"/>
            </a:br>
            <a:endParaRPr lang="en-US" dirty="0"/>
          </a:p>
        </p:txBody>
      </p:sp>
    </p:spTree>
    <p:extLst>
      <p:ext uri="{BB962C8B-B14F-4D97-AF65-F5344CB8AC3E}">
        <p14:creationId xmlns:p14="http://schemas.microsoft.com/office/powerpoint/2010/main" val="1598342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77963-AAF4-B544-ACD3-4BB6230C6A06}"/>
              </a:ext>
            </a:extLst>
          </p:cNvPr>
          <p:cNvSpPr>
            <a:spLocks noGrp="1"/>
          </p:cNvSpPr>
          <p:nvPr>
            <p:ph type="title"/>
          </p:nvPr>
        </p:nvSpPr>
        <p:spPr>
          <a:xfrm>
            <a:off x="594360" y="365125"/>
            <a:ext cx="10759440" cy="6161405"/>
          </a:xfrm>
        </p:spPr>
        <p:txBody>
          <a:bodyPr/>
          <a:lstStyle/>
          <a:p>
            <a:r>
              <a:rPr lang="en-US" dirty="0"/>
              <a:t>Swift was unconstitutional…?</a:t>
            </a:r>
          </a:p>
        </p:txBody>
      </p:sp>
    </p:spTree>
    <p:extLst>
      <p:ext uri="{BB962C8B-B14F-4D97-AF65-F5344CB8AC3E}">
        <p14:creationId xmlns:p14="http://schemas.microsoft.com/office/powerpoint/2010/main" val="2673866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39" y="365125"/>
            <a:ext cx="11512731" cy="6235972"/>
          </a:xfrm>
        </p:spPr>
        <p:txBody>
          <a:bodyPr>
            <a:normAutofit fontScale="90000"/>
          </a:bodyPr>
          <a:lstStyle/>
          <a:p>
            <a:r>
              <a:rPr lang="en-US" dirty="0"/>
              <a:t>Except in matters governed by the Federal Constitution or by acts of Congress, the law to be applied in any case is the law of the state. And whether the law of the state shall be declared by its Legislature in a statute or by its highest court in a decision is not a matter of federal concern. There is no federal general common law. Congress has no power to declare substantive rules of common law applicable in a state whether they be local in their nature or “general,” be they commercial law or a part of the law of torts. And no clause in the Constitution purports to confer such a power upon the federal courts. </a:t>
            </a:r>
          </a:p>
        </p:txBody>
      </p:sp>
    </p:spTree>
    <p:extLst>
      <p:ext uri="{BB962C8B-B14F-4D97-AF65-F5344CB8AC3E}">
        <p14:creationId xmlns:p14="http://schemas.microsoft.com/office/powerpoint/2010/main" val="841164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0B44C-0DF7-BC4F-8EA9-B1B63871CE8F}"/>
              </a:ext>
            </a:extLst>
          </p:cNvPr>
          <p:cNvSpPr>
            <a:spLocks noGrp="1"/>
          </p:cNvSpPr>
          <p:nvPr>
            <p:ph type="title"/>
          </p:nvPr>
        </p:nvSpPr>
        <p:spPr>
          <a:xfrm>
            <a:off x="651510" y="365125"/>
            <a:ext cx="10702290" cy="5955665"/>
          </a:xfrm>
        </p:spPr>
        <p:txBody>
          <a:bodyPr/>
          <a:lstStyle/>
          <a:p>
            <a:r>
              <a:rPr lang="en-US" dirty="0"/>
              <a:t>1) the law applied in </a:t>
            </a:r>
            <a:r>
              <a:rPr lang="en-US" i="1" dirty="0"/>
              <a:t>Swift</a:t>
            </a:r>
            <a:r>
              <a:rPr lang="en-US" dirty="0"/>
              <a:t> </a:t>
            </a:r>
            <a:r>
              <a:rPr lang="en-US" u="sng" dirty="0"/>
              <a:t>was</a:t>
            </a:r>
            <a:r>
              <a:rPr lang="en-US" dirty="0"/>
              <a:t> state law and federal courts came to their own conclusions about state law because state courts thought they could</a:t>
            </a:r>
            <a:br>
              <a:rPr lang="en-US" dirty="0"/>
            </a:br>
            <a:br>
              <a:rPr lang="en-US" dirty="0"/>
            </a:br>
            <a:r>
              <a:rPr lang="en-US" dirty="0"/>
              <a:t>2) it sounds like Brandeis is saying that there was no federal common law, but there is:</a:t>
            </a:r>
            <a:br>
              <a:rPr lang="en-US" dirty="0"/>
            </a:br>
            <a:r>
              <a:rPr lang="en-US" dirty="0"/>
              <a:t>- federal substantive common law</a:t>
            </a:r>
            <a:br>
              <a:rPr lang="en-US" dirty="0"/>
            </a:br>
            <a:r>
              <a:rPr lang="en-US" dirty="0"/>
              <a:t>- federal procedural common law</a:t>
            </a:r>
          </a:p>
        </p:txBody>
      </p:sp>
    </p:spTree>
    <p:extLst>
      <p:ext uri="{BB962C8B-B14F-4D97-AF65-F5344CB8AC3E}">
        <p14:creationId xmlns:p14="http://schemas.microsoft.com/office/powerpoint/2010/main" val="4162616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1746251" y="1103313"/>
            <a:ext cx="8253413" cy="4652962"/>
          </a:xfrm>
        </p:spPr>
        <p:txBody>
          <a:bodyPr/>
          <a:lstStyle/>
          <a:p>
            <a:pPr algn="l" eaLnBrk="1" hangingPunct="1"/>
            <a:r>
              <a:rPr lang="en-US" altLang="en-US" sz="4000" dirty="0"/>
              <a:t>Upshot of </a:t>
            </a:r>
            <a:r>
              <a:rPr lang="en-US" altLang="en-US" sz="4000" i="1" dirty="0"/>
              <a:t>Erie</a:t>
            </a:r>
            <a:r>
              <a:rPr lang="en-US" altLang="en-US" sz="4000" dirty="0"/>
              <a:t>:</a:t>
            </a:r>
            <a:br>
              <a:rPr lang="en-US" altLang="en-US" sz="4000" dirty="0"/>
            </a:br>
            <a:br>
              <a:rPr lang="en-US" altLang="en-US" sz="4000" dirty="0"/>
            </a:br>
            <a:r>
              <a:rPr lang="en-US" altLang="en-US" sz="4000" dirty="0"/>
              <a:t>When entertaining a state law cause of action (e.g. in diversity, supplemental jurisdiction) the federal court should apply state law as interpreted by that state’s courts</a:t>
            </a:r>
            <a:br>
              <a:rPr lang="en-US" altLang="en-US" sz="4000" dirty="0"/>
            </a:br>
            <a:r>
              <a:rPr lang="en-US" altLang="en-US" sz="4000" dirty="0"/>
              <a:t>- this applies to common law cases too!</a:t>
            </a:r>
          </a:p>
        </p:txBody>
      </p:sp>
    </p:spTree>
    <p:extLst>
      <p:ext uri="{BB962C8B-B14F-4D97-AF65-F5344CB8AC3E}">
        <p14:creationId xmlns:p14="http://schemas.microsoft.com/office/powerpoint/2010/main" val="1653076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E40B5-0138-0D46-A941-3995802D06D9}"/>
              </a:ext>
            </a:extLst>
          </p:cNvPr>
          <p:cNvSpPr>
            <a:spLocks noGrp="1"/>
          </p:cNvSpPr>
          <p:nvPr>
            <p:ph type="title"/>
          </p:nvPr>
        </p:nvSpPr>
        <p:spPr>
          <a:xfrm>
            <a:off x="1081203" y="382587"/>
            <a:ext cx="10805160" cy="6092825"/>
          </a:xfrm>
        </p:spPr>
        <p:txBody>
          <a:bodyPr/>
          <a:lstStyle/>
          <a:p>
            <a:pPr algn="ctr"/>
            <a:r>
              <a:rPr lang="en-US" dirty="0"/>
              <a:t>what about federal substantive common law?</a:t>
            </a:r>
          </a:p>
        </p:txBody>
      </p:sp>
    </p:spTree>
    <p:extLst>
      <p:ext uri="{BB962C8B-B14F-4D97-AF65-F5344CB8AC3E}">
        <p14:creationId xmlns:p14="http://schemas.microsoft.com/office/powerpoint/2010/main" val="5402935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809897" y="1131888"/>
            <a:ext cx="9553303" cy="4525962"/>
          </a:xfrm>
        </p:spPr>
        <p:txBody>
          <a:bodyPr>
            <a:normAutofit fontScale="90000"/>
          </a:bodyPr>
          <a:lstStyle/>
          <a:p>
            <a:pPr algn="l" eaLnBrk="1" hangingPunct="1"/>
            <a:r>
              <a:rPr lang="en-US" altLang="en-US" sz="4000" dirty="0"/>
              <a:t>Boyle v. United Technologies Corp. (US 1988)</a:t>
            </a:r>
            <a:br>
              <a:rPr lang="en-US" altLang="en-US" sz="4000" dirty="0"/>
            </a:br>
            <a:br>
              <a:rPr lang="en-US" altLang="en-US" sz="4000" dirty="0"/>
            </a:br>
            <a:r>
              <a:rPr lang="en-US" altLang="en-US" sz="4000" dirty="0"/>
              <a:t>estate of a serviceman sued a federal military contractor under Virginia tort law in federal court for a design flaw in a helicopter that led to his death</a:t>
            </a:r>
            <a:br>
              <a:rPr lang="en-US" altLang="en-US" sz="4000" dirty="0"/>
            </a:br>
            <a:br>
              <a:rPr lang="en-US" altLang="en-US" sz="4000" dirty="0"/>
            </a:br>
            <a:r>
              <a:rPr lang="en-US" altLang="en-US" sz="4000" dirty="0"/>
              <a:t>contractor asserted federal common law defense of immunity for federal military contractors</a:t>
            </a:r>
            <a:br>
              <a:rPr lang="en-US" altLang="en-US" sz="4000" dirty="0"/>
            </a:br>
            <a:endParaRPr lang="en-US" altLang="en-US" sz="4000" dirty="0"/>
          </a:p>
        </p:txBody>
      </p:sp>
    </p:spTree>
    <p:extLst>
      <p:ext uri="{BB962C8B-B14F-4D97-AF65-F5344CB8AC3E}">
        <p14:creationId xmlns:p14="http://schemas.microsoft.com/office/powerpoint/2010/main" val="3336586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908176" y="1131888"/>
            <a:ext cx="8131175" cy="4597400"/>
          </a:xfrm>
        </p:spPr>
        <p:txBody>
          <a:bodyPr/>
          <a:lstStyle/>
          <a:p>
            <a:pPr eaLnBrk="1" hangingPunct="1"/>
            <a:r>
              <a:rPr lang="en-US" altLang="en-US" dirty="0"/>
              <a:t>one sovereign’s law in another sovereign’s courts…</a:t>
            </a:r>
          </a:p>
        </p:txBody>
      </p:sp>
    </p:spTree>
    <p:extLst>
      <p:ext uri="{BB962C8B-B14F-4D97-AF65-F5344CB8AC3E}">
        <p14:creationId xmlns:p14="http://schemas.microsoft.com/office/powerpoint/2010/main" val="2145541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7349" y="365125"/>
            <a:ext cx="10796451" cy="5896338"/>
          </a:xfrm>
        </p:spPr>
        <p:txBody>
          <a:bodyPr/>
          <a:lstStyle/>
          <a:p>
            <a:r>
              <a:rPr lang="en-US" dirty="0"/>
              <a:t> </a:t>
            </a:r>
            <a:r>
              <a:rPr lang="en-US" dirty="0" err="1"/>
              <a:t>Hinderlider</a:t>
            </a:r>
            <a:r>
              <a:rPr lang="en-US" dirty="0"/>
              <a:t> v. La Plata River &amp; Cherry Creek Ditch Co., 304 U.S. 92, 110 (1938) (Brandeis, J.)  (describing apportionment of water from the La Plata River between Colorado and New Mexico as “a question of ‘federal common law’ upon which neither the statutes nor the decisions of either State can be conclusive”)</a:t>
            </a:r>
          </a:p>
        </p:txBody>
      </p:sp>
    </p:spTree>
    <p:extLst>
      <p:ext uri="{BB962C8B-B14F-4D97-AF65-F5344CB8AC3E}">
        <p14:creationId xmlns:p14="http://schemas.microsoft.com/office/powerpoint/2010/main" val="1962417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1271451" y="1063626"/>
            <a:ext cx="9962606" cy="4708525"/>
          </a:xfrm>
        </p:spPr>
        <p:txBody>
          <a:bodyPr/>
          <a:lstStyle/>
          <a:p>
            <a:pPr eaLnBrk="1" hangingPunct="1"/>
            <a:r>
              <a:rPr lang="en-US" altLang="en-US" dirty="0"/>
              <a:t>- there may be a federal interest giving a federal court common lawmaking power, but diversity or supplemental jurisdiction itself does not create such an interest</a:t>
            </a:r>
          </a:p>
        </p:txBody>
      </p:sp>
    </p:spTree>
    <p:extLst>
      <p:ext uri="{BB962C8B-B14F-4D97-AF65-F5344CB8AC3E}">
        <p14:creationId xmlns:p14="http://schemas.microsoft.com/office/powerpoint/2010/main" val="1971815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43100" y="1131889"/>
            <a:ext cx="8096250" cy="4567237"/>
          </a:xfrm>
        </p:spPr>
        <p:txBody>
          <a:bodyPr/>
          <a:lstStyle/>
          <a:p>
            <a:pPr eaLnBrk="1" hangingPunct="1"/>
            <a:r>
              <a:rPr lang="en-US" altLang="en-US"/>
              <a:t>In the light of </a:t>
            </a:r>
            <a:r>
              <a:rPr lang="en-US" altLang="en-US" i="1"/>
              <a:t>Erie</a:t>
            </a:r>
            <a:r>
              <a:rPr lang="en-US" altLang="en-US"/>
              <a:t>, how to interpret state law?</a:t>
            </a:r>
          </a:p>
        </p:txBody>
      </p:sp>
    </p:spTree>
    <p:extLst>
      <p:ext uri="{BB962C8B-B14F-4D97-AF65-F5344CB8AC3E}">
        <p14:creationId xmlns:p14="http://schemas.microsoft.com/office/powerpoint/2010/main" val="3794005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009900" y="1063626"/>
            <a:ext cx="6172200" cy="4651375"/>
          </a:xfrm>
        </p:spPr>
        <p:txBody>
          <a:bodyPr/>
          <a:lstStyle/>
          <a:p>
            <a:pPr eaLnBrk="1" hangingPunct="1"/>
            <a:r>
              <a:rPr lang="en-US" altLang="en-US"/>
              <a:t>binding nature of state court decisions in the state court system</a:t>
            </a:r>
          </a:p>
        </p:txBody>
      </p:sp>
    </p:spTree>
    <p:extLst>
      <p:ext uri="{BB962C8B-B14F-4D97-AF65-F5344CB8AC3E}">
        <p14:creationId xmlns:p14="http://schemas.microsoft.com/office/powerpoint/2010/main" val="1573669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585913" y="906464"/>
            <a:ext cx="8794750" cy="4968875"/>
          </a:xfrm>
        </p:spPr>
        <p:txBody>
          <a:bodyPr>
            <a:normAutofit fontScale="90000"/>
          </a:bodyPr>
          <a:lstStyle/>
          <a:p>
            <a:pPr eaLnBrk="1" hangingPunct="1"/>
            <a:r>
              <a:rPr lang="en-US" altLang="en-US" sz="3200" dirty="0"/>
              <a:t>New decision announced by </a:t>
            </a:r>
            <a:r>
              <a:rPr lang="en-US" altLang="en-US" sz="3200" dirty="0" err="1"/>
              <a:t>Va</a:t>
            </a:r>
            <a:r>
              <a:rPr lang="en-US" altLang="en-US" sz="3200" dirty="0"/>
              <a:t> trial </a:t>
            </a:r>
            <a:r>
              <a:rPr lang="en-US" altLang="en-US" sz="3200" dirty="0" err="1"/>
              <a:t>ct</a:t>
            </a:r>
            <a:r>
              <a:rPr lang="en-US" altLang="en-US" sz="3200" dirty="0"/>
              <a:t> (circuit </a:t>
            </a:r>
            <a:r>
              <a:rPr lang="en-US" altLang="en-US" sz="3200" dirty="0" err="1"/>
              <a:t>ct</a:t>
            </a:r>
            <a:r>
              <a:rPr lang="en-US" altLang="en-US" sz="3200" dirty="0"/>
              <a:t>)</a:t>
            </a:r>
            <a:br>
              <a:rPr lang="en-US" altLang="en-US" sz="3200" dirty="0"/>
            </a:br>
            <a:br>
              <a:rPr lang="en-US" altLang="en-US" sz="3200" dirty="0"/>
            </a:br>
            <a:r>
              <a:rPr lang="en-US" altLang="en-US" sz="3200" b="1" dirty="0"/>
              <a:t>Not binding authority anywhere</a:t>
            </a:r>
            <a:br>
              <a:rPr lang="en-US" altLang="en-US" sz="3200" dirty="0"/>
            </a:br>
            <a:r>
              <a:rPr lang="en-US" altLang="en-US" sz="3200" dirty="0"/>
              <a:t>That is, no court is obligated to follow that </a:t>
            </a:r>
            <a:r>
              <a:rPr lang="en-US" altLang="en-US" sz="3200" dirty="0" err="1"/>
              <a:t>Va</a:t>
            </a:r>
            <a:r>
              <a:rPr lang="en-US" altLang="en-US" sz="3200" dirty="0"/>
              <a:t> trial </a:t>
            </a:r>
            <a:r>
              <a:rPr lang="en-US" altLang="en-US" sz="3200" dirty="0" err="1"/>
              <a:t>ct’s</a:t>
            </a:r>
            <a:r>
              <a:rPr lang="en-US" altLang="en-US" sz="3200" dirty="0"/>
              <a:t> decision concerning </a:t>
            </a:r>
            <a:r>
              <a:rPr lang="en-US" altLang="en-US" sz="3200" dirty="0" err="1"/>
              <a:t>Va</a:t>
            </a:r>
            <a:r>
              <a:rPr lang="en-US" altLang="en-US" sz="3200" dirty="0"/>
              <a:t> law</a:t>
            </a:r>
            <a:br>
              <a:rPr lang="en-US" altLang="en-US" sz="3200" dirty="0"/>
            </a:br>
            <a:br>
              <a:rPr lang="en-US" altLang="en-US" sz="3200" dirty="0"/>
            </a:br>
            <a:r>
              <a:rPr lang="en-US" altLang="en-US" sz="3200" b="1" dirty="0"/>
              <a:t>Strong precedential value</a:t>
            </a:r>
            <a:r>
              <a:rPr lang="en-US" altLang="en-US" sz="3200" dirty="0"/>
              <a:t> for another </a:t>
            </a:r>
            <a:r>
              <a:rPr lang="en-US" altLang="en-US" sz="3200" dirty="0" err="1"/>
              <a:t>Va</a:t>
            </a:r>
            <a:r>
              <a:rPr lang="en-US" altLang="en-US" sz="3200" dirty="0"/>
              <a:t> trial </a:t>
            </a:r>
            <a:r>
              <a:rPr lang="en-US" altLang="en-US" sz="3200" dirty="0" err="1"/>
              <a:t>ct</a:t>
            </a:r>
            <a:r>
              <a:rPr lang="en-US" altLang="en-US" sz="3200" dirty="0"/>
              <a:t> deciding cases of </a:t>
            </a:r>
            <a:r>
              <a:rPr lang="en-US" altLang="en-US" sz="3200" dirty="0" err="1"/>
              <a:t>Va</a:t>
            </a:r>
            <a:r>
              <a:rPr lang="en-US" altLang="en-US" sz="3200" dirty="0"/>
              <a:t> law</a:t>
            </a:r>
            <a:br>
              <a:rPr lang="en-US" altLang="en-US" sz="3200" dirty="0"/>
            </a:br>
            <a:r>
              <a:rPr lang="en-US" altLang="en-US" sz="3200" dirty="0"/>
              <a:t>Will strongly suggest how the law should be decided, but a </a:t>
            </a:r>
            <a:r>
              <a:rPr lang="en-US" altLang="en-US" sz="3200" dirty="0" err="1"/>
              <a:t>Va</a:t>
            </a:r>
            <a:r>
              <a:rPr lang="en-US" altLang="en-US" sz="3200" dirty="0"/>
              <a:t> trial </a:t>
            </a:r>
            <a:r>
              <a:rPr lang="en-US" altLang="en-US" sz="3200" dirty="0" err="1"/>
              <a:t>ct</a:t>
            </a:r>
            <a:r>
              <a:rPr lang="en-US" altLang="en-US" sz="3200" dirty="0"/>
              <a:t> </a:t>
            </a:r>
            <a:r>
              <a:rPr lang="en-US" altLang="en-US" sz="3200" b="1" dirty="0"/>
              <a:t>could decide differently</a:t>
            </a:r>
            <a:r>
              <a:rPr lang="en-US" altLang="en-US" sz="3200" dirty="0"/>
              <a:t> </a:t>
            </a:r>
            <a:br>
              <a:rPr lang="en-US" altLang="en-US" sz="3200" b="1" dirty="0"/>
            </a:br>
            <a:br>
              <a:rPr lang="en-US" altLang="en-US" sz="3200" dirty="0"/>
            </a:br>
            <a:r>
              <a:rPr lang="en-US" altLang="en-US" sz="3200" b="1" dirty="0"/>
              <a:t>A mere source for arguments </a:t>
            </a:r>
            <a:r>
              <a:rPr lang="en-US" altLang="en-US" sz="3200" dirty="0"/>
              <a:t>for </a:t>
            </a:r>
            <a:r>
              <a:rPr lang="en-US" altLang="en-US" sz="3200" dirty="0" err="1"/>
              <a:t>Va</a:t>
            </a:r>
            <a:r>
              <a:rPr lang="en-US" altLang="en-US" sz="3200" dirty="0"/>
              <a:t> Ct App or the </a:t>
            </a:r>
            <a:r>
              <a:rPr lang="en-US" altLang="en-US" sz="3200" dirty="0" err="1"/>
              <a:t>Va</a:t>
            </a:r>
            <a:r>
              <a:rPr lang="en-US" altLang="en-US" sz="3200" dirty="0"/>
              <a:t> Supreme Court</a:t>
            </a:r>
          </a:p>
        </p:txBody>
      </p:sp>
    </p:spTree>
    <p:extLst>
      <p:ext uri="{BB962C8B-B14F-4D97-AF65-F5344CB8AC3E}">
        <p14:creationId xmlns:p14="http://schemas.microsoft.com/office/powerpoint/2010/main" val="256754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573213" y="919164"/>
            <a:ext cx="9174162" cy="5081587"/>
          </a:xfrm>
        </p:spPr>
        <p:txBody>
          <a:bodyPr>
            <a:normAutofit fontScale="90000"/>
          </a:bodyPr>
          <a:lstStyle/>
          <a:p>
            <a:pPr eaLnBrk="1" hangingPunct="1"/>
            <a:r>
              <a:rPr lang="en-US" altLang="en-US" sz="2800" dirty="0" err="1"/>
              <a:t>Va</a:t>
            </a:r>
            <a:r>
              <a:rPr lang="en-US" altLang="en-US" sz="2800" dirty="0"/>
              <a:t> Ct App asserts new decision on </a:t>
            </a:r>
            <a:r>
              <a:rPr lang="en-US" altLang="en-US" sz="2800" dirty="0" err="1"/>
              <a:t>Va</a:t>
            </a:r>
            <a:r>
              <a:rPr lang="en-US" altLang="en-US" sz="2800" dirty="0"/>
              <a:t> law</a:t>
            </a:r>
            <a:br>
              <a:rPr lang="en-US" altLang="en-US" sz="2800" dirty="0"/>
            </a:br>
            <a:br>
              <a:rPr lang="en-US" altLang="en-US" sz="2800" dirty="0"/>
            </a:br>
            <a:r>
              <a:rPr lang="en-US" altLang="en-US" sz="2800" b="1" dirty="0"/>
              <a:t>Binding authority </a:t>
            </a:r>
            <a:r>
              <a:rPr lang="en-US" altLang="en-US" sz="2800" dirty="0"/>
              <a:t>over </a:t>
            </a:r>
            <a:r>
              <a:rPr lang="en-US" altLang="en-US" sz="2800" b="1" dirty="0"/>
              <a:t>trial courts</a:t>
            </a:r>
            <a:r>
              <a:rPr lang="en-US" altLang="en-US" sz="2800" dirty="0"/>
              <a:t> (circuit </a:t>
            </a:r>
            <a:r>
              <a:rPr lang="en-US" altLang="en-US" sz="2800" dirty="0" err="1"/>
              <a:t>cts</a:t>
            </a:r>
            <a:r>
              <a:rPr lang="en-US" altLang="en-US" sz="2800" dirty="0"/>
              <a:t>)</a:t>
            </a:r>
            <a:br>
              <a:rPr lang="en-US" altLang="en-US" sz="2800" dirty="0"/>
            </a:br>
            <a:r>
              <a:rPr lang="en-US" altLang="en-US" sz="2800" dirty="0"/>
              <a:t>Such trial courts are </a:t>
            </a:r>
            <a:r>
              <a:rPr lang="en-US" altLang="en-US" sz="2800" b="1" dirty="0"/>
              <a:t>obligated</a:t>
            </a:r>
            <a:r>
              <a:rPr lang="en-US" altLang="en-US" sz="2800" dirty="0"/>
              <a:t> to follow that the Appellate Ct’s decision </a:t>
            </a:r>
            <a:r>
              <a:rPr lang="en-US" altLang="en-US" sz="2800" b="1" dirty="0"/>
              <a:t>even if legal circumstances have changed </a:t>
            </a:r>
            <a:r>
              <a:rPr lang="en-US" altLang="en-US" sz="2800" dirty="0"/>
              <a:t>and the appellate courts would surely decide differently now</a:t>
            </a:r>
            <a:br>
              <a:rPr lang="en-US" altLang="en-US" sz="2800" dirty="0"/>
            </a:br>
            <a:br>
              <a:rPr lang="en-US" altLang="en-US" sz="2800" dirty="0"/>
            </a:br>
            <a:r>
              <a:rPr lang="en-US" altLang="en-US" sz="2800" b="1" dirty="0"/>
              <a:t>Precedential value</a:t>
            </a:r>
            <a:r>
              <a:rPr lang="en-US" altLang="en-US" sz="2800" dirty="0"/>
              <a:t> for Ct App. </a:t>
            </a:r>
            <a:br>
              <a:rPr lang="en-US" altLang="en-US" sz="2800" dirty="0"/>
            </a:br>
            <a:r>
              <a:rPr lang="en-US" altLang="en-US" sz="2800" dirty="0"/>
              <a:t>Will strongly suggest how the law should be decided, but a </a:t>
            </a:r>
            <a:r>
              <a:rPr lang="en-US" altLang="en-US" sz="2800" dirty="0" err="1"/>
              <a:t>Va</a:t>
            </a:r>
            <a:r>
              <a:rPr lang="en-US" altLang="en-US" sz="2800" dirty="0"/>
              <a:t> Ct App </a:t>
            </a:r>
            <a:r>
              <a:rPr lang="en-US" altLang="en-US" sz="2800" b="1" dirty="0"/>
              <a:t>could decide differently</a:t>
            </a:r>
            <a:r>
              <a:rPr lang="en-US" altLang="en-US" sz="2800" dirty="0"/>
              <a:t> – for example, if legal circumstances have changed</a:t>
            </a:r>
            <a:br>
              <a:rPr lang="en-US" altLang="en-US" sz="2800" dirty="0"/>
            </a:br>
            <a:br>
              <a:rPr lang="en-US" altLang="en-US" sz="2800" dirty="0"/>
            </a:br>
            <a:r>
              <a:rPr lang="en-US" altLang="en-US" sz="2800" b="1" dirty="0"/>
              <a:t>A mere source for arguments </a:t>
            </a:r>
            <a:r>
              <a:rPr lang="en-US" altLang="en-US" sz="2800" dirty="0"/>
              <a:t>for the </a:t>
            </a:r>
            <a:r>
              <a:rPr lang="en-US" altLang="en-US" sz="2800" dirty="0" err="1"/>
              <a:t>Va</a:t>
            </a:r>
            <a:r>
              <a:rPr lang="en-US" altLang="en-US" sz="2800" dirty="0"/>
              <a:t> Supreme Court</a:t>
            </a:r>
          </a:p>
        </p:txBody>
      </p:sp>
    </p:spTree>
    <p:extLst>
      <p:ext uri="{BB962C8B-B14F-4D97-AF65-F5344CB8AC3E}">
        <p14:creationId xmlns:p14="http://schemas.microsoft.com/office/powerpoint/2010/main" val="1862310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595439" y="857250"/>
            <a:ext cx="8905875" cy="5143500"/>
          </a:xfrm>
        </p:spPr>
        <p:txBody>
          <a:bodyPr>
            <a:normAutofit/>
          </a:bodyPr>
          <a:lstStyle/>
          <a:p>
            <a:pPr eaLnBrk="1" hangingPunct="1"/>
            <a:r>
              <a:rPr lang="en-US" altLang="en-US" sz="3200" dirty="0"/>
              <a:t>The </a:t>
            </a:r>
            <a:r>
              <a:rPr lang="en-US" altLang="en-US" sz="3200" dirty="0" err="1"/>
              <a:t>Va</a:t>
            </a:r>
            <a:r>
              <a:rPr lang="en-US" altLang="en-US" sz="3200" dirty="0"/>
              <a:t> </a:t>
            </a:r>
            <a:r>
              <a:rPr lang="en-US" altLang="en-US" sz="3200" dirty="0" err="1"/>
              <a:t>SCt</a:t>
            </a:r>
            <a:r>
              <a:rPr lang="en-US" altLang="en-US" sz="3200" dirty="0"/>
              <a:t> issues a new rule of </a:t>
            </a:r>
            <a:r>
              <a:rPr lang="en-US" altLang="en-US" sz="3200" dirty="0" err="1"/>
              <a:t>Va</a:t>
            </a:r>
            <a:r>
              <a:rPr lang="en-US" altLang="en-US" sz="3200" dirty="0"/>
              <a:t> law</a:t>
            </a:r>
            <a:br>
              <a:rPr lang="en-US" altLang="en-US" sz="3200" dirty="0"/>
            </a:br>
            <a:br>
              <a:rPr lang="en-US" altLang="en-US" sz="3200" dirty="0"/>
            </a:br>
            <a:r>
              <a:rPr lang="en-US" altLang="en-US" sz="3200" b="1" dirty="0"/>
              <a:t>Binding authority </a:t>
            </a:r>
            <a:r>
              <a:rPr lang="en-US" altLang="en-US" sz="3200" dirty="0"/>
              <a:t>over </a:t>
            </a:r>
            <a:r>
              <a:rPr lang="en-US" altLang="en-US" sz="3200" b="1" dirty="0"/>
              <a:t>trial courts</a:t>
            </a:r>
            <a:r>
              <a:rPr lang="en-US" altLang="en-US" sz="3200" dirty="0"/>
              <a:t> and </a:t>
            </a:r>
            <a:r>
              <a:rPr lang="en-US" altLang="en-US" sz="3200" b="1" dirty="0"/>
              <a:t>appellate courts</a:t>
            </a:r>
            <a:r>
              <a:rPr lang="en-US" altLang="en-US" sz="3200" dirty="0"/>
              <a:t> within the state of </a:t>
            </a:r>
            <a:r>
              <a:rPr lang="en-US" altLang="en-US" sz="3200" dirty="0" err="1"/>
              <a:t>Va</a:t>
            </a:r>
            <a:br>
              <a:rPr lang="en-US" altLang="en-US" sz="3200" dirty="0"/>
            </a:br>
            <a:r>
              <a:rPr lang="en-US" altLang="en-US" sz="3200" b="1" dirty="0"/>
              <a:t> </a:t>
            </a:r>
            <a:r>
              <a:rPr lang="en-US" altLang="en-US" sz="3200" dirty="0"/>
              <a:t>Such courts are obligated to follow the </a:t>
            </a:r>
            <a:r>
              <a:rPr lang="en-US" altLang="en-US" sz="3200" dirty="0" err="1"/>
              <a:t>Va</a:t>
            </a:r>
            <a:r>
              <a:rPr lang="en-US" altLang="en-US" sz="3200" dirty="0"/>
              <a:t> </a:t>
            </a:r>
            <a:r>
              <a:rPr lang="en-US" altLang="en-US" sz="3200" dirty="0" err="1"/>
              <a:t>SCt</a:t>
            </a:r>
            <a:r>
              <a:rPr lang="en-US" altLang="en-US" sz="3200" dirty="0"/>
              <a:t> decision even if legal times have changed</a:t>
            </a:r>
            <a:br>
              <a:rPr lang="en-US" altLang="en-US" sz="3200" dirty="0"/>
            </a:br>
            <a:br>
              <a:rPr lang="en-US" altLang="en-US" sz="3200" dirty="0"/>
            </a:br>
            <a:r>
              <a:rPr lang="en-US" altLang="en-US" sz="3200" b="1" dirty="0"/>
              <a:t>Precedential value</a:t>
            </a:r>
            <a:r>
              <a:rPr lang="en-US" altLang="en-US" sz="3200" dirty="0"/>
              <a:t> for the </a:t>
            </a:r>
            <a:r>
              <a:rPr lang="en-US" altLang="en-US" sz="3200" dirty="0" err="1"/>
              <a:t>Va</a:t>
            </a:r>
            <a:r>
              <a:rPr lang="en-US" altLang="en-US" sz="3200" dirty="0"/>
              <a:t> </a:t>
            </a:r>
            <a:r>
              <a:rPr lang="en-US" altLang="en-US" sz="3200" dirty="0" err="1"/>
              <a:t>SCt</a:t>
            </a:r>
            <a:r>
              <a:rPr lang="en-US" altLang="en-US" sz="3200" dirty="0"/>
              <a:t> </a:t>
            </a:r>
            <a:br>
              <a:rPr lang="en-US" altLang="en-US" sz="3200" dirty="0"/>
            </a:br>
            <a:r>
              <a:rPr lang="en-US" altLang="en-US" sz="3200" dirty="0"/>
              <a:t>Will strongly suggest how the law should be decided, but the </a:t>
            </a:r>
            <a:r>
              <a:rPr lang="en-US" altLang="en-US" sz="3200" dirty="0" err="1"/>
              <a:t>Va</a:t>
            </a:r>
            <a:r>
              <a:rPr lang="en-US" altLang="en-US" sz="3200" dirty="0"/>
              <a:t> </a:t>
            </a:r>
            <a:r>
              <a:rPr lang="en-US" altLang="en-US" sz="3200" dirty="0" err="1"/>
              <a:t>Sct</a:t>
            </a:r>
            <a:r>
              <a:rPr lang="en-US" altLang="en-US" sz="3200" dirty="0"/>
              <a:t> </a:t>
            </a:r>
            <a:r>
              <a:rPr lang="en-US" altLang="en-US" sz="3200" b="1" dirty="0"/>
              <a:t>could decide differently</a:t>
            </a:r>
            <a:endParaRPr lang="en-US" altLang="en-US" sz="3200" dirty="0"/>
          </a:p>
        </p:txBody>
      </p:sp>
    </p:spTree>
    <p:extLst>
      <p:ext uri="{BB962C8B-B14F-4D97-AF65-F5344CB8AC3E}">
        <p14:creationId xmlns:p14="http://schemas.microsoft.com/office/powerpoint/2010/main" val="2706159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733550" y="1131889"/>
            <a:ext cx="8305800" cy="4638675"/>
          </a:xfrm>
        </p:spPr>
        <p:txBody>
          <a:bodyPr>
            <a:normAutofit fontScale="90000"/>
          </a:bodyPr>
          <a:lstStyle/>
          <a:p>
            <a:pPr eaLnBrk="1" hangingPunct="1"/>
            <a:r>
              <a:rPr lang="en-US" altLang="en-US" dirty="0"/>
              <a:t>There is an old US </a:t>
            </a:r>
            <a:r>
              <a:rPr lang="en-US" altLang="en-US" dirty="0" err="1"/>
              <a:t>SCt</a:t>
            </a:r>
            <a:r>
              <a:rPr lang="en-US" altLang="en-US" dirty="0"/>
              <a:t> case on point that says X.</a:t>
            </a:r>
            <a:br>
              <a:rPr lang="en-US" altLang="en-US" dirty="0"/>
            </a:br>
            <a:br>
              <a:rPr lang="en-US" altLang="en-US" dirty="0"/>
            </a:br>
            <a:r>
              <a:rPr lang="en-US" altLang="en-US" dirty="0"/>
              <a:t>A state court or lower federal court feels that the US </a:t>
            </a:r>
            <a:r>
              <a:rPr lang="en-US" altLang="en-US" dirty="0" err="1"/>
              <a:t>SCt</a:t>
            </a:r>
            <a:r>
              <a:rPr lang="en-US" altLang="en-US" dirty="0"/>
              <a:t> would say </a:t>
            </a:r>
            <a:r>
              <a:rPr lang="en-US" altLang="en-US" b="1" i="1" dirty="0"/>
              <a:t>not-X </a:t>
            </a:r>
            <a:r>
              <a:rPr lang="en-US" altLang="en-US" dirty="0"/>
              <a:t>now. </a:t>
            </a:r>
            <a:br>
              <a:rPr lang="en-US" altLang="en-US" dirty="0"/>
            </a:br>
            <a:br>
              <a:rPr lang="en-US" altLang="en-US" dirty="0"/>
            </a:br>
            <a:r>
              <a:rPr lang="en-US" altLang="en-US" dirty="0"/>
              <a:t>Can the state court or lower federal court decide not-X?</a:t>
            </a:r>
          </a:p>
        </p:txBody>
      </p:sp>
    </p:spTree>
    <p:extLst>
      <p:ext uri="{BB962C8B-B14F-4D97-AF65-F5344CB8AC3E}">
        <p14:creationId xmlns:p14="http://schemas.microsoft.com/office/powerpoint/2010/main" val="24159278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874838" y="1063626"/>
            <a:ext cx="8191500" cy="4708525"/>
          </a:xfrm>
        </p:spPr>
        <p:txBody>
          <a:bodyPr>
            <a:normAutofit fontScale="90000"/>
          </a:bodyPr>
          <a:lstStyle/>
          <a:p>
            <a:pPr algn="l" eaLnBrk="1" hangingPunct="1"/>
            <a:r>
              <a:rPr lang="en-US" altLang="en-US" dirty="0"/>
              <a:t>- P sues D in federal court in diversity under Pennsylvania law</a:t>
            </a:r>
            <a:br>
              <a:rPr lang="en-US" altLang="en-US" dirty="0"/>
            </a:br>
            <a:r>
              <a:rPr lang="en-US" altLang="en-US" dirty="0"/>
              <a:t>- The last Pennsylvania Supreme Court decision on point is 80-years old</a:t>
            </a:r>
            <a:br>
              <a:rPr lang="en-US" altLang="en-US" dirty="0"/>
            </a:br>
            <a:r>
              <a:rPr lang="en-US" altLang="en-US" dirty="0"/>
              <a:t>– it looks like they would decide otherwise now</a:t>
            </a:r>
            <a:br>
              <a:rPr lang="en-US" altLang="en-US" dirty="0"/>
            </a:br>
            <a:r>
              <a:rPr lang="en-US" altLang="en-US" dirty="0"/>
              <a:t>- Does the federal court follow the decision?</a:t>
            </a:r>
            <a:br>
              <a:rPr lang="en-US" altLang="en-US" dirty="0"/>
            </a:br>
            <a:endParaRPr lang="en-US" altLang="en-US" dirty="0"/>
          </a:p>
        </p:txBody>
      </p:sp>
    </p:spTree>
    <p:extLst>
      <p:ext uri="{BB962C8B-B14F-4D97-AF65-F5344CB8AC3E}">
        <p14:creationId xmlns:p14="http://schemas.microsoft.com/office/powerpoint/2010/main" val="33690311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20876" y="1063626"/>
            <a:ext cx="8747125" cy="4651375"/>
          </a:xfrm>
        </p:spPr>
        <p:txBody>
          <a:bodyPr>
            <a:normAutofit fontScale="90000"/>
          </a:bodyPr>
          <a:lstStyle/>
          <a:p>
            <a:pPr algn="l" eaLnBrk="1" hangingPunct="1"/>
            <a:r>
              <a:rPr lang="en-US" altLang="en-US" sz="4000"/>
              <a:t>The last Pennsylvania Supreme Court opinion on point is an 80-year old case</a:t>
            </a:r>
            <a:br>
              <a:rPr lang="en-US" altLang="en-US" sz="4000"/>
            </a:br>
            <a:r>
              <a:rPr lang="en-US" altLang="en-US" sz="4000"/>
              <a:t>You think they would decide otherwise now</a:t>
            </a:r>
            <a:br>
              <a:rPr lang="en-US" altLang="en-US" sz="4000"/>
            </a:br>
            <a:r>
              <a:rPr lang="en-US" altLang="en-US" sz="4000"/>
              <a:t>The change in the law would be to your benefit</a:t>
            </a:r>
            <a:br>
              <a:rPr lang="en-US" altLang="en-US" sz="4000"/>
            </a:br>
            <a:r>
              <a:rPr lang="en-US" altLang="en-US" sz="4000"/>
              <a:t>Your case is a diversity case</a:t>
            </a:r>
            <a:br>
              <a:rPr lang="en-US" altLang="en-US" sz="4000"/>
            </a:br>
            <a:r>
              <a:rPr lang="en-US" altLang="en-US" sz="4000"/>
              <a:t>Where do you sue, in a Pennsylvania state trial court or in a federal district court?</a:t>
            </a:r>
          </a:p>
        </p:txBody>
      </p:sp>
    </p:spTree>
    <p:extLst>
      <p:ext uri="{BB962C8B-B14F-4D97-AF65-F5344CB8AC3E}">
        <p14:creationId xmlns:p14="http://schemas.microsoft.com/office/powerpoint/2010/main" val="1941104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981200" y="274638"/>
            <a:ext cx="8229600" cy="6202362"/>
          </a:xfrm>
        </p:spPr>
        <p:txBody>
          <a:bodyPr/>
          <a:lstStyle/>
          <a:p>
            <a:pPr algn="l"/>
            <a:r>
              <a:rPr lang="en-US" altLang="en-US" dirty="0"/>
              <a:t>a federal court entertains a state law action, or action under the law of a foreign nation</a:t>
            </a:r>
            <a:br>
              <a:rPr lang="en-US" altLang="en-US" dirty="0"/>
            </a:br>
            <a:br>
              <a:rPr lang="en-US" altLang="en-US" dirty="0"/>
            </a:br>
            <a:r>
              <a:rPr lang="en-US" altLang="en-US" dirty="0"/>
              <a:t>a state court entertains a federal action, or sister state action, or action under the law of a foreign nation</a:t>
            </a:r>
          </a:p>
        </p:txBody>
      </p:sp>
    </p:spTree>
    <p:extLst>
      <p:ext uri="{BB962C8B-B14F-4D97-AF65-F5344CB8AC3E}">
        <p14:creationId xmlns:p14="http://schemas.microsoft.com/office/powerpoint/2010/main" val="29300579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728788" y="1063626"/>
            <a:ext cx="8742362" cy="4537075"/>
          </a:xfrm>
        </p:spPr>
        <p:txBody>
          <a:bodyPr>
            <a:normAutofit fontScale="90000"/>
          </a:bodyPr>
          <a:lstStyle/>
          <a:p>
            <a:pPr algn="l" eaLnBrk="1" hangingPunct="1"/>
            <a:r>
              <a:rPr lang="en-US" altLang="en-US" sz="4000"/>
              <a:t>You are federal district judge in the E.D. Va. entertaining a question of Virginia law</a:t>
            </a:r>
            <a:br>
              <a:rPr lang="en-US" altLang="en-US" sz="4000"/>
            </a:br>
            <a:br>
              <a:rPr lang="en-US" altLang="en-US" sz="4000"/>
            </a:br>
            <a:r>
              <a:rPr lang="en-US" altLang="en-US" sz="4000"/>
              <a:t>The only cases on point are a 20-year-old decision by the 4</a:t>
            </a:r>
            <a:r>
              <a:rPr lang="en-US" altLang="en-US" sz="4000" baseline="30000"/>
              <a:t>th</a:t>
            </a:r>
            <a:r>
              <a:rPr lang="en-US" altLang="en-US" sz="4000"/>
              <a:t> Circuit and conflicting 5-year-old decision by a Va. trial court</a:t>
            </a:r>
            <a:br>
              <a:rPr lang="en-US" altLang="en-US" sz="4000"/>
            </a:br>
            <a:br>
              <a:rPr lang="en-US" altLang="en-US" sz="4000"/>
            </a:br>
            <a:r>
              <a:rPr lang="en-US" altLang="en-US" sz="4000"/>
              <a:t>Is the 4th Circuit decision binding authority for you?</a:t>
            </a:r>
          </a:p>
        </p:txBody>
      </p:sp>
    </p:spTree>
    <p:extLst>
      <p:ext uri="{BB962C8B-B14F-4D97-AF65-F5344CB8AC3E}">
        <p14:creationId xmlns:p14="http://schemas.microsoft.com/office/powerpoint/2010/main" val="1064186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33597-4FC8-5045-B67D-3674607EDCBE}"/>
              </a:ext>
            </a:extLst>
          </p:cNvPr>
          <p:cNvSpPr>
            <a:spLocks noGrp="1"/>
          </p:cNvSpPr>
          <p:nvPr>
            <p:ph type="title"/>
          </p:nvPr>
        </p:nvSpPr>
        <p:spPr>
          <a:xfrm>
            <a:off x="457200" y="365125"/>
            <a:ext cx="10896600" cy="6035675"/>
          </a:xfrm>
        </p:spPr>
        <p:txBody>
          <a:bodyPr/>
          <a:lstStyle/>
          <a:p>
            <a:r>
              <a:rPr lang="en-US" dirty="0"/>
              <a:t>certification…</a:t>
            </a:r>
          </a:p>
        </p:txBody>
      </p:sp>
    </p:spTree>
    <p:extLst>
      <p:ext uri="{BB962C8B-B14F-4D97-AF65-F5344CB8AC3E}">
        <p14:creationId xmlns:p14="http://schemas.microsoft.com/office/powerpoint/2010/main" val="24700636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049" y="365125"/>
            <a:ext cx="10907751" cy="6113734"/>
          </a:xfrm>
        </p:spPr>
        <p:txBody>
          <a:bodyPr/>
          <a:lstStyle/>
          <a:p>
            <a:r>
              <a:rPr lang="en-US" dirty="0"/>
              <a:t>we have finished the interpretation of state law in federal court</a:t>
            </a:r>
            <a:br>
              <a:rPr lang="en-US" dirty="0"/>
            </a:br>
            <a:br>
              <a:rPr lang="en-US" dirty="0"/>
            </a:br>
            <a:r>
              <a:rPr lang="en-US" dirty="0"/>
              <a:t>now…choice of law</a:t>
            </a:r>
            <a:br>
              <a:rPr lang="en-US" dirty="0"/>
            </a:br>
            <a:endParaRPr lang="en-US" dirty="0"/>
          </a:p>
        </p:txBody>
      </p:sp>
    </p:spTree>
    <p:extLst>
      <p:ext uri="{BB962C8B-B14F-4D97-AF65-F5344CB8AC3E}">
        <p14:creationId xmlns:p14="http://schemas.microsoft.com/office/powerpoint/2010/main" val="12093370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259" y="365125"/>
            <a:ext cx="10818541" cy="6035675"/>
          </a:xfrm>
        </p:spPr>
        <p:txBody>
          <a:bodyPr>
            <a:normAutofit fontScale="90000"/>
          </a:bodyPr>
          <a:lstStyle/>
          <a:p>
            <a:r>
              <a:rPr lang="en-US" dirty="0"/>
              <a:t>horizontal choice of law in </a:t>
            </a:r>
            <a:r>
              <a:rPr lang="en-US" b="1" i="1" dirty="0"/>
              <a:t>state court </a:t>
            </a:r>
            <a:r>
              <a:rPr lang="en-US" dirty="0"/>
              <a:t>(we will deal with federal courts later)</a:t>
            </a:r>
            <a:br>
              <a:rPr lang="en-US" dirty="0"/>
            </a:br>
            <a:br>
              <a:rPr lang="en-US" dirty="0"/>
            </a:br>
            <a:r>
              <a:rPr lang="en-US" dirty="0"/>
              <a:t>horizontal means choice between: </a:t>
            </a:r>
            <a:br>
              <a:rPr lang="en-US" dirty="0"/>
            </a:br>
            <a:br>
              <a:rPr lang="en-US" dirty="0"/>
            </a:br>
            <a:r>
              <a:rPr lang="en-US" dirty="0"/>
              <a:t>- two states’ laws (Nevada or California?)</a:t>
            </a:r>
            <a:br>
              <a:rPr lang="en-US" dirty="0"/>
            </a:br>
            <a:r>
              <a:rPr lang="en-US" dirty="0"/>
              <a:t>- two countries’ laws (Germany or Brazil?)</a:t>
            </a:r>
            <a:br>
              <a:rPr lang="en-US" dirty="0"/>
            </a:br>
            <a:r>
              <a:rPr lang="en-US" dirty="0"/>
              <a:t>- a state’s law and a country’s law (Germany or 	California?)</a:t>
            </a:r>
            <a:br>
              <a:rPr lang="en-US" dirty="0"/>
            </a:br>
            <a:endParaRPr lang="en-US" dirty="0"/>
          </a:p>
        </p:txBody>
      </p:sp>
    </p:spTree>
    <p:extLst>
      <p:ext uri="{BB962C8B-B14F-4D97-AF65-F5344CB8AC3E}">
        <p14:creationId xmlns:p14="http://schemas.microsoft.com/office/powerpoint/2010/main" val="26503407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2435" y="365125"/>
            <a:ext cx="10821365" cy="6151422"/>
          </a:xfrm>
        </p:spPr>
        <p:txBody>
          <a:bodyPr/>
          <a:lstStyle/>
          <a:p>
            <a:r>
              <a:rPr lang="en-US" dirty="0"/>
              <a:t>what about a choice between federal law and a state’s law in state court?</a:t>
            </a:r>
          </a:p>
        </p:txBody>
      </p:sp>
    </p:spTree>
    <p:extLst>
      <p:ext uri="{BB962C8B-B14F-4D97-AF65-F5344CB8AC3E}">
        <p14:creationId xmlns:p14="http://schemas.microsoft.com/office/powerpoint/2010/main" val="27052838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144BB-31E2-6441-9401-36D59E716732}"/>
              </a:ext>
            </a:extLst>
          </p:cNvPr>
          <p:cNvSpPr>
            <a:spLocks noGrp="1"/>
          </p:cNvSpPr>
          <p:nvPr>
            <p:ph type="title"/>
          </p:nvPr>
        </p:nvSpPr>
        <p:spPr>
          <a:xfrm>
            <a:off x="468630" y="365125"/>
            <a:ext cx="10885170" cy="6024245"/>
          </a:xfrm>
        </p:spPr>
        <p:txBody>
          <a:bodyPr/>
          <a:lstStyle/>
          <a:p>
            <a:r>
              <a:rPr lang="en-US" dirty="0"/>
              <a:t>two main horizonal choice of law approaches</a:t>
            </a:r>
            <a:br>
              <a:rPr lang="en-US" dirty="0"/>
            </a:br>
            <a:br>
              <a:rPr lang="en-US" dirty="0"/>
            </a:br>
            <a:r>
              <a:rPr lang="en-US" dirty="0"/>
              <a:t>traditional</a:t>
            </a:r>
            <a:br>
              <a:rPr lang="en-US" dirty="0"/>
            </a:br>
            <a:r>
              <a:rPr lang="en-US" dirty="0"/>
              <a:t>modern (“interest analysis”)</a:t>
            </a:r>
          </a:p>
        </p:txBody>
      </p:sp>
    </p:spTree>
    <p:extLst>
      <p:ext uri="{BB962C8B-B14F-4D97-AF65-F5344CB8AC3E}">
        <p14:creationId xmlns:p14="http://schemas.microsoft.com/office/powerpoint/2010/main" val="8211943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500" y="320520"/>
            <a:ext cx="10741241" cy="5760467"/>
          </a:xfrm>
        </p:spPr>
        <p:txBody>
          <a:bodyPr>
            <a:normAutofit/>
          </a:bodyPr>
          <a:lstStyle/>
          <a:p>
            <a:r>
              <a:rPr lang="en-US" dirty="0"/>
              <a:t>two married Georgians get into an accident in California</a:t>
            </a:r>
            <a:br>
              <a:rPr lang="en-US" dirty="0"/>
            </a:br>
            <a:br>
              <a:rPr lang="en-US" dirty="0"/>
            </a:br>
            <a:r>
              <a:rPr lang="en-US" dirty="0"/>
              <a:t>the husband wishes to sue the wife for negligence</a:t>
            </a:r>
            <a:br>
              <a:rPr lang="en-US" dirty="0"/>
            </a:br>
            <a:br>
              <a:rPr lang="en-US" dirty="0"/>
            </a:br>
            <a:r>
              <a:rPr lang="en-US" dirty="0"/>
              <a:t>Ga. law – spousal immunity</a:t>
            </a:r>
            <a:br>
              <a:rPr lang="en-US" dirty="0"/>
            </a:br>
            <a:r>
              <a:rPr lang="en-US" dirty="0"/>
              <a:t>Ca. law – spousal negligence liability</a:t>
            </a:r>
          </a:p>
        </p:txBody>
      </p:sp>
    </p:spTree>
    <p:extLst>
      <p:ext uri="{BB962C8B-B14F-4D97-AF65-F5344CB8AC3E}">
        <p14:creationId xmlns:p14="http://schemas.microsoft.com/office/powerpoint/2010/main" val="1590696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5991070"/>
          </a:xfrm>
        </p:spPr>
        <p:txBody>
          <a:bodyPr/>
          <a:lstStyle/>
          <a:p>
            <a:r>
              <a:rPr lang="en-US" dirty="0"/>
              <a:t>assume the case is before a Virginia (or Ga.) state court</a:t>
            </a:r>
            <a:r>
              <a:rPr lang="mr-IN" dirty="0"/>
              <a:t>…</a:t>
            </a:r>
            <a:br>
              <a:rPr lang="en-US" dirty="0"/>
            </a:br>
            <a:br>
              <a:rPr lang="en-US" dirty="0"/>
            </a:br>
            <a:r>
              <a:rPr lang="en-US" dirty="0"/>
              <a:t>traditional: </a:t>
            </a:r>
            <a:r>
              <a:rPr lang="en-US" dirty="0" err="1"/>
              <a:t>lex</a:t>
            </a:r>
            <a:r>
              <a:rPr lang="en-US" dirty="0"/>
              <a:t> loci delicti</a:t>
            </a:r>
            <a:br>
              <a:rPr lang="en-US" dirty="0"/>
            </a:br>
            <a:br>
              <a:rPr lang="en-US" dirty="0"/>
            </a:br>
            <a:r>
              <a:rPr lang="en-US" dirty="0"/>
              <a:t>the tort law of the place of the harm applies</a:t>
            </a:r>
            <a:br>
              <a:rPr lang="en-US" dirty="0"/>
            </a:br>
            <a:br>
              <a:rPr lang="en-US" dirty="0"/>
            </a:br>
            <a:r>
              <a:rPr lang="en-US" dirty="0"/>
              <a:t>the court would apply California law and allow the husband’s action to proceed</a:t>
            </a:r>
          </a:p>
        </p:txBody>
      </p:sp>
    </p:spTree>
    <p:extLst>
      <p:ext uri="{BB962C8B-B14F-4D97-AF65-F5344CB8AC3E}">
        <p14:creationId xmlns:p14="http://schemas.microsoft.com/office/powerpoint/2010/main" val="2374363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5991070"/>
          </a:xfrm>
        </p:spPr>
        <p:txBody>
          <a:bodyPr>
            <a:normAutofit fontScale="90000"/>
          </a:bodyPr>
          <a:lstStyle/>
          <a:p>
            <a:r>
              <a:rPr lang="en-US" dirty="0"/>
              <a:t>assume the case is before a Pennsylvania (or Ca.) state court</a:t>
            </a:r>
            <a:r>
              <a:rPr lang="mr-IN" dirty="0"/>
              <a:t>…</a:t>
            </a:r>
            <a:br>
              <a:rPr lang="en-US" dirty="0"/>
            </a:br>
            <a:br>
              <a:rPr lang="en-US" dirty="0"/>
            </a:br>
            <a:r>
              <a:rPr lang="en-US" dirty="0"/>
              <a:t>modern: interest analysis</a:t>
            </a:r>
            <a:br>
              <a:rPr lang="en-US" dirty="0"/>
            </a:br>
            <a:br>
              <a:rPr lang="en-US" dirty="0"/>
            </a:br>
            <a:r>
              <a:rPr lang="en-US" dirty="0"/>
              <a:t>concerning spousal immunity, the law of the place of the marital domicile applies</a:t>
            </a:r>
            <a:br>
              <a:rPr lang="en-US" dirty="0"/>
            </a:br>
            <a:br>
              <a:rPr lang="en-US" dirty="0"/>
            </a:br>
            <a:r>
              <a:rPr lang="en-US" dirty="0"/>
              <a:t>the court would apply Georgia law and bar the husband’s action</a:t>
            </a:r>
          </a:p>
        </p:txBody>
      </p:sp>
    </p:spTree>
    <p:extLst>
      <p:ext uri="{BB962C8B-B14F-4D97-AF65-F5344CB8AC3E}">
        <p14:creationId xmlns:p14="http://schemas.microsoft.com/office/powerpoint/2010/main" val="17166031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19AC2-10CC-8348-83E0-6C38B42E205D}"/>
              </a:ext>
            </a:extLst>
          </p:cNvPr>
          <p:cNvSpPr>
            <a:spLocks noGrp="1"/>
          </p:cNvSpPr>
          <p:nvPr>
            <p:ph type="title"/>
          </p:nvPr>
        </p:nvSpPr>
        <p:spPr>
          <a:xfrm>
            <a:off x="537210" y="365125"/>
            <a:ext cx="10816590" cy="5989955"/>
          </a:xfrm>
        </p:spPr>
        <p:txBody>
          <a:bodyPr/>
          <a:lstStyle/>
          <a:p>
            <a:r>
              <a:rPr lang="en-US" dirty="0"/>
              <a:t>special choice of law problems (“substance/procedure”)…</a:t>
            </a:r>
            <a:br>
              <a:rPr lang="en-US" dirty="0"/>
            </a:br>
            <a:br>
              <a:rPr lang="en-US" dirty="0"/>
            </a:br>
            <a:r>
              <a:rPr lang="en-US" dirty="0"/>
              <a:t>should forum law or the law of some other jurisdiction apply concerning questions of court administration?</a:t>
            </a:r>
          </a:p>
        </p:txBody>
      </p:sp>
    </p:spTree>
    <p:extLst>
      <p:ext uri="{BB962C8B-B14F-4D97-AF65-F5344CB8AC3E}">
        <p14:creationId xmlns:p14="http://schemas.microsoft.com/office/powerpoint/2010/main" val="3643526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846" y="365125"/>
            <a:ext cx="10900954" cy="5826669"/>
          </a:xfrm>
        </p:spPr>
        <p:txBody>
          <a:bodyPr/>
          <a:lstStyle/>
          <a:p>
            <a:r>
              <a:rPr lang="en-US" dirty="0"/>
              <a:t>Rules of Decision Act</a:t>
            </a:r>
            <a:br>
              <a:rPr lang="en-US" dirty="0"/>
            </a:br>
            <a:r>
              <a:rPr lang="en-US" dirty="0"/>
              <a:t>28 U.S.C. § 1652</a:t>
            </a:r>
            <a:br>
              <a:rPr lang="en-US" dirty="0"/>
            </a:br>
            <a:br>
              <a:rPr lang="en-US" dirty="0"/>
            </a:br>
            <a:r>
              <a:rPr lang="en-US" dirty="0"/>
              <a:t>The laws of the several states, except where the Constitution or treaties of the United States or Acts of Congress otherwise require or provide, shall be regarded as the rules of decision in civil actions in the courts of the United States, in cases where they apply.</a:t>
            </a:r>
          </a:p>
        </p:txBody>
      </p:sp>
    </p:spTree>
    <p:extLst>
      <p:ext uri="{BB962C8B-B14F-4D97-AF65-F5344CB8AC3E}">
        <p14:creationId xmlns:p14="http://schemas.microsoft.com/office/powerpoint/2010/main" val="1477120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373" y="365125"/>
            <a:ext cx="11603005" cy="6017920"/>
          </a:xfrm>
        </p:spPr>
        <p:txBody>
          <a:bodyPr>
            <a:noAutofit/>
          </a:bodyPr>
          <a:lstStyle/>
          <a:p>
            <a:r>
              <a:rPr lang="en-US" sz="3200" dirty="0"/>
              <a:t>one Californian kills another Californian in an accident in California</a:t>
            </a:r>
            <a:br>
              <a:rPr lang="en-US" sz="3200" dirty="0"/>
            </a:br>
            <a:br>
              <a:rPr lang="en-US" sz="3200" dirty="0"/>
            </a:br>
            <a:r>
              <a:rPr lang="en-US" sz="3200" dirty="0"/>
              <a:t>a Virginia state court is entertaining the California wrongful death action </a:t>
            </a:r>
            <a:br>
              <a:rPr lang="en-US" sz="3200" dirty="0"/>
            </a:br>
            <a:br>
              <a:rPr lang="en-US" sz="3200" dirty="0"/>
            </a:br>
            <a:r>
              <a:rPr lang="en-US" sz="3200" dirty="0"/>
              <a:t>should it use Virginia’s or California’s:</a:t>
            </a:r>
            <a:br>
              <a:rPr lang="en-US" sz="3200" dirty="0"/>
            </a:br>
            <a:br>
              <a:rPr lang="en-US" sz="3200" dirty="0"/>
            </a:br>
            <a:r>
              <a:rPr lang="en-US" sz="3200" dirty="0"/>
              <a:t>statute of limitation?</a:t>
            </a:r>
            <a:br>
              <a:rPr lang="en-US" sz="3200" dirty="0"/>
            </a:br>
            <a:r>
              <a:rPr lang="en-US" sz="3200" dirty="0"/>
              <a:t>service rules?</a:t>
            </a:r>
            <a:br>
              <a:rPr lang="en-US" sz="3200" dirty="0"/>
            </a:br>
            <a:r>
              <a:rPr lang="en-US" sz="3200" dirty="0"/>
              <a:t>pleading standards?</a:t>
            </a:r>
          </a:p>
        </p:txBody>
      </p:sp>
    </p:spTree>
    <p:extLst>
      <p:ext uri="{BB962C8B-B14F-4D97-AF65-F5344CB8AC3E}">
        <p14:creationId xmlns:p14="http://schemas.microsoft.com/office/powerpoint/2010/main" val="2825809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562" y="365125"/>
            <a:ext cx="10879238" cy="6128272"/>
          </a:xfrm>
        </p:spPr>
        <p:txBody>
          <a:bodyPr/>
          <a:lstStyle/>
          <a:p>
            <a:r>
              <a:rPr lang="en-US" dirty="0"/>
              <a:t>“substantive” and “procedural” are used in lots of ways</a:t>
            </a:r>
            <a:br>
              <a:rPr lang="en-US" dirty="0"/>
            </a:br>
            <a:br>
              <a:rPr lang="en-US" dirty="0"/>
            </a:br>
            <a:r>
              <a:rPr lang="en-US" dirty="0"/>
              <a:t>let us define a rule’s being substantive or procedural by looking to the views of the officials of the state that created the rule</a:t>
            </a:r>
          </a:p>
        </p:txBody>
      </p:sp>
    </p:spTree>
    <p:extLst>
      <p:ext uri="{BB962C8B-B14F-4D97-AF65-F5344CB8AC3E}">
        <p14:creationId xmlns:p14="http://schemas.microsoft.com/office/powerpoint/2010/main" val="2062704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883152" y="957168"/>
            <a:ext cx="10002643" cy="5464096"/>
          </a:xfrm>
        </p:spPr>
        <p:txBody>
          <a:bodyPr>
            <a:normAutofit fontScale="90000"/>
          </a:bodyPr>
          <a:lstStyle/>
          <a:p>
            <a:r>
              <a:rPr lang="en-US" altLang="en-US" dirty="0"/>
              <a:t>“substantive” = the officials of the state that created the rule want it to be used by other court systems</a:t>
            </a:r>
            <a:br>
              <a:rPr lang="en-US" altLang="en-US" dirty="0"/>
            </a:br>
            <a:r>
              <a:rPr lang="en-US" altLang="en-US" dirty="0"/>
              <a:t>- e.g. they consider it part of the state’s cause of action, following those actions into other court systems</a:t>
            </a:r>
            <a:br>
              <a:rPr lang="en-US" altLang="en-US" dirty="0"/>
            </a:br>
            <a:br>
              <a:rPr lang="en-US" altLang="en-US" dirty="0"/>
            </a:br>
            <a:r>
              <a:rPr lang="en-US" altLang="en-US" dirty="0"/>
              <a:t>“procedural” = the officials of the state that created the rule want it to apply only in the state’s own courts, including to causes of action under other states’ laws</a:t>
            </a:r>
          </a:p>
        </p:txBody>
      </p:sp>
    </p:spTree>
    <p:extLst>
      <p:ext uri="{BB962C8B-B14F-4D97-AF65-F5344CB8AC3E}">
        <p14:creationId xmlns:p14="http://schemas.microsoft.com/office/powerpoint/2010/main" val="854731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671" y="365125"/>
            <a:ext cx="10790129" cy="6185987"/>
          </a:xfrm>
        </p:spPr>
        <p:txBody>
          <a:bodyPr/>
          <a:lstStyle/>
          <a:p>
            <a:r>
              <a:rPr lang="en-US" dirty="0"/>
              <a:t>sometimes a rule that about court administration is actually “substantive” in the sense that the officials that created it want it to follow their cause of action into other court systems</a:t>
            </a:r>
          </a:p>
        </p:txBody>
      </p:sp>
    </p:spTree>
    <p:extLst>
      <p:ext uri="{BB962C8B-B14F-4D97-AF65-F5344CB8AC3E}">
        <p14:creationId xmlns:p14="http://schemas.microsoft.com/office/powerpoint/2010/main" val="16876155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7AD4A-70A2-E442-86B4-2A06A26F88AD}"/>
              </a:ext>
            </a:extLst>
          </p:cNvPr>
          <p:cNvSpPr>
            <a:spLocks noGrp="1"/>
          </p:cNvSpPr>
          <p:nvPr>
            <p:ph type="title"/>
          </p:nvPr>
        </p:nvSpPr>
        <p:spPr>
          <a:xfrm>
            <a:off x="571500" y="365125"/>
            <a:ext cx="10782300" cy="6047105"/>
          </a:xfrm>
        </p:spPr>
        <p:txBody>
          <a:bodyPr/>
          <a:lstStyle/>
          <a:p>
            <a:r>
              <a:rPr lang="en-US" dirty="0"/>
              <a:t>e.g. statutes of limitations</a:t>
            </a:r>
          </a:p>
        </p:txBody>
      </p:sp>
    </p:spTree>
    <p:extLst>
      <p:ext uri="{BB962C8B-B14F-4D97-AF65-F5344CB8AC3E}">
        <p14:creationId xmlns:p14="http://schemas.microsoft.com/office/powerpoint/2010/main" val="21332157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579863" y="0"/>
            <a:ext cx="10861288" cy="6322741"/>
          </a:xfrm>
        </p:spPr>
        <p:txBody>
          <a:bodyPr>
            <a:normAutofit/>
          </a:bodyPr>
          <a:lstStyle/>
          <a:p>
            <a:pPr algn="l"/>
            <a:r>
              <a:rPr lang="en-US" altLang="en-US" sz="3600" dirty="0"/>
              <a:t>- California’s wrongful death statute says “a plaintiff may not sue for wrongful death under this statute more than 2 years after the death occurs”</a:t>
            </a:r>
          </a:p>
        </p:txBody>
      </p:sp>
    </p:spTree>
    <p:extLst>
      <p:ext uri="{BB962C8B-B14F-4D97-AF65-F5344CB8AC3E}">
        <p14:creationId xmlns:p14="http://schemas.microsoft.com/office/powerpoint/2010/main" val="27254045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E49CD-9789-5144-811C-4E0349FD39A2}"/>
              </a:ext>
            </a:extLst>
          </p:cNvPr>
          <p:cNvSpPr>
            <a:spLocks noGrp="1"/>
          </p:cNvSpPr>
          <p:nvPr>
            <p:ph type="title"/>
          </p:nvPr>
        </p:nvSpPr>
        <p:spPr>
          <a:xfrm>
            <a:off x="331470" y="365125"/>
            <a:ext cx="11022330" cy="6127115"/>
          </a:xfrm>
        </p:spPr>
        <p:txBody>
          <a:bodyPr/>
          <a:lstStyle/>
          <a:p>
            <a:r>
              <a:rPr lang="en-US" dirty="0"/>
              <a:t>but say the CA statute of limitations is not in the CA statute that creates the cause of action</a:t>
            </a:r>
            <a:br>
              <a:rPr lang="en-US" dirty="0"/>
            </a:br>
            <a:br>
              <a:rPr lang="en-US" dirty="0"/>
            </a:br>
            <a:r>
              <a:rPr lang="en-US" dirty="0"/>
              <a:t>might the CA statute of limitations be substantive anyway?</a:t>
            </a:r>
          </a:p>
        </p:txBody>
      </p:sp>
    </p:spTree>
    <p:extLst>
      <p:ext uri="{BB962C8B-B14F-4D97-AF65-F5344CB8AC3E}">
        <p14:creationId xmlns:p14="http://schemas.microsoft.com/office/powerpoint/2010/main" val="4047007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6C52B-994B-5245-AA1F-843E7DF49930}"/>
              </a:ext>
            </a:extLst>
          </p:cNvPr>
          <p:cNvSpPr>
            <a:spLocks noGrp="1"/>
          </p:cNvSpPr>
          <p:nvPr>
            <p:ph type="title"/>
          </p:nvPr>
        </p:nvSpPr>
        <p:spPr>
          <a:xfrm>
            <a:off x="169333" y="365125"/>
            <a:ext cx="11887199" cy="6250164"/>
          </a:xfrm>
        </p:spPr>
        <p:txBody>
          <a:bodyPr>
            <a:noAutofit/>
          </a:bodyPr>
          <a:lstStyle/>
          <a:p>
            <a:r>
              <a:rPr lang="en-US" sz="3200" dirty="0"/>
              <a:t>some law concerning court administration is “substantive” even though it is not bound up with a cause of action…</a:t>
            </a:r>
            <a:br>
              <a:rPr lang="en-US" sz="3200" dirty="0"/>
            </a:br>
            <a:br>
              <a:rPr lang="en-US" sz="3200" dirty="0"/>
            </a:br>
            <a:r>
              <a:rPr lang="en-US" sz="3200" dirty="0"/>
              <a:t>one Californian kills another Californian in an accident in California</a:t>
            </a:r>
            <a:br>
              <a:rPr lang="en-US" sz="3200" dirty="0"/>
            </a:br>
            <a:br>
              <a:rPr lang="en-US" sz="3200" dirty="0"/>
            </a:br>
            <a:r>
              <a:rPr lang="en-US" sz="3200" dirty="0"/>
              <a:t>a Virginia state court is entertaining the California wrongful death action </a:t>
            </a:r>
            <a:br>
              <a:rPr lang="en-US" sz="3200" dirty="0"/>
            </a:br>
            <a:br>
              <a:rPr lang="en-US" sz="3200" dirty="0"/>
            </a:br>
            <a:r>
              <a:rPr lang="en-US" sz="3200" dirty="0"/>
              <a:t>the California defendant has a Nevada lawyer and speaks to the lawyer in Nevada about the case</a:t>
            </a:r>
            <a:br>
              <a:rPr lang="en-US" sz="3200" dirty="0"/>
            </a:br>
            <a:br>
              <a:rPr lang="en-US" sz="3200" dirty="0"/>
            </a:br>
            <a:r>
              <a:rPr lang="en-US" sz="3200" dirty="0"/>
              <a:t>which attorney-client privilege law applies?</a:t>
            </a:r>
            <a:br>
              <a:rPr lang="en-US" sz="3200" dirty="0"/>
            </a:br>
            <a:r>
              <a:rPr lang="en-US" sz="3200" dirty="0"/>
              <a:t>Cal? </a:t>
            </a:r>
            <a:r>
              <a:rPr lang="en-US" sz="3200" dirty="0" err="1"/>
              <a:t>Va</a:t>
            </a:r>
            <a:r>
              <a:rPr lang="en-US" sz="3200" dirty="0"/>
              <a:t>? </a:t>
            </a:r>
            <a:r>
              <a:rPr lang="en-US" sz="3200" dirty="0" err="1"/>
              <a:t>Nev</a:t>
            </a:r>
            <a:r>
              <a:rPr lang="en-US" sz="3200" dirty="0"/>
              <a:t>?</a:t>
            </a:r>
          </a:p>
        </p:txBody>
      </p:sp>
    </p:spTree>
    <p:extLst>
      <p:ext uri="{BB962C8B-B14F-4D97-AF65-F5344CB8AC3E}">
        <p14:creationId xmlns:p14="http://schemas.microsoft.com/office/powerpoint/2010/main" val="37166971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074B6-60A0-6D4D-89F5-5BB865B31D20}"/>
              </a:ext>
            </a:extLst>
          </p:cNvPr>
          <p:cNvSpPr>
            <a:spLocks noGrp="1"/>
          </p:cNvSpPr>
          <p:nvPr>
            <p:ph type="title"/>
          </p:nvPr>
        </p:nvSpPr>
        <p:spPr>
          <a:xfrm>
            <a:off x="388620" y="365125"/>
            <a:ext cx="10965180" cy="6035675"/>
          </a:xfrm>
        </p:spPr>
        <p:txBody>
          <a:bodyPr>
            <a:normAutofit/>
          </a:bodyPr>
          <a:lstStyle/>
          <a:p>
            <a:r>
              <a:rPr lang="en-US" dirty="0"/>
              <a:t>how to determine whether a sister state’s rule concerning court administration is substantive or procedural</a:t>
            </a:r>
            <a:br>
              <a:rPr lang="en-US" dirty="0"/>
            </a:br>
            <a:br>
              <a:rPr lang="en-US" dirty="0"/>
            </a:br>
            <a:r>
              <a:rPr lang="en-US" dirty="0"/>
              <a:t>(assuming you do not certify the question to the sister state supreme court)</a:t>
            </a:r>
          </a:p>
        </p:txBody>
      </p:sp>
    </p:spTree>
    <p:extLst>
      <p:ext uri="{BB962C8B-B14F-4D97-AF65-F5344CB8AC3E}">
        <p14:creationId xmlns:p14="http://schemas.microsoft.com/office/powerpoint/2010/main" val="15966942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6859D-106F-2743-96DB-131A9DA92FED}"/>
              </a:ext>
            </a:extLst>
          </p:cNvPr>
          <p:cNvSpPr>
            <a:spLocks noGrp="1"/>
          </p:cNvSpPr>
          <p:nvPr>
            <p:ph type="title"/>
          </p:nvPr>
        </p:nvSpPr>
        <p:spPr>
          <a:xfrm>
            <a:off x="480060" y="365125"/>
            <a:ext cx="10873740" cy="5921375"/>
          </a:xfrm>
        </p:spPr>
        <p:txBody>
          <a:bodyPr/>
          <a:lstStyle/>
          <a:p>
            <a:r>
              <a:rPr lang="en-US" dirty="0"/>
              <a:t>two general approaches</a:t>
            </a:r>
            <a:br>
              <a:rPr lang="en-US" dirty="0"/>
            </a:br>
            <a:br>
              <a:rPr lang="en-US" dirty="0"/>
            </a:br>
            <a:r>
              <a:rPr lang="en-US" dirty="0"/>
              <a:t>- scrupulous: look to the purposes of the sister state law at issue and see if they would want it to be used in other court systems</a:t>
            </a:r>
            <a:br>
              <a:rPr lang="en-US" dirty="0"/>
            </a:br>
            <a:br>
              <a:rPr lang="en-US" dirty="0"/>
            </a:br>
            <a:r>
              <a:rPr lang="en-US" dirty="0"/>
              <a:t>- formalistic: use some easily applied test</a:t>
            </a:r>
          </a:p>
        </p:txBody>
      </p:sp>
    </p:spTree>
    <p:extLst>
      <p:ext uri="{BB962C8B-B14F-4D97-AF65-F5344CB8AC3E}">
        <p14:creationId xmlns:p14="http://schemas.microsoft.com/office/powerpoint/2010/main" val="902478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943100" y="1131889"/>
            <a:ext cx="8096250" cy="4567237"/>
          </a:xfrm>
        </p:spPr>
        <p:txBody>
          <a:bodyPr/>
          <a:lstStyle/>
          <a:p>
            <a:pPr eaLnBrk="1" hangingPunct="1"/>
            <a:r>
              <a:rPr lang="en-US" altLang="en-US"/>
              <a:t>how to interpret the other sovereign’s law?</a:t>
            </a:r>
          </a:p>
        </p:txBody>
      </p:sp>
    </p:spTree>
    <p:extLst>
      <p:ext uri="{BB962C8B-B14F-4D97-AF65-F5344CB8AC3E}">
        <p14:creationId xmlns:p14="http://schemas.microsoft.com/office/powerpoint/2010/main" val="18286247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F8C65-764E-9E49-AD6C-37976ECFDED5}"/>
              </a:ext>
            </a:extLst>
          </p:cNvPr>
          <p:cNvSpPr>
            <a:spLocks noGrp="1"/>
          </p:cNvSpPr>
          <p:nvPr>
            <p:ph type="title"/>
          </p:nvPr>
        </p:nvSpPr>
        <p:spPr>
          <a:xfrm>
            <a:off x="400050" y="365125"/>
            <a:ext cx="10953750" cy="6161405"/>
          </a:xfrm>
        </p:spPr>
        <p:txBody>
          <a:bodyPr/>
          <a:lstStyle/>
          <a:p>
            <a:r>
              <a:rPr lang="en-US" dirty="0"/>
              <a:t>example of formalistic approach</a:t>
            </a:r>
            <a:br>
              <a:rPr lang="en-US" dirty="0"/>
            </a:br>
            <a:br>
              <a:rPr lang="en-US" dirty="0"/>
            </a:br>
            <a:r>
              <a:rPr lang="en-US" dirty="0"/>
              <a:t>- consider a SOL to be substantive only if the time period is the statute that creates the cause of action</a:t>
            </a:r>
          </a:p>
        </p:txBody>
      </p:sp>
    </p:spTree>
    <p:extLst>
      <p:ext uri="{BB962C8B-B14F-4D97-AF65-F5344CB8AC3E}">
        <p14:creationId xmlns:p14="http://schemas.microsoft.com/office/powerpoint/2010/main" val="23187996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8C79D-C83D-B34A-BF4A-64550838584B}"/>
              </a:ext>
            </a:extLst>
          </p:cNvPr>
          <p:cNvSpPr>
            <a:spLocks noGrp="1"/>
          </p:cNvSpPr>
          <p:nvPr>
            <p:ph type="title"/>
          </p:nvPr>
        </p:nvSpPr>
        <p:spPr>
          <a:xfrm>
            <a:off x="411480" y="365125"/>
            <a:ext cx="10942320" cy="6104255"/>
          </a:xfrm>
        </p:spPr>
        <p:txBody>
          <a:bodyPr/>
          <a:lstStyle/>
          <a:p>
            <a:r>
              <a:rPr lang="en-US" dirty="0"/>
              <a:t>conflicts of substance and procedure</a:t>
            </a:r>
          </a:p>
        </p:txBody>
      </p:sp>
    </p:spTree>
    <p:extLst>
      <p:ext uri="{BB962C8B-B14F-4D97-AF65-F5344CB8AC3E}">
        <p14:creationId xmlns:p14="http://schemas.microsoft.com/office/powerpoint/2010/main" val="41926009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A4370-A1B2-374A-BB5B-6A71B1CB7F73}"/>
              </a:ext>
            </a:extLst>
          </p:cNvPr>
          <p:cNvSpPr>
            <a:spLocks noGrp="1"/>
          </p:cNvSpPr>
          <p:nvPr>
            <p:ph type="title"/>
          </p:nvPr>
        </p:nvSpPr>
        <p:spPr>
          <a:xfrm>
            <a:off x="422910" y="365125"/>
            <a:ext cx="10930890" cy="6081395"/>
          </a:xfrm>
        </p:spPr>
        <p:txBody>
          <a:bodyPr>
            <a:normAutofit fontScale="90000"/>
          </a:bodyPr>
          <a:lstStyle/>
          <a:p>
            <a:r>
              <a:rPr lang="en-US" dirty="0"/>
              <a:t>one Californian kills another Californian in an accident in California</a:t>
            </a:r>
            <a:br>
              <a:rPr lang="en-US" dirty="0"/>
            </a:br>
            <a:br>
              <a:rPr lang="en-US" dirty="0"/>
            </a:br>
            <a:r>
              <a:rPr lang="en-US" dirty="0"/>
              <a:t>a Virginia state court is entertaining the California wrongful death action </a:t>
            </a:r>
            <a:br>
              <a:rPr lang="en-US" dirty="0"/>
            </a:br>
            <a:br>
              <a:rPr lang="en-US" dirty="0"/>
            </a:br>
            <a:r>
              <a:rPr lang="en-US" dirty="0"/>
              <a:t>1) is Ca WD statute of limitations substantive or procedural?</a:t>
            </a:r>
            <a:br>
              <a:rPr lang="en-US" dirty="0"/>
            </a:br>
            <a:r>
              <a:rPr lang="en-US" dirty="0"/>
              <a:t>2) is </a:t>
            </a:r>
            <a:r>
              <a:rPr lang="en-US" dirty="0" err="1"/>
              <a:t>Va</a:t>
            </a:r>
            <a:r>
              <a:rPr lang="en-US" dirty="0"/>
              <a:t> WD statute of limitations substantive or procedural?</a:t>
            </a:r>
            <a:br>
              <a:rPr lang="en-US" dirty="0"/>
            </a:br>
            <a:r>
              <a:rPr lang="en-US" dirty="0"/>
              <a:t>3) if Ca WD SOL is substantive and </a:t>
            </a:r>
            <a:r>
              <a:rPr lang="en-US" dirty="0" err="1"/>
              <a:t>Va</a:t>
            </a:r>
            <a:r>
              <a:rPr lang="en-US" dirty="0"/>
              <a:t> WD SOL is procedural, which wins in the conflict?</a:t>
            </a:r>
          </a:p>
        </p:txBody>
      </p:sp>
    </p:spTree>
    <p:extLst>
      <p:ext uri="{BB962C8B-B14F-4D97-AF65-F5344CB8AC3E}">
        <p14:creationId xmlns:p14="http://schemas.microsoft.com/office/powerpoint/2010/main" val="26449505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5585" y="365125"/>
            <a:ext cx="11493661" cy="6012526"/>
          </a:xfrm>
        </p:spPr>
        <p:txBody>
          <a:bodyPr>
            <a:normAutofit/>
          </a:bodyPr>
          <a:lstStyle/>
          <a:p>
            <a:r>
              <a:rPr lang="en-US" sz="4000" dirty="0"/>
              <a:t>P sues D in Virginia state court under California law for wrongful death 2.5 years after the death</a:t>
            </a:r>
            <a:br>
              <a:rPr lang="en-US" sz="4000" dirty="0"/>
            </a:br>
            <a:br>
              <a:rPr lang="en-US" sz="4000" dirty="0"/>
            </a:br>
            <a:r>
              <a:rPr lang="en-US" sz="4000" dirty="0" err="1"/>
              <a:t>Va’s</a:t>
            </a:r>
            <a:r>
              <a:rPr lang="en-US" sz="4000" dirty="0"/>
              <a:t> WD time limitation 	Ca’s WD time limitation</a:t>
            </a:r>
            <a:br>
              <a:rPr lang="en-US" sz="4000" dirty="0"/>
            </a:br>
            <a:br>
              <a:rPr lang="en-US" sz="4000" dirty="0"/>
            </a:br>
            <a:r>
              <a:rPr lang="en-US" sz="4000" dirty="0"/>
              <a:t>2-yr substantive			3-yr substantive</a:t>
            </a:r>
            <a:br>
              <a:rPr lang="en-US" sz="4000" dirty="0"/>
            </a:br>
            <a:r>
              <a:rPr lang="en-US" sz="4000" dirty="0"/>
              <a:t>2-yr procedural			3-yr procedural</a:t>
            </a:r>
            <a:br>
              <a:rPr lang="en-US" sz="4000" dirty="0"/>
            </a:br>
            <a:r>
              <a:rPr lang="en-US" sz="4000" dirty="0"/>
              <a:t>2-yr procedural			3-yr substantive</a:t>
            </a:r>
            <a:br>
              <a:rPr lang="en-US" sz="4000" dirty="0"/>
            </a:br>
            <a:r>
              <a:rPr lang="en-US" sz="4000" dirty="0"/>
              <a:t>3-yr procedural			2-yr substantive</a:t>
            </a:r>
            <a:br>
              <a:rPr lang="en-US" sz="4000" dirty="0"/>
            </a:br>
            <a:r>
              <a:rPr lang="en-US" sz="4000" dirty="0"/>
              <a:t>2-yr substantive			3-yr procedural</a:t>
            </a:r>
          </a:p>
        </p:txBody>
      </p:sp>
    </p:spTree>
    <p:extLst>
      <p:ext uri="{BB962C8B-B14F-4D97-AF65-F5344CB8AC3E}">
        <p14:creationId xmlns:p14="http://schemas.microsoft.com/office/powerpoint/2010/main" val="34456926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8F830-47E1-B24D-8D1E-B730C015CDC9}"/>
              </a:ext>
            </a:extLst>
          </p:cNvPr>
          <p:cNvSpPr>
            <a:spLocks noGrp="1"/>
          </p:cNvSpPr>
          <p:nvPr>
            <p:ph type="title"/>
          </p:nvPr>
        </p:nvSpPr>
        <p:spPr>
          <a:xfrm>
            <a:off x="514350" y="365125"/>
            <a:ext cx="10839450" cy="6012815"/>
          </a:xfrm>
        </p:spPr>
        <p:txBody>
          <a:bodyPr/>
          <a:lstStyle/>
          <a:p>
            <a:r>
              <a:rPr lang="en-US" dirty="0"/>
              <a:t>sometimes forum procedure can beat sister state substance</a:t>
            </a:r>
          </a:p>
        </p:txBody>
      </p:sp>
    </p:spTree>
    <p:extLst>
      <p:ext uri="{BB962C8B-B14F-4D97-AF65-F5344CB8AC3E}">
        <p14:creationId xmlns:p14="http://schemas.microsoft.com/office/powerpoint/2010/main" val="15429575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C7B27-7CDE-1D42-AF66-25F8384898A3}"/>
              </a:ext>
            </a:extLst>
          </p:cNvPr>
          <p:cNvSpPr>
            <a:spLocks noGrp="1"/>
          </p:cNvSpPr>
          <p:nvPr>
            <p:ph type="title"/>
          </p:nvPr>
        </p:nvSpPr>
        <p:spPr>
          <a:xfrm>
            <a:off x="525780" y="365125"/>
            <a:ext cx="10828020" cy="5978525"/>
          </a:xfrm>
        </p:spPr>
        <p:txBody>
          <a:bodyPr/>
          <a:lstStyle/>
          <a:p>
            <a:r>
              <a:rPr lang="en-US" dirty="0"/>
              <a:t>California wrongful death action in Virginia state court</a:t>
            </a:r>
            <a:br>
              <a:rPr lang="en-US" dirty="0"/>
            </a:br>
            <a:br>
              <a:rPr lang="en-US" dirty="0"/>
            </a:br>
            <a:r>
              <a:rPr lang="en-US" dirty="0"/>
              <a:t>even if California’s service rule is substantive, the Virginia state court can apply its service rule anyway</a:t>
            </a:r>
          </a:p>
        </p:txBody>
      </p:sp>
    </p:spTree>
    <p:extLst>
      <p:ext uri="{BB962C8B-B14F-4D97-AF65-F5344CB8AC3E}">
        <p14:creationId xmlns:p14="http://schemas.microsoft.com/office/powerpoint/2010/main" val="9554021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83C59-FBA4-9D46-BC17-2F2B3E9F749B}"/>
              </a:ext>
            </a:extLst>
          </p:cNvPr>
          <p:cNvSpPr>
            <a:spLocks noGrp="1"/>
          </p:cNvSpPr>
          <p:nvPr>
            <p:ph type="title"/>
          </p:nvPr>
        </p:nvSpPr>
        <p:spPr>
          <a:xfrm>
            <a:off x="428978" y="365125"/>
            <a:ext cx="10924822" cy="6250164"/>
          </a:xfrm>
        </p:spPr>
        <p:txBody>
          <a:bodyPr/>
          <a:lstStyle/>
          <a:p>
            <a:r>
              <a:rPr lang="en-US" dirty="0"/>
              <a:t>so where do we stand for horizontal substance/procedure questions?</a:t>
            </a:r>
          </a:p>
        </p:txBody>
      </p:sp>
    </p:spTree>
    <p:extLst>
      <p:ext uri="{BB962C8B-B14F-4D97-AF65-F5344CB8AC3E}">
        <p14:creationId xmlns:p14="http://schemas.microsoft.com/office/powerpoint/2010/main" val="1601244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67729-C7F3-B14F-A2CA-F9526BBD0A8C}"/>
              </a:ext>
            </a:extLst>
          </p:cNvPr>
          <p:cNvSpPr>
            <a:spLocks noGrp="1"/>
          </p:cNvSpPr>
          <p:nvPr>
            <p:ph type="title"/>
          </p:nvPr>
        </p:nvSpPr>
        <p:spPr>
          <a:xfrm>
            <a:off x="468630" y="365125"/>
            <a:ext cx="10885170" cy="6081395"/>
          </a:xfrm>
        </p:spPr>
        <p:txBody>
          <a:bodyPr/>
          <a:lstStyle/>
          <a:p>
            <a:r>
              <a:rPr lang="en-US" dirty="0"/>
              <a:t>when forum procedure should beat sister state substance, the answer is easy</a:t>
            </a:r>
            <a:br>
              <a:rPr lang="en-US" dirty="0"/>
            </a:br>
            <a:br>
              <a:rPr lang="en-US" dirty="0"/>
            </a:br>
            <a:r>
              <a:rPr lang="en-US" dirty="0"/>
              <a:t>- use forum law</a:t>
            </a:r>
          </a:p>
        </p:txBody>
      </p:sp>
    </p:spTree>
    <p:extLst>
      <p:ext uri="{BB962C8B-B14F-4D97-AF65-F5344CB8AC3E}">
        <p14:creationId xmlns:p14="http://schemas.microsoft.com/office/powerpoint/2010/main" val="13189423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805" y="365125"/>
            <a:ext cx="10851995" cy="6057977"/>
          </a:xfrm>
        </p:spPr>
        <p:txBody>
          <a:bodyPr>
            <a:normAutofit/>
          </a:bodyPr>
          <a:lstStyle/>
          <a:p>
            <a:r>
              <a:rPr lang="en-US" dirty="0"/>
              <a:t>service rules: </a:t>
            </a:r>
            <a:br>
              <a:rPr lang="en-US" dirty="0"/>
            </a:br>
            <a:br>
              <a:rPr lang="en-US" dirty="0"/>
            </a:br>
            <a:r>
              <a:rPr lang="en-US" dirty="0"/>
              <a:t>use forum law</a:t>
            </a:r>
          </a:p>
        </p:txBody>
      </p:sp>
    </p:spTree>
    <p:extLst>
      <p:ext uri="{BB962C8B-B14F-4D97-AF65-F5344CB8AC3E}">
        <p14:creationId xmlns:p14="http://schemas.microsoft.com/office/powerpoint/2010/main" val="20962113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F5EFE-7A9E-D244-8AD9-E3B430AC9646}"/>
              </a:ext>
            </a:extLst>
          </p:cNvPr>
          <p:cNvSpPr>
            <a:spLocks noGrp="1"/>
          </p:cNvSpPr>
          <p:nvPr>
            <p:ph type="title"/>
          </p:nvPr>
        </p:nvSpPr>
        <p:spPr>
          <a:xfrm>
            <a:off x="365760" y="365125"/>
            <a:ext cx="10988040" cy="6001385"/>
          </a:xfrm>
        </p:spPr>
        <p:txBody>
          <a:bodyPr/>
          <a:lstStyle/>
          <a:p>
            <a:r>
              <a:rPr lang="en-US" dirty="0"/>
              <a:t>but when you think forum procedure should yield to sister state substance things are harder</a:t>
            </a:r>
            <a:br>
              <a:rPr lang="en-US" dirty="0"/>
            </a:br>
            <a:br>
              <a:rPr lang="en-US" dirty="0"/>
            </a:br>
            <a:r>
              <a:rPr lang="en-US" dirty="0"/>
              <a:t>have to find out whether sister state law is substantive or not</a:t>
            </a:r>
            <a:br>
              <a:rPr lang="en-US" dirty="0"/>
            </a:br>
            <a:br>
              <a:rPr lang="en-US" dirty="0"/>
            </a:br>
            <a:r>
              <a:rPr lang="en-US" dirty="0"/>
              <a:t>- if you use the scrupulous test it is hard</a:t>
            </a:r>
            <a:br>
              <a:rPr lang="en-US" dirty="0"/>
            </a:br>
            <a:r>
              <a:rPr lang="en-US" dirty="0"/>
              <a:t>- formalistic approach is easier</a:t>
            </a:r>
          </a:p>
        </p:txBody>
      </p:sp>
    </p:spTree>
    <p:extLst>
      <p:ext uri="{BB962C8B-B14F-4D97-AF65-F5344CB8AC3E}">
        <p14:creationId xmlns:p14="http://schemas.microsoft.com/office/powerpoint/2010/main" val="1042695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073" y="365125"/>
            <a:ext cx="10684727" cy="6035675"/>
          </a:xfrm>
        </p:spPr>
        <p:txBody>
          <a:bodyPr/>
          <a:lstStyle/>
          <a:p>
            <a:r>
              <a:rPr lang="en-US" dirty="0"/>
              <a:t>Swift v. Tyson</a:t>
            </a:r>
            <a:br>
              <a:rPr lang="en-US" dirty="0"/>
            </a:br>
            <a:r>
              <a:rPr lang="en-US" dirty="0"/>
              <a:t>Black &amp; White Taxicab</a:t>
            </a:r>
            <a:br>
              <a:rPr lang="en-US" dirty="0"/>
            </a:br>
            <a:br>
              <a:rPr lang="en-US" dirty="0"/>
            </a:br>
            <a:r>
              <a:rPr lang="en-US" dirty="0"/>
              <a:t>if a state’s officials have chosen to adopt the general common law, a federal court will come to its own conclusion about what the general common law standard in the state is, without deferring to the state’s courts</a:t>
            </a:r>
            <a:br>
              <a:rPr lang="en-US" dirty="0"/>
            </a:br>
            <a:endParaRPr lang="en-US" dirty="0"/>
          </a:p>
        </p:txBody>
      </p:sp>
    </p:spTree>
    <p:extLst>
      <p:ext uri="{BB962C8B-B14F-4D97-AF65-F5344CB8AC3E}">
        <p14:creationId xmlns:p14="http://schemas.microsoft.com/office/powerpoint/2010/main" val="14321512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410" y="474823"/>
            <a:ext cx="10809790" cy="5908353"/>
          </a:xfrm>
        </p:spPr>
        <p:txBody>
          <a:bodyPr>
            <a:normAutofit fontScale="90000"/>
          </a:bodyPr>
          <a:lstStyle/>
          <a:p>
            <a:r>
              <a:rPr lang="en-US" dirty="0"/>
              <a:t>statutes of limitations…</a:t>
            </a:r>
            <a:br>
              <a:rPr lang="en-US" dirty="0"/>
            </a:br>
            <a:br>
              <a:rPr lang="en-US" dirty="0"/>
            </a:br>
            <a:r>
              <a:rPr lang="en-US" dirty="0"/>
              <a:t>traditional view:</a:t>
            </a:r>
            <a:br>
              <a:rPr lang="en-US" dirty="0"/>
            </a:br>
            <a:br>
              <a:rPr lang="en-US" dirty="0"/>
            </a:br>
            <a:r>
              <a:rPr lang="en-US" dirty="0"/>
              <a:t>presumptively procedural</a:t>
            </a:r>
            <a:br>
              <a:rPr lang="en-US" dirty="0"/>
            </a:br>
            <a:br>
              <a:rPr lang="en-US" dirty="0"/>
            </a:br>
            <a:r>
              <a:rPr lang="en-US" dirty="0"/>
              <a:t>but if time period is in the statute that creates the cause of action it is substantive (bound up with cause of action), with forum procedure yielding to another jurisdiction’s substance</a:t>
            </a:r>
          </a:p>
        </p:txBody>
      </p:sp>
    </p:spTree>
    <p:extLst>
      <p:ext uri="{BB962C8B-B14F-4D97-AF65-F5344CB8AC3E}">
        <p14:creationId xmlns:p14="http://schemas.microsoft.com/office/powerpoint/2010/main" val="38559386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EC25F-D254-DB4E-AF62-012449816B54}"/>
              </a:ext>
            </a:extLst>
          </p:cNvPr>
          <p:cNvSpPr>
            <a:spLocks noGrp="1"/>
          </p:cNvSpPr>
          <p:nvPr>
            <p:ph type="title"/>
          </p:nvPr>
        </p:nvSpPr>
        <p:spPr>
          <a:xfrm>
            <a:off x="537210" y="365125"/>
            <a:ext cx="10816590" cy="5978525"/>
          </a:xfrm>
        </p:spPr>
        <p:txBody>
          <a:bodyPr/>
          <a:lstStyle/>
          <a:p>
            <a:r>
              <a:rPr lang="en-US" dirty="0"/>
              <a:t>modern view</a:t>
            </a:r>
            <a:br>
              <a:rPr lang="en-US" dirty="0"/>
            </a:br>
            <a:br>
              <a:rPr lang="en-US" dirty="0"/>
            </a:br>
            <a:r>
              <a:rPr lang="en-US" dirty="0"/>
              <a:t>tends to treat more as substantive</a:t>
            </a:r>
          </a:p>
        </p:txBody>
      </p:sp>
    </p:spTree>
    <p:extLst>
      <p:ext uri="{BB962C8B-B14F-4D97-AF65-F5344CB8AC3E}">
        <p14:creationId xmlns:p14="http://schemas.microsoft.com/office/powerpoint/2010/main" val="9154004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C749-0A23-E442-8DDC-1A0D7447F04B}"/>
              </a:ext>
            </a:extLst>
          </p:cNvPr>
          <p:cNvSpPr>
            <a:spLocks noGrp="1"/>
          </p:cNvSpPr>
          <p:nvPr>
            <p:ph type="title"/>
          </p:nvPr>
        </p:nvSpPr>
        <p:spPr>
          <a:xfrm>
            <a:off x="571500" y="365125"/>
            <a:ext cx="10782300" cy="6058535"/>
          </a:xfrm>
        </p:spPr>
        <p:txBody>
          <a:bodyPr/>
          <a:lstStyle/>
          <a:p>
            <a:r>
              <a:rPr lang="en-US" dirty="0"/>
              <a:t>burden of proof</a:t>
            </a:r>
          </a:p>
        </p:txBody>
      </p:sp>
    </p:spTree>
    <p:extLst>
      <p:ext uri="{BB962C8B-B14F-4D97-AF65-F5344CB8AC3E}">
        <p14:creationId xmlns:p14="http://schemas.microsoft.com/office/powerpoint/2010/main" val="196020090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159" y="365125"/>
            <a:ext cx="10786641" cy="6105123"/>
          </a:xfrm>
        </p:spPr>
        <p:txBody>
          <a:bodyPr>
            <a:normAutofit fontScale="90000"/>
          </a:bodyPr>
          <a:lstStyle/>
          <a:p>
            <a:r>
              <a:rPr lang="en-US" altLang="en-US" dirty="0"/>
              <a:t>P sues D in state court in Virginia under New York negligence law</a:t>
            </a:r>
            <a:br>
              <a:rPr lang="en-US" altLang="en-US" dirty="0"/>
            </a:br>
            <a:br>
              <a:rPr lang="en-US" altLang="en-US" dirty="0"/>
            </a:br>
            <a:r>
              <a:rPr lang="en-US" altLang="en-US" dirty="0"/>
              <a:t>New York law puts the burden of proof on the plaintiff to show his lack of contributory negligence </a:t>
            </a:r>
            <a:br>
              <a:rPr lang="en-US" altLang="en-US" dirty="0"/>
            </a:br>
            <a:br>
              <a:rPr lang="en-US" altLang="en-US" dirty="0"/>
            </a:br>
            <a:r>
              <a:rPr lang="en-US" altLang="en-US" dirty="0"/>
              <a:t>under Virginia law contributory negligence is an affirmative defense</a:t>
            </a:r>
            <a:br>
              <a:rPr lang="en-US" altLang="en-US" dirty="0"/>
            </a:br>
            <a:br>
              <a:rPr lang="en-US" altLang="en-US" dirty="0"/>
            </a:br>
            <a:r>
              <a:rPr lang="en-US" altLang="en-US" dirty="0"/>
              <a:t>what result?</a:t>
            </a:r>
            <a:endParaRPr lang="en-US" dirty="0"/>
          </a:p>
        </p:txBody>
      </p:sp>
    </p:spTree>
    <p:extLst>
      <p:ext uri="{BB962C8B-B14F-4D97-AF65-F5344CB8AC3E}">
        <p14:creationId xmlns:p14="http://schemas.microsoft.com/office/powerpoint/2010/main" val="33270150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010" y="365125"/>
            <a:ext cx="10809790" cy="5908353"/>
          </a:xfrm>
        </p:spPr>
        <p:txBody>
          <a:bodyPr/>
          <a:lstStyle/>
          <a:p>
            <a:r>
              <a:rPr lang="en-US" dirty="0"/>
              <a:t>burdens of proof: </a:t>
            </a:r>
            <a:br>
              <a:rPr lang="en-US" dirty="0"/>
            </a:br>
            <a:br>
              <a:rPr lang="en-US" dirty="0"/>
            </a:br>
            <a:r>
              <a:rPr lang="en-US" dirty="0"/>
              <a:t>presumptively substantive (particularly when accompanied by a burden of pleading)</a:t>
            </a:r>
            <a:br>
              <a:rPr lang="en-US" dirty="0"/>
            </a:br>
            <a:br>
              <a:rPr lang="en-US" dirty="0"/>
            </a:br>
            <a:r>
              <a:rPr lang="en-US" dirty="0"/>
              <a:t>with forum procedure yielding to another jurisdiction’s substance</a:t>
            </a:r>
          </a:p>
        </p:txBody>
      </p:sp>
    </p:spTree>
    <p:extLst>
      <p:ext uri="{BB962C8B-B14F-4D97-AF65-F5344CB8AC3E}">
        <p14:creationId xmlns:p14="http://schemas.microsoft.com/office/powerpoint/2010/main" val="93988472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654" y="365125"/>
            <a:ext cx="10863146" cy="6102582"/>
          </a:xfrm>
        </p:spPr>
        <p:txBody>
          <a:bodyPr/>
          <a:lstStyle/>
          <a:p>
            <a:r>
              <a:rPr lang="en-US" dirty="0"/>
              <a:t>applying another jurisdiction’s substantive law</a:t>
            </a:r>
            <a:br>
              <a:rPr lang="en-US" dirty="0"/>
            </a:br>
            <a:br>
              <a:rPr lang="en-US" dirty="0"/>
            </a:br>
            <a:r>
              <a:rPr lang="en-US" dirty="0"/>
              <a:t>vs. </a:t>
            </a:r>
            <a:br>
              <a:rPr lang="en-US" dirty="0"/>
            </a:br>
            <a:br>
              <a:rPr lang="en-US" dirty="0"/>
            </a:br>
            <a:r>
              <a:rPr lang="en-US" dirty="0"/>
              <a:t>incorporating a standard from another jurisdiction’s law into forum law</a:t>
            </a:r>
          </a:p>
        </p:txBody>
      </p:sp>
    </p:spTree>
    <p:extLst>
      <p:ext uri="{BB962C8B-B14F-4D97-AF65-F5344CB8AC3E}">
        <p14:creationId xmlns:p14="http://schemas.microsoft.com/office/powerpoint/2010/main" val="16475717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070517" y="1063626"/>
            <a:ext cx="9597483" cy="4935730"/>
          </a:xfrm>
        </p:spPr>
        <p:txBody>
          <a:bodyPr>
            <a:normAutofit fontScale="90000"/>
          </a:bodyPr>
          <a:lstStyle/>
          <a:p>
            <a:pPr eaLnBrk="1" hangingPunct="1"/>
            <a:r>
              <a:rPr lang="en-US" altLang="en-US" sz="4000" dirty="0"/>
              <a:t>MO state courts have a generous 3 year statute of limitations for tort</a:t>
            </a:r>
            <a:br>
              <a:rPr lang="en-US" altLang="en-US" sz="4000" dirty="0"/>
            </a:br>
            <a:br>
              <a:rPr lang="en-US" altLang="en-US" sz="4000" dirty="0"/>
            </a:br>
            <a:r>
              <a:rPr lang="en-US" altLang="en-US" sz="4000" dirty="0"/>
              <a:t>too many people are coming to MO state court to sue under sister state causes of action</a:t>
            </a:r>
            <a:br>
              <a:rPr lang="en-US" altLang="en-US" sz="4000" dirty="0"/>
            </a:br>
            <a:br>
              <a:rPr lang="en-US" altLang="en-US" sz="4000" dirty="0"/>
            </a:br>
            <a:r>
              <a:rPr lang="en-US" altLang="en-US" sz="4000" dirty="0"/>
              <a:t>so MO enacts a borrowing statute:</a:t>
            </a:r>
            <a:br>
              <a:rPr lang="en-US" altLang="en-US" sz="4000" dirty="0"/>
            </a:br>
            <a:r>
              <a:rPr lang="en-US" altLang="en-US" sz="4000" dirty="0"/>
              <a:t>the MO statute of limitations for tort incorporates the time period of the state that provides the cause of action</a:t>
            </a:r>
          </a:p>
        </p:txBody>
      </p:sp>
    </p:spTree>
    <p:extLst>
      <p:ext uri="{BB962C8B-B14F-4D97-AF65-F5344CB8AC3E}">
        <p14:creationId xmlns:p14="http://schemas.microsoft.com/office/powerpoint/2010/main" val="294580679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80B11-0A7A-2041-9320-63019CC274DC}"/>
              </a:ext>
            </a:extLst>
          </p:cNvPr>
          <p:cNvSpPr>
            <a:spLocks noGrp="1"/>
          </p:cNvSpPr>
          <p:nvPr>
            <p:ph type="title"/>
          </p:nvPr>
        </p:nvSpPr>
        <p:spPr>
          <a:xfrm>
            <a:off x="417689" y="365125"/>
            <a:ext cx="10936111" cy="6137275"/>
          </a:xfrm>
        </p:spPr>
        <p:txBody>
          <a:bodyPr/>
          <a:lstStyle/>
          <a:p>
            <a:r>
              <a:rPr lang="en-US" dirty="0"/>
              <a:t>now…</a:t>
            </a:r>
          </a:p>
        </p:txBody>
      </p:sp>
    </p:spTree>
    <p:extLst>
      <p:ext uri="{BB962C8B-B14F-4D97-AF65-F5344CB8AC3E}">
        <p14:creationId xmlns:p14="http://schemas.microsoft.com/office/powerpoint/2010/main" val="296624982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798653" y="532436"/>
            <a:ext cx="10509813" cy="5239716"/>
          </a:xfrm>
        </p:spPr>
        <p:txBody>
          <a:bodyPr/>
          <a:lstStyle/>
          <a:p>
            <a:pPr eaLnBrk="1" hangingPunct="1"/>
            <a:r>
              <a:rPr lang="en-US" altLang="en-US" dirty="0"/>
              <a:t>what is </a:t>
            </a:r>
            <a:r>
              <a:rPr lang="en-US" altLang="en-US" i="1" dirty="0"/>
              <a:t>federal</a:t>
            </a:r>
            <a:r>
              <a:rPr lang="en-US" altLang="en-US" dirty="0"/>
              <a:t> power over procedure when a federal court is entertaining a state law cause of action?</a:t>
            </a:r>
          </a:p>
        </p:txBody>
      </p:sp>
    </p:spTree>
    <p:extLst>
      <p:ext uri="{BB962C8B-B14F-4D97-AF65-F5344CB8AC3E}">
        <p14:creationId xmlns:p14="http://schemas.microsoft.com/office/powerpoint/2010/main" val="295180664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182" y="365125"/>
            <a:ext cx="10705618" cy="5931503"/>
          </a:xfrm>
        </p:spPr>
        <p:txBody>
          <a:bodyPr/>
          <a:lstStyle/>
          <a:p>
            <a:r>
              <a:rPr lang="en-US" dirty="0"/>
              <a:t>federal </a:t>
            </a:r>
            <a:r>
              <a:rPr lang="en-US" i="1" dirty="0"/>
              <a:t>constitutional</a:t>
            </a:r>
            <a:r>
              <a:rPr lang="en-US" dirty="0"/>
              <a:t> law governing procedure in federal court</a:t>
            </a:r>
            <a:r>
              <a:rPr lang="mr-IN" dirty="0"/>
              <a:t>…</a:t>
            </a:r>
            <a:endParaRPr lang="en-US" dirty="0"/>
          </a:p>
        </p:txBody>
      </p:sp>
    </p:spTree>
    <p:extLst>
      <p:ext uri="{BB962C8B-B14F-4D97-AF65-F5344CB8AC3E}">
        <p14:creationId xmlns:p14="http://schemas.microsoft.com/office/powerpoint/2010/main" val="3697165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0214" y="365125"/>
            <a:ext cx="10643586" cy="5920265"/>
          </a:xfrm>
        </p:spPr>
        <p:txBody>
          <a:bodyPr/>
          <a:lstStyle/>
          <a:p>
            <a:r>
              <a:rPr lang="en-US" dirty="0"/>
              <a:t>that was probably what the state’s courts themselves wanted at the time</a:t>
            </a:r>
            <a:br>
              <a:rPr lang="en-US" dirty="0"/>
            </a:br>
            <a:br>
              <a:rPr lang="en-US" dirty="0"/>
            </a:br>
            <a:r>
              <a:rPr lang="en-US" dirty="0"/>
              <a:t>they would not defer to what sister state courts said about the general common law in the sister state</a:t>
            </a:r>
          </a:p>
        </p:txBody>
      </p:sp>
    </p:spTree>
    <p:extLst>
      <p:ext uri="{BB962C8B-B14F-4D97-AF65-F5344CB8AC3E}">
        <p14:creationId xmlns:p14="http://schemas.microsoft.com/office/powerpoint/2010/main" val="295909614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737" y="365125"/>
            <a:ext cx="10692063" cy="6023643"/>
          </a:xfrm>
        </p:spPr>
        <p:txBody>
          <a:bodyPr/>
          <a:lstStyle/>
          <a:p>
            <a:r>
              <a:rPr lang="en-US" dirty="0"/>
              <a:t>Seventh Amendment</a:t>
            </a:r>
            <a:br>
              <a:rPr lang="en-US" dirty="0"/>
            </a:br>
            <a:br>
              <a:rPr lang="en-US" dirty="0"/>
            </a:br>
            <a:r>
              <a:rPr lang="en-US" dirty="0"/>
              <a:t>In Suits at common law, where the value in controversy shall exceed twenty dollars, the right of trial by jury shall be preserved, and no fact tried by a jury, shall be otherwise re-examined in any Court of the United States, than according to the rules of the common law.</a:t>
            </a:r>
          </a:p>
        </p:txBody>
      </p:sp>
    </p:spTree>
    <p:extLst>
      <p:ext uri="{BB962C8B-B14F-4D97-AF65-F5344CB8AC3E}">
        <p14:creationId xmlns:p14="http://schemas.microsoft.com/office/powerpoint/2010/main" val="1919637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757" y="365125"/>
            <a:ext cx="10694043" cy="6024100"/>
          </a:xfrm>
        </p:spPr>
        <p:txBody>
          <a:bodyPr>
            <a:normAutofit fontScale="90000"/>
          </a:bodyPr>
          <a:lstStyle/>
          <a:p>
            <a:r>
              <a:rPr lang="en-US" dirty="0"/>
              <a:t>P sues D under Virginia law in federal court in Virginia</a:t>
            </a:r>
            <a:br>
              <a:rPr lang="en-US" dirty="0"/>
            </a:br>
            <a:br>
              <a:rPr lang="en-US" dirty="0"/>
            </a:br>
            <a:r>
              <a:rPr lang="en-US" dirty="0"/>
              <a:t>under the 7</a:t>
            </a:r>
            <a:r>
              <a:rPr lang="en-US" baseline="30000" dirty="0"/>
              <a:t>th</a:t>
            </a:r>
            <a:r>
              <a:rPr lang="en-US" dirty="0"/>
              <a:t> Amendment, a factual issue must be decided by a jury in federal court</a:t>
            </a:r>
            <a:br>
              <a:rPr lang="en-US" dirty="0"/>
            </a:br>
            <a:br>
              <a:rPr lang="en-US" dirty="0"/>
            </a:br>
            <a:r>
              <a:rPr lang="en-US" dirty="0"/>
              <a:t>under Virginia law, it does not</a:t>
            </a:r>
            <a:br>
              <a:rPr lang="en-US" dirty="0"/>
            </a:br>
            <a:br>
              <a:rPr lang="en-US" dirty="0"/>
            </a:br>
            <a:r>
              <a:rPr lang="en-US" dirty="0"/>
              <a:t>which law applies, Virginia or federal?</a:t>
            </a:r>
            <a:br>
              <a:rPr lang="en-US" dirty="0"/>
            </a:br>
            <a:endParaRPr lang="en-US" dirty="0"/>
          </a:p>
        </p:txBody>
      </p:sp>
    </p:spTree>
    <p:extLst>
      <p:ext uri="{BB962C8B-B14F-4D97-AF65-F5344CB8AC3E}">
        <p14:creationId xmlns:p14="http://schemas.microsoft.com/office/powerpoint/2010/main" val="324925305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064871" y="520861"/>
            <a:ext cx="8974479" cy="5190965"/>
          </a:xfrm>
        </p:spPr>
        <p:txBody>
          <a:bodyPr/>
          <a:lstStyle/>
          <a:p>
            <a:r>
              <a:rPr lang="en-US" altLang="en-US" dirty="0"/>
              <a:t>federal</a:t>
            </a:r>
            <a:r>
              <a:rPr lang="en-US" altLang="en-US" i="1" dirty="0"/>
              <a:t> common law </a:t>
            </a:r>
            <a:r>
              <a:rPr lang="en-US" altLang="en-US" dirty="0"/>
              <a:t>governing procedure in federal court</a:t>
            </a:r>
            <a:br>
              <a:rPr lang="en-US" altLang="en-US" i="1" dirty="0"/>
            </a:br>
            <a:br>
              <a:rPr lang="en-US" altLang="en-US" i="1" dirty="0"/>
            </a:br>
            <a:r>
              <a:rPr lang="en-US" altLang="en-US" i="1" dirty="0"/>
              <a:t>- </a:t>
            </a:r>
            <a:r>
              <a:rPr lang="en-US" altLang="en-US" dirty="0"/>
              <a:t>ignore federal statutes and FRCPs</a:t>
            </a:r>
          </a:p>
        </p:txBody>
      </p:sp>
    </p:spTree>
    <p:extLst>
      <p:ext uri="{BB962C8B-B14F-4D97-AF65-F5344CB8AC3E}">
        <p14:creationId xmlns:p14="http://schemas.microsoft.com/office/powerpoint/2010/main" val="168269092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601884" y="405113"/>
            <a:ext cx="10868627" cy="6076709"/>
          </a:xfrm>
        </p:spPr>
        <p:txBody>
          <a:bodyPr>
            <a:normAutofit/>
          </a:bodyPr>
          <a:lstStyle/>
          <a:p>
            <a:r>
              <a:rPr lang="en-US" altLang="en-US" sz="3600" dirty="0"/>
              <a:t>P sues D in federal court in New York under New York negligence law</a:t>
            </a:r>
            <a:br>
              <a:rPr lang="en-US" altLang="en-US" sz="3600" dirty="0"/>
            </a:br>
            <a:br>
              <a:rPr lang="en-US" altLang="en-US" sz="3600" dirty="0"/>
            </a:br>
            <a:r>
              <a:rPr lang="en-US" altLang="en-US" sz="3600" dirty="0"/>
              <a:t>New York law puts the burden of proof on the plaintiff to show his lack of contributory negligence </a:t>
            </a:r>
            <a:br>
              <a:rPr lang="en-US" altLang="en-US" sz="3600" dirty="0"/>
            </a:br>
            <a:br>
              <a:rPr lang="en-US" altLang="en-US" sz="3600" dirty="0"/>
            </a:br>
            <a:r>
              <a:rPr lang="en-US" altLang="en-US" sz="3600" dirty="0"/>
              <a:t>can the federal court use a federal common law rule making contributory negligence an affirmative defense instead?</a:t>
            </a:r>
            <a:br>
              <a:rPr lang="en-US" altLang="en-US" sz="3600" dirty="0"/>
            </a:br>
            <a:endParaRPr lang="en-US" altLang="en-US" sz="3600" dirty="0"/>
          </a:p>
        </p:txBody>
      </p:sp>
    </p:spTree>
    <p:extLst>
      <p:ext uri="{BB962C8B-B14F-4D97-AF65-F5344CB8AC3E}">
        <p14:creationId xmlns:p14="http://schemas.microsoft.com/office/powerpoint/2010/main" val="193989284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16114" y="1131888"/>
            <a:ext cx="8123237" cy="4464050"/>
          </a:xfrm>
        </p:spPr>
        <p:txBody>
          <a:bodyPr/>
          <a:lstStyle/>
          <a:p>
            <a:r>
              <a:rPr lang="en-US" altLang="en-US" dirty="0"/>
              <a:t>Palmer v. Hoffman (US 1943)</a:t>
            </a:r>
            <a:br>
              <a:rPr lang="en-US" altLang="en-US" dirty="0"/>
            </a:br>
            <a:br>
              <a:rPr lang="en-US" altLang="en-US" dirty="0"/>
            </a:br>
            <a:r>
              <a:rPr lang="en-US" altLang="en-US" dirty="0"/>
              <a:t>also Cities Service Oil Co. v. Dunlap (US 1939)</a:t>
            </a:r>
          </a:p>
        </p:txBody>
      </p:sp>
    </p:spTree>
    <p:extLst>
      <p:ext uri="{BB962C8B-B14F-4D97-AF65-F5344CB8AC3E}">
        <p14:creationId xmlns:p14="http://schemas.microsoft.com/office/powerpoint/2010/main" val="108315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879600" y="1131888"/>
            <a:ext cx="8159750" cy="4868862"/>
          </a:xfrm>
        </p:spPr>
        <p:txBody>
          <a:bodyPr/>
          <a:lstStyle/>
          <a:p>
            <a:r>
              <a:rPr lang="en-US" altLang="en-US"/>
              <a:t>Guaranty Trust v. York (U.S. 1945)</a:t>
            </a:r>
          </a:p>
        </p:txBody>
      </p:sp>
    </p:spTree>
    <p:extLst>
      <p:ext uri="{BB962C8B-B14F-4D97-AF65-F5344CB8AC3E}">
        <p14:creationId xmlns:p14="http://schemas.microsoft.com/office/powerpoint/2010/main" val="316904919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D14EA-941D-A444-9BED-E2556FF793C0}"/>
              </a:ext>
            </a:extLst>
          </p:cNvPr>
          <p:cNvSpPr>
            <a:spLocks noGrp="1"/>
          </p:cNvSpPr>
          <p:nvPr>
            <p:ph type="title"/>
          </p:nvPr>
        </p:nvSpPr>
        <p:spPr>
          <a:xfrm>
            <a:off x="468630" y="365125"/>
            <a:ext cx="10885170" cy="6012815"/>
          </a:xfrm>
        </p:spPr>
        <p:txBody>
          <a:bodyPr/>
          <a:lstStyle/>
          <a:p>
            <a:r>
              <a:rPr lang="en-US" dirty="0"/>
              <a:t>a federal court in NY is entertaining NY causes of actions</a:t>
            </a:r>
            <a:br>
              <a:rPr lang="en-US" dirty="0"/>
            </a:br>
            <a:br>
              <a:rPr lang="en-US" dirty="0"/>
            </a:br>
            <a:r>
              <a:rPr lang="en-US" dirty="0"/>
              <a:t>should it use NY’s statute of limitations or a flexible federal judge-made rule (laches) ?</a:t>
            </a:r>
          </a:p>
        </p:txBody>
      </p:sp>
    </p:spTree>
    <p:extLst>
      <p:ext uri="{BB962C8B-B14F-4D97-AF65-F5344CB8AC3E}">
        <p14:creationId xmlns:p14="http://schemas.microsoft.com/office/powerpoint/2010/main" val="183645553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1414" y="1131888"/>
            <a:ext cx="11169568" cy="4557712"/>
          </a:xfrm>
        </p:spPr>
        <p:txBody>
          <a:bodyPr/>
          <a:lstStyle/>
          <a:p>
            <a:r>
              <a:rPr lang="en-US" altLang="en-US" dirty="0"/>
              <a:t>assume that a Pennsylvania state court was entertaining the NY actions in </a:t>
            </a:r>
            <a:r>
              <a:rPr lang="en-US" altLang="en-US" i="1" dirty="0"/>
              <a:t>Guaranty Trust</a:t>
            </a:r>
            <a:br>
              <a:rPr lang="en-US" altLang="en-US" dirty="0"/>
            </a:br>
            <a:br>
              <a:rPr lang="en-US" altLang="en-US" dirty="0"/>
            </a:br>
            <a:r>
              <a:rPr lang="en-US" altLang="en-US" dirty="0"/>
              <a:t>would NY’s or Pa’s time period apply?</a:t>
            </a:r>
          </a:p>
        </p:txBody>
      </p:sp>
    </p:spTree>
    <p:extLst>
      <p:ext uri="{BB962C8B-B14F-4D97-AF65-F5344CB8AC3E}">
        <p14:creationId xmlns:p14="http://schemas.microsoft.com/office/powerpoint/2010/main" val="13062433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8DCF0-4963-834B-B410-012AAEDA9D0D}"/>
              </a:ext>
            </a:extLst>
          </p:cNvPr>
          <p:cNvSpPr>
            <a:spLocks noGrp="1"/>
          </p:cNvSpPr>
          <p:nvPr>
            <p:ph type="title"/>
          </p:nvPr>
        </p:nvSpPr>
        <p:spPr>
          <a:xfrm>
            <a:off x="480060" y="365125"/>
            <a:ext cx="10873740" cy="6035675"/>
          </a:xfrm>
        </p:spPr>
        <p:txBody>
          <a:bodyPr/>
          <a:lstStyle/>
          <a:p>
            <a:br>
              <a:rPr lang="en-US" dirty="0"/>
            </a:br>
            <a:r>
              <a:rPr lang="en-US" dirty="0"/>
              <a:t>Pennsylvania’s!</a:t>
            </a:r>
            <a:br>
              <a:rPr lang="en-US" dirty="0"/>
            </a:br>
            <a:br>
              <a:rPr lang="en-US" dirty="0"/>
            </a:br>
            <a:r>
              <a:rPr lang="en-US" dirty="0"/>
              <a:t>NY’s statute of limitations was not substantive</a:t>
            </a:r>
            <a:br>
              <a:rPr lang="en-US" dirty="0"/>
            </a:br>
            <a:br>
              <a:rPr lang="en-US" dirty="0"/>
            </a:br>
            <a:r>
              <a:rPr lang="en-US" dirty="0"/>
              <a:t>nevertheless…</a:t>
            </a:r>
            <a:br>
              <a:rPr lang="en-US" dirty="0"/>
            </a:br>
            <a:br>
              <a:rPr lang="en-US" dirty="0"/>
            </a:br>
            <a:endParaRPr lang="en-US" dirty="0"/>
          </a:p>
        </p:txBody>
      </p:sp>
    </p:spTree>
    <p:extLst>
      <p:ext uri="{BB962C8B-B14F-4D97-AF65-F5344CB8AC3E}">
        <p14:creationId xmlns:p14="http://schemas.microsoft.com/office/powerpoint/2010/main" val="63976286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578734" y="428263"/>
            <a:ext cx="10857053" cy="5960962"/>
          </a:xfrm>
        </p:spPr>
        <p:txBody>
          <a:bodyPr>
            <a:normAutofit/>
          </a:bodyPr>
          <a:lstStyle/>
          <a:p>
            <a:r>
              <a:rPr lang="en-US" altLang="en-US" sz="2700" dirty="0"/>
              <a:t>It is therefore immaterial whether statutes of limitation are characterized either as "substantive" or "procedural" in State court opinions in any use of those terms unrelated to the specific issue before us. </a:t>
            </a:r>
            <a:r>
              <a:rPr lang="en-US" altLang="en-US" sz="2700" i="1" dirty="0"/>
              <a:t>Erie R. Co. v. Tompkins</a:t>
            </a:r>
            <a:r>
              <a:rPr lang="en-US" altLang="en-US" sz="2700" dirty="0"/>
              <a:t>...expressed a policy that touches vitally the proper distribution of judicial power between State and federal courts. In essence, the intent of that decision was to insure that, in all cases where a federal court is exercising jurisdiction solely because of the diversity of citizenship of the parties, the outcome of the litigation in the federal court should be substantially the same, so far as legal rules determine the outcome of a litigation, as it would be if tried in a State court.</a:t>
            </a:r>
          </a:p>
        </p:txBody>
      </p:sp>
    </p:spTree>
    <p:extLst>
      <p:ext uri="{BB962C8B-B14F-4D97-AF65-F5344CB8AC3E}">
        <p14:creationId xmlns:p14="http://schemas.microsoft.com/office/powerpoint/2010/main" val="22178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933576" y="1131888"/>
            <a:ext cx="8105775" cy="4633912"/>
          </a:xfrm>
        </p:spPr>
        <p:txBody>
          <a:bodyPr/>
          <a:lstStyle/>
          <a:p>
            <a:pPr eaLnBrk="1" hangingPunct="1"/>
            <a:r>
              <a:rPr lang="en-US" altLang="en-US" dirty="0"/>
              <a:t>but Swift caused vertical forum shopping</a:t>
            </a:r>
          </a:p>
        </p:txBody>
      </p:sp>
    </p:spTree>
    <p:extLst>
      <p:ext uri="{BB962C8B-B14F-4D97-AF65-F5344CB8AC3E}">
        <p14:creationId xmlns:p14="http://schemas.microsoft.com/office/powerpoint/2010/main" val="200949273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041526" y="1131888"/>
            <a:ext cx="7997825" cy="4641850"/>
          </a:xfrm>
        </p:spPr>
        <p:txBody>
          <a:bodyPr/>
          <a:lstStyle/>
          <a:p>
            <a:r>
              <a:rPr lang="en-US" altLang="en-US" dirty="0"/>
              <a:t>policy of vertical uniformity between federal and forum state court</a:t>
            </a:r>
            <a:br>
              <a:rPr lang="en-US" altLang="en-US" dirty="0"/>
            </a:br>
            <a:br>
              <a:rPr lang="en-US" altLang="en-US" dirty="0"/>
            </a:br>
            <a:r>
              <a:rPr lang="en-US" altLang="en-US" dirty="0"/>
              <a:t>(if outcome determinative)</a:t>
            </a:r>
          </a:p>
        </p:txBody>
      </p:sp>
    </p:spTree>
    <p:extLst>
      <p:ext uri="{BB962C8B-B14F-4D97-AF65-F5344CB8AC3E}">
        <p14:creationId xmlns:p14="http://schemas.microsoft.com/office/powerpoint/2010/main" val="162399034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308657" y="734993"/>
            <a:ext cx="11574685" cy="6123007"/>
          </a:xfrm>
        </p:spPr>
        <p:txBody>
          <a:bodyPr>
            <a:normAutofit/>
          </a:bodyPr>
          <a:lstStyle/>
          <a:p>
            <a:r>
              <a:rPr lang="en-US" altLang="en-US" sz="3600" dirty="0"/>
              <a:t>a federal court in Kansas is entertaining an action under Kansas law </a:t>
            </a:r>
            <a:br>
              <a:rPr lang="en-US" altLang="en-US" sz="3600" dirty="0"/>
            </a:br>
            <a:br>
              <a:rPr lang="en-US" altLang="en-US" sz="3600" dirty="0"/>
            </a:br>
            <a:r>
              <a:rPr lang="en-US" altLang="en-US" sz="3600" dirty="0"/>
              <a:t>it uses Kansas statute of limitations, according to </a:t>
            </a:r>
            <a:r>
              <a:rPr lang="en-US" altLang="en-US" sz="3600" i="1" dirty="0"/>
              <a:t>Guaranty Trust </a:t>
            </a:r>
            <a:br>
              <a:rPr lang="en-US" altLang="en-US" sz="3600" dirty="0"/>
            </a:br>
            <a:br>
              <a:rPr lang="en-US" altLang="en-US" sz="3600" dirty="0"/>
            </a:br>
            <a:r>
              <a:rPr lang="en-US" altLang="en-US" sz="3600" dirty="0"/>
              <a:t>but, according to the federal law a statute of limitations is tolled upon filing</a:t>
            </a:r>
            <a:br>
              <a:rPr lang="en-US" altLang="en-US" sz="3600" dirty="0"/>
            </a:br>
            <a:br>
              <a:rPr lang="en-US" altLang="en-US" sz="3600" dirty="0"/>
            </a:br>
            <a:r>
              <a:rPr lang="en-US" altLang="en-US" sz="3600" dirty="0"/>
              <a:t>under Kansas law, it is tolled upon service</a:t>
            </a:r>
            <a:br>
              <a:rPr lang="en-US" altLang="en-US" sz="3600" dirty="0"/>
            </a:br>
            <a:br>
              <a:rPr lang="en-US" altLang="en-US" sz="3600" dirty="0"/>
            </a:br>
            <a:r>
              <a:rPr lang="en-US" altLang="en-US" sz="3600" dirty="0"/>
              <a:t>which rule should the federal court use?</a:t>
            </a:r>
          </a:p>
        </p:txBody>
      </p:sp>
    </p:spTree>
    <p:extLst>
      <p:ext uri="{BB962C8B-B14F-4D97-AF65-F5344CB8AC3E}">
        <p14:creationId xmlns:p14="http://schemas.microsoft.com/office/powerpoint/2010/main" val="314778016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209800" y="1447800"/>
            <a:ext cx="8180388" cy="4567238"/>
          </a:xfrm>
        </p:spPr>
        <p:txBody>
          <a:bodyPr/>
          <a:lstStyle/>
          <a:p>
            <a:r>
              <a:rPr lang="en-US" altLang="en-US"/>
              <a:t>Ragan v. Merchants Transfer &amp; Warehouse (US 1949)</a:t>
            </a:r>
          </a:p>
        </p:txBody>
      </p:sp>
    </p:spTree>
    <p:extLst>
      <p:ext uri="{BB962C8B-B14F-4D97-AF65-F5344CB8AC3E}">
        <p14:creationId xmlns:p14="http://schemas.microsoft.com/office/powerpoint/2010/main" val="25891630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335665" y="243067"/>
            <a:ext cx="11702006" cy="6447100"/>
          </a:xfrm>
        </p:spPr>
        <p:txBody>
          <a:bodyPr>
            <a:normAutofit/>
          </a:bodyPr>
          <a:lstStyle/>
          <a:p>
            <a:pPr algn="l"/>
            <a:r>
              <a:rPr lang="en-US" altLang="en-US" sz="3200" dirty="0"/>
              <a:t>a Mississippi statute requires a corporation doing business within the state to designate an agent for the service of process before bringing suit in Mississippi state court</a:t>
            </a:r>
            <a:br>
              <a:rPr lang="en-US" altLang="en-US" sz="3200" dirty="0"/>
            </a:br>
            <a:br>
              <a:rPr lang="en-US" altLang="en-US" sz="3200" dirty="0"/>
            </a:br>
            <a:r>
              <a:rPr lang="en-US" altLang="en-US" sz="3200" dirty="0"/>
              <a:t>there is no such requirement under federal law</a:t>
            </a:r>
            <a:br>
              <a:rPr lang="en-US" altLang="en-US" sz="3200" dirty="0"/>
            </a:br>
            <a:br>
              <a:rPr lang="en-US" altLang="en-US" sz="3200" dirty="0"/>
            </a:br>
            <a:r>
              <a:rPr lang="en-US" altLang="en-US" sz="3200" dirty="0"/>
              <a:t>P (a Tennessee corporation doing business in Mississippi) is suing D in federal court in Mississippi under Mississippi law</a:t>
            </a:r>
            <a:br>
              <a:rPr lang="en-US" altLang="en-US" sz="3200" dirty="0"/>
            </a:br>
            <a:br>
              <a:rPr lang="en-US" altLang="en-US" sz="3200" dirty="0"/>
            </a:br>
            <a:r>
              <a:rPr lang="en-US" altLang="en-US" sz="3200" dirty="0"/>
              <a:t>P has designated no agent for service of process in Miss. </a:t>
            </a:r>
            <a:br>
              <a:rPr lang="en-US" altLang="en-US" sz="3200" dirty="0"/>
            </a:br>
            <a:br>
              <a:rPr lang="en-US" altLang="en-US" sz="3200" dirty="0"/>
            </a:br>
            <a:r>
              <a:rPr lang="en-US" altLang="en-US" sz="3200" dirty="0"/>
              <a:t>D moves for summary judgment on this ground</a:t>
            </a:r>
            <a:br>
              <a:rPr lang="en-US" altLang="en-US" sz="3200" dirty="0"/>
            </a:br>
            <a:br>
              <a:rPr lang="en-US" altLang="en-US" sz="3200" dirty="0"/>
            </a:br>
            <a:r>
              <a:rPr lang="en-US" altLang="en-US" sz="3200" dirty="0"/>
              <a:t>what result?</a:t>
            </a:r>
          </a:p>
        </p:txBody>
      </p:sp>
    </p:spTree>
    <p:extLst>
      <p:ext uri="{BB962C8B-B14F-4D97-AF65-F5344CB8AC3E}">
        <p14:creationId xmlns:p14="http://schemas.microsoft.com/office/powerpoint/2010/main" val="163880995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798653" y="274638"/>
            <a:ext cx="9412147" cy="6278562"/>
          </a:xfrm>
        </p:spPr>
        <p:txBody>
          <a:bodyPr/>
          <a:lstStyle/>
          <a:p>
            <a:r>
              <a:rPr lang="en-US" altLang="en-US" dirty="0"/>
              <a:t>the 5</a:t>
            </a:r>
            <a:r>
              <a:rPr lang="en-US" altLang="en-US" baseline="30000" dirty="0"/>
              <a:t>th</a:t>
            </a:r>
            <a:r>
              <a:rPr lang="en-US" altLang="en-US" dirty="0"/>
              <a:t> Circuit had concluded that Mississippi state officials thought that the statute applied only Mississippi state courts, not federal courts in Mississippi.</a:t>
            </a:r>
            <a:br>
              <a:rPr lang="en-US" altLang="en-US" dirty="0"/>
            </a:br>
            <a:br>
              <a:rPr lang="en-US" altLang="en-US" dirty="0"/>
            </a:br>
            <a:r>
              <a:rPr lang="en-US" altLang="en-US" dirty="0"/>
              <a:t>does that matter?</a:t>
            </a:r>
          </a:p>
        </p:txBody>
      </p:sp>
    </p:spTree>
    <p:extLst>
      <p:ext uri="{BB962C8B-B14F-4D97-AF65-F5344CB8AC3E}">
        <p14:creationId xmlns:p14="http://schemas.microsoft.com/office/powerpoint/2010/main" val="75806289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841500" y="1131888"/>
            <a:ext cx="8197850" cy="4521200"/>
          </a:xfrm>
        </p:spPr>
        <p:txBody>
          <a:bodyPr/>
          <a:lstStyle/>
          <a:p>
            <a:r>
              <a:rPr lang="en-US" altLang="en-US"/>
              <a:t>Woods v. Interstate Realty (US 1949)</a:t>
            </a:r>
          </a:p>
        </p:txBody>
      </p:sp>
    </p:spTree>
    <p:extLst>
      <p:ext uri="{BB962C8B-B14F-4D97-AF65-F5344CB8AC3E}">
        <p14:creationId xmlns:p14="http://schemas.microsoft.com/office/powerpoint/2010/main" val="158055385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481" y="365125"/>
            <a:ext cx="10659319" cy="5943078"/>
          </a:xfrm>
        </p:spPr>
        <p:txBody>
          <a:bodyPr/>
          <a:lstStyle/>
          <a:p>
            <a:r>
              <a:rPr lang="en-US" dirty="0"/>
              <a:t>incorporating state standards, not applying state law</a:t>
            </a:r>
          </a:p>
        </p:txBody>
      </p:sp>
    </p:spTree>
    <p:extLst>
      <p:ext uri="{BB962C8B-B14F-4D97-AF65-F5344CB8AC3E}">
        <p14:creationId xmlns:p14="http://schemas.microsoft.com/office/powerpoint/2010/main" val="101657359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62987" y="439838"/>
            <a:ext cx="11088547" cy="6123008"/>
          </a:xfrm>
        </p:spPr>
        <p:txBody>
          <a:bodyPr>
            <a:normAutofit/>
          </a:bodyPr>
          <a:lstStyle/>
          <a:p>
            <a:pPr algn="l"/>
            <a:r>
              <a:rPr lang="en-US" altLang="en-US" sz="3200" dirty="0"/>
              <a:t>a New Jersey statute requires small shareholders bringing derivative actions to post a bond</a:t>
            </a:r>
            <a:br>
              <a:rPr lang="en-US" altLang="en-US" sz="3200" dirty="0"/>
            </a:br>
            <a:br>
              <a:rPr lang="en-US" altLang="en-US" sz="3200" dirty="0"/>
            </a:br>
            <a:r>
              <a:rPr lang="en-US" altLang="en-US" sz="3200" dirty="0"/>
              <a:t>federal courts have no such requirement</a:t>
            </a:r>
            <a:br>
              <a:rPr lang="en-US" altLang="en-US" sz="3200" dirty="0"/>
            </a:br>
            <a:br>
              <a:rPr lang="en-US" altLang="en-US" sz="3200" dirty="0"/>
            </a:br>
            <a:r>
              <a:rPr lang="en-US" altLang="en-US" sz="3200" dirty="0"/>
              <a:t>P, a small shareholder, brings a derivative action under Delaware law against D in federal court in New Jersey</a:t>
            </a:r>
            <a:br>
              <a:rPr lang="en-US" altLang="en-US" sz="3200" dirty="0"/>
            </a:br>
            <a:br>
              <a:rPr lang="en-US" altLang="en-US" sz="3200" dirty="0"/>
            </a:br>
            <a:r>
              <a:rPr lang="en-US" altLang="en-US" sz="3200" dirty="0"/>
              <a:t>P has not posted a bond</a:t>
            </a:r>
            <a:br>
              <a:rPr lang="en-US" altLang="en-US" sz="3200" dirty="0"/>
            </a:br>
            <a:br>
              <a:rPr lang="en-US" altLang="en-US" sz="3200" dirty="0"/>
            </a:br>
            <a:r>
              <a:rPr lang="en-US" altLang="en-US" sz="3200" dirty="0"/>
              <a:t>D moves to dismiss</a:t>
            </a:r>
            <a:br>
              <a:rPr lang="en-US" altLang="en-US" sz="3200" dirty="0"/>
            </a:br>
            <a:br>
              <a:rPr lang="en-US" altLang="en-US" sz="3200" dirty="0"/>
            </a:br>
            <a:r>
              <a:rPr lang="en-US" altLang="en-US" sz="3200" dirty="0"/>
              <a:t>what result?</a:t>
            </a:r>
          </a:p>
        </p:txBody>
      </p:sp>
    </p:spTree>
    <p:extLst>
      <p:ext uri="{BB962C8B-B14F-4D97-AF65-F5344CB8AC3E}">
        <p14:creationId xmlns:p14="http://schemas.microsoft.com/office/powerpoint/2010/main" val="92993910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960564" y="1131889"/>
            <a:ext cx="8078787" cy="4619625"/>
          </a:xfrm>
        </p:spPr>
        <p:txBody>
          <a:bodyPr/>
          <a:lstStyle/>
          <a:p>
            <a:r>
              <a:rPr lang="en-US" altLang="en-US"/>
              <a:t>Cohen v. Beneficial Indus. Loan Corp. (US 1949)</a:t>
            </a:r>
          </a:p>
        </p:txBody>
      </p:sp>
    </p:spTree>
    <p:extLst>
      <p:ext uri="{BB962C8B-B14F-4D97-AF65-F5344CB8AC3E}">
        <p14:creationId xmlns:p14="http://schemas.microsoft.com/office/powerpoint/2010/main" val="416567342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205" y="365125"/>
            <a:ext cx="10624595" cy="5827331"/>
          </a:xfrm>
        </p:spPr>
        <p:txBody>
          <a:bodyPr/>
          <a:lstStyle/>
          <a:p>
            <a:r>
              <a:rPr lang="en-US" dirty="0"/>
              <a:t>where we stand at this point:</a:t>
            </a:r>
            <a:br>
              <a:rPr lang="en-US" dirty="0"/>
            </a:br>
            <a:br>
              <a:rPr lang="en-US" dirty="0"/>
            </a:br>
            <a:r>
              <a:rPr lang="en-US" dirty="0"/>
              <a:t>borrow forum state law if the difference between federal common law and forum state law is “outcome determinative”</a:t>
            </a:r>
          </a:p>
        </p:txBody>
      </p:sp>
    </p:spTree>
    <p:extLst>
      <p:ext uri="{BB962C8B-B14F-4D97-AF65-F5344CB8AC3E}">
        <p14:creationId xmlns:p14="http://schemas.microsoft.com/office/powerpoint/2010/main" val="2368905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15" y="365125"/>
            <a:ext cx="10762785" cy="6169490"/>
          </a:xfrm>
        </p:spPr>
        <p:txBody>
          <a:bodyPr/>
          <a:lstStyle/>
          <a:p>
            <a:r>
              <a:rPr lang="en-US" dirty="0"/>
              <a:t>over time most state courts began understanding the common law standards in their state as whatever their state’s courts said they were</a:t>
            </a:r>
          </a:p>
        </p:txBody>
      </p:sp>
    </p:spTree>
    <p:extLst>
      <p:ext uri="{BB962C8B-B14F-4D97-AF65-F5344CB8AC3E}">
        <p14:creationId xmlns:p14="http://schemas.microsoft.com/office/powerpoint/2010/main" val="167695084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107" y="365125"/>
            <a:ext cx="10829693" cy="6091431"/>
          </a:xfrm>
        </p:spPr>
        <p:txBody>
          <a:bodyPr/>
          <a:lstStyle/>
          <a:p>
            <a:r>
              <a:rPr lang="en-US" dirty="0"/>
              <a:t>should federal courts use their own common law choice of law rules?</a:t>
            </a:r>
          </a:p>
        </p:txBody>
      </p:sp>
    </p:spTree>
    <p:extLst>
      <p:ext uri="{BB962C8B-B14F-4D97-AF65-F5344CB8AC3E}">
        <p14:creationId xmlns:p14="http://schemas.microsoft.com/office/powerpoint/2010/main" val="101402011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608" y="365125"/>
            <a:ext cx="10717192" cy="6047250"/>
          </a:xfrm>
        </p:spPr>
        <p:txBody>
          <a:bodyPr/>
          <a:lstStyle/>
          <a:p>
            <a:r>
              <a:rPr lang="en-US" dirty="0"/>
              <a:t>Klaxon</a:t>
            </a:r>
            <a:r>
              <a:rPr lang="mr-IN" dirty="0"/>
              <a:t>…</a:t>
            </a:r>
            <a:endParaRPr lang="en-US" dirty="0"/>
          </a:p>
        </p:txBody>
      </p:sp>
    </p:spTree>
    <p:extLst>
      <p:ext uri="{BB962C8B-B14F-4D97-AF65-F5344CB8AC3E}">
        <p14:creationId xmlns:p14="http://schemas.microsoft.com/office/powerpoint/2010/main" val="35442929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304DC-BA88-964D-99A2-4D21DD6C4559}"/>
              </a:ext>
            </a:extLst>
          </p:cNvPr>
          <p:cNvSpPr>
            <a:spLocks noGrp="1"/>
          </p:cNvSpPr>
          <p:nvPr>
            <p:ph type="title"/>
          </p:nvPr>
        </p:nvSpPr>
        <p:spPr>
          <a:xfrm>
            <a:off x="508000" y="365125"/>
            <a:ext cx="10845800" cy="6182431"/>
          </a:xfrm>
        </p:spPr>
        <p:txBody>
          <a:bodyPr/>
          <a:lstStyle/>
          <a:p>
            <a:r>
              <a:rPr lang="en-US" dirty="0"/>
              <a:t>NY action in federal court in DE</a:t>
            </a:r>
            <a:br>
              <a:rPr lang="en-US" dirty="0"/>
            </a:br>
            <a:r>
              <a:rPr lang="en-US" dirty="0"/>
              <a:t>what prejudgment interest is used?</a:t>
            </a:r>
            <a:br>
              <a:rPr lang="en-US" dirty="0"/>
            </a:br>
            <a:br>
              <a:rPr lang="en-US" dirty="0"/>
            </a:br>
            <a:r>
              <a:rPr lang="en-US" dirty="0"/>
              <a:t>the fed </a:t>
            </a:r>
            <a:r>
              <a:rPr lang="en-US" dirty="0" err="1"/>
              <a:t>ct</a:t>
            </a:r>
            <a:r>
              <a:rPr lang="en-US" dirty="0"/>
              <a:t> used its own views about horizontal substance/procedure problems and treated the matter as governed by NY law</a:t>
            </a:r>
            <a:br>
              <a:rPr lang="en-US" dirty="0"/>
            </a:br>
            <a:br>
              <a:rPr lang="en-US" dirty="0"/>
            </a:br>
            <a:r>
              <a:rPr lang="en-US" dirty="0"/>
              <a:t>the US </a:t>
            </a:r>
            <a:r>
              <a:rPr lang="en-US" dirty="0" err="1"/>
              <a:t>SCt</a:t>
            </a:r>
            <a:r>
              <a:rPr lang="en-US" dirty="0"/>
              <a:t> held it must choose the law that a DE state court would</a:t>
            </a:r>
            <a:br>
              <a:rPr lang="en-US" dirty="0"/>
            </a:br>
            <a:endParaRPr lang="en-US" dirty="0"/>
          </a:p>
        </p:txBody>
      </p:sp>
    </p:spTree>
    <p:extLst>
      <p:ext uri="{BB962C8B-B14F-4D97-AF65-F5344CB8AC3E}">
        <p14:creationId xmlns:p14="http://schemas.microsoft.com/office/powerpoint/2010/main" val="96157252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4B503-8446-4E44-8083-3F88702A7C8B}"/>
              </a:ext>
            </a:extLst>
          </p:cNvPr>
          <p:cNvSpPr>
            <a:spLocks noGrp="1"/>
          </p:cNvSpPr>
          <p:nvPr>
            <p:ph type="title"/>
          </p:nvPr>
        </p:nvSpPr>
        <p:spPr>
          <a:xfrm>
            <a:off x="428978" y="365125"/>
            <a:ext cx="10924822" cy="6013097"/>
          </a:xfrm>
        </p:spPr>
        <p:txBody>
          <a:bodyPr/>
          <a:lstStyle/>
          <a:p>
            <a:r>
              <a:rPr lang="en-US" dirty="0"/>
              <a:t>The conflict of laws rules to be applied by the federal court in Delaware must conform to those prevailing in Delaware’s state courts. Otherwise the accident of diversity of citizenship would constantly disturb equal administration of justice in coordinate state and federal courts sitting side by side.</a:t>
            </a:r>
          </a:p>
        </p:txBody>
      </p:sp>
    </p:spTree>
    <p:extLst>
      <p:ext uri="{BB962C8B-B14F-4D97-AF65-F5344CB8AC3E}">
        <p14:creationId xmlns:p14="http://schemas.microsoft.com/office/powerpoint/2010/main" val="46537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800226" y="1131888"/>
            <a:ext cx="8239125" cy="4597400"/>
          </a:xfrm>
        </p:spPr>
        <p:txBody>
          <a:bodyPr/>
          <a:lstStyle/>
          <a:p>
            <a:r>
              <a:rPr lang="en-US" altLang="en-US"/>
              <a:t>Byrd v. Blue Ridge Rural Electric Corp. (US 1958)</a:t>
            </a:r>
            <a:br>
              <a:rPr lang="en-US" altLang="en-US"/>
            </a:br>
            <a:endParaRPr lang="en-US" altLang="en-US"/>
          </a:p>
        </p:txBody>
      </p:sp>
    </p:spTree>
    <p:extLst>
      <p:ext uri="{BB962C8B-B14F-4D97-AF65-F5344CB8AC3E}">
        <p14:creationId xmlns:p14="http://schemas.microsoft.com/office/powerpoint/2010/main" val="99425128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27510-F75F-7940-8195-F1ED13AE7524}"/>
              </a:ext>
            </a:extLst>
          </p:cNvPr>
          <p:cNvSpPr>
            <a:spLocks noGrp="1"/>
          </p:cNvSpPr>
          <p:nvPr>
            <p:ph type="title"/>
          </p:nvPr>
        </p:nvSpPr>
        <p:spPr>
          <a:xfrm>
            <a:off x="411480" y="365125"/>
            <a:ext cx="10942320" cy="6069965"/>
          </a:xfrm>
        </p:spPr>
        <p:txBody>
          <a:bodyPr/>
          <a:lstStyle/>
          <a:p>
            <a:r>
              <a:rPr lang="en-US" dirty="0"/>
              <a:t>a federal court in SC is entertaining a SC action</a:t>
            </a:r>
            <a:br>
              <a:rPr lang="en-US" dirty="0"/>
            </a:br>
            <a:br>
              <a:rPr lang="en-US" dirty="0"/>
            </a:br>
            <a:r>
              <a:rPr lang="en-US" dirty="0"/>
              <a:t>in SC state court an issue would be decided by the judge</a:t>
            </a:r>
            <a:br>
              <a:rPr lang="en-US" dirty="0"/>
            </a:br>
            <a:br>
              <a:rPr lang="en-US" dirty="0"/>
            </a:br>
            <a:r>
              <a:rPr lang="en-US" dirty="0"/>
              <a:t>federal approach in a federal question case is that the issue would be decided by the jury</a:t>
            </a:r>
          </a:p>
        </p:txBody>
      </p:sp>
    </p:spTree>
    <p:extLst>
      <p:ext uri="{BB962C8B-B14F-4D97-AF65-F5344CB8AC3E}">
        <p14:creationId xmlns:p14="http://schemas.microsoft.com/office/powerpoint/2010/main" val="416516585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898650" y="1131888"/>
            <a:ext cx="8140700" cy="4633912"/>
          </a:xfrm>
        </p:spPr>
        <p:txBody>
          <a:bodyPr>
            <a:normAutofit fontScale="90000"/>
          </a:bodyPr>
          <a:lstStyle/>
          <a:p>
            <a:pPr algn="l"/>
            <a:r>
              <a:rPr lang="en-US" altLang="en-US" sz="4000"/>
              <a:t>First. It was decided in Erie R. Co. v. Tompkins that the federal courts in diversity cases must respect the definition of state-created rights and obligations by the state courts. We must, therefore, first examine the [S.C.] rule...to determine whether it is bound up with these rights and obligations in such a way that its application in the federal court is required. </a:t>
            </a:r>
          </a:p>
        </p:txBody>
      </p:sp>
    </p:spTree>
    <p:extLst>
      <p:ext uri="{BB962C8B-B14F-4D97-AF65-F5344CB8AC3E}">
        <p14:creationId xmlns:p14="http://schemas.microsoft.com/office/powerpoint/2010/main" val="47864576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2057400" y="274638"/>
            <a:ext cx="8153400" cy="6202362"/>
          </a:xfrm>
        </p:spPr>
        <p:txBody>
          <a:bodyPr/>
          <a:lstStyle/>
          <a:p>
            <a:r>
              <a:rPr lang="en-US" altLang="en-US" dirty="0"/>
              <a:t>what is an example of a state rule where the bound-up test is satisfied?</a:t>
            </a:r>
          </a:p>
        </p:txBody>
      </p:sp>
    </p:spTree>
    <p:extLst>
      <p:ext uri="{BB962C8B-B14F-4D97-AF65-F5344CB8AC3E}">
        <p14:creationId xmlns:p14="http://schemas.microsoft.com/office/powerpoint/2010/main" val="82357971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16114" y="1131888"/>
            <a:ext cx="8123237" cy="4464050"/>
          </a:xfrm>
        </p:spPr>
        <p:txBody>
          <a:bodyPr/>
          <a:lstStyle/>
          <a:p>
            <a:r>
              <a:rPr lang="en-US" altLang="en-US"/>
              <a:t>Palmer v. Hoffman (US 1943)</a:t>
            </a:r>
          </a:p>
        </p:txBody>
      </p:sp>
    </p:spTree>
    <p:extLst>
      <p:ext uri="{BB962C8B-B14F-4D97-AF65-F5344CB8AC3E}">
        <p14:creationId xmlns:p14="http://schemas.microsoft.com/office/powerpoint/2010/main" val="163544636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5585" y="365125"/>
            <a:ext cx="11493661" cy="6012526"/>
          </a:xfrm>
        </p:spPr>
        <p:txBody>
          <a:bodyPr>
            <a:normAutofit/>
          </a:bodyPr>
          <a:lstStyle/>
          <a:p>
            <a:r>
              <a:rPr lang="en-US" sz="4000" dirty="0"/>
              <a:t>P sues D in federal court under California law for wrongful death</a:t>
            </a:r>
            <a:br>
              <a:rPr lang="en-US" sz="4000" dirty="0"/>
            </a:br>
            <a:br>
              <a:rPr lang="en-US" sz="4000" dirty="0"/>
            </a:br>
            <a:r>
              <a:rPr lang="en-US" sz="4000" dirty="0"/>
              <a:t>California has rule about the maximum number of pages in a brief that it considers bound up with its wrongful death statute</a:t>
            </a:r>
            <a:br>
              <a:rPr lang="en-US" sz="4000" dirty="0"/>
            </a:br>
            <a:br>
              <a:rPr lang="en-US" sz="4000" dirty="0"/>
            </a:br>
            <a:r>
              <a:rPr lang="en-US" sz="4000" dirty="0"/>
              <a:t>must federal common law yield to it?</a:t>
            </a:r>
          </a:p>
        </p:txBody>
      </p:sp>
    </p:spTree>
    <p:extLst>
      <p:ext uri="{BB962C8B-B14F-4D97-AF65-F5344CB8AC3E}">
        <p14:creationId xmlns:p14="http://schemas.microsoft.com/office/powerpoint/2010/main" val="4124162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2348</TotalTime>
  <Words>4701</Words>
  <Application>Microsoft Macintosh PowerPoint</Application>
  <PresentationFormat>Widescreen</PresentationFormat>
  <Paragraphs>123</Paragraphs>
  <Slides>123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123</vt:i4>
      </vt:variant>
    </vt:vector>
  </HeadingPairs>
  <TitlesOfParts>
    <vt:vector size="127" baseType="lpstr">
      <vt:lpstr>Arial</vt:lpstr>
      <vt:lpstr>Calibri</vt:lpstr>
      <vt:lpstr>Calibri Light</vt:lpstr>
      <vt:lpstr>Office Theme</vt:lpstr>
      <vt:lpstr>Tues., Nov. 19</vt:lpstr>
      <vt:lpstr>one sovereign’s law in another sovereign’s courts…</vt:lpstr>
      <vt:lpstr>a federal court entertains a state law action, or action under the law of a foreign nation  a state court entertains a federal action, or sister state action, or action under the law of a foreign nation</vt:lpstr>
      <vt:lpstr>Rules of Decision Act 28 U.S.C. § 1652  The laws of the several states, except where the Constitution or treaties of the United States or Acts of Congress otherwise require or provide, shall be regarded as the rules of decision in civil actions in the courts of the United States, in cases where they apply.</vt:lpstr>
      <vt:lpstr>how to interpret the other sovereign’s law?</vt:lpstr>
      <vt:lpstr>Swift v. Tyson Black &amp; White Taxicab  if a state’s officials have chosen to adopt the general common law, a federal court will come to its own conclusion about what the general common law standard in the state is, without deferring to the state’s courts </vt:lpstr>
      <vt:lpstr>that was probably what the state’s courts themselves wanted at the time  they would not defer to what sister state courts said about the general common law in the sister state</vt:lpstr>
      <vt:lpstr>but Swift caused vertical forum shopping</vt:lpstr>
      <vt:lpstr>over time most state courts began understanding the common law standards in their state as whatever their state’s courts said they were</vt:lpstr>
      <vt:lpstr>Erie R.R. v. Tompkins (US 1938)  </vt:lpstr>
      <vt:lpstr>three justifications </vt:lpstr>
      <vt:lpstr>Rules of Decision Act  - “laws” means laws, including common law</vt:lpstr>
      <vt:lpstr>policies….  causes forum shopping upsets party expectations </vt:lpstr>
      <vt:lpstr>Swift was unconstitutional…?</vt:lpstr>
      <vt:lpstr>Except in matters governed by the Federal Constitution or by acts of Congress, the law to be applied in any case is the law of the state. And whether the law of the state shall be declared by its Legislature in a statute or by its highest court in a decision is not a matter of federal concern. There is no federal general common law. Congress has no power to declare substantive rules of common law applicable in a state whether they be local in their nature or “general,” be they commercial law or a part of the law of torts. And no clause in the Constitution purports to confer such a power upon the federal courts. </vt:lpstr>
      <vt:lpstr>1) the law applied in Swift was state law and federal courts came to their own conclusions about state law because state courts thought they could  2) it sounds like Brandeis is saying that there was no federal common law, but there is: - federal substantive common law - federal procedural common law</vt:lpstr>
      <vt:lpstr>Upshot of Erie:  When entertaining a state law cause of action (e.g. in diversity, supplemental jurisdiction) the federal court should apply state law as interpreted by that state’s courts - this applies to common law cases too!</vt:lpstr>
      <vt:lpstr>what about federal substantive common law?</vt:lpstr>
      <vt:lpstr>Boyle v. United Technologies Corp. (US 1988)  estate of a serviceman sued a federal military contractor under Virginia tort law in federal court for a design flaw in a helicopter that led to his death  contractor asserted federal common law defense of immunity for federal military contractors </vt:lpstr>
      <vt:lpstr> Hinderlider v. La Plata River &amp; Cherry Creek Ditch Co., 304 U.S. 92, 110 (1938) (Brandeis, J.)  (describing apportionment of water from the La Plata River between Colorado and New Mexico as “a question of ‘federal common law’ upon which neither the statutes nor the decisions of either State can be conclusive”)</vt:lpstr>
      <vt:lpstr>- there may be a federal interest giving a federal court common lawmaking power, but diversity or supplemental jurisdiction itself does not create such an interest</vt:lpstr>
      <vt:lpstr>In the light of Erie, how to interpret state law?</vt:lpstr>
      <vt:lpstr>binding nature of state court decisions in the state court system</vt:lpstr>
      <vt:lpstr>New decision announced by Va trial ct (circuit ct)  Not binding authority anywhere That is, no court is obligated to follow that Va trial ct’s decision concerning Va law  Strong precedential value for another Va trial ct deciding cases of Va law Will strongly suggest how the law should be decided, but a Va trial ct could decide differently   A mere source for arguments for Va Ct App or the Va Supreme Court</vt:lpstr>
      <vt:lpstr>Va Ct App asserts new decision on Va law  Binding authority over trial courts (circuit cts) Such trial courts are obligated to follow that the Appellate Ct’s decision even if legal circumstances have changed and the appellate courts would surely decide differently now  Precedential value for Ct App.  Will strongly suggest how the law should be decided, but a Va Ct App could decide differently – for example, if legal circumstances have changed  A mere source for arguments for the Va Supreme Court</vt:lpstr>
      <vt:lpstr>The Va SCt issues a new rule of Va law  Binding authority over trial courts and appellate courts within the state of Va  Such courts are obligated to follow the Va SCt decision even if legal times have changed  Precedential value for the Va SCt  Will strongly suggest how the law should be decided, but the Va Sct could decide differently</vt:lpstr>
      <vt:lpstr>There is an old US SCt case on point that says X.  A state court or lower federal court feels that the US SCt would say not-X now.   Can the state court or lower federal court decide not-X?</vt:lpstr>
      <vt:lpstr>- P sues D in federal court in diversity under Pennsylvania law - The last Pennsylvania Supreme Court decision on point is 80-years old – it looks like they would decide otherwise now - Does the federal court follow the decision? </vt:lpstr>
      <vt:lpstr>The last Pennsylvania Supreme Court opinion on point is an 80-year old case You think they would decide otherwise now The change in the law would be to your benefit Your case is a diversity case Where do you sue, in a Pennsylvania state trial court or in a federal district court?</vt:lpstr>
      <vt:lpstr>You are federal district judge in the E.D. Va. entertaining a question of Virginia law  The only cases on point are a 20-year-old decision by the 4th Circuit and conflicting 5-year-old decision by a Va. trial court  Is the 4th Circuit decision binding authority for you?</vt:lpstr>
      <vt:lpstr>certification…</vt:lpstr>
      <vt:lpstr>we have finished the interpretation of state law in federal court  now…choice of law </vt:lpstr>
      <vt:lpstr>horizontal choice of law in state court (we will deal with federal courts later)  horizontal means choice between:   - two states’ laws (Nevada or California?) - two countries’ laws (Germany or Brazil?) - a state’s law and a country’s law (Germany or  California?) </vt:lpstr>
      <vt:lpstr>what about a choice between federal law and a state’s law in state court?</vt:lpstr>
      <vt:lpstr>two main horizonal choice of law approaches  traditional modern (“interest analysis”)</vt:lpstr>
      <vt:lpstr>two married Georgians get into an accident in California  the husband wishes to sue the wife for negligence  Ga. law – spousal immunity Ca. law – spousal negligence liability</vt:lpstr>
      <vt:lpstr>assume the case is before a Virginia (or Ga.) state court…  traditional: lex loci delicti  the tort law of the place of the harm applies  the court would apply California law and allow the husband’s action to proceed</vt:lpstr>
      <vt:lpstr>assume the case is before a Pennsylvania (or Ca.) state court…  modern: interest analysis  concerning spousal immunity, the law of the place of the marital domicile applies  the court would apply Georgia law and bar the husband’s action</vt:lpstr>
      <vt:lpstr>special choice of law problems (“substance/procedure”)…  should forum law or the law of some other jurisdiction apply concerning questions of court administration?</vt:lpstr>
      <vt:lpstr>one Californian kills another Californian in an accident in California  a Virginia state court is entertaining the California wrongful death action   should it use Virginia’s or California’s:  statute of limitation? service rules? pleading standards?</vt:lpstr>
      <vt:lpstr>“substantive” and “procedural” are used in lots of ways  let us define a rule’s being substantive or procedural by looking to the views of the officials of the state that created the rule</vt:lpstr>
      <vt:lpstr>“substantive” = the officials of the state that created the rule want it to be used by other court systems - e.g. they consider it part of the state’s cause of action, following those actions into other court systems  “procedural” = the officials of the state that created the rule want it to apply only in the state’s own courts, including to causes of action under other states’ laws</vt:lpstr>
      <vt:lpstr>sometimes a rule that about court administration is actually “substantive” in the sense that the officials that created it want it to follow their cause of action into other court systems</vt:lpstr>
      <vt:lpstr>e.g. statutes of limitations</vt:lpstr>
      <vt:lpstr>- California’s wrongful death statute says “a plaintiff may not sue for wrongful death under this statute more than 2 years after the death occurs”</vt:lpstr>
      <vt:lpstr>but say the CA statute of limitations is not in the CA statute that creates the cause of action  might the CA statute of limitations be substantive anyway?</vt:lpstr>
      <vt:lpstr>some law concerning court administration is “substantive” even though it is not bound up with a cause of action…  one Californian kills another Californian in an accident in California  a Virginia state court is entertaining the California wrongful death action   the California defendant has a Nevada lawyer and speaks to the lawyer in Nevada about the case  which attorney-client privilege law applies? Cal? Va? Nev?</vt:lpstr>
      <vt:lpstr>how to determine whether a sister state’s rule concerning court administration is substantive or procedural  (assuming you do not certify the question to the sister state supreme court)</vt:lpstr>
      <vt:lpstr>two general approaches  - scrupulous: look to the purposes of the sister state law at issue and see if they would want it to be used in other court systems  - formalistic: use some easily applied test</vt:lpstr>
      <vt:lpstr>example of formalistic approach  - consider a SOL to be substantive only if the time period is the statute that creates the cause of action</vt:lpstr>
      <vt:lpstr>conflicts of substance and procedure</vt:lpstr>
      <vt:lpstr>one Californian kills another Californian in an accident in California  a Virginia state court is entertaining the California wrongful death action   1) is Ca WD statute of limitations substantive or procedural? 2) is Va WD statute of limitations substantive or procedural? 3) if Ca WD SOL is substantive and Va WD SOL is procedural, which wins in the conflict?</vt:lpstr>
      <vt:lpstr>P sues D in Virginia state court under California law for wrongful death 2.5 years after the death  Va’s WD time limitation  Ca’s WD time limitation  2-yr substantive   3-yr substantive 2-yr procedural   3-yr procedural 2-yr procedural   3-yr substantive 3-yr procedural   2-yr substantive 2-yr substantive   3-yr procedural</vt:lpstr>
      <vt:lpstr>sometimes forum procedure can beat sister state substance</vt:lpstr>
      <vt:lpstr>California wrongful death action in Virginia state court  even if California’s service rule is substantive, the Virginia state court can apply its service rule anyway</vt:lpstr>
      <vt:lpstr>so where do we stand for horizontal substance/procedure questions?</vt:lpstr>
      <vt:lpstr>when forum procedure should beat sister state substance, the answer is easy  - use forum law</vt:lpstr>
      <vt:lpstr>service rules:   use forum law</vt:lpstr>
      <vt:lpstr>but when you think forum procedure should yield to sister state substance things are harder  have to find out whether sister state law is substantive or not  - if you use the scrupulous test it is hard - formalistic approach is easier</vt:lpstr>
      <vt:lpstr>statutes of limitations…  traditional view:  presumptively procedural  but if time period is in the statute that creates the cause of action it is substantive (bound up with cause of action), with forum procedure yielding to another jurisdiction’s substance</vt:lpstr>
      <vt:lpstr>modern view  tends to treat more as substantive</vt:lpstr>
      <vt:lpstr>burden of proof</vt:lpstr>
      <vt:lpstr>P sues D in state court in Virginia under New York negligence law  New York law puts the burden of proof on the plaintiff to show his lack of contributory negligence   under Virginia law contributory negligence is an affirmative defense  what result?</vt:lpstr>
      <vt:lpstr>burdens of proof:   presumptively substantive (particularly when accompanied by a burden of pleading)  with forum procedure yielding to another jurisdiction’s substance</vt:lpstr>
      <vt:lpstr>applying another jurisdiction’s substantive law  vs.   incorporating a standard from another jurisdiction’s law into forum law</vt:lpstr>
      <vt:lpstr>MO state courts have a generous 3 year statute of limitations for tort  too many people are coming to MO state court to sue under sister state causes of action  so MO enacts a borrowing statute: the MO statute of limitations for tort incorporates the time period of the state that provides the cause of action</vt:lpstr>
      <vt:lpstr>now…</vt:lpstr>
      <vt:lpstr>what is federal power over procedure when a federal court is entertaining a state law cause of action?</vt:lpstr>
      <vt:lpstr>federal constitutional law governing procedure in federal court…</vt:lpstr>
      <vt:lpstr>Seventh Amendment  In Suits at common law, where the value in controversy shall exceed twenty dollars, the right of trial by jury shall be preserved, and no fact tried by a jury, shall be otherwise re-examined in any Court of the United States, than according to the rules of the common law.</vt:lpstr>
      <vt:lpstr>P sues D under Virginia law in federal court in Virginia  under the 7th Amendment, a factual issue must be decided by a jury in federal court  under Virginia law, it does not  which law applies, Virginia or federal? </vt:lpstr>
      <vt:lpstr>federal common law governing procedure in federal court  - ignore federal statutes and FRCPs</vt:lpstr>
      <vt:lpstr>P sues D in federal court in New York under New York negligence law  New York law puts the burden of proof on the plaintiff to show his lack of contributory negligence   can the federal court use a federal common law rule making contributory negligence an affirmative defense instead? </vt:lpstr>
      <vt:lpstr>Palmer v. Hoffman (US 1943)  also Cities Service Oil Co. v. Dunlap (US 1939)</vt:lpstr>
      <vt:lpstr>Guaranty Trust v. York (U.S. 1945)</vt:lpstr>
      <vt:lpstr>a federal court in NY is entertaining NY causes of actions  should it use NY’s statute of limitations or a flexible federal judge-made rule (laches) ?</vt:lpstr>
      <vt:lpstr>assume that a Pennsylvania state court was entertaining the NY actions in Guaranty Trust  would NY’s or Pa’s time period apply?</vt:lpstr>
      <vt:lpstr> Pennsylvania’s!  NY’s statute of limitations was not substantive  nevertheless…  </vt:lpstr>
      <vt:lpstr>It is therefore immaterial whether statutes of limitation are characterized either as "substantive" or "procedural" in State court opinions in any use of those terms unrelated to the specific issue before us. Erie R. Co. v. Tompkins...expressed a policy that touches vitally the proper distribution of judicial power between State and federal courts. In essence, the intent of that decision was to insure that, in all cases where a federal court is exercising jurisdiction solely because of the diversity of citizenship of the parties, the outcome of the litigation in the federal court should be substantially the same, so far as legal rules determine the outcome of a litigation, as it would be if tried in a State court.</vt:lpstr>
      <vt:lpstr>policy of vertical uniformity between federal and forum state court  (if outcome determinative)</vt:lpstr>
      <vt:lpstr>a federal court in Kansas is entertaining an action under Kansas law   it uses Kansas statute of limitations, according to Guaranty Trust   but, according to the federal law a statute of limitations is tolled upon filing  under Kansas law, it is tolled upon service  which rule should the federal court use?</vt:lpstr>
      <vt:lpstr>Ragan v. Merchants Transfer &amp; Warehouse (US 1949)</vt:lpstr>
      <vt:lpstr>a Mississippi statute requires a corporation doing business within the state to designate an agent for the service of process before bringing suit in Mississippi state court  there is no such requirement under federal law  P (a Tennessee corporation doing business in Mississippi) is suing D in federal court in Mississippi under Mississippi law  P has designated no agent for service of process in Miss.   D moves for summary judgment on this ground  what result?</vt:lpstr>
      <vt:lpstr>the 5th Circuit had concluded that Mississippi state officials thought that the statute applied only Mississippi state courts, not federal courts in Mississippi.  does that matter?</vt:lpstr>
      <vt:lpstr>Woods v. Interstate Realty (US 1949)</vt:lpstr>
      <vt:lpstr>incorporating state standards, not applying state law</vt:lpstr>
      <vt:lpstr>a New Jersey statute requires small shareholders bringing derivative actions to post a bond  federal courts have no such requirement  P, a small shareholder, brings a derivative action under Delaware law against D in federal court in New Jersey  P has not posted a bond  D moves to dismiss  what result?</vt:lpstr>
      <vt:lpstr>Cohen v. Beneficial Indus. Loan Corp. (US 1949)</vt:lpstr>
      <vt:lpstr>where we stand at this point:  borrow forum state law if the difference between federal common law and forum state law is “outcome determinative”</vt:lpstr>
      <vt:lpstr>should federal courts use their own common law choice of law rules?</vt:lpstr>
      <vt:lpstr>Klaxon…</vt:lpstr>
      <vt:lpstr>NY action in federal court in DE what prejudgment interest is used?  the fed ct used its own views about horizontal substance/procedure problems and treated the matter as governed by NY law  the US SCt held it must choose the law that a DE state court would </vt:lpstr>
      <vt:lpstr>The conflict of laws rules to be applied by the federal court in Delaware must conform to those prevailing in Delaware’s state courts. Otherwise the accident of diversity of citizenship would constantly disturb equal administration of justice in coordinate state and federal courts sitting side by side.</vt:lpstr>
      <vt:lpstr>Byrd v. Blue Ridge Rural Electric Corp. (US 1958) </vt:lpstr>
      <vt:lpstr>a federal court in SC is entertaining a SC action  in SC state court an issue would be decided by the judge  federal approach in a federal question case is that the issue would be decided by the jury</vt:lpstr>
      <vt:lpstr>First. It was decided in Erie R. Co. v. Tompkins that the federal courts in diversity cases must respect the definition of state-created rights and obligations by the state courts. We must, therefore, first examine the [S.C.] rule...to determine whether it is bound up with these rights and obligations in such a way that its application in the federal court is required. </vt:lpstr>
      <vt:lpstr>what is an example of a state rule where the bound-up test is satisfied?</vt:lpstr>
      <vt:lpstr>Palmer v. Hoffman (US 1943)</vt:lpstr>
      <vt:lpstr>P sues D in federal court under California law for wrongful death  California has rule about the maximum number of pages in a brief that it considers bound up with its wrongful death statute  must federal common law yield to it?</vt:lpstr>
      <vt:lpstr>Second. But cases following Erie have evinced a broader policy to the effect that the federal courts should conform as near as may be--in the absence of other considerations--to state rules even of form and mode where the state rules may bear substantially on the question whether the litigation would come out one way in the federal court and another way in the state court if the federal court failed to apply a particular local rule. E.g., Guaranty Trust Co. of New York v. York.</vt:lpstr>
      <vt:lpstr>But there are affirmative countervailing considerations at work here....</vt:lpstr>
      <vt:lpstr>after Byrd:   assume P sues D in federal court in New York under Pa law  1) if a Pa rule is bound up with the Pa cause of action the federal court must use the Pa rule instead of federal common law rule  2) but there is also a policy of vertical uniformity with NY state courts  (if difference is outcome determinative)  3) there may also be countervailing federal interests in favor uniform federal common law rule, however  2) must be balanced against 3)</vt:lpstr>
      <vt:lpstr>federal procedural common law  - claim/issue preclusion  - choice-of-law rules  - anything that federal courts simply don’t do that a state does (whether by state constitution, statute, or common law)</vt:lpstr>
      <vt:lpstr>what about Fed. R. Civ. P.?  and federal statutes governing procedure in federal courts?</vt:lpstr>
      <vt:lpstr>Hanna v. Plumer (U.S. 1965)</vt:lpstr>
      <vt:lpstr>- Hanna sued Plumer, Osgood’s executor, for Osgood’s negligence in auto accident  - left summons and complaint with Osgood’s executor’s wife at place of residence in accordance with 4(e) (4d at the time)  - Mass statute required hand delivery to an executor or administrator  - DCt granted motion for summary judgment  - Ct App aff’d  - outcome determinative  - SCt reversed </vt:lpstr>
      <vt:lpstr>“When a situation is covered by one of the Federal Rules, the question facing the court is a far cry from the typical, relatively unguided Erie choice: the court has been instructed to apply the Federal Rule, and can refuse to do so only if the Advisory Committee, this Court, and Congress erred in their prima facie judgment that the Rule in question transgresses neither the terms of the Enabling Act nor constitutional restrictions.” </vt:lpstr>
      <vt:lpstr>why no concern about vertical uniformity when a FRCP is at issue?  why does vertical uniformity matter only when federal courts are creating federal procedural common law?</vt:lpstr>
      <vt:lpstr>Green’s theory:  the source of federal courts’ obligation to consider vertical uniformity when creating federal procedural common law in diversity cases comes from the purposes of the diversity statute</vt:lpstr>
      <vt:lpstr>P(NY) sues D(Cal.) in state court in NY under NY law 2 ½ years after an accident  D is worried about state-court bias against him  NY has a 3-year statute of limitations  what would happen if federal courts had a common law  2-year limitation period?</vt:lpstr>
      <vt:lpstr>28 U.S.C. § 2072. - Rules of procedure and evidence; power to prescribe  (a) The Supreme Court shall have the power to prescribe general rules of practice and procedure and rules of evidence for cases in the United States district courts (including proceedings before magistrate judges thereof) and courts of appeals.  (b) Such rules shall not abridge, enlarge or modify any substantive right. . . .  </vt:lpstr>
      <vt:lpstr>what is Congress’s power over federal procedure?</vt:lpstr>
      <vt:lpstr>“[T]he constitutional provision for a federal court system (augmented by the Necessary and Proper Clause) carries with it congressional power to make rules governing the practice and pleading in those courts, which in turn includes a power to regulate matters which, though falling within the uncertain area between substance and procedure, are rationally capable of classification as either.” </vt:lpstr>
      <vt:lpstr>- Congress passes a uniform statute of limitations applicable for all actions in federal court, including state law actions  - is the statute valid?  - even if a shorter state statute of limitations is bound up with the state cause of action?</vt:lpstr>
      <vt:lpstr>- pursuant to the order of a Florida state court (that was ultimately affirmed by the Florida Supreme Court), Terry Schiavo’s feeding tube was removed  - the US SCt denied cert  - In response, Congress passed Public Law 109-3, “An Act for the relief of the parents of Theresa Marie Schiavo”  - this act allowed Ms. Schiavo's parents to bring an action in federal district court concerning whether their daughter's federal constitutional or statutory rights had been violated as a result of the Florida courts' orders   - this meant not giving the Florida judgment Full Faith and Credit  - constitutional?</vt:lpstr>
      <vt:lpstr>28 U.S.C. § 2072. - Rules of procedure and evidence; power to prescribe  (a) The Supreme Court shall have the power to prescribe general rules of practice and procedure and rules of evidence for cases in the United States district courts (including proceedings before magistrate judges thereof) and courts of appeals.  (b) Such rules shall not abridge, enlarge or modify any substantive right. . . .  </vt:lpstr>
      <vt:lpstr>“The test must be whether a rule really regulates procedure,—the judicial process for enforcing rights and duties recognized by substantive law and for justly administering remedy and redress for disregard or infraction of them.” Sibbach v. Wilson &amp; Co., 312 U.S. 1, 14.</vt:lpstr>
      <vt:lpstr>now – assume that the federal service rule had been common law</vt:lpstr>
      <vt:lpstr>“[I]t is doubtful that, even if there were no Federal Rule making it clear that in-hand service is not required in diversity actions, the Erie rule would have obligated the District Court to follow the Massachusetts procedure.” </vt:lpstr>
      <vt:lpstr> “Not only are nonsubstantial, or trivial, variations not likely to raise the sort of equal protection problems which troubled the Court in Erie; they are also unlikely to influence the choice of a forum. The ‘outcome-determination’ test therefore cannot be read without reference to the twin aims of the Erie rule: discouragement of forum-shopping and avoidance of inequitable administration of the laws.” </vt:lpstr>
      <vt:lpstr>twin aims of Erie</vt:lpstr>
      <vt:lpstr>look back at old cases in light of Hanna’s rejection of the outcome determinative test...</vt:lpstr>
      <vt:lpstr>could a federal court sitting in diversity create a judicially created limitations period different from that of the forum state? (Guaranty Trust)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578</cp:revision>
  <cp:lastPrinted>2017-10-09T17:13:38Z</cp:lastPrinted>
  <dcterms:created xsi:type="dcterms:W3CDTF">2017-09-12T14:18:22Z</dcterms:created>
  <dcterms:modified xsi:type="dcterms:W3CDTF">2019-11-19T11:27:44Z</dcterms:modified>
</cp:coreProperties>
</file>