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8"/>
  </p:notesMasterIdLst>
  <p:handoutMasterIdLst>
    <p:handoutMasterId r:id="rId69"/>
  </p:handoutMasterIdLst>
  <p:sldIdLst>
    <p:sldId id="257" r:id="rId2"/>
    <p:sldId id="979" r:id="rId3"/>
    <p:sldId id="980" r:id="rId4"/>
    <p:sldId id="990" r:id="rId5"/>
    <p:sldId id="1028" r:id="rId6"/>
    <p:sldId id="1000" r:id="rId7"/>
    <p:sldId id="1001" r:id="rId8"/>
    <p:sldId id="1002" r:id="rId9"/>
    <p:sldId id="1003" r:id="rId10"/>
    <p:sldId id="1009" r:id="rId11"/>
    <p:sldId id="1010" r:id="rId12"/>
    <p:sldId id="1011" r:id="rId13"/>
    <p:sldId id="1012" r:id="rId14"/>
    <p:sldId id="1013" r:id="rId15"/>
    <p:sldId id="1014" r:id="rId16"/>
    <p:sldId id="1015" r:id="rId17"/>
    <p:sldId id="1016" r:id="rId18"/>
    <p:sldId id="1017" r:id="rId19"/>
    <p:sldId id="1018" r:id="rId20"/>
    <p:sldId id="1019" r:id="rId21"/>
    <p:sldId id="1020" r:id="rId22"/>
    <p:sldId id="1021" r:id="rId23"/>
    <p:sldId id="1022" r:id="rId24"/>
    <p:sldId id="1023" r:id="rId25"/>
    <p:sldId id="1024" r:id="rId26"/>
    <p:sldId id="1025" r:id="rId27"/>
    <p:sldId id="1026" r:id="rId28"/>
    <p:sldId id="1027" r:id="rId29"/>
    <p:sldId id="1065" r:id="rId30"/>
    <p:sldId id="1066" r:id="rId31"/>
    <p:sldId id="1067" r:id="rId32"/>
    <p:sldId id="1367" r:id="rId33"/>
    <p:sldId id="1368" r:id="rId34"/>
    <p:sldId id="1430" r:id="rId35"/>
    <p:sldId id="1399" r:id="rId36"/>
    <p:sldId id="1369" r:id="rId37"/>
    <p:sldId id="1370" r:id="rId38"/>
    <p:sldId id="1372" r:id="rId39"/>
    <p:sldId id="1400" r:id="rId40"/>
    <p:sldId id="1401" r:id="rId41"/>
    <p:sldId id="1403" r:id="rId42"/>
    <p:sldId id="1404" r:id="rId43"/>
    <p:sldId id="1405" r:id="rId44"/>
    <p:sldId id="1406" r:id="rId45"/>
    <p:sldId id="1407" r:id="rId46"/>
    <p:sldId id="1373" r:id="rId47"/>
    <p:sldId id="1408" r:id="rId48"/>
    <p:sldId id="1382" r:id="rId49"/>
    <p:sldId id="1384" r:id="rId50"/>
    <p:sldId id="1385" r:id="rId51"/>
    <p:sldId id="1411" r:id="rId52"/>
    <p:sldId id="1412" r:id="rId53"/>
    <p:sldId id="1413" r:id="rId54"/>
    <p:sldId id="1386" r:id="rId55"/>
    <p:sldId id="1388" r:id="rId56"/>
    <p:sldId id="1414" r:id="rId57"/>
    <p:sldId id="1389" r:id="rId58"/>
    <p:sldId id="1421" r:id="rId59"/>
    <p:sldId id="1422" r:id="rId60"/>
    <p:sldId id="1423" r:id="rId61"/>
    <p:sldId id="1424" r:id="rId62"/>
    <p:sldId id="1425" r:id="rId63"/>
    <p:sldId id="1426" r:id="rId64"/>
    <p:sldId id="1427" r:id="rId65"/>
    <p:sldId id="1428" r:id="rId66"/>
    <p:sldId id="1429" r:id="rId6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603" autoAdjust="0"/>
    <p:restoredTop sz="94660"/>
  </p:normalViewPr>
  <p:slideViewPr>
    <p:cSldViewPr snapToGrid="0">
      <p:cViewPr varScale="1">
        <p:scale>
          <a:sx n="77" d="100"/>
          <a:sy n="77" d="100"/>
        </p:scale>
        <p:origin x="40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11/18/2019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11/18/2019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11/18/2019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11/18/2019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11/18/2019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11/18/2019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hyperlink" Target="http://www.law.cornell.edu/supremecourt/text/439/322#fn15" TargetMode="Externa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Mon., Nov. 18</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2895600" y="1063626"/>
            <a:ext cx="6286500" cy="4651375"/>
          </a:xfrm>
        </p:spPr>
        <p:txBody>
          <a:bodyPr/>
          <a:lstStyle/>
          <a:p>
            <a:pPr eaLnBrk="1" hangingPunct="1"/>
            <a:r>
              <a:rPr lang="en-US" altLang="en-US"/>
              <a:t>issue preclusion used to require</a:t>
            </a:r>
            <a:br>
              <a:rPr lang="en-US" altLang="en-US"/>
            </a:br>
            <a:r>
              <a:rPr lang="en-US" altLang="en-US"/>
              <a:t/>
            </a:r>
            <a:br>
              <a:rPr lang="en-US" altLang="en-US"/>
            </a:br>
            <a:r>
              <a:rPr lang="en-US" altLang="en-US"/>
              <a:t>mutuality</a:t>
            </a:r>
          </a:p>
        </p:txBody>
      </p:sp>
    </p:spTree>
    <p:extLst>
      <p:ext uri="{BB962C8B-B14F-4D97-AF65-F5344CB8AC3E}">
        <p14:creationId xmlns:p14="http://schemas.microsoft.com/office/powerpoint/2010/main" val="3769673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73132" y="106878"/>
            <a:ext cx="11792197" cy="6472052"/>
          </a:xfrm>
        </p:spPr>
        <p:txBody>
          <a:bodyPr>
            <a:normAutofit fontScale="90000"/>
          </a:bodyPr>
          <a:lstStyle/>
          <a:p>
            <a:pPr algn="l" eaLnBrk="1" hangingPunct="1"/>
            <a:r>
              <a:rPr lang="en-CA" altLang="en-US" dirty="0"/>
              <a:t>- P, D, and X got into an accident</a:t>
            </a:r>
            <a:br>
              <a:rPr lang="en-CA" altLang="en-US" dirty="0"/>
            </a:br>
            <a:r>
              <a:rPr lang="en-US" altLang="en-US" b="1" dirty="0"/>
              <a:t/>
            </a:r>
            <a:br>
              <a:rPr lang="en-US" altLang="en-US" b="1" dirty="0"/>
            </a:br>
            <a:r>
              <a:rPr lang="en-US" altLang="en-US" b="1" dirty="0"/>
              <a:t>- </a:t>
            </a:r>
            <a:r>
              <a:rPr lang="en-CA" altLang="en-US" dirty="0"/>
              <a:t>P sues D for negligence</a:t>
            </a:r>
            <a:br>
              <a:rPr lang="en-CA" altLang="en-US" dirty="0"/>
            </a:br>
            <a:r>
              <a:rPr lang="en-CA" altLang="en-US" dirty="0"/>
              <a:t/>
            </a:r>
            <a:br>
              <a:rPr lang="en-CA" altLang="en-US" dirty="0"/>
            </a:br>
            <a:r>
              <a:rPr lang="en-CA" altLang="en-US" dirty="0"/>
              <a:t>- it is determined that P was contributorily negligent</a:t>
            </a:r>
            <a:br>
              <a:rPr lang="en-CA" altLang="en-US" dirty="0"/>
            </a:br>
            <a:r>
              <a:rPr lang="en-US" altLang="en-US" b="1" dirty="0"/>
              <a:t/>
            </a:r>
            <a:br>
              <a:rPr lang="en-US" altLang="en-US" b="1" dirty="0"/>
            </a:br>
            <a:r>
              <a:rPr lang="en-US" altLang="en-US" b="1" dirty="0"/>
              <a:t>- </a:t>
            </a:r>
            <a:r>
              <a:rPr lang="en-CA" altLang="en-US" dirty="0"/>
              <a:t>P then sues X for negligence</a:t>
            </a:r>
            <a:br>
              <a:rPr lang="en-CA" altLang="en-US" dirty="0"/>
            </a:br>
            <a:r>
              <a:rPr lang="en-CA" altLang="en-US" dirty="0"/>
              <a:t/>
            </a:r>
            <a:br>
              <a:rPr lang="en-CA" altLang="en-US" dirty="0"/>
            </a:br>
            <a:r>
              <a:rPr lang="en-CA" altLang="en-US" dirty="0"/>
              <a:t>- can X issue preclude P concerning his contributory negligence?</a:t>
            </a:r>
            <a:endParaRPr lang="en-US" altLang="en-US" dirty="0"/>
          </a:p>
        </p:txBody>
      </p:sp>
    </p:spTree>
    <p:extLst>
      <p:ext uri="{BB962C8B-B14F-4D97-AF65-F5344CB8AC3E}">
        <p14:creationId xmlns:p14="http://schemas.microsoft.com/office/powerpoint/2010/main" val="506994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237506" y="274638"/>
            <a:ext cx="9973294" cy="6278562"/>
          </a:xfrm>
        </p:spPr>
        <p:txBody>
          <a:bodyPr/>
          <a:lstStyle/>
          <a:p>
            <a:pPr algn="l"/>
            <a:r>
              <a:rPr lang="en-CA" altLang="en-US" dirty="0"/>
              <a:t>assume…</a:t>
            </a:r>
            <a:br>
              <a:rPr lang="en-CA" altLang="en-US" dirty="0"/>
            </a:br>
            <a:r>
              <a:rPr lang="en-CA" altLang="en-US" dirty="0"/>
              <a:t>- it had been determined that P was </a:t>
            </a:r>
            <a:r>
              <a:rPr lang="en-CA" altLang="en-US" i="1" dirty="0"/>
              <a:t>not</a:t>
            </a:r>
            <a:r>
              <a:rPr lang="en-CA" altLang="en-US" dirty="0"/>
              <a:t> contributorily negligent</a:t>
            </a:r>
            <a:r>
              <a:rPr lang="en-US" altLang="en-US" b="1" dirty="0"/>
              <a:t/>
            </a:r>
            <a:br>
              <a:rPr lang="en-US" altLang="en-US" b="1" dirty="0"/>
            </a:br>
            <a:r>
              <a:rPr lang="en-US" altLang="en-US" b="1" dirty="0"/>
              <a:t>- </a:t>
            </a:r>
            <a:r>
              <a:rPr lang="en-CA" altLang="en-US" dirty="0"/>
              <a:t>P then sues X for negligence</a:t>
            </a:r>
            <a:br>
              <a:rPr lang="en-CA" altLang="en-US" dirty="0"/>
            </a:br>
            <a:r>
              <a:rPr lang="en-CA" altLang="en-US" dirty="0"/>
              <a:t>- P clearly cannot issue preclude X from </a:t>
            </a:r>
            <a:r>
              <a:rPr lang="en-CA" altLang="en-US" dirty="0" err="1"/>
              <a:t>relitigating</a:t>
            </a:r>
            <a:r>
              <a:rPr lang="en-CA" altLang="en-US" dirty="0"/>
              <a:t> P’s contributory negligence</a:t>
            </a:r>
            <a:br>
              <a:rPr lang="en-CA" altLang="en-US" dirty="0"/>
            </a:br>
            <a:r>
              <a:rPr lang="en-CA" altLang="en-US" dirty="0"/>
              <a:t>- SO, under mutuality rule, X cannot issue preclude P concerning his contributory negligence</a:t>
            </a:r>
            <a:endParaRPr lang="en-US" altLang="en-US" dirty="0"/>
          </a:p>
        </p:txBody>
      </p:sp>
    </p:spTree>
    <p:extLst>
      <p:ext uri="{BB962C8B-B14F-4D97-AF65-F5344CB8AC3E}">
        <p14:creationId xmlns:p14="http://schemas.microsoft.com/office/powerpoint/2010/main" val="805722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013" y="365125"/>
            <a:ext cx="10878787" cy="5928797"/>
          </a:xfrm>
        </p:spPr>
        <p:txBody>
          <a:bodyPr/>
          <a:lstStyle/>
          <a:p>
            <a:r>
              <a:rPr lang="en-US" dirty="0"/>
              <a:t>Ohio</a:t>
            </a:r>
            <a:br>
              <a:rPr lang="en-US" dirty="0"/>
            </a:br>
            <a:r>
              <a:rPr lang="en-US" dirty="0"/>
              <a:t>Georgia </a:t>
            </a:r>
            <a:br>
              <a:rPr lang="en-US" dirty="0"/>
            </a:br>
            <a:r>
              <a:rPr lang="en-US" dirty="0"/>
              <a:t>still have the mutuality requirement</a:t>
            </a:r>
            <a:br>
              <a:rPr lang="en-US" dirty="0"/>
            </a:br>
            <a:r>
              <a:rPr lang="en-US" dirty="0"/>
              <a:t/>
            </a:r>
            <a:br>
              <a:rPr lang="en-US" dirty="0"/>
            </a:br>
            <a:r>
              <a:rPr lang="en-US" dirty="0"/>
              <a:t>except</a:t>
            </a:r>
            <a:r>
              <a:rPr lang="mr-IN" dirty="0"/>
              <a:t>…</a:t>
            </a:r>
            <a:endParaRPr lang="en-US" dirty="0"/>
          </a:p>
        </p:txBody>
      </p:sp>
    </p:spTree>
    <p:extLst>
      <p:ext uri="{BB962C8B-B14F-4D97-AF65-F5344CB8AC3E}">
        <p14:creationId xmlns:p14="http://schemas.microsoft.com/office/powerpoint/2010/main" val="1966151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54379" y="106878"/>
            <a:ext cx="12037621" cy="6531428"/>
          </a:xfrm>
        </p:spPr>
        <p:txBody>
          <a:bodyPr>
            <a:normAutofit fontScale="90000"/>
          </a:bodyPr>
          <a:lstStyle/>
          <a:p>
            <a:pPr algn="l" eaLnBrk="1" hangingPunct="1"/>
            <a:r>
              <a:rPr lang="en-US" altLang="en-US" sz="4000" dirty="0"/>
              <a:t/>
            </a:r>
            <a:br>
              <a:rPr lang="en-US" altLang="en-US" sz="4000" dirty="0"/>
            </a:br>
            <a:r>
              <a:rPr lang="en-US" altLang="en-US" sz="4000" dirty="0"/>
              <a:t>- P sues employee for battery as a result of a scuffle when the employee tried to stop P from shoplifting</a:t>
            </a:r>
            <a:br>
              <a:rPr lang="en-US" altLang="en-US" sz="4000" dirty="0"/>
            </a:br>
            <a:r>
              <a:rPr lang="en-US" altLang="en-US" sz="4000" dirty="0"/>
              <a:t/>
            </a:r>
            <a:br>
              <a:rPr lang="en-US" altLang="en-US" sz="4000" dirty="0"/>
            </a:br>
            <a:r>
              <a:rPr lang="en-US" altLang="en-US" sz="4000" dirty="0"/>
              <a:t>- employee wins</a:t>
            </a:r>
            <a:br>
              <a:rPr lang="en-US" altLang="en-US" sz="4000" dirty="0"/>
            </a:br>
            <a:r>
              <a:rPr lang="en-US" altLang="en-US" sz="4000" dirty="0"/>
              <a:t/>
            </a:r>
            <a:br>
              <a:rPr lang="en-US" altLang="en-US" sz="4000" dirty="0"/>
            </a:br>
            <a:r>
              <a:rPr lang="en-US" altLang="en-US" sz="4000" dirty="0"/>
              <a:t>- P then sues the employer on a theory of </a:t>
            </a:r>
            <a:r>
              <a:rPr lang="en-US" altLang="en-US" sz="4000" dirty="0" err="1"/>
              <a:t>respondeat</a:t>
            </a:r>
            <a:r>
              <a:rPr lang="en-US" altLang="en-US" sz="4000" dirty="0"/>
              <a:t> superior</a:t>
            </a:r>
            <a:br>
              <a:rPr lang="en-US" altLang="en-US" sz="4000" dirty="0"/>
            </a:br>
            <a:r>
              <a:rPr lang="en-US" altLang="en-US" sz="4000" dirty="0"/>
              <a:t/>
            </a:r>
            <a:br>
              <a:rPr lang="en-US" altLang="en-US" sz="4000" dirty="0"/>
            </a:br>
            <a:r>
              <a:rPr lang="en-US" altLang="en-US" sz="4000" dirty="0"/>
              <a:t>- what happens if the employer cannot take advantage of </a:t>
            </a:r>
            <a:r>
              <a:rPr lang="en-US" altLang="en-US" sz="4000" dirty="0" err="1"/>
              <a:t>nonmutual</a:t>
            </a:r>
            <a:r>
              <a:rPr lang="en-US" altLang="en-US" sz="4000" dirty="0"/>
              <a:t> issue preclusion and so P could win against the employer?</a:t>
            </a:r>
            <a:br>
              <a:rPr lang="en-US" altLang="en-US" sz="4000" dirty="0"/>
            </a:br>
            <a:endParaRPr lang="en-US" altLang="en-US" sz="4000" dirty="0"/>
          </a:p>
        </p:txBody>
      </p:sp>
    </p:spTree>
    <p:extLst>
      <p:ext uri="{BB962C8B-B14F-4D97-AF65-F5344CB8AC3E}">
        <p14:creationId xmlns:p14="http://schemas.microsoft.com/office/powerpoint/2010/main" val="2355052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262" y="365125"/>
            <a:ext cx="10902538" cy="6166304"/>
          </a:xfrm>
        </p:spPr>
        <p:txBody>
          <a:bodyPr/>
          <a:lstStyle/>
          <a:p>
            <a:r>
              <a:rPr lang="en-US" dirty="0"/>
              <a:t>Virginia (and some other states)</a:t>
            </a:r>
            <a:r>
              <a:rPr lang="mr-IN" dirty="0"/>
              <a:t>…</a:t>
            </a:r>
            <a:r>
              <a:rPr lang="en-US" dirty="0"/>
              <a:t/>
            </a:r>
            <a:br>
              <a:rPr lang="en-US" dirty="0"/>
            </a:br>
            <a:r>
              <a:rPr lang="en-US" dirty="0"/>
              <a:t/>
            </a:r>
            <a:br>
              <a:rPr lang="en-US" dirty="0"/>
            </a:br>
            <a:r>
              <a:rPr lang="en-US" dirty="0"/>
              <a:t>allow only </a:t>
            </a:r>
            <a:r>
              <a:rPr lang="en-US" i="1" dirty="0"/>
              <a:t>defensive</a:t>
            </a:r>
            <a:r>
              <a:rPr lang="en-US" dirty="0"/>
              <a:t> </a:t>
            </a:r>
            <a:r>
              <a:rPr lang="en-US" dirty="0" err="1"/>
              <a:t>nonmutual</a:t>
            </a:r>
            <a:r>
              <a:rPr lang="en-US" dirty="0"/>
              <a:t> issue preclusion</a:t>
            </a:r>
          </a:p>
        </p:txBody>
      </p:sp>
    </p:spTree>
    <p:extLst>
      <p:ext uri="{BB962C8B-B14F-4D97-AF65-F5344CB8AC3E}">
        <p14:creationId xmlns:p14="http://schemas.microsoft.com/office/powerpoint/2010/main" val="2510166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676400" y="1063626"/>
            <a:ext cx="8763000" cy="4765675"/>
          </a:xfrm>
        </p:spPr>
        <p:txBody>
          <a:bodyPr>
            <a:normAutofit fontScale="90000"/>
          </a:bodyPr>
          <a:lstStyle/>
          <a:p>
            <a:pPr algn="l" eaLnBrk="1" hangingPunct="1"/>
            <a:r>
              <a:rPr lang="en-US" altLang="en-US" dirty="0"/>
              <a:t>defensive </a:t>
            </a:r>
            <a:br>
              <a:rPr lang="en-US" altLang="en-US" dirty="0"/>
            </a:br>
            <a:r>
              <a:rPr lang="en-US" altLang="en-US" dirty="0"/>
              <a:t/>
            </a:r>
            <a:br>
              <a:rPr lang="en-US" altLang="en-US" dirty="0"/>
            </a:br>
            <a:r>
              <a:rPr lang="en-US" altLang="en-US" dirty="0"/>
              <a:t>- defendant in second suit was not a party in first suit and uses </a:t>
            </a:r>
            <a:r>
              <a:rPr lang="en-US" altLang="en-US" dirty="0" err="1"/>
              <a:t>nonmutual</a:t>
            </a:r>
            <a:r>
              <a:rPr lang="en-US" altLang="en-US" dirty="0"/>
              <a:t> issue preclusion as a shield</a:t>
            </a:r>
            <a:br>
              <a:rPr lang="en-US" altLang="en-US" dirty="0"/>
            </a:br>
            <a:r>
              <a:rPr lang="en-US" altLang="en-US" dirty="0"/>
              <a:t/>
            </a:r>
            <a:br>
              <a:rPr lang="en-US" altLang="en-US" dirty="0"/>
            </a:br>
            <a:r>
              <a:rPr lang="en-US" altLang="en-US" dirty="0"/>
              <a:t>	- two sub-types: precluded party was a 1) plaintiff or 2) defendant in 1</a:t>
            </a:r>
            <a:r>
              <a:rPr lang="en-US" altLang="en-US" baseline="30000" dirty="0"/>
              <a:t>st</a:t>
            </a:r>
            <a:r>
              <a:rPr lang="en-US" altLang="en-US" dirty="0"/>
              <a:t> suit</a:t>
            </a:r>
          </a:p>
        </p:txBody>
      </p:sp>
    </p:spTree>
    <p:extLst>
      <p:ext uri="{BB962C8B-B14F-4D97-AF65-F5344CB8AC3E}">
        <p14:creationId xmlns:p14="http://schemas.microsoft.com/office/powerpoint/2010/main" val="3214983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506" y="365124"/>
            <a:ext cx="11116294" cy="6249431"/>
          </a:xfrm>
        </p:spPr>
        <p:txBody>
          <a:bodyPr>
            <a:normAutofit/>
          </a:bodyPr>
          <a:lstStyle/>
          <a:p>
            <a:r>
              <a:rPr lang="en-US" dirty="0"/>
              <a:t>Blonder-Tongue Labs (US 1971)</a:t>
            </a:r>
            <a:br>
              <a:rPr lang="en-US" dirty="0"/>
            </a:br>
            <a:r>
              <a:rPr lang="en-US" dirty="0"/>
              <a:t/>
            </a:r>
            <a:br>
              <a:rPr lang="en-US" dirty="0"/>
            </a:br>
            <a:r>
              <a:rPr lang="en-US" dirty="0"/>
              <a:t>Univ. of Illinois Foundation first sues </a:t>
            </a:r>
            <a:r>
              <a:rPr lang="en-US" dirty="0" err="1"/>
              <a:t>Winegard</a:t>
            </a:r>
            <a:r>
              <a:rPr lang="en-US" dirty="0"/>
              <a:t> Co. concerning patent infringement</a:t>
            </a:r>
            <a:br>
              <a:rPr lang="en-US" dirty="0"/>
            </a:br>
            <a:r>
              <a:rPr lang="en-US" dirty="0"/>
              <a:t/>
            </a:r>
            <a:br>
              <a:rPr lang="en-US" dirty="0"/>
            </a:br>
            <a:r>
              <a:rPr lang="en-US" dirty="0"/>
              <a:t>- U. of Ill. lost (patent invalid)</a:t>
            </a:r>
            <a:br>
              <a:rPr lang="en-US" dirty="0"/>
            </a:br>
            <a:r>
              <a:rPr lang="en-US" dirty="0"/>
              <a:t/>
            </a:r>
            <a:br>
              <a:rPr lang="en-US" dirty="0"/>
            </a:br>
            <a:r>
              <a:rPr lang="en-US" dirty="0"/>
              <a:t>- U. of Ill. then sues B-T concerning infringement of same patent</a:t>
            </a:r>
          </a:p>
        </p:txBody>
      </p:sp>
    </p:spTree>
    <p:extLst>
      <p:ext uri="{BB962C8B-B14F-4D97-AF65-F5344CB8AC3E}">
        <p14:creationId xmlns:p14="http://schemas.microsoft.com/office/powerpoint/2010/main" val="19515984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95003" y="142504"/>
            <a:ext cx="11388435" cy="6258295"/>
          </a:xfrm>
        </p:spPr>
        <p:txBody>
          <a:bodyPr>
            <a:normAutofit fontScale="90000"/>
          </a:bodyPr>
          <a:lstStyle/>
          <a:p>
            <a:pPr eaLnBrk="1" hangingPunct="1"/>
            <a:r>
              <a:rPr lang="en-US" altLang="en-US" dirty="0"/>
              <a:t>accident involving A, B, and C</a:t>
            </a:r>
            <a:br>
              <a:rPr lang="en-US" altLang="en-US" dirty="0"/>
            </a:br>
            <a:r>
              <a:rPr lang="en-US" altLang="en-US" dirty="0"/>
              <a:t/>
            </a:r>
            <a:br>
              <a:rPr lang="en-US" altLang="en-US" dirty="0"/>
            </a:br>
            <a:r>
              <a:rPr lang="en-US" altLang="en-US" dirty="0"/>
              <a:t>A sues B for negligence and wins (B is found negligent)</a:t>
            </a:r>
            <a:br>
              <a:rPr lang="en-US" altLang="en-US" dirty="0"/>
            </a:br>
            <a:r>
              <a:rPr lang="en-US" altLang="en-US" dirty="0"/>
              <a:t/>
            </a:r>
            <a:br>
              <a:rPr lang="en-US" altLang="en-US" dirty="0"/>
            </a:br>
            <a:r>
              <a:rPr lang="en-US" altLang="en-US" dirty="0"/>
              <a:t>B then sues C for negligence in connection with the same accident</a:t>
            </a:r>
            <a:br>
              <a:rPr lang="en-US" altLang="en-US" dirty="0"/>
            </a:br>
            <a:r>
              <a:rPr lang="en-US" altLang="en-US" dirty="0"/>
              <a:t/>
            </a:r>
            <a:br>
              <a:rPr lang="en-US" altLang="en-US" dirty="0"/>
            </a:br>
            <a:r>
              <a:rPr lang="en-US" altLang="en-US" dirty="0"/>
              <a:t>C offers the defense of B’s contributory negligence </a:t>
            </a:r>
            <a:br>
              <a:rPr lang="en-US" altLang="en-US" dirty="0"/>
            </a:br>
            <a:r>
              <a:rPr lang="en-US" altLang="en-US" dirty="0"/>
              <a:t/>
            </a:r>
            <a:br>
              <a:rPr lang="en-US" altLang="en-US" dirty="0"/>
            </a:br>
            <a:r>
              <a:rPr lang="mr-IN" altLang="en-US" dirty="0"/>
              <a:t>–</a:t>
            </a:r>
            <a:r>
              <a:rPr lang="en-US" altLang="en-US" dirty="0"/>
              <a:t> B precluded from </a:t>
            </a:r>
            <a:r>
              <a:rPr lang="en-US" altLang="en-US" dirty="0" err="1"/>
              <a:t>relitigating</a:t>
            </a:r>
            <a:r>
              <a:rPr lang="en-US" altLang="en-US" dirty="0"/>
              <a:t> his negligence</a:t>
            </a:r>
          </a:p>
        </p:txBody>
      </p:sp>
    </p:spTree>
    <p:extLst>
      <p:ext uri="{BB962C8B-B14F-4D97-AF65-F5344CB8AC3E}">
        <p14:creationId xmlns:p14="http://schemas.microsoft.com/office/powerpoint/2010/main" val="3284044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15686" y="228600"/>
            <a:ext cx="10047514" cy="5429251"/>
          </a:xfrm>
        </p:spPr>
        <p:txBody>
          <a:bodyPr>
            <a:normAutofit fontScale="90000"/>
          </a:bodyPr>
          <a:lstStyle/>
          <a:p>
            <a:pPr eaLnBrk="1" hangingPunct="1"/>
            <a:r>
              <a:rPr lang="en-US" altLang="en-US" dirty="0"/>
              <a:t>federal and some states also allow </a:t>
            </a:r>
            <a:r>
              <a:rPr lang="en-US" altLang="en-US" i="1" dirty="0"/>
              <a:t>offensive</a:t>
            </a:r>
            <a:r>
              <a:rPr lang="en-US" altLang="en-US" dirty="0"/>
              <a:t> </a:t>
            </a:r>
            <a:r>
              <a:rPr lang="en-US" altLang="en-US" dirty="0" err="1"/>
              <a:t>nonmutual</a:t>
            </a:r>
            <a:r>
              <a:rPr lang="en-US" altLang="en-US" dirty="0"/>
              <a:t> issue preclusion under certain circumstances</a:t>
            </a:r>
            <a:br>
              <a:rPr lang="en-US" altLang="en-US" dirty="0"/>
            </a:br>
            <a:r>
              <a:rPr lang="en-US" altLang="en-US" dirty="0"/>
              <a:t/>
            </a:r>
            <a:br>
              <a:rPr lang="en-US" altLang="en-US" dirty="0"/>
            </a:br>
            <a:r>
              <a:rPr lang="en-US" altLang="en-US" dirty="0"/>
              <a:t>plaintiff in second suit was not a party in first suit and uses issue preclusion as a sword</a:t>
            </a:r>
            <a:br>
              <a:rPr lang="en-US" altLang="en-US" dirty="0"/>
            </a:br>
            <a:r>
              <a:rPr lang="en-US" altLang="en-US" dirty="0"/>
              <a:t/>
            </a:r>
            <a:br>
              <a:rPr lang="en-US" altLang="en-US" dirty="0"/>
            </a:br>
            <a:r>
              <a:rPr lang="en-US" altLang="en-US" dirty="0"/>
              <a:t>	- two sub-types: precluded party was a 1) plaintiff or 2) defendant in 1</a:t>
            </a:r>
            <a:r>
              <a:rPr lang="en-US" altLang="en-US" baseline="30000" dirty="0"/>
              <a:t>st</a:t>
            </a:r>
            <a:r>
              <a:rPr lang="en-US" altLang="en-US" dirty="0"/>
              <a:t> suit</a:t>
            </a:r>
          </a:p>
        </p:txBody>
      </p:sp>
    </p:spTree>
    <p:extLst>
      <p:ext uri="{BB962C8B-B14F-4D97-AF65-F5344CB8AC3E}">
        <p14:creationId xmlns:p14="http://schemas.microsoft.com/office/powerpoint/2010/main" val="918038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952750" y="1063626"/>
            <a:ext cx="6229350" cy="4937125"/>
          </a:xfrm>
        </p:spPr>
        <p:txBody>
          <a:bodyPr/>
          <a:lstStyle/>
          <a:p>
            <a:pPr eaLnBrk="1" hangingPunct="1"/>
            <a:r>
              <a:rPr lang="en-US" altLang="en-US"/>
              <a:t>issue preclusion</a:t>
            </a:r>
          </a:p>
        </p:txBody>
      </p:sp>
    </p:spTree>
    <p:extLst>
      <p:ext uri="{BB962C8B-B14F-4D97-AF65-F5344CB8AC3E}">
        <p14:creationId xmlns:p14="http://schemas.microsoft.com/office/powerpoint/2010/main" val="13753728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42257" y="544285"/>
            <a:ext cx="10700657" cy="5758543"/>
          </a:xfrm>
        </p:spPr>
        <p:txBody>
          <a:bodyPr>
            <a:normAutofit fontScale="90000"/>
          </a:bodyPr>
          <a:lstStyle/>
          <a:p>
            <a:r>
              <a:rPr lang="en-US" altLang="en-US" dirty="0"/>
              <a:t>accident involving A, B, and C</a:t>
            </a:r>
            <a:br>
              <a:rPr lang="en-US" altLang="en-US" dirty="0"/>
            </a:br>
            <a:r>
              <a:rPr lang="en-US" altLang="en-US" dirty="0"/>
              <a:t/>
            </a:r>
            <a:br>
              <a:rPr lang="en-US" altLang="en-US" dirty="0"/>
            </a:br>
            <a:r>
              <a:rPr lang="en-US" altLang="en-US" dirty="0"/>
              <a:t>A sues B for negligence</a:t>
            </a:r>
            <a:br>
              <a:rPr lang="en-US" altLang="en-US" dirty="0"/>
            </a:br>
            <a:r>
              <a:rPr lang="en-US" altLang="en-US" dirty="0"/>
              <a:t/>
            </a:r>
            <a:br>
              <a:rPr lang="en-US" altLang="en-US" dirty="0"/>
            </a:br>
            <a:r>
              <a:rPr lang="en-US" altLang="en-US" dirty="0"/>
              <a:t>A wins (B is found negligent)</a:t>
            </a:r>
            <a:br>
              <a:rPr lang="en-US" altLang="en-US" dirty="0"/>
            </a:br>
            <a:r>
              <a:rPr lang="en-US" altLang="en-US" dirty="0"/>
              <a:t/>
            </a:r>
            <a:br>
              <a:rPr lang="en-US" altLang="en-US" dirty="0"/>
            </a:br>
            <a:r>
              <a:rPr lang="en-US" altLang="en-US" dirty="0"/>
              <a:t>C then sues B for negligence in connection with the same accident</a:t>
            </a:r>
            <a:br>
              <a:rPr lang="en-US" altLang="en-US" dirty="0"/>
            </a:br>
            <a:r>
              <a:rPr lang="en-US" altLang="en-US" dirty="0"/>
              <a:t/>
            </a:r>
            <a:br>
              <a:rPr lang="en-US" altLang="en-US" dirty="0"/>
            </a:br>
            <a:r>
              <a:rPr lang="mr-IN" altLang="en-US" dirty="0"/>
              <a:t> –</a:t>
            </a:r>
            <a:r>
              <a:rPr lang="en-US" altLang="en-US" dirty="0"/>
              <a:t> if offensive </a:t>
            </a:r>
            <a:r>
              <a:rPr lang="en-US" altLang="en-US" dirty="0" err="1"/>
              <a:t>nonmutual</a:t>
            </a:r>
            <a:r>
              <a:rPr lang="en-US" altLang="en-US" dirty="0"/>
              <a:t> issue preclusion is allowed, then B is precluded from litigating own negligence</a:t>
            </a:r>
          </a:p>
        </p:txBody>
      </p:sp>
    </p:spTree>
    <p:extLst>
      <p:ext uri="{BB962C8B-B14F-4D97-AF65-F5344CB8AC3E}">
        <p14:creationId xmlns:p14="http://schemas.microsoft.com/office/powerpoint/2010/main" val="4171562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368135" y="249383"/>
            <a:ext cx="11388435" cy="6092040"/>
          </a:xfrm>
        </p:spPr>
        <p:txBody>
          <a:bodyPr>
            <a:normAutofit fontScale="90000"/>
          </a:bodyPr>
          <a:lstStyle/>
          <a:p>
            <a:pPr eaLnBrk="1" hangingPunct="1"/>
            <a:r>
              <a:rPr lang="en-US" altLang="en-US" dirty="0"/>
              <a:t>accident involving A, B, and C</a:t>
            </a:r>
            <a:br>
              <a:rPr lang="en-US" altLang="en-US" dirty="0"/>
            </a:br>
            <a:r>
              <a:rPr lang="en-US" altLang="en-US" dirty="0"/>
              <a:t/>
            </a:r>
            <a:br>
              <a:rPr lang="en-US" altLang="en-US" dirty="0"/>
            </a:br>
            <a:r>
              <a:rPr lang="en-US" altLang="en-US" dirty="0"/>
              <a:t>A sues B for negligence</a:t>
            </a:r>
            <a:br>
              <a:rPr lang="en-US" altLang="en-US" dirty="0"/>
            </a:br>
            <a:r>
              <a:rPr lang="en-US" altLang="en-US" dirty="0"/>
              <a:t/>
            </a:r>
            <a:br>
              <a:rPr lang="en-US" altLang="en-US" dirty="0"/>
            </a:br>
            <a:r>
              <a:rPr lang="en-US" altLang="en-US" dirty="0"/>
              <a:t>B wins (A is found contributorily negligent)</a:t>
            </a:r>
            <a:br>
              <a:rPr lang="en-US" altLang="en-US" dirty="0"/>
            </a:br>
            <a:r>
              <a:rPr lang="en-US" altLang="en-US" dirty="0"/>
              <a:t/>
            </a:r>
            <a:br>
              <a:rPr lang="en-US" altLang="en-US" dirty="0"/>
            </a:br>
            <a:r>
              <a:rPr lang="en-US" altLang="en-US" dirty="0"/>
              <a:t>C then sues A for negligence in connection with the same accident </a:t>
            </a:r>
            <a:br>
              <a:rPr lang="en-US" altLang="en-US" dirty="0"/>
            </a:br>
            <a:r>
              <a:rPr lang="en-US" altLang="en-US" dirty="0"/>
              <a:t/>
            </a:r>
            <a:br>
              <a:rPr lang="en-US" altLang="en-US" dirty="0"/>
            </a:br>
            <a:r>
              <a:rPr lang="mr-IN" altLang="en-US" dirty="0"/>
              <a:t>–</a:t>
            </a:r>
            <a:r>
              <a:rPr lang="en-US" altLang="en-US" dirty="0"/>
              <a:t> if offensive </a:t>
            </a:r>
            <a:r>
              <a:rPr lang="en-US" altLang="en-US" dirty="0" err="1"/>
              <a:t>nonmutual</a:t>
            </a:r>
            <a:r>
              <a:rPr lang="en-US" altLang="en-US" dirty="0"/>
              <a:t> issue preclusion is allowed, then A is precluded from litigating own negligence</a:t>
            </a:r>
          </a:p>
        </p:txBody>
      </p:sp>
    </p:spTree>
    <p:extLst>
      <p:ext uri="{BB962C8B-B14F-4D97-AF65-F5344CB8AC3E}">
        <p14:creationId xmlns:p14="http://schemas.microsoft.com/office/powerpoint/2010/main" val="2565267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781300" y="1063626"/>
            <a:ext cx="6400800" cy="4765675"/>
          </a:xfrm>
        </p:spPr>
        <p:txBody>
          <a:bodyPr/>
          <a:lstStyle/>
          <a:p>
            <a:pPr eaLnBrk="1" hangingPunct="1"/>
            <a:r>
              <a:rPr lang="en-CA" altLang="en-US"/>
              <a:t>Parklane Hosiery v. Shore</a:t>
            </a:r>
            <a:br>
              <a:rPr lang="en-CA" altLang="en-US"/>
            </a:br>
            <a:r>
              <a:rPr lang="en-CA" altLang="en-US"/>
              <a:t/>
            </a:r>
            <a:br>
              <a:rPr lang="en-CA" altLang="en-US"/>
            </a:br>
            <a:r>
              <a:rPr lang="en-CA" altLang="en-US"/>
              <a:t>(U.S. 1979)</a:t>
            </a:r>
            <a:br>
              <a:rPr lang="en-CA" altLang="en-US"/>
            </a:br>
            <a:r>
              <a:rPr lang="en-CA" altLang="en-US"/>
              <a:t/>
            </a:r>
            <a:br>
              <a:rPr lang="en-CA" altLang="en-US"/>
            </a:br>
            <a:r>
              <a:rPr lang="en-US" altLang="en-US"/>
              <a:t/>
            </a:r>
            <a:br>
              <a:rPr lang="en-US" altLang="en-US"/>
            </a:br>
            <a:endParaRPr lang="en-US" altLang="en-US"/>
          </a:p>
        </p:txBody>
      </p:sp>
    </p:spTree>
    <p:extLst>
      <p:ext uri="{BB962C8B-B14F-4D97-AF65-F5344CB8AC3E}">
        <p14:creationId xmlns:p14="http://schemas.microsoft.com/office/powerpoint/2010/main" val="6113545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828800" y="274638"/>
            <a:ext cx="8382000" cy="6202362"/>
          </a:xfrm>
        </p:spPr>
        <p:txBody>
          <a:bodyPr/>
          <a:lstStyle/>
          <a:p>
            <a:r>
              <a:rPr lang="en-US" altLang="en-US"/>
              <a:t>Amendment VII</a:t>
            </a:r>
            <a:br>
              <a:rPr lang="en-US" altLang="en-US"/>
            </a:br>
            <a:r>
              <a:rPr lang="en-US" altLang="en-US"/>
              <a:t>In suits at common law, where the value in controversy shall exceed twenty dollars, the right of trial by jury shall be preserved, and no fact tried by a jury, shall be otherwise reexamined in any court of the United States, than according to the rules of the common law.</a:t>
            </a:r>
            <a:br>
              <a:rPr lang="en-US" altLang="en-US"/>
            </a:br>
            <a:endParaRPr lang="en-US" altLang="en-US"/>
          </a:p>
        </p:txBody>
      </p:sp>
    </p:spTree>
    <p:extLst>
      <p:ext uri="{BB962C8B-B14F-4D97-AF65-F5344CB8AC3E}">
        <p14:creationId xmlns:p14="http://schemas.microsoft.com/office/powerpoint/2010/main" val="32702745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315685" y="141515"/>
            <a:ext cx="11473543" cy="6444342"/>
          </a:xfrm>
        </p:spPr>
        <p:txBody>
          <a:bodyPr>
            <a:normAutofit/>
          </a:bodyPr>
          <a:lstStyle/>
          <a:p>
            <a:pPr algn="l" eaLnBrk="1" hangingPunct="1"/>
            <a:r>
              <a:rPr lang="en-US" altLang="en-US" sz="3600"/>
              <a:t>Since a plaintiff will be able to rely on a previous judgment against a defendant but will not be bound by that judgment if the defendant wins, the plaintiff has every incentive to adopt a "wait and see" attitude, in the hope that the first action by another plaintiff will result in a favorable judgment. </a:t>
            </a:r>
            <a:r>
              <a:rPr lang="en-US" altLang="en-US" sz="3600" dirty="0"/>
              <a:t>Thus offensive use of collateral estoppel will likely increase rather than decrease the total amount of litigation, since potential plaintiffs will have everything to gain and nothing to lose by not intervening in the first action.</a:t>
            </a:r>
          </a:p>
        </p:txBody>
      </p:sp>
    </p:spTree>
    <p:extLst>
      <p:ext uri="{BB962C8B-B14F-4D97-AF65-F5344CB8AC3E}">
        <p14:creationId xmlns:p14="http://schemas.microsoft.com/office/powerpoint/2010/main" val="40960776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42257" y="544285"/>
            <a:ext cx="10700657" cy="5758543"/>
          </a:xfrm>
        </p:spPr>
        <p:txBody>
          <a:bodyPr>
            <a:normAutofit fontScale="90000"/>
          </a:bodyPr>
          <a:lstStyle/>
          <a:p>
            <a:r>
              <a:rPr lang="en-US" altLang="en-US" dirty="0"/>
              <a:t>accident involving A, B, and C</a:t>
            </a:r>
            <a:br>
              <a:rPr lang="en-US" altLang="en-US" dirty="0"/>
            </a:br>
            <a:r>
              <a:rPr lang="en-US" altLang="en-US" dirty="0"/>
              <a:t/>
            </a:r>
            <a:br>
              <a:rPr lang="en-US" altLang="en-US" dirty="0"/>
            </a:br>
            <a:r>
              <a:rPr lang="en-US" altLang="en-US" dirty="0"/>
              <a:t>A sues B for negligence</a:t>
            </a:r>
            <a:br>
              <a:rPr lang="en-US" altLang="en-US" dirty="0"/>
            </a:br>
            <a:r>
              <a:rPr lang="en-US" altLang="en-US" dirty="0"/>
              <a:t/>
            </a:r>
            <a:br>
              <a:rPr lang="en-US" altLang="en-US" dirty="0"/>
            </a:br>
            <a:r>
              <a:rPr lang="en-US" altLang="en-US" dirty="0"/>
              <a:t>A wins (B is found negligent)</a:t>
            </a:r>
            <a:br>
              <a:rPr lang="en-US" altLang="en-US" dirty="0"/>
            </a:br>
            <a:r>
              <a:rPr lang="en-US" altLang="en-US" dirty="0"/>
              <a:t/>
            </a:r>
            <a:br>
              <a:rPr lang="en-US" altLang="en-US" dirty="0"/>
            </a:br>
            <a:r>
              <a:rPr lang="en-US" altLang="en-US" dirty="0"/>
              <a:t>C then sues B for negligence in connection with the same accident</a:t>
            </a:r>
            <a:br>
              <a:rPr lang="en-US" altLang="en-US" dirty="0"/>
            </a:br>
            <a:r>
              <a:rPr lang="en-US" altLang="en-US" dirty="0"/>
              <a:t/>
            </a:r>
            <a:br>
              <a:rPr lang="en-US" altLang="en-US" dirty="0"/>
            </a:br>
            <a:r>
              <a:rPr lang="mr-IN" altLang="en-US" dirty="0"/>
              <a:t> –</a:t>
            </a:r>
            <a:r>
              <a:rPr lang="en-US" altLang="en-US" dirty="0"/>
              <a:t> if offensive </a:t>
            </a:r>
            <a:r>
              <a:rPr lang="en-US" altLang="en-US" dirty="0" err="1"/>
              <a:t>nonmutual</a:t>
            </a:r>
            <a:r>
              <a:rPr lang="en-US" altLang="en-US" dirty="0"/>
              <a:t> issue preclusion is allowed, then B is precluded from litigating own negligence</a:t>
            </a:r>
          </a:p>
        </p:txBody>
      </p:sp>
    </p:spTree>
    <p:extLst>
      <p:ext uri="{BB962C8B-B14F-4D97-AF65-F5344CB8AC3E}">
        <p14:creationId xmlns:p14="http://schemas.microsoft.com/office/powerpoint/2010/main" val="6433072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50371" y="293914"/>
            <a:ext cx="11538858" cy="6270171"/>
          </a:xfrm>
        </p:spPr>
        <p:txBody>
          <a:bodyPr>
            <a:normAutofit/>
          </a:bodyPr>
          <a:lstStyle/>
          <a:p>
            <a:pPr algn="l" eaLnBrk="1" hangingPunct="1"/>
            <a:r>
              <a:rPr lang="en-US" altLang="en-US" sz="3200" dirty="0"/>
              <a:t>A second argument against offensive use of collateral estoppel is that it may be unfair to a defendant. If a defendant in the first action is sued for small or nominal damages, he may have </a:t>
            </a:r>
            <a:r>
              <a:rPr lang="en-US" altLang="en-US" sz="3200" b="1" i="1" dirty="0"/>
              <a:t>little incentive to defend vigorously, particularly if future suits are not foreseeable. </a:t>
            </a:r>
            <a:r>
              <a:rPr lang="en-US" altLang="en-US" sz="3200" dirty="0"/>
              <a:t>Allowing offensive collateral estoppel may also be unfair to a defendant if the judgment relied upon as a basis for the estoppel is itself</a:t>
            </a:r>
            <a:r>
              <a:rPr lang="en-US" altLang="en-US" sz="3200" b="1" i="1" dirty="0"/>
              <a:t> inconsistent with one or more previous judgments in favor of the defendant</a:t>
            </a:r>
            <a:r>
              <a:rPr lang="en-US" altLang="en-US" sz="3200" dirty="0"/>
              <a:t>. Still another situation where it might be unfair to apply offensive estoppel is where the second action affords the defendant </a:t>
            </a:r>
            <a:r>
              <a:rPr lang="en-US" altLang="en-US" sz="3200" b="1" i="1" dirty="0"/>
              <a:t>procedural opportunities unavailable in the first action that could readily cause a different result</a:t>
            </a:r>
            <a:r>
              <a:rPr lang="en-US" altLang="en-US" sz="3200" dirty="0"/>
              <a:t>.</a:t>
            </a:r>
            <a:r>
              <a:rPr lang="en-US" altLang="en-US" sz="3200" dirty="0">
                <a:hlinkClick r:id="rId2"/>
              </a:rPr>
              <a:t> </a:t>
            </a:r>
            <a:endParaRPr lang="en-US" altLang="en-US" sz="3200" dirty="0"/>
          </a:p>
        </p:txBody>
      </p:sp>
    </p:spTree>
    <p:extLst>
      <p:ext uri="{BB962C8B-B14F-4D97-AF65-F5344CB8AC3E}">
        <p14:creationId xmlns:p14="http://schemas.microsoft.com/office/powerpoint/2010/main" val="33391556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313" y="365125"/>
            <a:ext cx="11571515" cy="6046561"/>
          </a:xfrm>
        </p:spPr>
        <p:txBody>
          <a:bodyPr>
            <a:noAutofit/>
          </a:bodyPr>
          <a:lstStyle/>
          <a:p>
            <a:r>
              <a:rPr lang="en-US" sz="3200" dirty="0"/>
              <a:t>P1 sues D Corp for damages from defective product </a:t>
            </a:r>
            <a:r>
              <a:rPr lang="mr-IN" sz="3200" dirty="0"/>
              <a:t>–</a:t>
            </a:r>
            <a:r>
              <a:rPr lang="en-US" sz="3200" dirty="0"/>
              <a:t> loses (product not defective)</a:t>
            </a:r>
            <a:br>
              <a:rPr lang="en-US" sz="3200" dirty="0"/>
            </a:br>
            <a:r>
              <a:rPr lang="en-US" sz="3200" dirty="0"/>
              <a:t/>
            </a:r>
            <a:br>
              <a:rPr lang="en-US" sz="3200" dirty="0"/>
            </a:br>
            <a:r>
              <a:rPr lang="en-US" sz="3200" dirty="0"/>
              <a:t>P2 sues D Corp for damages from defective product </a:t>
            </a:r>
            <a:r>
              <a:rPr lang="mr-IN" sz="3200" dirty="0"/>
              <a:t>–</a:t>
            </a:r>
            <a:r>
              <a:rPr lang="en-US" sz="3200" dirty="0"/>
              <a:t> loses (product not defective)</a:t>
            </a:r>
            <a:br>
              <a:rPr lang="en-US" sz="3200" dirty="0"/>
            </a:br>
            <a:r>
              <a:rPr lang="en-US" sz="3200" dirty="0"/>
              <a:t/>
            </a:r>
            <a:br>
              <a:rPr lang="en-US" sz="3200" dirty="0"/>
            </a:br>
            <a:r>
              <a:rPr lang="en-US" sz="3200" dirty="0"/>
              <a:t>P3 sues D Corp for damages from defective product </a:t>
            </a:r>
            <a:r>
              <a:rPr lang="mr-IN" sz="3200" dirty="0"/>
              <a:t>–</a:t>
            </a:r>
            <a:r>
              <a:rPr lang="en-US" sz="3200" dirty="0"/>
              <a:t> loses (product not defective)</a:t>
            </a:r>
            <a:br>
              <a:rPr lang="en-US" sz="3200" dirty="0"/>
            </a:br>
            <a:r>
              <a:rPr lang="en-US" sz="3200" dirty="0"/>
              <a:t/>
            </a:r>
            <a:br>
              <a:rPr lang="en-US" sz="3200" dirty="0"/>
            </a:br>
            <a:r>
              <a:rPr lang="en-US" sz="3200" dirty="0"/>
              <a:t>P4 sues D Corp for damages from defective product </a:t>
            </a:r>
            <a:r>
              <a:rPr lang="mr-IN" sz="3200" dirty="0"/>
              <a:t>–</a:t>
            </a:r>
            <a:r>
              <a:rPr lang="en-US" sz="3200" dirty="0"/>
              <a:t> wins (product defective)</a:t>
            </a:r>
            <a:br>
              <a:rPr lang="en-US" sz="3200" dirty="0"/>
            </a:br>
            <a:r>
              <a:rPr lang="en-US" sz="3200" dirty="0"/>
              <a:t/>
            </a:r>
            <a:br>
              <a:rPr lang="en-US" sz="3200" dirty="0"/>
            </a:br>
            <a:r>
              <a:rPr lang="en-US" sz="3200" dirty="0"/>
              <a:t>P5-1000 take advantage of offensive </a:t>
            </a:r>
            <a:r>
              <a:rPr lang="en-US" sz="3200" dirty="0" err="1"/>
              <a:t>nonmutual</a:t>
            </a:r>
            <a:r>
              <a:rPr lang="en-US" sz="3200" dirty="0"/>
              <a:t> issue preclusion against D Corp</a:t>
            </a:r>
            <a:r>
              <a:rPr lang="mr-IN" sz="3200" dirty="0"/>
              <a:t>…</a:t>
            </a:r>
            <a:r>
              <a:rPr lang="en-US" sz="3200" dirty="0"/>
              <a:t>?</a:t>
            </a:r>
          </a:p>
        </p:txBody>
      </p:sp>
    </p:spTree>
    <p:extLst>
      <p:ext uri="{BB962C8B-B14F-4D97-AF65-F5344CB8AC3E}">
        <p14:creationId xmlns:p14="http://schemas.microsoft.com/office/powerpoint/2010/main" val="22754810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239486" y="206830"/>
            <a:ext cx="11658600" cy="6509656"/>
          </a:xfrm>
        </p:spPr>
        <p:txBody>
          <a:bodyPr>
            <a:normAutofit/>
          </a:bodyPr>
          <a:lstStyle/>
          <a:p>
            <a:pPr algn="l" eaLnBrk="1" hangingPunct="1"/>
            <a:r>
              <a:rPr lang="en-US" altLang="en-US" sz="3200" dirty="0"/>
              <a:t/>
            </a:r>
            <a:br>
              <a:rPr lang="en-US" altLang="en-US" sz="3200" dirty="0"/>
            </a:br>
            <a:r>
              <a:rPr lang="en-US" altLang="en-US" sz="3200" dirty="0"/>
              <a:t>DISTINGUISH!</a:t>
            </a:r>
            <a:br>
              <a:rPr lang="en-US" altLang="en-US" sz="3200" dirty="0"/>
            </a:br>
            <a:r>
              <a:rPr lang="en-US" altLang="en-US" sz="3200" dirty="0"/>
              <a:t/>
            </a:r>
            <a:br>
              <a:rPr lang="en-US" altLang="en-US" sz="3200" dirty="0"/>
            </a:br>
            <a:r>
              <a:rPr lang="en-US" altLang="en-US" sz="3200" dirty="0"/>
              <a:t>P sues D for negligence. P wins (D is negligent). X knew about the suit but refused to intervene. X sues D for negligence in connection with the same accident. X may not be able to issue preclude D concerning D’s negligence.</a:t>
            </a:r>
            <a:br>
              <a:rPr lang="en-US" altLang="en-US" sz="3200" dirty="0"/>
            </a:br>
            <a:r>
              <a:rPr lang="en-US" altLang="en-US" sz="3200" dirty="0"/>
              <a:t/>
            </a:r>
            <a:br>
              <a:rPr lang="en-US" altLang="en-US" sz="3200" dirty="0"/>
            </a:br>
            <a:r>
              <a:rPr lang="en-US" altLang="en-US" sz="3200" dirty="0"/>
              <a:t>P sues D to put up a dam. X’s property will be flooded, but he refuses to intervene in the suit. P wins. X may be precluded to sue D to take down dam.</a:t>
            </a:r>
          </a:p>
        </p:txBody>
      </p:sp>
    </p:spTree>
    <p:extLst>
      <p:ext uri="{BB962C8B-B14F-4D97-AF65-F5344CB8AC3E}">
        <p14:creationId xmlns:p14="http://schemas.microsoft.com/office/powerpoint/2010/main" val="34282226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855" y="550476"/>
            <a:ext cx="11948984" cy="6134529"/>
          </a:xfrm>
        </p:spPr>
        <p:txBody>
          <a:bodyPr>
            <a:noAutofit/>
          </a:bodyPr>
          <a:lstStyle/>
          <a:p>
            <a:r>
              <a:rPr lang="en-US" sz="2400" dirty="0"/>
              <a:t>Question 4.</a:t>
            </a:r>
            <a:br>
              <a:rPr lang="en-US" sz="2400" dirty="0"/>
            </a:br>
            <a:r>
              <a:rPr lang="en-US" sz="2400" dirty="0"/>
              <a:t>P, a citizen of New York, sues D, a citizen of New Jersey, for $100,000 in damages under New York battery law in the Federal District Court for the Southern District of New York. P seeks compensation for the partial loss of sight in an eye, as a result of a barroom brawl between P, on one side, and D and D’s friend, X (a citizen of New Jersey), on the other. D joins a contribution action against X for $50,000. After discovery, X brings a motion for summary judgment against D on the grounds that a reasonable jury would have to find that all of P’s damages were the result of D’s actions alone. X’s motion is granted. At trial, P receives a verdict in his favor and the court awards him a judgment against D for $60,000. Some months later, D sues X in New York state court under New York battery law for the $10,000 in damages caused by X’s blows against D during the brawl. Which of the following is most accurate about D’s $10,000 action against X? </a:t>
            </a:r>
            <a:br>
              <a:rPr lang="en-US" sz="2400" dirty="0"/>
            </a:br>
            <a:r>
              <a:rPr lang="en-US" sz="2400" dirty="0"/>
              <a:t>a. It is not claim precluded, because X was not a necessary party in the earlier proceedings in federal court.</a:t>
            </a:r>
            <a:br>
              <a:rPr lang="en-US" sz="2400" dirty="0"/>
            </a:br>
            <a:r>
              <a:rPr lang="en-US" sz="2400" dirty="0"/>
              <a:t>b. It is not claim precluded. The action could not have been entertained by the federal court because there would have been no federal subject matter jurisdiction for it.</a:t>
            </a:r>
            <a:br>
              <a:rPr lang="en-US" sz="2400" dirty="0"/>
            </a:br>
            <a:r>
              <a:rPr lang="en-US" sz="2400" dirty="0"/>
              <a:t>c. It is not claim precluded, because Fed. R. Civ. P. 14(a) would not have allowed the action to be joined. It was not a claim that X was liable to D for all or part of P’s claim against D.</a:t>
            </a:r>
            <a:br>
              <a:rPr lang="en-US" sz="2400" dirty="0"/>
            </a:br>
            <a:r>
              <a:rPr lang="en-US" sz="2400" dirty="0"/>
              <a:t>d. It is not claim precluded, because D’s action against X in the earlier proceedings in federal court was disposed of on summary judgment.</a:t>
            </a:r>
            <a:br>
              <a:rPr lang="en-US" sz="2400" dirty="0"/>
            </a:br>
            <a:r>
              <a:rPr lang="en-US" sz="2400" dirty="0"/>
              <a:t>e. It is claim precluded.</a:t>
            </a:r>
            <a:br>
              <a:rPr lang="en-US" sz="2400" dirty="0"/>
            </a:br>
            <a:endParaRPr lang="en-US" sz="2400" dirty="0"/>
          </a:p>
        </p:txBody>
      </p:sp>
    </p:spTree>
    <p:extLst>
      <p:ext uri="{BB962C8B-B14F-4D97-AF65-F5344CB8AC3E}">
        <p14:creationId xmlns:p14="http://schemas.microsoft.com/office/powerpoint/2010/main" val="132980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95415" y="1063626"/>
            <a:ext cx="11479427" cy="4651375"/>
          </a:xfrm>
        </p:spPr>
        <p:txBody>
          <a:bodyPr>
            <a:normAutofit fontScale="90000"/>
          </a:bodyPr>
          <a:lstStyle/>
          <a:p>
            <a:pPr algn="l" eaLnBrk="1" hangingPunct="1"/>
            <a:r>
              <a:rPr lang="en-CA" altLang="en-US" dirty="0"/>
              <a:t>if in an earlier case an issue was </a:t>
            </a:r>
            <a:br>
              <a:rPr lang="en-CA" altLang="en-US" dirty="0"/>
            </a:br>
            <a:r>
              <a:rPr lang="en-CA" altLang="en-US" dirty="0"/>
              <a:t/>
            </a:r>
            <a:br>
              <a:rPr lang="en-CA" altLang="en-US" dirty="0"/>
            </a:br>
            <a:r>
              <a:rPr lang="en-CA" altLang="en-US" dirty="0"/>
              <a:t>- actually litigated and decided</a:t>
            </a:r>
            <a:br>
              <a:rPr lang="en-CA" altLang="en-US" dirty="0"/>
            </a:br>
            <a:r>
              <a:rPr lang="en-US" altLang="en-US" dirty="0"/>
              <a:t/>
            </a:r>
            <a:br>
              <a:rPr lang="en-US" altLang="en-US" dirty="0"/>
            </a:br>
            <a:r>
              <a:rPr lang="en-US" altLang="en-US" dirty="0"/>
              <a:t>- </a:t>
            </a:r>
            <a:r>
              <a:rPr lang="en-CA" altLang="en-US" dirty="0"/>
              <a:t>litigated fairly and fully</a:t>
            </a:r>
            <a:br>
              <a:rPr lang="en-CA" altLang="en-US" dirty="0"/>
            </a:br>
            <a:r>
              <a:rPr lang="en-US" altLang="en-US" dirty="0"/>
              <a:t/>
            </a:r>
            <a:br>
              <a:rPr lang="en-US" altLang="en-US" dirty="0"/>
            </a:br>
            <a:r>
              <a:rPr lang="en-US" altLang="en-US" dirty="0"/>
              <a:t>- </a:t>
            </a:r>
            <a:r>
              <a:rPr lang="en-CA" altLang="en-US" dirty="0"/>
              <a:t>and essential to the decision</a:t>
            </a:r>
            <a:br>
              <a:rPr lang="en-CA" altLang="en-US" dirty="0"/>
            </a:br>
            <a:r>
              <a:rPr lang="en-US" altLang="en-US" dirty="0"/>
              <a:t/>
            </a:r>
            <a:br>
              <a:rPr lang="en-US" altLang="en-US" dirty="0"/>
            </a:br>
            <a:r>
              <a:rPr lang="en-CA" altLang="en-US" dirty="0"/>
              <a:t>then the earlier determination of the issue precludes </a:t>
            </a:r>
            <a:r>
              <a:rPr lang="en-CA" altLang="en-US" dirty="0" err="1"/>
              <a:t>relitigation</a:t>
            </a:r>
            <a:r>
              <a:rPr lang="en-CA" altLang="en-US" dirty="0"/>
              <a:t> of the same issue by someone who was a party (or in </a:t>
            </a:r>
            <a:r>
              <a:rPr lang="en-CA" altLang="en-US" dirty="0" err="1"/>
              <a:t>privity</a:t>
            </a:r>
            <a:r>
              <a:rPr lang="en-CA" altLang="en-US" dirty="0"/>
              <a:t> with a party) in the earlier litigation</a:t>
            </a:r>
            <a:r>
              <a:rPr lang="en-US" altLang="en-US" dirty="0"/>
              <a:t/>
            </a:r>
            <a:br>
              <a:rPr lang="en-US" altLang="en-US" dirty="0"/>
            </a:br>
            <a:endParaRPr lang="en-US" altLang="en-US" dirty="0"/>
          </a:p>
        </p:txBody>
      </p:sp>
    </p:spTree>
    <p:extLst>
      <p:ext uri="{BB962C8B-B14F-4D97-AF65-F5344CB8AC3E}">
        <p14:creationId xmlns:p14="http://schemas.microsoft.com/office/powerpoint/2010/main" val="12634613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924" y="365125"/>
            <a:ext cx="12056076" cy="6208670"/>
          </a:xfrm>
        </p:spPr>
        <p:txBody>
          <a:bodyPr>
            <a:noAutofit/>
          </a:bodyPr>
          <a:lstStyle/>
          <a:p>
            <a:r>
              <a:rPr lang="en-US" sz="2400" dirty="0"/>
              <a:t>4.    D is a partnership. W and H are wife and husband. In reliance upon statements made by employees of D, W and H each made separate purchases of bonds issued by D. The price of these bonds subsequently plummeted and W and H each had to sell them at a heavy loss. W sued D in federal court in New York for her damages resulting from D’s alleged violation of federal securities laws. On a motion for summary judgment, the court found that no reasonable jury could find that the statements made by D’s employees were materially misleading. The court therefore granted summary judgment to D. Subsequently, D was purchased by the X Corp. After this purchase, H sued the X Corp in federal court in California for H’s damages as a result of D’s violations of federal securities laws. Which of the following is most accurate?</a:t>
            </a:r>
            <a:br>
              <a:rPr lang="en-US" sz="2400" dirty="0"/>
            </a:br>
            <a:r>
              <a:rPr lang="en-US" sz="2400" dirty="0"/>
              <a:t>a.    Under </a:t>
            </a:r>
            <a:r>
              <a:rPr lang="en-US" sz="2400" dirty="0" err="1"/>
              <a:t>Parklane</a:t>
            </a:r>
            <a:r>
              <a:rPr lang="en-US" sz="2400" dirty="0"/>
              <a:t> Hosiery, H is issue precluded from </a:t>
            </a:r>
            <a:r>
              <a:rPr lang="en-US" sz="2400" dirty="0" err="1"/>
              <a:t>relitigating</a:t>
            </a:r>
            <a:r>
              <a:rPr lang="en-US" sz="2400" dirty="0"/>
              <a:t> whether D’s employees’ statements were materially misleading.</a:t>
            </a:r>
            <a:br>
              <a:rPr lang="en-US" sz="2400" dirty="0"/>
            </a:br>
            <a:r>
              <a:rPr lang="en-US" sz="2400" dirty="0"/>
              <a:t>b.    H is not issue precluded under </a:t>
            </a:r>
            <a:r>
              <a:rPr lang="en-US" sz="2400" dirty="0" err="1"/>
              <a:t>Parklane</a:t>
            </a:r>
            <a:r>
              <a:rPr lang="en-US" sz="2400" dirty="0"/>
              <a:t> Hosiery from </a:t>
            </a:r>
            <a:r>
              <a:rPr lang="en-US" sz="2400" dirty="0" err="1"/>
              <a:t>relitigating</a:t>
            </a:r>
            <a:r>
              <a:rPr lang="en-US" sz="2400" dirty="0"/>
              <a:t> whether D’s employees’ statements were materially misleading, because H could have easily intervened in W’s suit against D.</a:t>
            </a:r>
            <a:br>
              <a:rPr lang="en-US" sz="2400" dirty="0"/>
            </a:br>
            <a:r>
              <a:rPr lang="en-US" sz="2400" dirty="0"/>
              <a:t>c.    </a:t>
            </a:r>
            <a:r>
              <a:rPr lang="en-US" sz="2400" dirty="0" err="1"/>
              <a:t>Parklane</a:t>
            </a:r>
            <a:r>
              <a:rPr lang="en-US" sz="2400" dirty="0"/>
              <a:t> Hosiery is irrelevant to whether H is issue precluded, since the matter is determined by New York state law.</a:t>
            </a:r>
            <a:br>
              <a:rPr lang="en-US" sz="2400" dirty="0"/>
            </a:br>
            <a:r>
              <a:rPr lang="en-US" sz="2400" dirty="0"/>
              <a:t>d.    H is not issue precluded from </a:t>
            </a:r>
            <a:r>
              <a:rPr lang="en-US" sz="2400" dirty="0" err="1"/>
              <a:t>relitigating</a:t>
            </a:r>
            <a:r>
              <a:rPr lang="en-US" sz="2400" dirty="0"/>
              <a:t> whether D’s employees’ statements were materially misleading, because the X Corp and D are not in </a:t>
            </a:r>
            <a:r>
              <a:rPr lang="en-US" sz="2400" dirty="0" err="1"/>
              <a:t>privity</a:t>
            </a:r>
            <a:r>
              <a:rPr lang="en-US" sz="2400" dirty="0"/>
              <a:t>. </a:t>
            </a:r>
            <a:br>
              <a:rPr lang="en-US" sz="2400" dirty="0"/>
            </a:br>
            <a:r>
              <a:rPr lang="en-US" sz="2400" dirty="0"/>
              <a:t>e.    H is not issue precluded from </a:t>
            </a:r>
            <a:r>
              <a:rPr lang="en-US" sz="2400" dirty="0" err="1"/>
              <a:t>relitigating</a:t>
            </a:r>
            <a:r>
              <a:rPr lang="en-US" sz="2400" dirty="0"/>
              <a:t> whether D’s employees’ statements were materially misleading, because W and H are not in </a:t>
            </a:r>
            <a:r>
              <a:rPr lang="en-US" sz="2400" dirty="0" err="1"/>
              <a:t>privity</a:t>
            </a:r>
            <a:r>
              <a:rPr lang="en-US" sz="2400" dirty="0"/>
              <a:t>. </a:t>
            </a:r>
          </a:p>
        </p:txBody>
      </p:sp>
    </p:spTree>
    <p:extLst>
      <p:ext uri="{BB962C8B-B14F-4D97-AF65-F5344CB8AC3E}">
        <p14:creationId xmlns:p14="http://schemas.microsoft.com/office/powerpoint/2010/main" val="8755166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485" y="488692"/>
            <a:ext cx="11627709" cy="6208670"/>
          </a:xfrm>
        </p:spPr>
        <p:txBody>
          <a:bodyPr>
            <a:noAutofit/>
          </a:bodyPr>
          <a:lstStyle/>
          <a:p>
            <a:r>
              <a:rPr lang="en-US" sz="2800" dirty="0"/>
              <a:t>- X (a domiciliary of Nevada) established a trust for the benefit of twin brothers: P (a domiciliary of Oregon) and Y (a domiciliary of Oregon)</a:t>
            </a:r>
            <a:br>
              <a:rPr lang="en-US" sz="2800" dirty="0"/>
            </a:br>
            <a:r>
              <a:rPr lang="en-US" sz="2800" dirty="0"/>
              <a:t>- upon reaching the age of 50, P will receive 75% and Y 25% of the value of the trust</a:t>
            </a:r>
            <a:br>
              <a:rPr lang="en-US" sz="2800" dirty="0"/>
            </a:br>
            <a:r>
              <a:rPr lang="en-US" sz="2800" dirty="0"/>
              <a:t>- at the age of 25, P sued the trustee of the trust, D (a domiciliary of Nevada), in the federal district court for Northern District of Georgia</a:t>
            </a:r>
            <a:br>
              <a:rPr lang="en-US" sz="2800" dirty="0"/>
            </a:br>
            <a:r>
              <a:rPr lang="en-US" sz="2800" dirty="0"/>
              <a:t>- P alleged that D wrongly claimed ownership of a $200,000 parcel of land in the Northern District of Georgia (the land, P argued, belonged to the trust) </a:t>
            </a:r>
            <a:br>
              <a:rPr lang="en-US" sz="2800" dirty="0"/>
            </a:br>
            <a:r>
              <a:rPr lang="en-US" sz="2800" dirty="0"/>
              <a:t>- Y testified as a witness in the case</a:t>
            </a:r>
            <a:br>
              <a:rPr lang="en-US" sz="2800" dirty="0"/>
            </a:br>
            <a:r>
              <a:rPr lang="en-US" sz="2800" dirty="0"/>
              <a:t>- the jury determined that the land is in fact D’s and the federal court issued a judgment for D</a:t>
            </a:r>
            <a:br>
              <a:rPr lang="en-US" sz="2800" dirty="0"/>
            </a:br>
            <a:r>
              <a:rPr lang="en-US" sz="2800" dirty="0"/>
              <a:t>- soon afterward, D died and Z inherited his estate</a:t>
            </a:r>
            <a:br>
              <a:rPr lang="en-US" sz="2800" dirty="0"/>
            </a:br>
            <a:r>
              <a:rPr lang="en-US" sz="2800" dirty="0"/>
              <a:t>- within a year, Y sued Z in state court in Georgia</a:t>
            </a:r>
            <a:br>
              <a:rPr lang="en-US" sz="2800" dirty="0"/>
            </a:br>
            <a:r>
              <a:rPr lang="en-US" sz="2800" dirty="0"/>
              <a:t>- Y claims that the $200,000 property that Z inherited in fact belongs to the trust</a:t>
            </a:r>
            <a:br>
              <a:rPr lang="en-US" sz="2800" dirty="0"/>
            </a:br>
            <a:r>
              <a:rPr lang="en-US" sz="2800" dirty="0"/>
              <a:t>- Z claims that Y is issue precluded from </a:t>
            </a:r>
            <a:r>
              <a:rPr lang="en-US" sz="2800" dirty="0" err="1"/>
              <a:t>relitigating</a:t>
            </a:r>
            <a:r>
              <a:rPr lang="en-US" sz="2800" dirty="0"/>
              <a:t> whether the property belongs to the trust - how should the state court rule? </a:t>
            </a:r>
            <a:r>
              <a:rPr lang="en-US" sz="3200" dirty="0"/>
              <a:t/>
            </a:r>
            <a:br>
              <a:rPr lang="en-US" sz="3200" dirty="0"/>
            </a:br>
            <a:endParaRPr lang="en-US" sz="3200" dirty="0"/>
          </a:p>
        </p:txBody>
      </p:sp>
    </p:spTree>
    <p:extLst>
      <p:ext uri="{BB962C8B-B14F-4D97-AF65-F5344CB8AC3E}">
        <p14:creationId xmlns:p14="http://schemas.microsoft.com/office/powerpoint/2010/main" val="24327789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908176" y="1131888"/>
            <a:ext cx="8131175" cy="4597400"/>
          </a:xfrm>
        </p:spPr>
        <p:txBody>
          <a:bodyPr/>
          <a:lstStyle/>
          <a:p>
            <a:pPr eaLnBrk="1" hangingPunct="1"/>
            <a:r>
              <a:rPr lang="en-US" altLang="en-US" dirty="0"/>
              <a:t>one sovereign’s law in another sovereign’s courts…</a:t>
            </a:r>
          </a:p>
        </p:txBody>
      </p:sp>
    </p:spTree>
    <p:extLst>
      <p:ext uri="{BB962C8B-B14F-4D97-AF65-F5344CB8AC3E}">
        <p14:creationId xmlns:p14="http://schemas.microsoft.com/office/powerpoint/2010/main" val="21455410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981200" y="274638"/>
            <a:ext cx="8229600" cy="6202362"/>
          </a:xfrm>
        </p:spPr>
        <p:txBody>
          <a:bodyPr/>
          <a:lstStyle/>
          <a:p>
            <a:pPr algn="l"/>
            <a:r>
              <a:rPr lang="en-US" altLang="en-US" dirty="0"/>
              <a:t>a federal court entertains a state law action, or action under the law of a foreign nation</a:t>
            </a:r>
            <a:br>
              <a:rPr lang="en-US" altLang="en-US" dirty="0"/>
            </a:br>
            <a:r>
              <a:rPr lang="en-US" altLang="en-US" dirty="0"/>
              <a:t/>
            </a:r>
            <a:br>
              <a:rPr lang="en-US" altLang="en-US" dirty="0"/>
            </a:br>
            <a:r>
              <a:rPr lang="en-US" altLang="en-US" dirty="0"/>
              <a:t>a state court entertains a federal action, or sister state action, or action under the law of a foreign nation</a:t>
            </a:r>
          </a:p>
        </p:txBody>
      </p:sp>
    </p:spTree>
    <p:extLst>
      <p:ext uri="{BB962C8B-B14F-4D97-AF65-F5344CB8AC3E}">
        <p14:creationId xmlns:p14="http://schemas.microsoft.com/office/powerpoint/2010/main" val="29300579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1353" y="365125"/>
            <a:ext cx="10702447" cy="6198513"/>
          </a:xfrm>
        </p:spPr>
        <p:txBody>
          <a:bodyPr>
            <a:normAutofit fontScale="90000"/>
          </a:bodyPr>
          <a:lstStyle/>
          <a:p>
            <a:r>
              <a:rPr lang="en-US" dirty="0"/>
              <a:t>c</a:t>
            </a:r>
            <a:r>
              <a:rPr lang="en-US" dirty="0" smtClean="0"/>
              <a:t>hoice of law – should the federal court in NY apply Georgia or California law?</a:t>
            </a:r>
            <a:br>
              <a:rPr lang="en-US" dirty="0" smtClean="0"/>
            </a:br>
            <a:r>
              <a:rPr lang="en-US" dirty="0"/>
              <a:t/>
            </a:r>
            <a:br>
              <a:rPr lang="en-US" dirty="0"/>
            </a:br>
            <a:r>
              <a:rPr lang="en-US" dirty="0" smtClean="0"/>
              <a:t>substance/procedure – if it applies Georgia law should it use Georgia’s, NY’s, or federal pleading rules (or statutes of limitations or attorney-client privilege law or…)?</a:t>
            </a:r>
            <a:br>
              <a:rPr lang="en-US" dirty="0" smtClean="0"/>
            </a:br>
            <a:r>
              <a:rPr lang="en-US" dirty="0"/>
              <a:t/>
            </a:r>
            <a:br>
              <a:rPr lang="en-US" dirty="0"/>
            </a:br>
            <a:r>
              <a:rPr lang="en-US" dirty="0" smtClean="0"/>
              <a:t>interpretation of law – if it applies Georgia law how does it interpret what the content of Georgia law is?</a:t>
            </a:r>
            <a:endParaRPr lang="en-US" dirty="0"/>
          </a:p>
        </p:txBody>
      </p:sp>
    </p:spTree>
    <p:extLst>
      <p:ext uri="{BB962C8B-B14F-4D97-AF65-F5344CB8AC3E}">
        <p14:creationId xmlns:p14="http://schemas.microsoft.com/office/powerpoint/2010/main" val="33297461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846" y="365125"/>
            <a:ext cx="10900954" cy="5826669"/>
          </a:xfrm>
        </p:spPr>
        <p:txBody>
          <a:bodyPr/>
          <a:lstStyle/>
          <a:p>
            <a:r>
              <a:rPr lang="en-US" dirty="0"/>
              <a:t>Rules of Decision Act</a:t>
            </a:r>
            <a:br>
              <a:rPr lang="en-US" dirty="0"/>
            </a:br>
            <a:r>
              <a:rPr lang="en-US" dirty="0"/>
              <a:t>28 U.S.C. § 1652</a:t>
            </a:r>
            <a:br>
              <a:rPr lang="en-US" dirty="0"/>
            </a:br>
            <a:r>
              <a:rPr lang="en-US" dirty="0"/>
              <a:t/>
            </a:r>
            <a:br>
              <a:rPr lang="en-US" dirty="0"/>
            </a:br>
            <a:r>
              <a:rPr lang="en-US" dirty="0"/>
              <a:t>The laws of the several states, except where the Constitution or treaties of the United States or Acts of Congress otherwise require or provide, shall be regarded as the rules of decision in civil actions in the courts of the United States, in cases where they apply.</a:t>
            </a:r>
          </a:p>
        </p:txBody>
      </p:sp>
    </p:spTree>
    <p:extLst>
      <p:ext uri="{BB962C8B-B14F-4D97-AF65-F5344CB8AC3E}">
        <p14:creationId xmlns:p14="http://schemas.microsoft.com/office/powerpoint/2010/main" val="1477120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943100" y="1131889"/>
            <a:ext cx="8096250" cy="4567237"/>
          </a:xfrm>
        </p:spPr>
        <p:txBody>
          <a:bodyPr/>
          <a:lstStyle/>
          <a:p>
            <a:pPr eaLnBrk="1" hangingPunct="1"/>
            <a:r>
              <a:rPr lang="en-US" altLang="en-US"/>
              <a:t>how to interpret the other sovereign’s law?</a:t>
            </a:r>
          </a:p>
        </p:txBody>
      </p:sp>
    </p:spTree>
    <p:extLst>
      <p:ext uri="{BB962C8B-B14F-4D97-AF65-F5344CB8AC3E}">
        <p14:creationId xmlns:p14="http://schemas.microsoft.com/office/powerpoint/2010/main" val="18286247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104502" y="870632"/>
            <a:ext cx="12340047" cy="5068614"/>
          </a:xfrm>
        </p:spPr>
        <p:txBody>
          <a:bodyPr>
            <a:normAutofit fontScale="90000"/>
          </a:bodyPr>
          <a:lstStyle/>
          <a:p>
            <a:pPr algn="l" eaLnBrk="1" hangingPunct="1"/>
            <a:r>
              <a:rPr lang="en-US" altLang="en-US" dirty="0"/>
              <a:t>Swift v. Tyson (US 1842)</a:t>
            </a:r>
            <a:br>
              <a:rPr lang="en-US" altLang="en-US" dirty="0"/>
            </a:br>
            <a:r>
              <a:rPr lang="en-US" altLang="en-US" dirty="0"/>
              <a:t/>
            </a:r>
            <a:br>
              <a:rPr lang="en-US" altLang="en-US" dirty="0"/>
            </a:br>
            <a:r>
              <a:rPr lang="en-US" altLang="en-US" dirty="0"/>
              <a:t>P sues D in federal court in New York concerning commercial paper issued in New York</a:t>
            </a:r>
            <a:br>
              <a:rPr lang="en-US" altLang="en-US" dirty="0"/>
            </a:br>
            <a:r>
              <a:rPr lang="en-US" altLang="en-US" dirty="0"/>
              <a:t/>
            </a:r>
            <a:br>
              <a:rPr lang="en-US" altLang="en-US" dirty="0"/>
            </a:br>
            <a:r>
              <a:rPr lang="en-US" altLang="en-US" dirty="0"/>
              <a:t>the Supreme Court held that in interpreting the general common law prevailing in New York, a federal court need not follow opinions of New York state courts</a:t>
            </a:r>
            <a:br>
              <a:rPr lang="en-US" altLang="en-US" dirty="0"/>
            </a:br>
            <a:r>
              <a:rPr lang="en-US" altLang="en-US" dirty="0"/>
              <a:t/>
            </a:r>
            <a:br>
              <a:rPr lang="en-US" altLang="en-US" dirty="0"/>
            </a:br>
            <a:r>
              <a:rPr lang="en-US" altLang="en-US" dirty="0"/>
              <a:t>- concerning local usages (e.g. real property) and New York’s statutes and constitution, the decisions of New York state courts are binding</a:t>
            </a:r>
          </a:p>
        </p:txBody>
      </p:sp>
    </p:spTree>
    <p:extLst>
      <p:ext uri="{BB962C8B-B14F-4D97-AF65-F5344CB8AC3E}">
        <p14:creationId xmlns:p14="http://schemas.microsoft.com/office/powerpoint/2010/main" val="27449096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905000" y="274638"/>
            <a:ext cx="8305800" cy="6278562"/>
          </a:xfrm>
        </p:spPr>
        <p:txBody>
          <a:bodyPr/>
          <a:lstStyle/>
          <a:p>
            <a:pPr algn="l"/>
            <a:r>
              <a:rPr lang="en-US" altLang="en-US"/>
              <a:t>Story, J. – “laws” in the RDA refers to state statutes and to common law rules that are local – not to the general common law</a:t>
            </a:r>
          </a:p>
        </p:txBody>
      </p:sp>
    </p:spTree>
    <p:extLst>
      <p:ext uri="{BB962C8B-B14F-4D97-AF65-F5344CB8AC3E}">
        <p14:creationId xmlns:p14="http://schemas.microsoft.com/office/powerpoint/2010/main" val="6955261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7017" y="365125"/>
            <a:ext cx="10726783" cy="6070509"/>
          </a:xfrm>
        </p:spPr>
        <p:txBody>
          <a:bodyPr/>
          <a:lstStyle/>
          <a:p>
            <a:pPr algn="ctr"/>
            <a:r>
              <a:rPr lang="en-US" dirty="0"/>
              <a:t>BLACK &amp; WHITE TAXICAB &amp; TRANSFER CO. v. BROWN &amp; YELLOW TAXICAB &amp; TRANSFER CO.</a:t>
            </a:r>
            <a:br>
              <a:rPr lang="en-US" dirty="0"/>
            </a:br>
            <a:r>
              <a:rPr lang="en-US" dirty="0"/>
              <a:t/>
            </a:r>
            <a:br>
              <a:rPr lang="en-US" dirty="0"/>
            </a:br>
            <a:r>
              <a:rPr lang="en-US" dirty="0"/>
              <a:t>276 U.S. 518 (1928)</a:t>
            </a:r>
          </a:p>
        </p:txBody>
      </p:sp>
    </p:spTree>
    <p:extLst>
      <p:ext uri="{BB962C8B-B14F-4D97-AF65-F5344CB8AC3E}">
        <p14:creationId xmlns:p14="http://schemas.microsoft.com/office/powerpoint/2010/main" val="1071824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6E2F1-8387-4FF3-9313-FEAC2BE9D80B}"/>
              </a:ext>
            </a:extLst>
          </p:cNvPr>
          <p:cNvSpPr>
            <a:spLocks noGrp="1"/>
          </p:cNvSpPr>
          <p:nvPr>
            <p:ph type="title"/>
          </p:nvPr>
        </p:nvSpPr>
        <p:spPr>
          <a:xfrm>
            <a:off x="584200" y="365125"/>
            <a:ext cx="10769600" cy="6179608"/>
          </a:xfrm>
        </p:spPr>
        <p:txBody>
          <a:bodyPr/>
          <a:lstStyle/>
          <a:p>
            <a:r>
              <a:rPr lang="en-US" dirty="0"/>
              <a:t>essentiality requirement</a:t>
            </a:r>
          </a:p>
        </p:txBody>
      </p:sp>
    </p:spTree>
    <p:extLst>
      <p:ext uri="{BB962C8B-B14F-4D97-AF65-F5344CB8AC3E}">
        <p14:creationId xmlns:p14="http://schemas.microsoft.com/office/powerpoint/2010/main" val="2558098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8309" y="365125"/>
            <a:ext cx="11573691" cy="6044384"/>
          </a:xfrm>
        </p:spPr>
        <p:txBody>
          <a:bodyPr>
            <a:noAutofit/>
          </a:bodyPr>
          <a:lstStyle/>
          <a:p>
            <a:r>
              <a:rPr lang="en-US" sz="3200" dirty="0"/>
              <a:t>Holmes (dissenting)</a:t>
            </a:r>
            <a:br>
              <a:rPr lang="en-US" sz="3200" dirty="0"/>
            </a:br>
            <a:r>
              <a:rPr lang="en-US" sz="3200" dirty="0"/>
              <a:t/>
            </a:r>
            <a:br>
              <a:rPr lang="en-US" sz="3200" dirty="0"/>
            </a:br>
            <a:r>
              <a:rPr lang="en-US" sz="3200" dirty="0"/>
              <a:t>If there were such a transcendental body of law outside of any particular State but obligatory within it unless and until changed by statute, the Courts of the United States might be right in using their independent judgment as to what it was. But there is no such body of law. The fallacy and illusion that I think exist consist in supposing that there is this outside thing to be found. Law is a word used with different meanings, but law in the sense in which courts speak of it today does not exist without some definite authority behind it. The common law so far as it is enforced in a State, whether called common law or not, is not the common law generally but the law of that State existing by the authority of that State without regard to what it may have been in England or anywhere else. </a:t>
            </a:r>
          </a:p>
        </p:txBody>
      </p:sp>
    </p:spTree>
    <p:extLst>
      <p:ext uri="{BB962C8B-B14F-4D97-AF65-F5344CB8AC3E}">
        <p14:creationId xmlns:p14="http://schemas.microsoft.com/office/powerpoint/2010/main" val="10799894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365125"/>
            <a:ext cx="10805160" cy="5922464"/>
          </a:xfrm>
        </p:spPr>
        <p:txBody>
          <a:bodyPr/>
          <a:lstStyle/>
          <a:p>
            <a:r>
              <a:rPr lang="en-US" dirty="0"/>
              <a:t>assume that facts of the Brown &amp; White Taxicab case had taken place in </a:t>
            </a:r>
            <a:br>
              <a:rPr lang="en-US" dirty="0"/>
            </a:br>
            <a:r>
              <a:rPr lang="en-US" dirty="0"/>
              <a:t/>
            </a:r>
            <a:br>
              <a:rPr lang="en-US" dirty="0"/>
            </a:br>
            <a:r>
              <a:rPr lang="en-US" dirty="0"/>
              <a:t>Louisiana</a:t>
            </a:r>
            <a:br>
              <a:rPr lang="en-US" dirty="0"/>
            </a:br>
            <a:r>
              <a:rPr lang="en-US" dirty="0"/>
              <a:t>the Cree Tribe</a:t>
            </a:r>
            <a:br>
              <a:rPr lang="en-US" dirty="0"/>
            </a:br>
            <a:r>
              <a:rPr lang="en-US" dirty="0"/>
              <a:t>Turkey</a:t>
            </a:r>
            <a:br>
              <a:rPr lang="en-US" dirty="0"/>
            </a:br>
            <a:r>
              <a:rPr lang="en-US" dirty="0"/>
              <a:t/>
            </a:r>
            <a:br>
              <a:rPr lang="en-US" dirty="0"/>
            </a:br>
            <a:r>
              <a:rPr lang="en-US" dirty="0"/>
              <a:t>what result?</a:t>
            </a:r>
          </a:p>
        </p:txBody>
      </p:sp>
    </p:spTree>
    <p:extLst>
      <p:ext uri="{BB962C8B-B14F-4D97-AF65-F5344CB8AC3E}">
        <p14:creationId xmlns:p14="http://schemas.microsoft.com/office/powerpoint/2010/main" val="42927428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51" y="365125"/>
            <a:ext cx="10996749" cy="6175012"/>
          </a:xfrm>
        </p:spPr>
        <p:txBody>
          <a:bodyPr/>
          <a:lstStyle/>
          <a:p>
            <a:r>
              <a:rPr lang="en-US" dirty="0"/>
              <a:t>OK, so the general common law is binding in Kentucky only because Kentucky officials say so</a:t>
            </a:r>
          </a:p>
        </p:txBody>
      </p:sp>
    </p:spTree>
    <p:extLst>
      <p:ext uri="{BB962C8B-B14F-4D97-AF65-F5344CB8AC3E}">
        <p14:creationId xmlns:p14="http://schemas.microsoft.com/office/powerpoint/2010/main" val="5647802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5"/>
            <a:ext cx="10883537" cy="6070509"/>
          </a:xfrm>
        </p:spPr>
        <p:txBody>
          <a:bodyPr/>
          <a:lstStyle/>
          <a:p>
            <a:r>
              <a:rPr lang="en-US" dirty="0"/>
              <a:t>but isn’t it clear that Kentucky officials want the courts of other jurisdictions (federal, sister state, and foreign) to follow the decisions of Kentucky courts concerning general common law cases that arise in Kentucky…?</a:t>
            </a:r>
          </a:p>
        </p:txBody>
      </p:sp>
    </p:spTree>
    <p:extLst>
      <p:ext uri="{BB962C8B-B14F-4D97-AF65-F5344CB8AC3E}">
        <p14:creationId xmlns:p14="http://schemas.microsoft.com/office/powerpoint/2010/main" val="10704288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886" y="365125"/>
            <a:ext cx="10961914" cy="6018258"/>
          </a:xfrm>
        </p:spPr>
        <p:txBody>
          <a:bodyPr>
            <a:noAutofit/>
          </a:bodyPr>
          <a:lstStyle/>
          <a:p>
            <a:r>
              <a:rPr lang="en-US" sz="3600" dirty="0"/>
              <a:t>Holmes, dissenting</a:t>
            </a:r>
            <a:br>
              <a:rPr lang="en-US" sz="3600" dirty="0"/>
            </a:br>
            <a:r>
              <a:rPr lang="en-US" sz="3600" dirty="0"/>
              <a:t/>
            </a:r>
            <a:br>
              <a:rPr lang="en-US" sz="3600" dirty="0"/>
            </a:br>
            <a:r>
              <a:rPr lang="en-US" sz="3600" dirty="0"/>
              <a:t>If a State Constitution should declare that on all matters of general law the decisions of the highest Court should establish the law until modified by statute or by a later decision of the same Court, I do not perceive how it would be possible for a Court of the United States to refuse to follow what the State Court decided in that domain. But when the Constitution of a State establishes a Supreme Court it by implication does make that declaration as clearly as if it had said it in express words, so far as it is not interfered with by the superior power of the United States. </a:t>
            </a:r>
          </a:p>
        </p:txBody>
      </p:sp>
    </p:spTree>
    <p:extLst>
      <p:ext uri="{BB962C8B-B14F-4D97-AF65-F5344CB8AC3E}">
        <p14:creationId xmlns:p14="http://schemas.microsoft.com/office/powerpoint/2010/main" val="7993806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8309" y="365125"/>
            <a:ext cx="10735491" cy="6175012"/>
          </a:xfrm>
        </p:spPr>
        <p:txBody>
          <a:bodyPr/>
          <a:lstStyle/>
          <a:p>
            <a:r>
              <a:rPr lang="en-US" dirty="0"/>
              <a:t>how do we know whether Kentucky courts want their decisions to bind federal and sister state courts concerning general common law cases arising in Kentucky?</a:t>
            </a:r>
            <a:br>
              <a:rPr lang="en-US" dirty="0"/>
            </a:br>
            <a:r>
              <a:rPr lang="en-US" dirty="0"/>
              <a:t/>
            </a:r>
            <a:br>
              <a:rPr lang="en-US" dirty="0"/>
            </a:br>
            <a:r>
              <a:rPr lang="en-US" dirty="0"/>
              <a:t>will there ever be a Kentucky case in which that position is articulated?</a:t>
            </a:r>
          </a:p>
        </p:txBody>
      </p:sp>
    </p:spTree>
    <p:extLst>
      <p:ext uri="{BB962C8B-B14F-4D97-AF65-F5344CB8AC3E}">
        <p14:creationId xmlns:p14="http://schemas.microsoft.com/office/powerpoint/2010/main" val="42079252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013" y="365125"/>
            <a:ext cx="10878787" cy="6106927"/>
          </a:xfrm>
        </p:spPr>
        <p:txBody>
          <a:bodyPr>
            <a:normAutofit/>
          </a:bodyPr>
          <a:lstStyle/>
          <a:p>
            <a:r>
              <a:rPr lang="en-US" dirty="0"/>
              <a:t/>
            </a:r>
            <a:br>
              <a:rPr lang="en-US" dirty="0"/>
            </a:br>
            <a:r>
              <a:rPr lang="en-US" dirty="0"/>
              <a:t>m</a:t>
            </a:r>
            <a:r>
              <a:rPr lang="en-US" altLang="en-US" dirty="0"/>
              <a:t>ove the facts of the Black and White case to Tennessee (that is, it is a Tennessee contract is at issue)</a:t>
            </a:r>
            <a:br>
              <a:rPr lang="en-US" altLang="en-US" dirty="0"/>
            </a:br>
            <a:r>
              <a:rPr lang="en-US" altLang="en-US" dirty="0"/>
              <a:t/>
            </a:r>
            <a:br>
              <a:rPr lang="en-US" altLang="en-US" dirty="0"/>
            </a:br>
            <a:r>
              <a:rPr lang="en-US" altLang="en-US" dirty="0"/>
              <a:t>a Kentucky state court is addressing the case</a:t>
            </a:r>
            <a:br>
              <a:rPr lang="en-US" altLang="en-US" dirty="0"/>
            </a:br>
            <a:r>
              <a:rPr lang="en-US" altLang="en-US" dirty="0"/>
              <a:t/>
            </a:r>
            <a:br>
              <a:rPr lang="en-US" altLang="en-US" dirty="0"/>
            </a:br>
            <a:r>
              <a:rPr lang="en-US" altLang="en-US" dirty="0"/>
              <a:t>would it defer to the decisions of Tennessee courts…? </a:t>
            </a:r>
            <a:endParaRPr lang="en-US" dirty="0"/>
          </a:p>
        </p:txBody>
      </p:sp>
    </p:spTree>
    <p:extLst>
      <p:ext uri="{BB962C8B-B14F-4D97-AF65-F5344CB8AC3E}">
        <p14:creationId xmlns:p14="http://schemas.microsoft.com/office/powerpoint/2010/main" val="29963647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7349" y="365125"/>
            <a:ext cx="10796451" cy="6044384"/>
          </a:xfrm>
        </p:spPr>
        <p:txBody>
          <a:bodyPr/>
          <a:lstStyle/>
          <a:p>
            <a:r>
              <a:rPr lang="en-US" dirty="0"/>
              <a:t>Connecticut – deferred to sister state courts pre-Swift</a:t>
            </a:r>
            <a:br>
              <a:rPr lang="en-US" dirty="0"/>
            </a:br>
            <a:r>
              <a:rPr lang="en-US" dirty="0"/>
              <a:t/>
            </a:r>
            <a:br>
              <a:rPr lang="en-US" dirty="0"/>
            </a:br>
            <a:r>
              <a:rPr lang="en-US" dirty="0"/>
              <a:t>Pennsylvania – moved to deferring around 1880</a:t>
            </a:r>
            <a:br>
              <a:rPr lang="en-US" dirty="0"/>
            </a:br>
            <a:r>
              <a:rPr lang="en-US" dirty="0"/>
              <a:t/>
            </a:r>
            <a:br>
              <a:rPr lang="en-US" dirty="0"/>
            </a:br>
            <a:r>
              <a:rPr lang="en-US" dirty="0"/>
              <a:t>Georgia – still does not defer!</a:t>
            </a:r>
          </a:p>
        </p:txBody>
      </p:sp>
    </p:spTree>
    <p:extLst>
      <p:ext uri="{BB962C8B-B14F-4D97-AF65-F5344CB8AC3E}">
        <p14:creationId xmlns:p14="http://schemas.microsoft.com/office/powerpoint/2010/main" val="30289968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764" y="365125"/>
            <a:ext cx="10855036" cy="6154428"/>
          </a:xfrm>
        </p:spPr>
        <p:txBody>
          <a:bodyPr/>
          <a:lstStyle/>
          <a:p>
            <a:r>
              <a:rPr lang="en-US" dirty="0"/>
              <a:t>state by state approach?</a:t>
            </a:r>
          </a:p>
        </p:txBody>
      </p:sp>
    </p:spTree>
    <p:extLst>
      <p:ext uri="{BB962C8B-B14F-4D97-AF65-F5344CB8AC3E}">
        <p14:creationId xmlns:p14="http://schemas.microsoft.com/office/powerpoint/2010/main" val="5375165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933576" y="1131888"/>
            <a:ext cx="8105775" cy="4633912"/>
          </a:xfrm>
        </p:spPr>
        <p:txBody>
          <a:bodyPr/>
          <a:lstStyle/>
          <a:p>
            <a:pPr eaLnBrk="1" hangingPunct="1"/>
            <a:r>
              <a:rPr lang="en-US" altLang="en-US"/>
              <a:t>vertical forum shopping</a:t>
            </a:r>
          </a:p>
        </p:txBody>
      </p:sp>
    </p:spTree>
    <p:extLst>
      <p:ext uri="{BB962C8B-B14F-4D97-AF65-F5344CB8AC3E}">
        <p14:creationId xmlns:p14="http://schemas.microsoft.com/office/powerpoint/2010/main" val="2009492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3BA9E-4ABB-074E-B53E-6E5EB14BD331}"/>
              </a:ext>
            </a:extLst>
          </p:cNvPr>
          <p:cNvSpPr>
            <a:spLocks noGrp="1"/>
          </p:cNvSpPr>
          <p:nvPr>
            <p:ph type="title"/>
          </p:nvPr>
        </p:nvSpPr>
        <p:spPr>
          <a:xfrm>
            <a:off x="416689" y="365125"/>
            <a:ext cx="10937111" cy="6070399"/>
          </a:xfrm>
        </p:spPr>
        <p:txBody>
          <a:bodyPr/>
          <a:lstStyle/>
          <a:p>
            <a:r>
              <a:rPr lang="en-US" dirty="0"/>
              <a:t>alternative determinations…</a:t>
            </a:r>
          </a:p>
        </p:txBody>
      </p:sp>
    </p:spTree>
    <p:extLst>
      <p:ext uri="{BB962C8B-B14F-4D97-AF65-F5344CB8AC3E}">
        <p14:creationId xmlns:p14="http://schemas.microsoft.com/office/powerpoint/2010/main" val="17830403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1862138" y="1131889"/>
            <a:ext cx="8177212" cy="4695825"/>
          </a:xfrm>
        </p:spPr>
        <p:txBody>
          <a:bodyPr>
            <a:normAutofit/>
          </a:bodyPr>
          <a:lstStyle/>
          <a:p>
            <a:pPr algn="l" eaLnBrk="1" hangingPunct="1"/>
            <a:r>
              <a:rPr lang="en-US" altLang="en-US" sz="4000" dirty="0"/>
              <a:t>Erie R.R. v. Tompkins (US 1938)</a:t>
            </a:r>
            <a:br>
              <a:rPr lang="en-US" altLang="en-US" sz="4000" dirty="0"/>
            </a:br>
            <a:r>
              <a:rPr lang="en-US" altLang="en-US" sz="4000" dirty="0"/>
              <a:t/>
            </a:r>
            <a:br>
              <a:rPr lang="en-US" altLang="en-US" sz="4000" dirty="0"/>
            </a:br>
            <a:endParaRPr lang="en-US" altLang="en-US" sz="4000" dirty="0"/>
          </a:p>
        </p:txBody>
      </p:sp>
    </p:spTree>
    <p:extLst>
      <p:ext uri="{BB962C8B-B14F-4D97-AF65-F5344CB8AC3E}">
        <p14:creationId xmlns:p14="http://schemas.microsoft.com/office/powerpoint/2010/main" val="17044474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2183" y="365125"/>
            <a:ext cx="10761617" cy="6061801"/>
          </a:xfrm>
        </p:spPr>
        <p:txBody>
          <a:bodyPr/>
          <a:lstStyle/>
          <a:p>
            <a:r>
              <a:rPr lang="en-US" dirty="0"/>
              <a:t>three justifications </a:t>
            </a:r>
          </a:p>
        </p:txBody>
      </p:sp>
    </p:spTree>
    <p:extLst>
      <p:ext uri="{BB962C8B-B14F-4D97-AF65-F5344CB8AC3E}">
        <p14:creationId xmlns:p14="http://schemas.microsoft.com/office/powerpoint/2010/main" val="12306992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39" y="365125"/>
            <a:ext cx="11512731" cy="6235972"/>
          </a:xfrm>
        </p:spPr>
        <p:txBody>
          <a:bodyPr>
            <a:normAutofit fontScale="90000"/>
          </a:bodyPr>
          <a:lstStyle/>
          <a:p>
            <a:r>
              <a:rPr lang="en-US" dirty="0"/>
              <a:t>Except in matters governed by the Federal Constitution or by acts of Congress, the law to be applied in any case is the law of the state. And whether the law of the state shall be declared by its Legislature in a statute or by its highest court in a decision is not a matter of federal concern. There is no federal general common law. Congress has no power to declare substantive rules of common law applicable in a state whether they be local in their nature or “general,” be they commercial law or a part of the law of torts. And no clause in the Constitution purports to confer such a power upon the federal courts. </a:t>
            </a:r>
          </a:p>
        </p:txBody>
      </p:sp>
    </p:spTree>
    <p:extLst>
      <p:ext uri="{BB962C8B-B14F-4D97-AF65-F5344CB8AC3E}">
        <p14:creationId xmlns:p14="http://schemas.microsoft.com/office/powerpoint/2010/main" val="8411642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5125"/>
            <a:ext cx="12191999" cy="6175012"/>
          </a:xfrm>
        </p:spPr>
        <p:txBody>
          <a:bodyPr>
            <a:noAutofit/>
          </a:bodyPr>
          <a:lstStyle/>
          <a:p>
            <a:r>
              <a:rPr lang="en-US" sz="3200" dirty="0"/>
              <a:t>Reed concurring</a:t>
            </a:r>
            <a:br>
              <a:rPr lang="en-US" sz="3200" dirty="0"/>
            </a:br>
            <a:r>
              <a:rPr lang="en-US" sz="3200" dirty="0"/>
              <a:t/>
            </a:r>
            <a:br>
              <a:rPr lang="en-US" sz="3200" dirty="0"/>
            </a:br>
            <a:r>
              <a:rPr lang="en-US" sz="3200" dirty="0"/>
              <a:t>I am not at all sure whether, in the absence of federal statutory direction, federal courts would be compelled to follow state decisions. There was sufficient doubt about the matter in 1789 to induce the first Congress to legislate. No former opinions of this Court have passed upon it….If the opinion commits this Court to the position that the Congress is without power to declare what rules of substantive law shall govern the federal courts, that conclusion also seems questionable. The line between procedural and substantive law is hazy, but no one doubts federal power over procedure. </a:t>
            </a:r>
          </a:p>
        </p:txBody>
      </p:sp>
    </p:spTree>
    <p:extLst>
      <p:ext uri="{BB962C8B-B14F-4D97-AF65-F5344CB8AC3E}">
        <p14:creationId xmlns:p14="http://schemas.microsoft.com/office/powerpoint/2010/main" val="11434686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1746251" y="1103313"/>
            <a:ext cx="8253413" cy="4652962"/>
          </a:xfrm>
        </p:spPr>
        <p:txBody>
          <a:bodyPr/>
          <a:lstStyle/>
          <a:p>
            <a:pPr algn="l" eaLnBrk="1" hangingPunct="1"/>
            <a:r>
              <a:rPr lang="en-US" altLang="en-US" sz="4000" dirty="0"/>
              <a:t>Upshot of </a:t>
            </a:r>
            <a:r>
              <a:rPr lang="en-US" altLang="en-US" sz="4000" i="1" dirty="0"/>
              <a:t>Erie</a:t>
            </a:r>
            <a:r>
              <a:rPr lang="en-US" altLang="en-US" sz="4000" dirty="0"/>
              <a:t>:</a:t>
            </a:r>
            <a:br>
              <a:rPr lang="en-US" altLang="en-US" sz="4000" dirty="0"/>
            </a:br>
            <a:r>
              <a:rPr lang="en-US" altLang="en-US" sz="4000" dirty="0"/>
              <a:t/>
            </a:r>
            <a:br>
              <a:rPr lang="en-US" altLang="en-US" sz="4000" dirty="0"/>
            </a:br>
            <a:r>
              <a:rPr lang="en-US" altLang="en-US" sz="4000" dirty="0"/>
              <a:t>When entertaining a state law cause of action (e.g. in diversity, supplemental jurisdiction) the federal court should apply state law as interpreted by that state’s courts</a:t>
            </a:r>
            <a:br>
              <a:rPr lang="en-US" altLang="en-US" sz="4000" dirty="0"/>
            </a:br>
            <a:r>
              <a:rPr lang="en-US" altLang="en-US" sz="4000" dirty="0"/>
              <a:t>- this applies to common law cases too!</a:t>
            </a:r>
          </a:p>
        </p:txBody>
      </p:sp>
    </p:spTree>
    <p:extLst>
      <p:ext uri="{BB962C8B-B14F-4D97-AF65-F5344CB8AC3E}">
        <p14:creationId xmlns:p14="http://schemas.microsoft.com/office/powerpoint/2010/main" val="165307610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809897" y="1131888"/>
            <a:ext cx="9553303" cy="4525962"/>
          </a:xfrm>
        </p:spPr>
        <p:txBody>
          <a:bodyPr>
            <a:normAutofit fontScale="90000"/>
          </a:bodyPr>
          <a:lstStyle/>
          <a:p>
            <a:pPr algn="l" eaLnBrk="1" hangingPunct="1"/>
            <a:r>
              <a:rPr lang="en-US" altLang="en-US" sz="4000" dirty="0"/>
              <a:t>Boyle v. United Technologies Corp. (US 1988)</a:t>
            </a:r>
            <a:br>
              <a:rPr lang="en-US" altLang="en-US" sz="4000" dirty="0"/>
            </a:br>
            <a:r>
              <a:rPr lang="en-US" altLang="en-US" sz="4000" dirty="0"/>
              <a:t/>
            </a:r>
            <a:br>
              <a:rPr lang="en-US" altLang="en-US" sz="4000" dirty="0"/>
            </a:br>
            <a:r>
              <a:rPr lang="en-US" altLang="en-US" sz="4000" dirty="0"/>
              <a:t>estate of a serviceman sued a federal military contractor under Virginia tort law in federal court for a design flaw in a helicopter that led to his death</a:t>
            </a:r>
            <a:br>
              <a:rPr lang="en-US" altLang="en-US" sz="4000" dirty="0"/>
            </a:br>
            <a:r>
              <a:rPr lang="en-US" altLang="en-US" sz="4000" dirty="0"/>
              <a:t/>
            </a:r>
            <a:br>
              <a:rPr lang="en-US" altLang="en-US" sz="4000" dirty="0"/>
            </a:br>
            <a:r>
              <a:rPr lang="en-US" altLang="en-US" sz="4000" dirty="0"/>
              <a:t>contractor asserted federal common law defense of immunity for federal military contractors</a:t>
            </a:r>
            <a:br>
              <a:rPr lang="en-US" altLang="en-US" sz="4000" dirty="0"/>
            </a:br>
            <a:endParaRPr lang="en-US" altLang="en-US" sz="4000" dirty="0"/>
          </a:p>
        </p:txBody>
      </p:sp>
    </p:spTree>
    <p:extLst>
      <p:ext uri="{BB962C8B-B14F-4D97-AF65-F5344CB8AC3E}">
        <p14:creationId xmlns:p14="http://schemas.microsoft.com/office/powerpoint/2010/main" val="333658613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7349" y="365125"/>
            <a:ext cx="10796451" cy="5896338"/>
          </a:xfrm>
        </p:spPr>
        <p:txBody>
          <a:bodyPr/>
          <a:lstStyle/>
          <a:p>
            <a:r>
              <a:rPr lang="en-US" dirty="0"/>
              <a:t> </a:t>
            </a:r>
            <a:r>
              <a:rPr lang="en-US" dirty="0" err="1"/>
              <a:t>Hinderlider</a:t>
            </a:r>
            <a:r>
              <a:rPr lang="en-US" dirty="0"/>
              <a:t> v. La Plata River &amp; Cherry Creek Ditch Co., 304 U.S. 92, 110 (1938) (Brandeis, J.)  (describing apportionment of water from the La Plata River between Colorado and New Mexico as “a question of ‘federal common law’ upon which neither the statutes nor the decisions of either State can be conclusive”)</a:t>
            </a:r>
          </a:p>
        </p:txBody>
      </p:sp>
    </p:spTree>
    <p:extLst>
      <p:ext uri="{BB962C8B-B14F-4D97-AF65-F5344CB8AC3E}">
        <p14:creationId xmlns:p14="http://schemas.microsoft.com/office/powerpoint/2010/main" val="19624174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a:xfrm>
            <a:off x="1271451" y="1063626"/>
            <a:ext cx="9962606" cy="4708525"/>
          </a:xfrm>
        </p:spPr>
        <p:txBody>
          <a:bodyPr/>
          <a:lstStyle/>
          <a:p>
            <a:pPr eaLnBrk="1" hangingPunct="1"/>
            <a:r>
              <a:rPr lang="en-US" altLang="en-US" dirty="0"/>
              <a:t>- there may be a federal interest giving a federal court common law making power, but diversity or supplemental jurisdiction itself does not create such an interest</a:t>
            </a:r>
          </a:p>
        </p:txBody>
      </p:sp>
    </p:spTree>
    <p:extLst>
      <p:ext uri="{BB962C8B-B14F-4D97-AF65-F5344CB8AC3E}">
        <p14:creationId xmlns:p14="http://schemas.microsoft.com/office/powerpoint/2010/main" val="197181533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943100" y="1131889"/>
            <a:ext cx="8096250" cy="4567237"/>
          </a:xfrm>
        </p:spPr>
        <p:txBody>
          <a:bodyPr/>
          <a:lstStyle/>
          <a:p>
            <a:pPr eaLnBrk="1" hangingPunct="1"/>
            <a:r>
              <a:rPr lang="en-US" altLang="en-US"/>
              <a:t>In the light of </a:t>
            </a:r>
            <a:r>
              <a:rPr lang="en-US" altLang="en-US" i="1"/>
              <a:t>Erie</a:t>
            </a:r>
            <a:r>
              <a:rPr lang="en-US" altLang="en-US"/>
              <a:t>, how to interpret state law?</a:t>
            </a:r>
          </a:p>
        </p:txBody>
      </p:sp>
    </p:spTree>
    <p:extLst>
      <p:ext uri="{BB962C8B-B14F-4D97-AF65-F5344CB8AC3E}">
        <p14:creationId xmlns:p14="http://schemas.microsoft.com/office/powerpoint/2010/main" val="379400539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3009900" y="1063626"/>
            <a:ext cx="6172200" cy="4651375"/>
          </a:xfrm>
        </p:spPr>
        <p:txBody>
          <a:bodyPr/>
          <a:lstStyle/>
          <a:p>
            <a:pPr eaLnBrk="1" hangingPunct="1"/>
            <a:r>
              <a:rPr lang="en-US" altLang="en-US"/>
              <a:t>binding nature of state court decisions in the state court system</a:t>
            </a:r>
          </a:p>
        </p:txBody>
      </p:sp>
    </p:spTree>
    <p:extLst>
      <p:ext uri="{BB962C8B-B14F-4D97-AF65-F5344CB8AC3E}">
        <p14:creationId xmlns:p14="http://schemas.microsoft.com/office/powerpoint/2010/main" val="1573669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800226" y="1131889"/>
            <a:ext cx="8239125" cy="4543425"/>
          </a:xfrm>
        </p:spPr>
        <p:txBody>
          <a:bodyPr/>
          <a:lstStyle/>
          <a:p>
            <a:pPr eaLnBrk="1" hangingPunct="1"/>
            <a:r>
              <a:rPr lang="en-US" altLang="en-US"/>
              <a:t>exceptions to issue preclusion  </a:t>
            </a:r>
          </a:p>
        </p:txBody>
      </p:sp>
    </p:spTree>
    <p:extLst>
      <p:ext uri="{BB962C8B-B14F-4D97-AF65-F5344CB8AC3E}">
        <p14:creationId xmlns:p14="http://schemas.microsoft.com/office/powerpoint/2010/main" val="39681950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585913" y="906464"/>
            <a:ext cx="8794750" cy="4968875"/>
          </a:xfrm>
        </p:spPr>
        <p:txBody>
          <a:bodyPr>
            <a:normAutofit fontScale="90000"/>
          </a:bodyPr>
          <a:lstStyle/>
          <a:p>
            <a:pPr eaLnBrk="1" hangingPunct="1"/>
            <a:r>
              <a:rPr lang="en-US" altLang="en-US" sz="3200" dirty="0"/>
              <a:t>New decision announced by </a:t>
            </a:r>
            <a:r>
              <a:rPr lang="en-US" altLang="en-US" sz="3200" dirty="0" err="1"/>
              <a:t>Va</a:t>
            </a:r>
            <a:r>
              <a:rPr lang="en-US" altLang="en-US" sz="3200" dirty="0"/>
              <a:t> trial </a:t>
            </a:r>
            <a:r>
              <a:rPr lang="en-US" altLang="en-US" sz="3200" dirty="0" err="1"/>
              <a:t>ct</a:t>
            </a:r>
            <a:r>
              <a:rPr lang="en-US" altLang="en-US" sz="3200" dirty="0"/>
              <a:t> (circuit </a:t>
            </a:r>
            <a:r>
              <a:rPr lang="en-US" altLang="en-US" sz="3200" dirty="0" err="1"/>
              <a:t>ct</a:t>
            </a:r>
            <a:r>
              <a:rPr lang="en-US" altLang="en-US" sz="3200" dirty="0"/>
              <a:t>)</a:t>
            </a:r>
            <a:br>
              <a:rPr lang="en-US" altLang="en-US" sz="3200" dirty="0"/>
            </a:br>
            <a:r>
              <a:rPr lang="en-US" altLang="en-US" sz="3200" dirty="0"/>
              <a:t/>
            </a:r>
            <a:br>
              <a:rPr lang="en-US" altLang="en-US" sz="3200" dirty="0"/>
            </a:br>
            <a:r>
              <a:rPr lang="en-US" altLang="en-US" sz="3200" b="1" dirty="0"/>
              <a:t>Not binding authority anywhere</a:t>
            </a:r>
            <a:r>
              <a:rPr lang="en-US" altLang="en-US" sz="3200" dirty="0"/>
              <a:t/>
            </a:r>
            <a:br>
              <a:rPr lang="en-US" altLang="en-US" sz="3200" dirty="0"/>
            </a:br>
            <a:r>
              <a:rPr lang="en-US" altLang="en-US" sz="3200" dirty="0"/>
              <a:t>That is, no court is obligated to follow that </a:t>
            </a:r>
            <a:r>
              <a:rPr lang="en-US" altLang="en-US" sz="3200" dirty="0" err="1"/>
              <a:t>Va</a:t>
            </a:r>
            <a:r>
              <a:rPr lang="en-US" altLang="en-US" sz="3200" dirty="0"/>
              <a:t> trial </a:t>
            </a:r>
            <a:r>
              <a:rPr lang="en-US" altLang="en-US" sz="3200" dirty="0" err="1"/>
              <a:t>ct’s</a:t>
            </a:r>
            <a:r>
              <a:rPr lang="en-US" altLang="en-US" sz="3200" dirty="0"/>
              <a:t> decision concerning </a:t>
            </a:r>
            <a:r>
              <a:rPr lang="en-US" altLang="en-US" sz="3200" dirty="0" err="1"/>
              <a:t>Va</a:t>
            </a:r>
            <a:r>
              <a:rPr lang="en-US" altLang="en-US" sz="3200" dirty="0"/>
              <a:t> law</a:t>
            </a:r>
            <a:br>
              <a:rPr lang="en-US" altLang="en-US" sz="3200" dirty="0"/>
            </a:br>
            <a:r>
              <a:rPr lang="en-US" altLang="en-US" sz="3200" dirty="0"/>
              <a:t/>
            </a:r>
            <a:br>
              <a:rPr lang="en-US" altLang="en-US" sz="3200" dirty="0"/>
            </a:br>
            <a:r>
              <a:rPr lang="en-US" altLang="en-US" sz="3200" b="1" dirty="0"/>
              <a:t>Strong precedential value</a:t>
            </a:r>
            <a:r>
              <a:rPr lang="en-US" altLang="en-US" sz="3200" dirty="0"/>
              <a:t> for another </a:t>
            </a:r>
            <a:r>
              <a:rPr lang="en-US" altLang="en-US" sz="3200" dirty="0" err="1"/>
              <a:t>Va</a:t>
            </a:r>
            <a:r>
              <a:rPr lang="en-US" altLang="en-US" sz="3200" dirty="0"/>
              <a:t> trial </a:t>
            </a:r>
            <a:r>
              <a:rPr lang="en-US" altLang="en-US" sz="3200" dirty="0" err="1"/>
              <a:t>ct</a:t>
            </a:r>
            <a:r>
              <a:rPr lang="en-US" altLang="en-US" sz="3200" dirty="0"/>
              <a:t> deciding cases of </a:t>
            </a:r>
            <a:r>
              <a:rPr lang="en-US" altLang="en-US" sz="3200" dirty="0" err="1"/>
              <a:t>Va</a:t>
            </a:r>
            <a:r>
              <a:rPr lang="en-US" altLang="en-US" sz="3200" dirty="0"/>
              <a:t> law</a:t>
            </a:r>
            <a:br>
              <a:rPr lang="en-US" altLang="en-US" sz="3200" dirty="0"/>
            </a:br>
            <a:r>
              <a:rPr lang="en-US" altLang="en-US" sz="3200" dirty="0"/>
              <a:t>Will strongly suggest how the law should be decided, but a </a:t>
            </a:r>
            <a:r>
              <a:rPr lang="en-US" altLang="en-US" sz="3200" dirty="0" err="1"/>
              <a:t>Va</a:t>
            </a:r>
            <a:r>
              <a:rPr lang="en-US" altLang="en-US" sz="3200" dirty="0"/>
              <a:t> trial </a:t>
            </a:r>
            <a:r>
              <a:rPr lang="en-US" altLang="en-US" sz="3200" dirty="0" err="1"/>
              <a:t>ct</a:t>
            </a:r>
            <a:r>
              <a:rPr lang="en-US" altLang="en-US" sz="3200" dirty="0"/>
              <a:t> </a:t>
            </a:r>
            <a:r>
              <a:rPr lang="en-US" altLang="en-US" sz="3200" b="1" dirty="0"/>
              <a:t>could decide differently</a:t>
            </a:r>
            <a:r>
              <a:rPr lang="en-US" altLang="en-US" sz="3200" dirty="0"/>
              <a:t> </a:t>
            </a:r>
            <a:r>
              <a:rPr lang="en-US" altLang="en-US" sz="3200" b="1" dirty="0"/>
              <a:t/>
            </a:r>
            <a:br>
              <a:rPr lang="en-US" altLang="en-US" sz="3200" b="1" dirty="0"/>
            </a:br>
            <a:r>
              <a:rPr lang="en-US" altLang="en-US" sz="3200" dirty="0"/>
              <a:t/>
            </a:r>
            <a:br>
              <a:rPr lang="en-US" altLang="en-US" sz="3200" dirty="0"/>
            </a:br>
            <a:r>
              <a:rPr lang="en-US" altLang="en-US" sz="3200" b="1" dirty="0"/>
              <a:t>A mere source for arguments </a:t>
            </a:r>
            <a:r>
              <a:rPr lang="en-US" altLang="en-US" sz="3200" dirty="0"/>
              <a:t>for </a:t>
            </a:r>
            <a:r>
              <a:rPr lang="en-US" altLang="en-US" sz="3200" dirty="0" err="1"/>
              <a:t>Va</a:t>
            </a:r>
            <a:r>
              <a:rPr lang="en-US" altLang="en-US" sz="3200" dirty="0"/>
              <a:t> Ct App or the </a:t>
            </a:r>
            <a:r>
              <a:rPr lang="en-US" altLang="en-US" sz="3200" dirty="0" err="1"/>
              <a:t>Va</a:t>
            </a:r>
            <a:r>
              <a:rPr lang="en-US" altLang="en-US" sz="3200" dirty="0"/>
              <a:t> Supreme Court</a:t>
            </a:r>
          </a:p>
        </p:txBody>
      </p:sp>
    </p:spTree>
    <p:extLst>
      <p:ext uri="{BB962C8B-B14F-4D97-AF65-F5344CB8AC3E}">
        <p14:creationId xmlns:p14="http://schemas.microsoft.com/office/powerpoint/2010/main" val="2567544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573213" y="919164"/>
            <a:ext cx="9174162" cy="5081587"/>
          </a:xfrm>
        </p:spPr>
        <p:txBody>
          <a:bodyPr>
            <a:normAutofit fontScale="90000"/>
          </a:bodyPr>
          <a:lstStyle/>
          <a:p>
            <a:pPr eaLnBrk="1" hangingPunct="1"/>
            <a:r>
              <a:rPr lang="en-US" altLang="en-US" sz="2800" dirty="0" err="1"/>
              <a:t>Va</a:t>
            </a:r>
            <a:r>
              <a:rPr lang="en-US" altLang="en-US" sz="2800" dirty="0"/>
              <a:t> Ct App asserts new decision on </a:t>
            </a:r>
            <a:r>
              <a:rPr lang="en-US" altLang="en-US" sz="2800" dirty="0" err="1"/>
              <a:t>Va</a:t>
            </a:r>
            <a:r>
              <a:rPr lang="en-US" altLang="en-US" sz="2800" dirty="0"/>
              <a:t> law</a:t>
            </a:r>
            <a:br>
              <a:rPr lang="en-US" altLang="en-US" sz="2800" dirty="0"/>
            </a:br>
            <a:r>
              <a:rPr lang="en-US" altLang="en-US" sz="2800" dirty="0"/>
              <a:t/>
            </a:r>
            <a:br>
              <a:rPr lang="en-US" altLang="en-US" sz="2800" dirty="0"/>
            </a:br>
            <a:r>
              <a:rPr lang="en-US" altLang="en-US" sz="2800" b="1" dirty="0"/>
              <a:t>Binding authority </a:t>
            </a:r>
            <a:r>
              <a:rPr lang="en-US" altLang="en-US" sz="2800" dirty="0"/>
              <a:t>over </a:t>
            </a:r>
            <a:r>
              <a:rPr lang="en-US" altLang="en-US" sz="2800" b="1" dirty="0"/>
              <a:t>trial courts</a:t>
            </a:r>
            <a:r>
              <a:rPr lang="en-US" altLang="en-US" sz="2800" dirty="0"/>
              <a:t> (circuit </a:t>
            </a:r>
            <a:r>
              <a:rPr lang="en-US" altLang="en-US" sz="2800" dirty="0" err="1"/>
              <a:t>cts</a:t>
            </a:r>
            <a:r>
              <a:rPr lang="en-US" altLang="en-US" sz="2800" dirty="0"/>
              <a:t>)</a:t>
            </a:r>
            <a:br>
              <a:rPr lang="en-US" altLang="en-US" sz="2800" dirty="0"/>
            </a:br>
            <a:r>
              <a:rPr lang="en-US" altLang="en-US" sz="2800" dirty="0"/>
              <a:t>Such trial courts are </a:t>
            </a:r>
            <a:r>
              <a:rPr lang="en-US" altLang="en-US" sz="2800" b="1" dirty="0"/>
              <a:t>obligated</a:t>
            </a:r>
            <a:r>
              <a:rPr lang="en-US" altLang="en-US" sz="2800" dirty="0"/>
              <a:t> to follow that the Appellate Ct’s decision </a:t>
            </a:r>
            <a:r>
              <a:rPr lang="en-US" altLang="en-US" sz="2800" b="1" dirty="0"/>
              <a:t>even if legal circumstances have changed </a:t>
            </a:r>
            <a:r>
              <a:rPr lang="en-US" altLang="en-US" sz="2800" dirty="0"/>
              <a:t>and the appellate courts would surely decide differently now</a:t>
            </a:r>
            <a:br>
              <a:rPr lang="en-US" altLang="en-US" sz="2800" dirty="0"/>
            </a:br>
            <a:r>
              <a:rPr lang="en-US" altLang="en-US" sz="2800" dirty="0"/>
              <a:t/>
            </a:r>
            <a:br>
              <a:rPr lang="en-US" altLang="en-US" sz="2800" dirty="0"/>
            </a:br>
            <a:r>
              <a:rPr lang="en-US" altLang="en-US" sz="2800" b="1" dirty="0"/>
              <a:t>Precedential value</a:t>
            </a:r>
            <a:r>
              <a:rPr lang="en-US" altLang="en-US" sz="2800" dirty="0"/>
              <a:t> for Ct App. </a:t>
            </a:r>
            <a:br>
              <a:rPr lang="en-US" altLang="en-US" sz="2800" dirty="0"/>
            </a:br>
            <a:r>
              <a:rPr lang="en-US" altLang="en-US" sz="2800" dirty="0"/>
              <a:t>Will strongly suggest how the law should be decided, but a </a:t>
            </a:r>
            <a:r>
              <a:rPr lang="en-US" altLang="en-US" sz="2800" dirty="0" err="1"/>
              <a:t>Va</a:t>
            </a:r>
            <a:r>
              <a:rPr lang="en-US" altLang="en-US" sz="2800" dirty="0"/>
              <a:t> Ct App </a:t>
            </a:r>
            <a:r>
              <a:rPr lang="en-US" altLang="en-US" sz="2800" b="1" dirty="0"/>
              <a:t>could decide differently</a:t>
            </a:r>
            <a:r>
              <a:rPr lang="en-US" altLang="en-US" sz="2800" dirty="0"/>
              <a:t> – for example, if legal circumstances have changed</a:t>
            </a:r>
            <a:br>
              <a:rPr lang="en-US" altLang="en-US" sz="2800" dirty="0"/>
            </a:br>
            <a:r>
              <a:rPr lang="en-US" altLang="en-US" sz="2800" dirty="0"/>
              <a:t/>
            </a:r>
            <a:br>
              <a:rPr lang="en-US" altLang="en-US" sz="2800" dirty="0"/>
            </a:br>
            <a:r>
              <a:rPr lang="en-US" altLang="en-US" sz="2800" b="1" dirty="0"/>
              <a:t>A mere source for arguments </a:t>
            </a:r>
            <a:r>
              <a:rPr lang="en-US" altLang="en-US" sz="2800" dirty="0"/>
              <a:t>for the </a:t>
            </a:r>
            <a:r>
              <a:rPr lang="en-US" altLang="en-US" sz="2800" dirty="0" err="1"/>
              <a:t>Va</a:t>
            </a:r>
            <a:r>
              <a:rPr lang="en-US" altLang="en-US" sz="2800" dirty="0"/>
              <a:t> Supreme Court</a:t>
            </a:r>
          </a:p>
        </p:txBody>
      </p:sp>
    </p:spTree>
    <p:extLst>
      <p:ext uri="{BB962C8B-B14F-4D97-AF65-F5344CB8AC3E}">
        <p14:creationId xmlns:p14="http://schemas.microsoft.com/office/powerpoint/2010/main" val="186231011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595439" y="857250"/>
            <a:ext cx="8905875" cy="5143500"/>
          </a:xfrm>
        </p:spPr>
        <p:txBody>
          <a:bodyPr>
            <a:normAutofit/>
          </a:bodyPr>
          <a:lstStyle/>
          <a:p>
            <a:pPr eaLnBrk="1" hangingPunct="1"/>
            <a:r>
              <a:rPr lang="en-US" altLang="en-US" sz="3200" dirty="0"/>
              <a:t>The </a:t>
            </a:r>
            <a:r>
              <a:rPr lang="en-US" altLang="en-US" sz="3200" dirty="0" err="1"/>
              <a:t>Va</a:t>
            </a:r>
            <a:r>
              <a:rPr lang="en-US" altLang="en-US" sz="3200" dirty="0"/>
              <a:t> </a:t>
            </a:r>
            <a:r>
              <a:rPr lang="en-US" altLang="en-US" sz="3200" dirty="0" err="1"/>
              <a:t>SCt</a:t>
            </a:r>
            <a:r>
              <a:rPr lang="en-US" altLang="en-US" sz="3200" dirty="0"/>
              <a:t> issues a new rule of </a:t>
            </a:r>
            <a:r>
              <a:rPr lang="en-US" altLang="en-US" sz="3200" dirty="0" err="1"/>
              <a:t>Va</a:t>
            </a:r>
            <a:r>
              <a:rPr lang="en-US" altLang="en-US" sz="3200" dirty="0"/>
              <a:t> law</a:t>
            </a:r>
            <a:br>
              <a:rPr lang="en-US" altLang="en-US" sz="3200" dirty="0"/>
            </a:br>
            <a:r>
              <a:rPr lang="en-US" altLang="en-US" sz="3200" dirty="0"/>
              <a:t/>
            </a:r>
            <a:br>
              <a:rPr lang="en-US" altLang="en-US" sz="3200" dirty="0"/>
            </a:br>
            <a:r>
              <a:rPr lang="en-US" altLang="en-US" sz="3200" b="1" dirty="0"/>
              <a:t>Binding authority </a:t>
            </a:r>
            <a:r>
              <a:rPr lang="en-US" altLang="en-US" sz="3200" dirty="0"/>
              <a:t>over </a:t>
            </a:r>
            <a:r>
              <a:rPr lang="en-US" altLang="en-US" sz="3200" b="1" dirty="0"/>
              <a:t>trial courts</a:t>
            </a:r>
            <a:r>
              <a:rPr lang="en-US" altLang="en-US" sz="3200" dirty="0"/>
              <a:t> and </a:t>
            </a:r>
            <a:r>
              <a:rPr lang="en-US" altLang="en-US" sz="3200" b="1" dirty="0"/>
              <a:t>appellate courts</a:t>
            </a:r>
            <a:r>
              <a:rPr lang="en-US" altLang="en-US" sz="3200" dirty="0"/>
              <a:t> within the state of </a:t>
            </a:r>
            <a:r>
              <a:rPr lang="en-US" altLang="en-US" sz="3200" dirty="0" err="1"/>
              <a:t>Va</a:t>
            </a:r>
            <a:r>
              <a:rPr lang="en-US" altLang="en-US" sz="3200" dirty="0"/>
              <a:t/>
            </a:r>
            <a:br>
              <a:rPr lang="en-US" altLang="en-US" sz="3200" dirty="0"/>
            </a:br>
            <a:r>
              <a:rPr lang="en-US" altLang="en-US" sz="3200" b="1" dirty="0"/>
              <a:t> </a:t>
            </a:r>
            <a:r>
              <a:rPr lang="en-US" altLang="en-US" sz="3200" dirty="0"/>
              <a:t>Such courts are obligated to follow the </a:t>
            </a:r>
            <a:r>
              <a:rPr lang="en-US" altLang="en-US" sz="3200" dirty="0" err="1"/>
              <a:t>Va</a:t>
            </a:r>
            <a:r>
              <a:rPr lang="en-US" altLang="en-US" sz="3200" dirty="0"/>
              <a:t> </a:t>
            </a:r>
            <a:r>
              <a:rPr lang="en-US" altLang="en-US" sz="3200" dirty="0" err="1"/>
              <a:t>SCt</a:t>
            </a:r>
            <a:r>
              <a:rPr lang="en-US" altLang="en-US" sz="3200" dirty="0"/>
              <a:t> decision even if legal times have changed</a:t>
            </a:r>
            <a:br>
              <a:rPr lang="en-US" altLang="en-US" sz="3200" dirty="0"/>
            </a:br>
            <a:r>
              <a:rPr lang="en-US" altLang="en-US" sz="3200" dirty="0"/>
              <a:t/>
            </a:r>
            <a:br>
              <a:rPr lang="en-US" altLang="en-US" sz="3200" dirty="0"/>
            </a:br>
            <a:r>
              <a:rPr lang="en-US" altLang="en-US" sz="3200" b="1" dirty="0"/>
              <a:t>Precedential value</a:t>
            </a:r>
            <a:r>
              <a:rPr lang="en-US" altLang="en-US" sz="3200" dirty="0"/>
              <a:t> for the </a:t>
            </a:r>
            <a:r>
              <a:rPr lang="en-US" altLang="en-US" sz="3200" dirty="0" err="1"/>
              <a:t>Va</a:t>
            </a:r>
            <a:r>
              <a:rPr lang="en-US" altLang="en-US" sz="3200" dirty="0"/>
              <a:t> </a:t>
            </a:r>
            <a:r>
              <a:rPr lang="en-US" altLang="en-US" sz="3200" dirty="0" err="1"/>
              <a:t>SCt</a:t>
            </a:r>
            <a:r>
              <a:rPr lang="en-US" altLang="en-US" sz="3200" dirty="0"/>
              <a:t> </a:t>
            </a:r>
            <a:br>
              <a:rPr lang="en-US" altLang="en-US" sz="3200" dirty="0"/>
            </a:br>
            <a:r>
              <a:rPr lang="en-US" altLang="en-US" sz="3200" dirty="0"/>
              <a:t>Will strongly suggest how the law should be decided, but the </a:t>
            </a:r>
            <a:r>
              <a:rPr lang="en-US" altLang="en-US" sz="3200" dirty="0" err="1"/>
              <a:t>Va</a:t>
            </a:r>
            <a:r>
              <a:rPr lang="en-US" altLang="en-US" sz="3200" dirty="0"/>
              <a:t> </a:t>
            </a:r>
            <a:r>
              <a:rPr lang="en-US" altLang="en-US" sz="3200" dirty="0" err="1"/>
              <a:t>Sct</a:t>
            </a:r>
            <a:r>
              <a:rPr lang="en-US" altLang="en-US" sz="3200" dirty="0"/>
              <a:t> </a:t>
            </a:r>
            <a:r>
              <a:rPr lang="en-US" altLang="en-US" sz="3200" b="1" dirty="0"/>
              <a:t>could decide differently</a:t>
            </a:r>
            <a:endParaRPr lang="en-US" altLang="en-US" sz="3200" dirty="0"/>
          </a:p>
        </p:txBody>
      </p:sp>
    </p:spTree>
    <p:extLst>
      <p:ext uri="{BB962C8B-B14F-4D97-AF65-F5344CB8AC3E}">
        <p14:creationId xmlns:p14="http://schemas.microsoft.com/office/powerpoint/2010/main" val="270615949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733550" y="1131889"/>
            <a:ext cx="8305800" cy="4638675"/>
          </a:xfrm>
        </p:spPr>
        <p:txBody>
          <a:bodyPr>
            <a:normAutofit fontScale="90000"/>
          </a:bodyPr>
          <a:lstStyle/>
          <a:p>
            <a:pPr eaLnBrk="1" hangingPunct="1"/>
            <a:r>
              <a:rPr lang="en-US" altLang="en-US" dirty="0"/>
              <a:t>There is an old US </a:t>
            </a:r>
            <a:r>
              <a:rPr lang="en-US" altLang="en-US" dirty="0" err="1"/>
              <a:t>SCt</a:t>
            </a:r>
            <a:r>
              <a:rPr lang="en-US" altLang="en-US" dirty="0"/>
              <a:t> case on point that says X.</a:t>
            </a:r>
            <a:br>
              <a:rPr lang="en-US" altLang="en-US" dirty="0"/>
            </a:br>
            <a:r>
              <a:rPr lang="en-US" altLang="en-US" dirty="0"/>
              <a:t/>
            </a:r>
            <a:br>
              <a:rPr lang="en-US" altLang="en-US" dirty="0"/>
            </a:br>
            <a:r>
              <a:rPr lang="en-US" altLang="en-US" dirty="0"/>
              <a:t>A state court or lower federal court feels that the US </a:t>
            </a:r>
            <a:r>
              <a:rPr lang="en-US" altLang="en-US" dirty="0" err="1"/>
              <a:t>SCt</a:t>
            </a:r>
            <a:r>
              <a:rPr lang="en-US" altLang="en-US" dirty="0"/>
              <a:t> would say </a:t>
            </a:r>
            <a:r>
              <a:rPr lang="en-US" altLang="en-US" b="1" i="1" dirty="0"/>
              <a:t>not-X </a:t>
            </a:r>
            <a:r>
              <a:rPr lang="en-US" altLang="en-US" dirty="0"/>
              <a:t>now. </a:t>
            </a:r>
            <a:br>
              <a:rPr lang="en-US" altLang="en-US" dirty="0"/>
            </a:br>
            <a:r>
              <a:rPr lang="en-US" altLang="en-US" dirty="0"/>
              <a:t/>
            </a:r>
            <a:br>
              <a:rPr lang="en-US" altLang="en-US" dirty="0"/>
            </a:br>
            <a:r>
              <a:rPr lang="en-US" altLang="en-US" dirty="0"/>
              <a:t>Can the state court or lower federal court decide not-X?</a:t>
            </a:r>
          </a:p>
        </p:txBody>
      </p:sp>
    </p:spTree>
    <p:extLst>
      <p:ext uri="{BB962C8B-B14F-4D97-AF65-F5344CB8AC3E}">
        <p14:creationId xmlns:p14="http://schemas.microsoft.com/office/powerpoint/2010/main" val="241592789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874838" y="1063626"/>
            <a:ext cx="8191500" cy="4708525"/>
          </a:xfrm>
        </p:spPr>
        <p:txBody>
          <a:bodyPr>
            <a:normAutofit fontScale="90000"/>
          </a:bodyPr>
          <a:lstStyle/>
          <a:p>
            <a:pPr algn="l" eaLnBrk="1" hangingPunct="1"/>
            <a:r>
              <a:rPr lang="en-US" altLang="en-US" dirty="0"/>
              <a:t>- P sues D in federal court in diversity under Pennsylvania law</a:t>
            </a:r>
            <a:br>
              <a:rPr lang="en-US" altLang="en-US" dirty="0"/>
            </a:br>
            <a:r>
              <a:rPr lang="en-US" altLang="en-US" dirty="0"/>
              <a:t>- The last Pennsylvania Supreme Court decision on point is 80-years old</a:t>
            </a:r>
            <a:br>
              <a:rPr lang="en-US" altLang="en-US" dirty="0"/>
            </a:br>
            <a:r>
              <a:rPr lang="en-US" altLang="en-US" dirty="0"/>
              <a:t>– it looks like they would decide otherwise now</a:t>
            </a:r>
            <a:br>
              <a:rPr lang="en-US" altLang="en-US" dirty="0"/>
            </a:br>
            <a:r>
              <a:rPr lang="en-US" altLang="en-US" dirty="0"/>
              <a:t>- Does the federal court follow the decision?</a:t>
            </a:r>
            <a:br>
              <a:rPr lang="en-US" altLang="en-US" dirty="0"/>
            </a:br>
            <a:endParaRPr lang="en-US" altLang="en-US" dirty="0"/>
          </a:p>
        </p:txBody>
      </p:sp>
    </p:spTree>
    <p:extLst>
      <p:ext uri="{BB962C8B-B14F-4D97-AF65-F5344CB8AC3E}">
        <p14:creationId xmlns:p14="http://schemas.microsoft.com/office/powerpoint/2010/main" val="336903110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20876" y="1063626"/>
            <a:ext cx="8747125" cy="4651375"/>
          </a:xfrm>
        </p:spPr>
        <p:txBody>
          <a:bodyPr>
            <a:normAutofit fontScale="90000"/>
          </a:bodyPr>
          <a:lstStyle/>
          <a:p>
            <a:pPr algn="l" eaLnBrk="1" hangingPunct="1"/>
            <a:r>
              <a:rPr lang="en-US" altLang="en-US" sz="4000"/>
              <a:t>The last Pennsylvania Supreme Court opinion on point is an 80-year old case</a:t>
            </a:r>
            <a:br>
              <a:rPr lang="en-US" altLang="en-US" sz="4000"/>
            </a:br>
            <a:r>
              <a:rPr lang="en-US" altLang="en-US" sz="4000"/>
              <a:t>You think they would decide otherwise now</a:t>
            </a:r>
            <a:br>
              <a:rPr lang="en-US" altLang="en-US" sz="4000"/>
            </a:br>
            <a:r>
              <a:rPr lang="en-US" altLang="en-US" sz="4000"/>
              <a:t>The change in the law would be to your benefit</a:t>
            </a:r>
            <a:br>
              <a:rPr lang="en-US" altLang="en-US" sz="4000"/>
            </a:br>
            <a:r>
              <a:rPr lang="en-US" altLang="en-US" sz="4000"/>
              <a:t>Your case is a diversity case</a:t>
            </a:r>
            <a:br>
              <a:rPr lang="en-US" altLang="en-US" sz="4000"/>
            </a:br>
            <a:r>
              <a:rPr lang="en-US" altLang="en-US" sz="4000"/>
              <a:t>Where do you sue, in a Pennsylvania state trial court or in a federal district court?</a:t>
            </a:r>
          </a:p>
        </p:txBody>
      </p:sp>
    </p:spTree>
    <p:extLst>
      <p:ext uri="{BB962C8B-B14F-4D97-AF65-F5344CB8AC3E}">
        <p14:creationId xmlns:p14="http://schemas.microsoft.com/office/powerpoint/2010/main" val="194110420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728788" y="1063626"/>
            <a:ext cx="8742362" cy="4537075"/>
          </a:xfrm>
        </p:spPr>
        <p:txBody>
          <a:bodyPr>
            <a:normAutofit fontScale="90000"/>
          </a:bodyPr>
          <a:lstStyle/>
          <a:p>
            <a:pPr algn="l" eaLnBrk="1" hangingPunct="1"/>
            <a:r>
              <a:rPr lang="en-US" altLang="en-US" sz="4000"/>
              <a:t>You are federal district judge in the E.D. Va. entertaining a question of Virginia law</a:t>
            </a:r>
            <a:br>
              <a:rPr lang="en-US" altLang="en-US" sz="4000"/>
            </a:br>
            <a:r>
              <a:rPr lang="en-US" altLang="en-US" sz="4000"/>
              <a:t/>
            </a:r>
            <a:br>
              <a:rPr lang="en-US" altLang="en-US" sz="4000"/>
            </a:br>
            <a:r>
              <a:rPr lang="en-US" altLang="en-US" sz="4000"/>
              <a:t>The only cases on point are a 20-year-old decision by the 4</a:t>
            </a:r>
            <a:r>
              <a:rPr lang="en-US" altLang="en-US" sz="4000" baseline="30000"/>
              <a:t>th</a:t>
            </a:r>
            <a:r>
              <a:rPr lang="en-US" altLang="en-US" sz="4000"/>
              <a:t> Circuit and conflicting 5-year-old decision by a Va. trial court</a:t>
            </a:r>
            <a:br>
              <a:rPr lang="en-US" altLang="en-US" sz="4000"/>
            </a:br>
            <a:r>
              <a:rPr lang="en-US" altLang="en-US" sz="4000"/>
              <a:t/>
            </a:r>
            <a:br>
              <a:rPr lang="en-US" altLang="en-US" sz="4000"/>
            </a:br>
            <a:r>
              <a:rPr lang="en-US" altLang="en-US" sz="4000"/>
              <a:t>Is the 4th Circuit decision binding authority for you?</a:t>
            </a:r>
          </a:p>
        </p:txBody>
      </p:sp>
    </p:spTree>
    <p:extLst>
      <p:ext uri="{BB962C8B-B14F-4D97-AF65-F5344CB8AC3E}">
        <p14:creationId xmlns:p14="http://schemas.microsoft.com/office/powerpoint/2010/main" val="1064186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828800" y="1063626"/>
            <a:ext cx="8382000" cy="4479925"/>
          </a:xfrm>
        </p:spPr>
        <p:txBody>
          <a:bodyPr>
            <a:normAutofit fontScale="90000"/>
          </a:bodyPr>
          <a:lstStyle/>
          <a:p>
            <a:pPr algn="l" eaLnBrk="1" hangingPunct="1"/>
            <a:r>
              <a:rPr lang="en-CA" altLang="en-US" sz="4000" dirty="0"/>
              <a:t> </a:t>
            </a:r>
            <a:r>
              <a:rPr lang="en-US" altLang="en-US" sz="4000" dirty="0"/>
              <a:t/>
            </a:r>
            <a:br>
              <a:rPr lang="en-US" altLang="en-US" sz="4000" dirty="0"/>
            </a:br>
            <a:r>
              <a:rPr lang="en-US" altLang="en-US" sz="4000" dirty="0"/>
              <a:t>Restatement (Second) of Judgments §28</a:t>
            </a:r>
            <a:br>
              <a:rPr lang="en-US" altLang="en-US" sz="4000" dirty="0"/>
            </a:br>
            <a:r>
              <a:rPr lang="en-US" altLang="en-US" sz="4000" dirty="0"/>
              <a:t/>
            </a:r>
            <a:br>
              <a:rPr lang="en-US" altLang="en-US" sz="4000" dirty="0"/>
            </a:br>
            <a:r>
              <a:rPr lang="en-US" altLang="en-US" sz="4000" dirty="0"/>
              <a:t>Although an issue is actually litigated and determined by a valid and final judgment, and the determination is essential to the judgment, </a:t>
            </a:r>
            <a:r>
              <a:rPr lang="en-US" altLang="en-US" sz="4000" dirty="0" err="1"/>
              <a:t>relitigation</a:t>
            </a:r>
            <a:r>
              <a:rPr lang="en-US" altLang="en-US" sz="4000" dirty="0"/>
              <a:t> of the issue in a subsequent action between the parties is not precluded in the following circumstances:</a:t>
            </a:r>
            <a:br>
              <a:rPr lang="en-US" altLang="en-US" sz="4000" dirty="0"/>
            </a:br>
            <a:endParaRPr lang="en-US" altLang="en-US" sz="4000" dirty="0"/>
          </a:p>
        </p:txBody>
      </p:sp>
    </p:spTree>
    <p:extLst>
      <p:ext uri="{BB962C8B-B14F-4D97-AF65-F5344CB8AC3E}">
        <p14:creationId xmlns:p14="http://schemas.microsoft.com/office/powerpoint/2010/main" val="2896985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73132" y="273132"/>
            <a:ext cx="11305310" cy="6270172"/>
          </a:xfrm>
        </p:spPr>
        <p:txBody>
          <a:bodyPr>
            <a:normAutofit/>
          </a:bodyPr>
          <a:lstStyle/>
          <a:p>
            <a:r>
              <a:rPr lang="en-US" altLang="en-US" sz="3200" dirty="0"/>
              <a:t>(1) The party against whom preclusion is sought could not, as a matter of law, have obtained review of the judgment in the initial action; or</a:t>
            </a:r>
            <a:br>
              <a:rPr lang="en-US" altLang="en-US" sz="3200" dirty="0"/>
            </a:br>
            <a:r>
              <a:rPr lang="en-US" sz="3200" dirty="0"/>
              <a:t>(2) The issue is one of law and (a) the two actions involve claims that are substantially unrelated, or (b) a new determination is warranted in order to take account of an intervening change in the applicable legal context or otherwise to avoid inequitable administration of the laws; or </a:t>
            </a:r>
            <a:r>
              <a:rPr lang="en-US" altLang="en-US" sz="3200" dirty="0"/>
              <a:t/>
            </a:r>
            <a:br>
              <a:rPr lang="en-US" altLang="en-US" sz="3200" dirty="0"/>
            </a:br>
            <a:r>
              <a:rPr lang="en-US" altLang="en-US" sz="3200" dirty="0"/>
              <a:t>(3) A new determination of the issue is warranted by differences in the quality or extensiveness of the procedures followed in the two courts or by factors relating to the allocation of jurisdiction between them; or...</a:t>
            </a:r>
          </a:p>
        </p:txBody>
      </p:sp>
    </p:spTree>
    <p:extLst>
      <p:ext uri="{BB962C8B-B14F-4D97-AF65-F5344CB8AC3E}">
        <p14:creationId xmlns:p14="http://schemas.microsoft.com/office/powerpoint/2010/main" val="1474995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47730" y="1131888"/>
            <a:ext cx="11500833" cy="4654550"/>
          </a:xfrm>
        </p:spPr>
        <p:txBody>
          <a:bodyPr>
            <a:noAutofit/>
          </a:bodyPr>
          <a:lstStyle/>
          <a:p>
            <a:pPr algn="l" eaLnBrk="1" hangingPunct="1"/>
            <a:r>
              <a:rPr lang="en-US" altLang="en-US" sz="3200" dirty="0"/>
              <a:t>(4) The party against whom preclusion is sought had a significantly heavier burden of persuasion with respect to the issue in the initial action than in the subsequent action; the burden has shifted to his adversary; or the adversary has a significantly heavier burden than he had in the first action; or</a:t>
            </a:r>
            <a:br>
              <a:rPr lang="en-US" altLang="en-US" sz="3200" dirty="0"/>
            </a:br>
            <a:r>
              <a:rPr lang="en-US" altLang="en-US" sz="3200" dirty="0"/>
              <a:t>(5) There is a clear and convincing need for a new determination of the issue (a) because of the potential adverse impact of the determination on the public interest or the interests of persons not themselves parties in the initial action, (b) because it was not sufficiently foreseeable at the time of the initial action that the issue would arise in the context of a subsequent action, or (c) because the party sought to be precluded, as a result of the conduct of his adversary or other special circumstances, did not have an adequate opportunity or incentive to obtain a full and fair adjudication in the initial action.</a:t>
            </a:r>
          </a:p>
        </p:txBody>
      </p:sp>
    </p:spTree>
    <p:extLst>
      <p:ext uri="{BB962C8B-B14F-4D97-AF65-F5344CB8AC3E}">
        <p14:creationId xmlns:p14="http://schemas.microsoft.com/office/powerpoint/2010/main" val="18478422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2220</TotalTime>
  <Words>1024</Words>
  <Application>Microsoft Office PowerPoint</Application>
  <PresentationFormat>Widescreen</PresentationFormat>
  <Paragraphs>66</Paragraphs>
  <Slides>66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66</vt:i4>
      </vt:variant>
    </vt:vector>
  </HeadingPairs>
  <TitlesOfParts>
    <vt:vector size="71" baseType="lpstr">
      <vt:lpstr>Arial</vt:lpstr>
      <vt:lpstr>Calibri</vt:lpstr>
      <vt:lpstr>Calibri Light</vt:lpstr>
      <vt:lpstr>Mangal</vt:lpstr>
      <vt:lpstr>Office Theme</vt:lpstr>
      <vt:lpstr>Mon., Nov. 18</vt:lpstr>
      <vt:lpstr>issue preclusion</vt:lpstr>
      <vt:lpstr>if in an earlier case an issue was   - actually litigated and decided  - litigated fairly and fully  - and essential to the decision  then the earlier determination of the issue precludes relitigation of the same issue by someone who was a party (or in privity with a party) in the earlier litigation </vt:lpstr>
      <vt:lpstr>essentiality requirement</vt:lpstr>
      <vt:lpstr>alternative determinations…</vt:lpstr>
      <vt:lpstr>exceptions to issue preclusion  </vt:lpstr>
      <vt:lpstr>  Restatement (Second) of Judgments §28  Although an issue is actually litigated and determined by a valid and final judgment, and the determination is essential to the judgment, relitigation of the issue in a subsequent action between the parties is not precluded in the following circumstances: </vt:lpstr>
      <vt:lpstr>(1) The party against whom preclusion is sought could not, as a matter of law, have obtained review of the judgment in the initial action; or (2) The issue is one of law and (a) the two actions involve claims that are substantially unrelated, or (b) a new determination is warranted in order to take account of an intervening change in the applicable legal context or otherwise to avoid inequitable administration of the laws; or  (3) A new determination of the issue is warranted by differences in the quality or extensiveness of the procedures followed in the two courts or by factors relating to the allocation of jurisdiction between them; or...</vt:lpstr>
      <vt:lpstr>(4) The party against whom preclusion is sought had a significantly heavier burden of persuasion with respect to the issue in the initial action than in the subsequent action; the burden has shifted to his adversary; or the adversary has a significantly heavier burden than he had in the first action; or (5) There is a clear and convincing need for a new determination of the issue (a) because of the potential adverse impact of the determination on the public interest or the interests of persons not themselves parties in the initial action, (b) because it was not sufficiently foreseeable at the time of the initial action that the issue would arise in the context of a subsequent action, or (c) because the party sought to be precluded, as a result of the conduct of his adversary or other special circumstances, did not have an adequate opportunity or incentive to obtain a full and fair adjudication in the initial action.</vt:lpstr>
      <vt:lpstr>issue preclusion used to require  mutuality</vt:lpstr>
      <vt:lpstr>- P, D, and X got into an accident  - P sues D for negligence  - it is determined that P was contributorily negligent  - P then sues X for negligence  - can X issue preclude P concerning his contributory negligence?</vt:lpstr>
      <vt:lpstr>assume… - it had been determined that P was not contributorily negligent - P then sues X for negligence - P clearly cannot issue preclude X from relitigating P’s contributory negligence - SO, under mutuality rule, X cannot issue preclude P concerning his contributory negligence</vt:lpstr>
      <vt:lpstr>Ohio Georgia  still have the mutuality requirement  except…</vt:lpstr>
      <vt:lpstr> - P sues employee for battery as a result of a scuffle when the employee tried to stop P from shoplifting  - employee wins  - P then sues the employer on a theory of respondeat superior  - what happens if the employer cannot take advantage of nonmutual issue preclusion and so P could win against the employer? </vt:lpstr>
      <vt:lpstr>Virginia (and some other states)…  allow only defensive nonmutual issue preclusion</vt:lpstr>
      <vt:lpstr>defensive   - defendant in second suit was not a party in first suit and uses nonmutual issue preclusion as a shield   - two sub-types: precluded party was a 1) plaintiff or 2) defendant in 1st suit</vt:lpstr>
      <vt:lpstr>Blonder-Tongue Labs (US 1971)  Univ. of Illinois Foundation first sues Winegard Co. concerning patent infringement  - U. of Ill. lost (patent invalid)  - U. of Ill. then sues B-T concerning infringement of same patent</vt:lpstr>
      <vt:lpstr>accident involving A, B, and C  A sues B for negligence and wins (B is found negligent)  B then sues C for negligence in connection with the same accident  C offers the defense of B’s contributory negligence   – B precluded from relitigating his negligence</vt:lpstr>
      <vt:lpstr>federal and some states also allow offensive nonmutual issue preclusion under certain circumstances  plaintiff in second suit was not a party in first suit and uses issue preclusion as a sword   - two sub-types: precluded party was a 1) plaintiff or 2) defendant in 1st suit</vt:lpstr>
      <vt:lpstr>accident involving A, B, and C  A sues B for negligence  A wins (B is found negligent)  C then sues B for negligence in connection with the same accident   – if offensive nonmutual issue preclusion is allowed, then B is precluded from litigating own negligence</vt:lpstr>
      <vt:lpstr>accident involving A, B, and C  A sues B for negligence  B wins (A is found contributorily negligent)  C then sues A for negligence in connection with the same accident   – if offensive nonmutual issue preclusion is allowed, then A is precluded from litigating own negligence</vt:lpstr>
      <vt:lpstr>Parklane Hosiery v. Shore  (U.S. 1979)   </vt:lpstr>
      <vt:lpstr>Amendment VII In suits at common law, where the value in controversy shall exceed twenty dollars, the right of trial by jury shall be preserved, and no fact tried by a jury, shall be otherwise reexamined in any court of the United States, than according to the rules of the common law. </vt:lpstr>
      <vt:lpstr>Since a plaintiff will be able to rely on a previous judgment against a defendant but will not be bound by that judgment if the defendant wins, the plaintiff has every incentive to adopt a "wait and see" attitude, in the hope that the first action by another plaintiff will result in a favorable judgment. Thus offensive use of collateral estoppel will likely increase rather than decrease the total amount of litigation, since potential plaintiffs will have everything to gain and nothing to lose by not intervening in the first action.</vt:lpstr>
      <vt:lpstr>accident involving A, B, and C  A sues B for negligence  A wins (B is found negligent)  C then sues B for negligence in connection with the same accident   – if offensive nonmutual issue preclusion is allowed, then B is precluded from litigating own negligence</vt:lpstr>
      <vt:lpstr>A second argument against offensive use of collateral estoppel is that it may be unfair to a defendant. If a defendant in the first action is sued for small or nominal damages, he may have little incentive to defend vigorously, particularly if future suits are not foreseeable. Allowing offensive collateral estoppel may also be unfair to a defendant if the judgment relied upon as a basis for the estoppel is itself inconsistent with one or more previous judgments in favor of the defendant. Still another situation where it might be unfair to apply offensive estoppel is where the second action affords the defendant procedural opportunities unavailable in the first action that could readily cause a different result. </vt:lpstr>
      <vt:lpstr>P1 sues D Corp for damages from defective product – loses (product not defective)  P2 sues D Corp for damages from defective product – loses (product not defective)  P3 sues D Corp for damages from defective product – loses (product not defective)  P4 sues D Corp for damages from defective product – wins (product defective)  P5-1000 take advantage of offensive nonmutual issue preclusion against D Corp…?</vt:lpstr>
      <vt:lpstr> DISTINGUISH!  P sues D for negligence. P wins (D is negligent). X knew about the suit but refused to intervene. X sues D for negligence in connection with the same accident. X may not be able to issue preclude D concerning D’s negligence.  P sues D to put up a dam. X’s property will be flooded, but he refuses to intervene in the suit. P wins. X may be precluded to sue D to take down dam.</vt:lpstr>
      <vt:lpstr>Question 4. P, a citizen of New York, sues D, a citizen of New Jersey, for $100,000 in damages under New York battery law in the Federal District Court for the Southern District of New York. P seeks compensation for the partial loss of sight in an eye, as a result of a barroom brawl between P, on one side, and D and D’s friend, X (a citizen of New Jersey), on the other. D joins a contribution action against X for $50,000. After discovery, X brings a motion for summary judgment against D on the grounds that a reasonable jury would have to find that all of P’s damages were the result of D’s actions alone. X’s motion is granted. At trial, P receives a verdict in his favor and the court awards him a judgment against D for $60,000. Some months later, D sues X in New York state court under New York battery law for the $10,000 in damages caused by X’s blows against D during the brawl. Which of the following is most accurate about D’s $10,000 action against X?  a. It is not claim precluded, because X was not a necessary party in the earlier proceedings in federal court. b. It is not claim precluded. The action could not have been entertained by the federal court because there would have been no federal subject matter jurisdiction for it. c. It is not claim precluded, because Fed. R. Civ. P. 14(a) would not have allowed the action to be joined. It was not a claim that X was liable to D for all or part of P’s claim against D. d. It is not claim precluded, because D’s action against X in the earlier proceedings in federal court was disposed of on summary judgment. e. It is claim precluded. </vt:lpstr>
      <vt:lpstr>4.    D is a partnership. W and H are wife and husband. In reliance upon statements made by employees of D, W and H each made separate purchases of bonds issued by D. The price of these bonds subsequently plummeted and W and H each had to sell them at a heavy loss. W sued D in federal court in New York for her damages resulting from D’s alleged violation of federal securities laws. On a motion for summary judgment, the court found that no reasonable jury could find that the statements made by D’s employees were materially misleading. The court therefore granted summary judgment to D. Subsequently, D was purchased by the X Corp. After this purchase, H sued the X Corp in federal court in California for H’s damages as a result of D’s violations of federal securities laws. Which of the following is most accurate? a.    Under Parklane Hosiery, H is issue precluded from relitigating whether D’s employees’ statements were materially misleading. b.    H is not issue precluded under Parklane Hosiery from relitigating whether D’s employees’ statements were materially misleading, because H could have easily intervened in W’s suit against D. c.    Parklane Hosiery is irrelevant to whether H is issue precluded, since the matter is determined by New York state law. d.    H is not issue precluded from relitigating whether D’s employees’ statements were materially misleading, because the X Corp and D are not in privity.  e.    H is not issue precluded from relitigating whether D’s employees’ statements were materially misleading, because W and H are not in privity. </vt:lpstr>
      <vt:lpstr>- X (a domiciliary of Nevada) established a trust for the benefit of twin brothers: P (a domiciliary of Oregon) and Y (a domiciliary of Oregon) - upon reaching the age of 50, P will receive 75% and Y 25% of the value of the trust - at the age of 25, P sued the trustee of the trust, D (a domiciliary of Nevada), in the federal district court for Northern District of Georgia - P alleged that D wrongly claimed ownership of a $200,000 parcel of land in the Northern District of Georgia (the land, P argued, belonged to the trust)  - Y testified as a witness in the case - the jury determined that the land is in fact D’s and the federal court issued a judgment for D - soon afterward, D died and Z inherited his estate - within a year, Y sued Z in state court in Georgia - Y claims that the $200,000 property that Z inherited in fact belongs to the trust - Z claims that Y is issue precluded from relitigating whether the property belongs to the trust - how should the state court rule?  </vt:lpstr>
      <vt:lpstr>one sovereign’s law in another sovereign’s courts…</vt:lpstr>
      <vt:lpstr>a federal court entertains a state law action, or action under the law of a foreign nation  a state court entertains a federal action, or sister state action, or action under the law of a foreign nation</vt:lpstr>
      <vt:lpstr>choice of law – should the federal court in NY apply Georgia or California law?  substance/procedure – if it applies Georgia law should it use Georgia’s, NY’s, or federal pleading rules (or statutes of limitations or attorney-client privilege law or…)?  interpretation of law – if it applies Georgia law how does it interpret what the content of Georgia law is?</vt:lpstr>
      <vt:lpstr>Rules of Decision Act 28 U.S.C. § 1652  The laws of the several states, except where the Constitution or treaties of the United States or Acts of Congress otherwise require or provide, shall be regarded as the rules of decision in civil actions in the courts of the United States, in cases where they apply.</vt:lpstr>
      <vt:lpstr>how to interpret the other sovereign’s law?</vt:lpstr>
      <vt:lpstr>Swift v. Tyson (US 1842)  P sues D in federal court in New York concerning commercial paper issued in New York  the Supreme Court held that in interpreting the general common law prevailing in New York, a federal court need not follow opinions of New York state courts  - concerning local usages (e.g. real property) and New York’s statutes and constitution, the decisions of New York state courts are binding</vt:lpstr>
      <vt:lpstr>Story, J. – “laws” in the RDA refers to state statutes and to common law rules that are local – not to the general common law</vt:lpstr>
      <vt:lpstr>BLACK &amp; WHITE TAXICAB &amp; TRANSFER CO. v. BROWN &amp; YELLOW TAXICAB &amp; TRANSFER CO.  276 U.S. 518 (1928)</vt:lpstr>
      <vt:lpstr>Holmes (dissenting)  If there were such a transcendental body of law outside of any particular State but obligatory within it unless and until changed by statute, the Courts of the United States might be right in using their independent judgment as to what it was. But there is no such body of law. The fallacy and illusion that I think exist consist in supposing that there is this outside thing to be found. Law is a word used with different meanings, but law in the sense in which courts speak of it today does not exist without some definite authority behind it. The common law so far as it is enforced in a State, whether called common law or not, is not the common law generally but the law of that State existing by the authority of that State without regard to what it may have been in England or anywhere else. </vt:lpstr>
      <vt:lpstr>assume that facts of the Brown &amp; White Taxicab case had taken place in   Louisiana the Cree Tribe Turkey  what result?</vt:lpstr>
      <vt:lpstr>OK, so the general common law is binding in Kentucky only because Kentucky officials say so</vt:lpstr>
      <vt:lpstr>but isn’t it clear that Kentucky officials want the courts of other jurisdictions (federal, sister state, and foreign) to follow the decisions of Kentucky courts concerning general common law cases that arise in Kentucky…?</vt:lpstr>
      <vt:lpstr>Holmes, dissenting  If a State Constitution should declare that on all matters of general law the decisions of the highest Court should establish the law until modified by statute or by a later decision of the same Court, I do not perceive how it would be possible for a Court of the United States to refuse to follow what the State Court decided in that domain. But when the Constitution of a State establishes a Supreme Court it by implication does make that declaration as clearly as if it had said it in express words, so far as it is not interfered with by the superior power of the United States. </vt:lpstr>
      <vt:lpstr>how do we know whether Kentucky courts want their decisions to bind federal and sister state courts concerning general common law cases arising in Kentucky?  will there ever be a Kentucky case in which that position is articulated?</vt:lpstr>
      <vt:lpstr> move the facts of the Black and White case to Tennessee (that is, it is a Tennessee contract is at issue)  a Kentucky state court is addressing the case  would it defer to the decisions of Tennessee courts…? </vt:lpstr>
      <vt:lpstr>Connecticut – deferred to sister state courts pre-Swift  Pennsylvania – moved to deferring around 1880  Georgia – still does not defer!</vt:lpstr>
      <vt:lpstr>state by state approach?</vt:lpstr>
      <vt:lpstr>vertical forum shopping</vt:lpstr>
      <vt:lpstr>Erie R.R. v. Tompkins (US 1938)  </vt:lpstr>
      <vt:lpstr>three justifications </vt:lpstr>
      <vt:lpstr>Except in matters governed by the Federal Constitution or by acts of Congress, the law to be applied in any case is the law of the state. And whether the law of the state shall be declared by its Legislature in a statute or by its highest court in a decision is not a matter of federal concern. There is no federal general common law. Congress has no power to declare substantive rules of common law applicable in a state whether they be local in their nature or “general,” be they commercial law or a part of the law of torts. And no clause in the Constitution purports to confer such a power upon the federal courts. </vt:lpstr>
      <vt:lpstr>Reed concurring  I am not at all sure whether, in the absence of federal statutory direction, federal courts would be compelled to follow state decisions. There was sufficient doubt about the matter in 1789 to induce the first Congress to legislate. No former opinions of this Court have passed upon it….If the opinion commits this Court to the position that the Congress is without power to declare what rules of substantive law shall govern the federal courts, that conclusion also seems questionable. The line between procedural and substantive law is hazy, but no one doubts federal power over procedure. </vt:lpstr>
      <vt:lpstr>Upshot of Erie:  When entertaining a state law cause of action (e.g. in diversity, supplemental jurisdiction) the federal court should apply state law as interpreted by that state’s courts - this applies to common law cases too!</vt:lpstr>
      <vt:lpstr>Boyle v. United Technologies Corp. (US 1988)  estate of a serviceman sued a federal military contractor under Virginia tort law in federal court for a design flaw in a helicopter that led to his death  contractor asserted federal common law defense of immunity for federal military contractors </vt:lpstr>
      <vt:lpstr> Hinderlider v. La Plata River &amp; Cherry Creek Ditch Co., 304 U.S. 92, 110 (1938) (Brandeis, J.)  (describing apportionment of water from the La Plata River between Colorado and New Mexico as “a question of ‘federal common law’ upon which neither the statutes nor the decisions of either State can be conclusive”)</vt:lpstr>
      <vt:lpstr>- there may be a federal interest giving a federal court common law making power, but diversity or supplemental jurisdiction itself does not create such an interest</vt:lpstr>
      <vt:lpstr>In the light of Erie, how to interpret state law?</vt:lpstr>
      <vt:lpstr>binding nature of state court decisions in the state court system</vt:lpstr>
      <vt:lpstr>New decision announced by Va trial ct (circuit ct)  Not binding authority anywhere That is, no court is obligated to follow that Va trial ct’s decision concerning Va law  Strong precedential value for another Va trial ct deciding cases of Va law Will strongly suggest how the law should be decided, but a Va trial ct could decide differently   A mere source for arguments for Va Ct App or the Va Supreme Court</vt:lpstr>
      <vt:lpstr>Va Ct App asserts new decision on Va law  Binding authority over trial courts (circuit cts) Such trial courts are obligated to follow that the Appellate Ct’s decision even if legal circumstances have changed and the appellate courts would surely decide differently now  Precedential value for Ct App.  Will strongly suggest how the law should be decided, but a Va Ct App could decide differently – for example, if legal circumstances have changed  A mere source for arguments for the Va Supreme Court</vt:lpstr>
      <vt:lpstr>The Va SCt issues a new rule of Va law  Binding authority over trial courts and appellate courts within the state of Va  Such courts are obligated to follow the Va SCt decision even if legal times have changed  Precedential value for the Va SCt  Will strongly suggest how the law should be decided, but the Va Sct could decide differently</vt:lpstr>
      <vt:lpstr>There is an old US SCt case on point that says X.  A state court or lower federal court feels that the US SCt would say not-X now.   Can the state court or lower federal court decide not-X?</vt:lpstr>
      <vt:lpstr>- P sues D in federal court in diversity under Pennsylvania law - The last Pennsylvania Supreme Court decision on point is 80-years old – it looks like they would decide otherwise now - Does the federal court follow the decision? </vt:lpstr>
      <vt:lpstr>The last Pennsylvania Supreme Court opinion on point is an 80-year old case You think they would decide otherwise now The change in the law would be to your benefit Your case is a diversity case Where do you sue, in a Pennsylvania state trial court or in a federal district court?</vt:lpstr>
      <vt:lpstr>You are federal district judge in the E.D. Va. entertaining a question of Virginia law  The only cases on point are a 20-year-old decision by the 4th Circuit and conflicting 5-year-old decision by a Va. trial court  Is the 4th Circuit decision binding authority for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544</cp:revision>
  <cp:lastPrinted>2017-10-09T17:13:38Z</cp:lastPrinted>
  <dcterms:created xsi:type="dcterms:W3CDTF">2017-09-12T14:18:22Z</dcterms:created>
  <dcterms:modified xsi:type="dcterms:W3CDTF">2019-11-18T13:15:47Z</dcterms:modified>
</cp:coreProperties>
</file>