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0"/>
  </p:notesMasterIdLst>
  <p:handoutMasterIdLst>
    <p:handoutMasterId r:id="rId51"/>
  </p:handoutMasterIdLst>
  <p:sldIdLst>
    <p:sldId id="257" r:id="rId2"/>
    <p:sldId id="979" r:id="rId3"/>
    <p:sldId id="980" r:id="rId4"/>
    <p:sldId id="981" r:id="rId5"/>
    <p:sldId id="982" r:id="rId6"/>
    <p:sldId id="983" r:id="rId7"/>
    <p:sldId id="984" r:id="rId8"/>
    <p:sldId id="985" r:id="rId9"/>
    <p:sldId id="986" r:id="rId10"/>
    <p:sldId id="987" r:id="rId11"/>
    <p:sldId id="988" r:id="rId12"/>
    <p:sldId id="989" r:id="rId13"/>
    <p:sldId id="990" r:id="rId14"/>
    <p:sldId id="991" r:id="rId15"/>
    <p:sldId id="992" r:id="rId16"/>
    <p:sldId id="993" r:id="rId17"/>
    <p:sldId id="994" r:id="rId18"/>
    <p:sldId id="995" r:id="rId19"/>
    <p:sldId id="1000" r:id="rId20"/>
    <p:sldId id="1001" r:id="rId21"/>
    <p:sldId id="1002" r:id="rId22"/>
    <p:sldId id="1003" r:id="rId23"/>
    <p:sldId id="1028" r:id="rId24"/>
    <p:sldId id="1029" r:id="rId25"/>
    <p:sldId id="1004" r:id="rId26"/>
    <p:sldId id="1005" r:id="rId27"/>
    <p:sldId id="1006" r:id="rId28"/>
    <p:sldId id="1007" r:id="rId29"/>
    <p:sldId id="1008" r:id="rId30"/>
    <p:sldId id="1009" r:id="rId31"/>
    <p:sldId id="1010" r:id="rId32"/>
    <p:sldId id="1011" r:id="rId33"/>
    <p:sldId id="1012" r:id="rId34"/>
    <p:sldId id="1013" r:id="rId35"/>
    <p:sldId id="1014" r:id="rId36"/>
    <p:sldId id="1015" r:id="rId37"/>
    <p:sldId id="1016" r:id="rId38"/>
    <p:sldId id="1017" r:id="rId39"/>
    <p:sldId id="1018" r:id="rId40"/>
    <p:sldId id="1019" r:id="rId41"/>
    <p:sldId id="1020" r:id="rId42"/>
    <p:sldId id="1021" r:id="rId43"/>
    <p:sldId id="1022" r:id="rId44"/>
    <p:sldId id="1023" r:id="rId45"/>
    <p:sldId id="1024" r:id="rId46"/>
    <p:sldId id="1025" r:id="rId47"/>
    <p:sldId id="1026" r:id="rId48"/>
    <p:sldId id="1027" r:id="rId49"/>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439" autoAdjust="0"/>
    <p:restoredTop sz="94660"/>
  </p:normalViewPr>
  <p:slideViewPr>
    <p:cSldViewPr snapToGrid="0">
      <p:cViewPr varScale="1">
        <p:scale>
          <a:sx n="77" d="100"/>
          <a:sy n="77" d="100"/>
        </p:scale>
        <p:origin x="366" y="12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handoutMaster" Target="handoutMasters/handoutMaster1.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7DBCBFD6-4551-4DBD-B9C4-EAEBBF2DAF0D}" type="datetimeFigureOut">
              <a:rPr lang="en-US" smtClean="0"/>
              <a:t>11/13/2019</a:t>
            </a:fld>
            <a:endParaRPr lang="en-US"/>
          </a:p>
        </p:txBody>
      </p:sp>
      <p:sp>
        <p:nvSpPr>
          <p:cNvPr id="4" name="Footer Placeholder 3"/>
          <p:cNvSpPr>
            <a:spLocks noGrp="1"/>
          </p:cNvSpPr>
          <p:nvPr>
            <p:ph type="ftr" sz="quarter" idx="2"/>
          </p:nvPr>
        </p:nvSpPr>
        <p:spPr>
          <a:xfrm>
            <a:off x="0" y="8829973"/>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73"/>
            <a:ext cx="3037840" cy="466433"/>
          </a:xfrm>
          <a:prstGeom prst="rect">
            <a:avLst/>
          </a:prstGeom>
        </p:spPr>
        <p:txBody>
          <a:bodyPr vert="horz" lIns="93177" tIns="46589" rIns="93177" bIns="46589" rtlCol="0" anchor="b"/>
          <a:lstStyle>
            <a:lvl1pPr algn="r">
              <a:defRPr sz="1200"/>
            </a:lvl1pPr>
          </a:lstStyle>
          <a:p>
            <a:fld id="{FAEFE8B7-8CFF-4F4D-94A6-B9BB49523A8D}" type="slidenum">
              <a:rPr lang="en-US" smtClean="0"/>
              <a:t>‹#›</a:t>
            </a:fld>
            <a:endParaRPr lang="en-US"/>
          </a:p>
        </p:txBody>
      </p:sp>
    </p:spTree>
    <p:extLst>
      <p:ext uri="{BB962C8B-B14F-4D97-AF65-F5344CB8AC3E}">
        <p14:creationId xmlns:p14="http://schemas.microsoft.com/office/powerpoint/2010/main" val="32546225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 y="6"/>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41" y="6"/>
            <a:ext cx="3038475" cy="466725"/>
          </a:xfrm>
          <a:prstGeom prst="rect">
            <a:avLst/>
          </a:prstGeom>
        </p:spPr>
        <p:txBody>
          <a:bodyPr vert="horz" lIns="91440" tIns="45720" rIns="91440" bIns="45720" rtlCol="0"/>
          <a:lstStyle>
            <a:lvl1pPr algn="r">
              <a:defRPr sz="1200"/>
            </a:lvl1pPr>
          </a:lstStyle>
          <a:p>
            <a:fld id="{8A16A093-262C-5C40-8390-1ECC09DA62F7}" type="datetimeFigureOut">
              <a:rPr lang="en-US" smtClean="0"/>
              <a:t>11/13/2019</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81"/>
            <a:ext cx="5607050" cy="36607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3" y="8829681"/>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41" y="8829681"/>
            <a:ext cx="3038475" cy="466725"/>
          </a:xfrm>
          <a:prstGeom prst="rect">
            <a:avLst/>
          </a:prstGeom>
        </p:spPr>
        <p:txBody>
          <a:bodyPr vert="horz" lIns="91440" tIns="45720" rIns="91440" bIns="45720" rtlCol="0" anchor="b"/>
          <a:lstStyle>
            <a:lvl1pPr algn="r">
              <a:defRPr sz="1200"/>
            </a:lvl1pPr>
          </a:lstStyle>
          <a:p>
            <a:fld id="{188B24F4-2D16-E743-8EDE-7B0C0DD6D6CA}" type="slidenum">
              <a:rPr lang="en-US" smtClean="0"/>
              <a:t>‹#›</a:t>
            </a:fld>
            <a:endParaRPr lang="en-US"/>
          </a:p>
        </p:txBody>
      </p:sp>
    </p:spTree>
    <p:extLst>
      <p:ext uri="{BB962C8B-B14F-4D97-AF65-F5344CB8AC3E}">
        <p14:creationId xmlns:p14="http://schemas.microsoft.com/office/powerpoint/2010/main" val="9064117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D7B8717B-3FF1-4C79-B652-E0BC406EBB88}" type="datetimeFigureOut">
              <a:rPr lang="en-US" smtClean="0"/>
              <a:t>11/13/2019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35867916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7B8717B-3FF1-4C79-B652-E0BC406EBB88}" type="datetimeFigureOut">
              <a:rPr lang="en-US" smtClean="0"/>
              <a:t>11/13/2019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22496754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7B8717B-3FF1-4C79-B652-E0BC406EBB88}" type="datetimeFigureOut">
              <a:rPr lang="en-US" smtClean="0"/>
              <a:t>11/13/2019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3136402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7B8717B-3FF1-4C79-B652-E0BC406EBB88}" type="datetimeFigureOut">
              <a:rPr lang="en-US" smtClean="0"/>
              <a:t>11/13/2019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36195402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7B8717B-3FF1-4C79-B652-E0BC406EBB88}" type="datetimeFigureOut">
              <a:rPr lang="en-US" smtClean="0"/>
              <a:t>11/13/2019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5379752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7B8717B-3FF1-4C79-B652-E0BC406EBB88}" type="datetimeFigureOut">
              <a:rPr lang="en-US" smtClean="0"/>
              <a:t>11/13/2019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31563683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7B8717B-3FF1-4C79-B652-E0BC406EBB88}" type="datetimeFigureOut">
              <a:rPr lang="en-US" smtClean="0"/>
              <a:t>11/13/2019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2274822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7B8717B-3FF1-4C79-B652-E0BC406EBB88}" type="datetimeFigureOut">
              <a:rPr lang="en-US" smtClean="0"/>
              <a:t>11/13/2019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170775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B8717B-3FF1-4C79-B652-E0BC406EBB88}" type="datetimeFigureOut">
              <a:rPr lang="en-US" smtClean="0"/>
              <a:t>11/13/2019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34321009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7B8717B-3FF1-4C79-B652-E0BC406EBB88}" type="datetimeFigureOut">
              <a:rPr lang="en-US" smtClean="0"/>
              <a:t>11/13/2019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4816251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7B8717B-3FF1-4C79-B652-E0BC406EBB88}" type="datetimeFigureOut">
              <a:rPr lang="en-US" smtClean="0"/>
              <a:t>11/13/2019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4475335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7B8717B-3FF1-4C79-B652-E0BC406EBB88}" type="datetimeFigureOut">
              <a:rPr lang="en-US" smtClean="0"/>
              <a:t>11/13/2019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700E80-2B1F-4CD1-B586-42FB52AE81F5}" type="slidenum">
              <a:rPr lang="en-US" smtClean="0"/>
              <a:t>‹#›</a:t>
            </a:fld>
            <a:endParaRPr lang="en-US"/>
          </a:p>
        </p:txBody>
      </p:sp>
    </p:spTree>
    <p:extLst>
      <p:ext uri="{BB962C8B-B14F-4D97-AF65-F5344CB8AC3E}">
        <p14:creationId xmlns:p14="http://schemas.microsoft.com/office/powerpoint/2010/main" val="29431332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2" Type="http://schemas.openxmlformats.org/officeDocument/2006/relationships/hyperlink" Target="http://www.law.cornell.edu/supremecourt/text/439/322#fn15" TargetMode="External"/><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title"/>
          </p:nvPr>
        </p:nvSpPr>
        <p:spPr>
          <a:xfrm>
            <a:off x="1905000" y="274638"/>
            <a:ext cx="8305800" cy="5668962"/>
          </a:xfrm>
        </p:spPr>
        <p:txBody>
          <a:bodyPr/>
          <a:lstStyle/>
          <a:p>
            <a:pPr eaLnBrk="1" hangingPunct="1"/>
            <a:r>
              <a:rPr lang="en-US" altLang="en-US" dirty="0"/>
              <a:t>Wed., Nov. 13</a:t>
            </a:r>
          </a:p>
        </p:txBody>
      </p:sp>
    </p:spTree>
    <p:extLst>
      <p:ext uri="{BB962C8B-B14F-4D97-AF65-F5344CB8AC3E}">
        <p14:creationId xmlns:p14="http://schemas.microsoft.com/office/powerpoint/2010/main" val="35426585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1828800" y="1063626"/>
            <a:ext cx="8382000" cy="4765675"/>
          </a:xfrm>
        </p:spPr>
        <p:txBody>
          <a:bodyPr/>
          <a:lstStyle/>
          <a:p>
            <a:pPr eaLnBrk="1" hangingPunct="1"/>
            <a:r>
              <a:rPr lang="en-US" altLang="en-US"/>
              <a:t>default judgment?</a:t>
            </a:r>
            <a:br>
              <a:rPr lang="en-US" altLang="en-US"/>
            </a:br>
            <a:r>
              <a:rPr lang="en-US" altLang="en-US"/>
              <a:t/>
            </a:r>
            <a:br>
              <a:rPr lang="en-US" altLang="en-US"/>
            </a:br>
            <a:r>
              <a:rPr lang="en-US" altLang="en-US"/>
              <a:t>summary judgment?</a:t>
            </a:r>
            <a:br>
              <a:rPr lang="en-US" altLang="en-US"/>
            </a:br>
            <a:r>
              <a:rPr lang="en-US" altLang="en-US"/>
              <a:t/>
            </a:r>
            <a:br>
              <a:rPr lang="en-US" altLang="en-US"/>
            </a:br>
            <a:r>
              <a:rPr lang="en-US" altLang="en-US"/>
              <a:t>consent judgment?</a:t>
            </a:r>
          </a:p>
        </p:txBody>
      </p:sp>
    </p:spTree>
    <p:extLst>
      <p:ext uri="{BB962C8B-B14F-4D97-AF65-F5344CB8AC3E}">
        <p14:creationId xmlns:p14="http://schemas.microsoft.com/office/powerpoint/2010/main" val="29940441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D51EFB-ACAC-4E99-B7C2-F747FA2E4FE8}"/>
              </a:ext>
            </a:extLst>
          </p:cNvPr>
          <p:cNvSpPr>
            <a:spLocks noGrp="1"/>
          </p:cNvSpPr>
          <p:nvPr>
            <p:ph type="title"/>
          </p:nvPr>
        </p:nvSpPr>
        <p:spPr>
          <a:xfrm>
            <a:off x="482600" y="365125"/>
            <a:ext cx="10871200" cy="6230408"/>
          </a:xfrm>
        </p:spPr>
        <p:txBody>
          <a:bodyPr/>
          <a:lstStyle/>
          <a:p>
            <a:r>
              <a:rPr lang="en-US" dirty="0"/>
              <a:t>what is the “same” issue…?</a:t>
            </a:r>
          </a:p>
        </p:txBody>
      </p:sp>
    </p:spTree>
    <p:extLst>
      <p:ext uri="{BB962C8B-B14F-4D97-AF65-F5344CB8AC3E}">
        <p14:creationId xmlns:p14="http://schemas.microsoft.com/office/powerpoint/2010/main" val="7521900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8919" y="160638"/>
            <a:ext cx="11627708" cy="6907427"/>
          </a:xfrm>
        </p:spPr>
        <p:txBody>
          <a:bodyPr>
            <a:normAutofit/>
          </a:bodyPr>
          <a:lstStyle/>
          <a:p>
            <a:r>
              <a:rPr lang="en-US" altLang="en-US" sz="3600" dirty="0"/>
              <a:t>- P sues D for breach of a contract to buy 10 shares of the C Corp. every month for 2 years</a:t>
            </a:r>
            <a:br>
              <a:rPr lang="en-US" altLang="en-US" sz="3600" dirty="0"/>
            </a:br>
            <a:r>
              <a:rPr lang="en-US" altLang="en-US" sz="3600" dirty="0"/>
              <a:t>- D introduces the defense of fraud, on the ground that at the time they entered into the contract P lied to D about the C Corp.’s oil assets</a:t>
            </a:r>
            <a:br>
              <a:rPr lang="en-US" altLang="en-US" sz="3600" dirty="0"/>
            </a:br>
            <a:r>
              <a:rPr lang="en-US" altLang="en-US" sz="3600" dirty="0"/>
              <a:t>- D loses on that issue; judgment for P</a:t>
            </a:r>
            <a:br>
              <a:rPr lang="en-US" altLang="en-US" sz="3600" dirty="0"/>
            </a:br>
            <a:r>
              <a:rPr lang="en-US" altLang="en-US" sz="3600" dirty="0"/>
              <a:t>- subsequently D breaches the contract again</a:t>
            </a:r>
            <a:br>
              <a:rPr lang="en-US" altLang="en-US" sz="3600" dirty="0"/>
            </a:br>
            <a:r>
              <a:rPr lang="en-US" altLang="en-US" sz="3600" dirty="0"/>
              <a:t>- P sues D and D introduces two defenses: </a:t>
            </a:r>
            <a:br>
              <a:rPr lang="en-US" altLang="en-US" sz="3600" dirty="0"/>
            </a:br>
            <a:r>
              <a:rPr lang="en-US" altLang="en-US" sz="3600" dirty="0"/>
              <a:t>statute of frauds (the contract was not in writing) </a:t>
            </a:r>
            <a:br>
              <a:rPr lang="en-US" altLang="en-US" sz="3600" dirty="0"/>
            </a:br>
            <a:r>
              <a:rPr lang="en-US" altLang="en-US" sz="3600" dirty="0"/>
              <a:t>fraud (at the time that they entered into the contract, P lied to D about the C Corp.’s coal assets)</a:t>
            </a:r>
            <a:br>
              <a:rPr lang="en-US" altLang="en-US" sz="3600" dirty="0"/>
            </a:br>
            <a:r>
              <a:rPr lang="en-US" altLang="en-US" sz="3600" dirty="0"/>
              <a:t>- is D issue precluded?</a:t>
            </a:r>
            <a:endParaRPr lang="en-US" sz="3600" dirty="0"/>
          </a:p>
        </p:txBody>
      </p:sp>
    </p:spTree>
    <p:extLst>
      <p:ext uri="{BB962C8B-B14F-4D97-AF65-F5344CB8AC3E}">
        <p14:creationId xmlns:p14="http://schemas.microsoft.com/office/powerpoint/2010/main" val="22054394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36E2F1-8387-4FF3-9313-FEAC2BE9D80B}"/>
              </a:ext>
            </a:extLst>
          </p:cNvPr>
          <p:cNvSpPr>
            <a:spLocks noGrp="1"/>
          </p:cNvSpPr>
          <p:nvPr>
            <p:ph type="title"/>
          </p:nvPr>
        </p:nvSpPr>
        <p:spPr>
          <a:xfrm>
            <a:off x="584200" y="365125"/>
            <a:ext cx="10769600" cy="6179608"/>
          </a:xfrm>
        </p:spPr>
        <p:txBody>
          <a:bodyPr/>
          <a:lstStyle/>
          <a:p>
            <a:r>
              <a:rPr lang="en-US" dirty="0"/>
              <a:t>essentiality requirement</a:t>
            </a:r>
          </a:p>
        </p:txBody>
      </p:sp>
    </p:spTree>
    <p:extLst>
      <p:ext uri="{BB962C8B-B14F-4D97-AF65-F5344CB8AC3E}">
        <p14:creationId xmlns:p14="http://schemas.microsoft.com/office/powerpoint/2010/main" val="2558098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9833" y="365125"/>
            <a:ext cx="10613967" cy="5886046"/>
          </a:xfrm>
        </p:spPr>
        <p:txBody>
          <a:bodyPr/>
          <a:lstStyle/>
          <a:p>
            <a:r>
              <a:rPr lang="en-US" dirty="0"/>
              <a:t>Cambria v. Jeffrey (Mass. 1940)</a:t>
            </a:r>
          </a:p>
        </p:txBody>
      </p:sp>
    </p:spTree>
    <p:extLst>
      <p:ext uri="{BB962C8B-B14F-4D97-AF65-F5344CB8AC3E}">
        <p14:creationId xmlns:p14="http://schemas.microsoft.com/office/powerpoint/2010/main" val="36028652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1676401" y="533400"/>
            <a:ext cx="8888413" cy="5867400"/>
          </a:xfrm>
        </p:spPr>
        <p:txBody>
          <a:bodyPr>
            <a:normAutofit fontScale="90000"/>
          </a:bodyPr>
          <a:lstStyle/>
          <a:p>
            <a:pPr algn="l" eaLnBrk="1" hangingPunct="1"/>
            <a:r>
              <a:rPr lang="en-CA" altLang="en-US" dirty="0"/>
              <a:t>- P sues D for interest on note</a:t>
            </a:r>
            <a:r>
              <a:rPr lang="en-US" altLang="en-US" dirty="0"/>
              <a:t/>
            </a:r>
            <a:br>
              <a:rPr lang="en-US" altLang="en-US" dirty="0"/>
            </a:br>
            <a:r>
              <a:rPr lang="en-CA" altLang="en-US" dirty="0"/>
              <a:t>- D alleges fraud in execution of note and release of obligation to pay interest</a:t>
            </a:r>
            <a:r>
              <a:rPr lang="en-US" altLang="en-US" dirty="0"/>
              <a:t/>
            </a:r>
            <a:br>
              <a:rPr lang="en-US" altLang="en-US" dirty="0"/>
            </a:br>
            <a:r>
              <a:rPr lang="en-CA" altLang="en-US" dirty="0"/>
              <a:t>- </a:t>
            </a:r>
            <a:r>
              <a:rPr lang="en-CA" altLang="en-US" b="1" i="1" dirty="0"/>
              <a:t>P wins</a:t>
            </a:r>
            <a:br>
              <a:rPr lang="en-CA" altLang="en-US" b="1" i="1" dirty="0"/>
            </a:br>
            <a:r>
              <a:rPr lang="en-US" altLang="en-US" dirty="0"/>
              <a:t/>
            </a:r>
            <a:br>
              <a:rPr lang="en-US" altLang="en-US" dirty="0"/>
            </a:br>
            <a:r>
              <a:rPr lang="en-CA" altLang="en-US" dirty="0"/>
              <a:t>- P then sues for principal </a:t>
            </a:r>
            <a:br>
              <a:rPr lang="en-CA" altLang="en-US" dirty="0"/>
            </a:br>
            <a:r>
              <a:rPr lang="en-CA" altLang="en-US" dirty="0"/>
              <a:t>- D brings up fraud in execution of note</a:t>
            </a:r>
            <a:br>
              <a:rPr lang="en-CA" altLang="en-US" dirty="0"/>
            </a:br>
            <a:r>
              <a:rPr lang="en-CA" altLang="en-US" dirty="0"/>
              <a:t>- Is D issue precluded?</a:t>
            </a:r>
            <a:r>
              <a:rPr lang="en-US" altLang="en-US" dirty="0"/>
              <a:t> </a:t>
            </a:r>
          </a:p>
        </p:txBody>
      </p:sp>
    </p:spTree>
    <p:extLst>
      <p:ext uri="{BB962C8B-B14F-4D97-AF65-F5344CB8AC3E}">
        <p14:creationId xmlns:p14="http://schemas.microsoft.com/office/powerpoint/2010/main" val="905217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479502" y="1131888"/>
            <a:ext cx="9559848" cy="4500562"/>
          </a:xfrm>
        </p:spPr>
        <p:txBody>
          <a:bodyPr>
            <a:normAutofit fontScale="90000"/>
          </a:bodyPr>
          <a:lstStyle/>
          <a:p>
            <a:pPr algn="l"/>
            <a:r>
              <a:rPr lang="en-CA" altLang="en-US" dirty="0"/>
              <a:t>- P sues D for interest on note</a:t>
            </a:r>
            <a:br>
              <a:rPr lang="en-CA" altLang="en-US" dirty="0"/>
            </a:br>
            <a:r>
              <a:rPr lang="en-US" altLang="en-US" dirty="0"/>
              <a:t/>
            </a:r>
            <a:br>
              <a:rPr lang="en-US" altLang="en-US" dirty="0"/>
            </a:br>
            <a:r>
              <a:rPr lang="en-CA" altLang="en-US" dirty="0"/>
              <a:t>- D alleges fraud in execution of note and release of obligation to pay interest</a:t>
            </a:r>
            <a:br>
              <a:rPr lang="en-CA" altLang="en-US" dirty="0"/>
            </a:br>
            <a:r>
              <a:rPr lang="en-US" altLang="en-US" dirty="0"/>
              <a:t/>
            </a:r>
            <a:br>
              <a:rPr lang="en-US" altLang="en-US" dirty="0"/>
            </a:br>
            <a:r>
              <a:rPr lang="en-CA" altLang="en-US" dirty="0"/>
              <a:t>- </a:t>
            </a:r>
            <a:r>
              <a:rPr lang="en-CA" altLang="en-US" b="1" i="1" dirty="0"/>
              <a:t>D wins</a:t>
            </a:r>
            <a:r>
              <a:rPr lang="en-US" altLang="en-US" b="1" i="1" dirty="0"/>
              <a:t> </a:t>
            </a:r>
            <a:r>
              <a:rPr lang="en-CA" altLang="en-US" b="1" i="1" dirty="0"/>
              <a:t>on both grounds</a:t>
            </a:r>
            <a:br>
              <a:rPr lang="en-CA" altLang="en-US" b="1" i="1" dirty="0"/>
            </a:br>
            <a:r>
              <a:rPr lang="en-CA" altLang="en-US" dirty="0"/>
              <a:t/>
            </a:r>
            <a:br>
              <a:rPr lang="en-CA" altLang="en-US" dirty="0"/>
            </a:br>
            <a:r>
              <a:rPr lang="en-CA" altLang="en-US" dirty="0"/>
              <a:t>- P then sues for principal </a:t>
            </a:r>
            <a:br>
              <a:rPr lang="en-CA" altLang="en-US" dirty="0"/>
            </a:br>
            <a:r>
              <a:rPr lang="en-CA" altLang="en-US" dirty="0"/>
              <a:t/>
            </a:r>
            <a:br>
              <a:rPr lang="en-CA" altLang="en-US" dirty="0"/>
            </a:br>
            <a:r>
              <a:rPr lang="en-CA" altLang="en-US" dirty="0"/>
              <a:t>- D brings up fraud in execution of note</a:t>
            </a:r>
            <a:br>
              <a:rPr lang="en-CA" altLang="en-US" dirty="0"/>
            </a:br>
            <a:r>
              <a:rPr lang="en-CA" altLang="en-US" dirty="0"/>
              <a:t/>
            </a:r>
            <a:br>
              <a:rPr lang="en-CA" altLang="en-US" dirty="0"/>
            </a:br>
            <a:r>
              <a:rPr lang="en-CA" altLang="en-US" dirty="0"/>
              <a:t>- Is P issue precluded?</a:t>
            </a:r>
            <a:endParaRPr lang="en-US" altLang="en-US" dirty="0"/>
          </a:p>
        </p:txBody>
      </p:sp>
    </p:spTree>
    <p:extLst>
      <p:ext uri="{BB962C8B-B14F-4D97-AF65-F5344CB8AC3E}">
        <p14:creationId xmlns:p14="http://schemas.microsoft.com/office/powerpoint/2010/main" val="9891159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103031" y="1131889"/>
            <a:ext cx="11861442" cy="4676775"/>
          </a:xfrm>
        </p:spPr>
        <p:txBody>
          <a:bodyPr>
            <a:noAutofit/>
          </a:bodyPr>
          <a:lstStyle/>
          <a:p>
            <a:pPr algn="l"/>
            <a:r>
              <a:rPr lang="en-CA" altLang="en-US" sz="3600" dirty="0"/>
              <a:t>- P sues D for interest on note</a:t>
            </a:r>
            <a:br>
              <a:rPr lang="en-CA" altLang="en-US" sz="3600" dirty="0"/>
            </a:br>
            <a:r>
              <a:rPr lang="en-US" altLang="en-US" sz="3600" dirty="0"/>
              <a:t/>
            </a:r>
            <a:br>
              <a:rPr lang="en-US" altLang="en-US" sz="3600" dirty="0"/>
            </a:br>
            <a:r>
              <a:rPr lang="en-CA" altLang="en-US" sz="3600" dirty="0"/>
              <a:t>- D alleges fraud in execution of note and release of obligation to pay interest</a:t>
            </a:r>
            <a:br>
              <a:rPr lang="en-CA" altLang="en-US" sz="3600" dirty="0"/>
            </a:br>
            <a:r>
              <a:rPr lang="en-US" altLang="en-US" sz="3600" dirty="0"/>
              <a:t/>
            </a:r>
            <a:br>
              <a:rPr lang="en-US" altLang="en-US" sz="3600" dirty="0"/>
            </a:br>
            <a:r>
              <a:rPr lang="en-CA" altLang="en-US" sz="3600" dirty="0"/>
              <a:t>- </a:t>
            </a:r>
            <a:r>
              <a:rPr lang="en-CA" altLang="en-US" sz="3600" b="1" i="1" dirty="0"/>
              <a:t>D wins</a:t>
            </a:r>
            <a:r>
              <a:rPr lang="en-US" altLang="en-US" sz="3600" b="1" i="1" dirty="0"/>
              <a:t> </a:t>
            </a:r>
            <a:r>
              <a:rPr lang="en-CA" altLang="en-US" sz="3600" b="1" i="1" dirty="0"/>
              <a:t>on both grounds</a:t>
            </a:r>
            <a:r>
              <a:rPr lang="en-CA" altLang="en-US" sz="3600" dirty="0"/>
              <a:t/>
            </a:r>
            <a:br>
              <a:rPr lang="en-CA" altLang="en-US" sz="3600" dirty="0"/>
            </a:br>
            <a:r>
              <a:rPr lang="en-CA" altLang="en-US" sz="3600" dirty="0"/>
              <a:t/>
            </a:r>
            <a:br>
              <a:rPr lang="en-CA" altLang="en-US" sz="3600" dirty="0"/>
            </a:br>
            <a:r>
              <a:rPr lang="en-CA" altLang="en-US" sz="3600" dirty="0"/>
              <a:t>- P then sues for subsequent interest</a:t>
            </a:r>
            <a:br>
              <a:rPr lang="en-CA" altLang="en-US" sz="3600" dirty="0"/>
            </a:br>
            <a:r>
              <a:rPr lang="en-CA" altLang="en-US" sz="3600" dirty="0"/>
              <a:t/>
            </a:r>
            <a:br>
              <a:rPr lang="en-CA" altLang="en-US" sz="3600" dirty="0"/>
            </a:br>
            <a:r>
              <a:rPr lang="en-CA" altLang="en-US" sz="3600" dirty="0"/>
              <a:t>- D alleges fraud in execution of note and release of obligation to pay interest</a:t>
            </a:r>
            <a:br>
              <a:rPr lang="en-CA" altLang="en-US" sz="3600" dirty="0"/>
            </a:br>
            <a:r>
              <a:rPr lang="en-US" altLang="en-US" sz="3600" dirty="0"/>
              <a:t/>
            </a:r>
            <a:br>
              <a:rPr lang="en-US" altLang="en-US" sz="3600" dirty="0"/>
            </a:br>
            <a:r>
              <a:rPr lang="en-CA" altLang="en-US" sz="3600" dirty="0"/>
              <a:t>- Is P issue precluded?</a:t>
            </a:r>
            <a:endParaRPr lang="en-US" altLang="en-US" sz="3600" dirty="0"/>
          </a:p>
        </p:txBody>
      </p:sp>
    </p:spTree>
    <p:extLst>
      <p:ext uri="{BB962C8B-B14F-4D97-AF65-F5344CB8AC3E}">
        <p14:creationId xmlns:p14="http://schemas.microsoft.com/office/powerpoint/2010/main" val="40039055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154546" y="1063626"/>
            <a:ext cx="11500834" cy="4765675"/>
          </a:xfrm>
        </p:spPr>
        <p:txBody>
          <a:bodyPr>
            <a:normAutofit fontScale="90000"/>
          </a:bodyPr>
          <a:lstStyle/>
          <a:p>
            <a:pPr algn="l" eaLnBrk="1" hangingPunct="1"/>
            <a:r>
              <a:rPr lang="en-US" altLang="en-US" sz="3200" dirty="0"/>
              <a:t>- P and D contract for D to deliver coal to P monthly</a:t>
            </a:r>
            <a:br>
              <a:rPr lang="en-US" altLang="en-US" sz="3200" dirty="0"/>
            </a:br>
            <a:r>
              <a:rPr lang="en-US" altLang="en-US" sz="3200" dirty="0"/>
              <a:t>- D breaches</a:t>
            </a:r>
            <a:br>
              <a:rPr lang="en-US" altLang="en-US" sz="3200" dirty="0"/>
            </a:br>
            <a:r>
              <a:rPr lang="en-US" altLang="en-US" sz="3200" dirty="0"/>
              <a:t>- P sues D in California</a:t>
            </a:r>
            <a:br>
              <a:rPr lang="en-US" altLang="en-US" sz="3200" dirty="0"/>
            </a:br>
            <a:r>
              <a:rPr lang="en-US" altLang="en-US" sz="3200" dirty="0"/>
              <a:t>- D argues that the contract is invalid, D loses on issue</a:t>
            </a:r>
            <a:br>
              <a:rPr lang="en-US" altLang="en-US" sz="3200" dirty="0"/>
            </a:br>
            <a:r>
              <a:rPr lang="en-US" altLang="en-US" sz="3200" dirty="0"/>
              <a:t>- D breaches again</a:t>
            </a:r>
            <a:br>
              <a:rPr lang="en-US" altLang="en-US" sz="3200" dirty="0"/>
            </a:br>
            <a:r>
              <a:rPr lang="en-US" altLang="en-US" sz="3200" dirty="0"/>
              <a:t>- P sues D in Nevada</a:t>
            </a:r>
            <a:br>
              <a:rPr lang="en-US" altLang="en-US" sz="3200" dirty="0"/>
            </a:br>
            <a:r>
              <a:rPr lang="en-US" altLang="en-US" sz="3200" dirty="0"/>
              <a:t>- D argues that the contract is invalid (P fails to mention issue preclusion), D wins on issue</a:t>
            </a:r>
            <a:br>
              <a:rPr lang="en-US" altLang="en-US" sz="3200" dirty="0"/>
            </a:br>
            <a:r>
              <a:rPr lang="en-US" altLang="en-US" sz="3200" dirty="0"/>
              <a:t/>
            </a:r>
            <a:br>
              <a:rPr lang="en-US" altLang="en-US" sz="3200" dirty="0"/>
            </a:br>
            <a:r>
              <a:rPr lang="en-US" altLang="en-US" sz="3200" dirty="0"/>
              <a:t>- D breaches again</a:t>
            </a:r>
            <a:br>
              <a:rPr lang="en-US" altLang="en-US" sz="3200" dirty="0"/>
            </a:br>
            <a:r>
              <a:rPr lang="en-US" altLang="en-US" sz="3200" dirty="0"/>
              <a:t>- P sues D in California</a:t>
            </a:r>
            <a:br>
              <a:rPr lang="en-US" altLang="en-US" sz="3200" dirty="0"/>
            </a:br>
            <a:r>
              <a:rPr lang="en-US" altLang="en-US" sz="3200" dirty="0"/>
              <a:t>- Which determination has issue preclusive effect?</a:t>
            </a:r>
          </a:p>
        </p:txBody>
      </p:sp>
    </p:spTree>
    <p:extLst>
      <p:ext uri="{BB962C8B-B14F-4D97-AF65-F5344CB8AC3E}">
        <p14:creationId xmlns:p14="http://schemas.microsoft.com/office/powerpoint/2010/main" val="305459939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1800226" y="1131889"/>
            <a:ext cx="8239125" cy="4543425"/>
          </a:xfrm>
        </p:spPr>
        <p:txBody>
          <a:bodyPr/>
          <a:lstStyle/>
          <a:p>
            <a:pPr eaLnBrk="1" hangingPunct="1"/>
            <a:r>
              <a:rPr lang="en-US" altLang="en-US"/>
              <a:t>exceptions to issue preclusion  </a:t>
            </a:r>
          </a:p>
        </p:txBody>
      </p:sp>
    </p:spTree>
    <p:extLst>
      <p:ext uri="{BB962C8B-B14F-4D97-AF65-F5344CB8AC3E}">
        <p14:creationId xmlns:p14="http://schemas.microsoft.com/office/powerpoint/2010/main" val="39681950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2952750" y="1063626"/>
            <a:ext cx="6229350" cy="4937125"/>
          </a:xfrm>
        </p:spPr>
        <p:txBody>
          <a:bodyPr/>
          <a:lstStyle/>
          <a:p>
            <a:pPr eaLnBrk="1" hangingPunct="1"/>
            <a:r>
              <a:rPr lang="en-US" altLang="en-US"/>
              <a:t>issue preclusion</a:t>
            </a:r>
          </a:p>
        </p:txBody>
      </p:sp>
    </p:spTree>
    <p:extLst>
      <p:ext uri="{BB962C8B-B14F-4D97-AF65-F5344CB8AC3E}">
        <p14:creationId xmlns:p14="http://schemas.microsoft.com/office/powerpoint/2010/main" val="137537289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1828800" y="1063626"/>
            <a:ext cx="8382000" cy="4479925"/>
          </a:xfrm>
        </p:spPr>
        <p:txBody>
          <a:bodyPr>
            <a:normAutofit fontScale="90000"/>
          </a:bodyPr>
          <a:lstStyle/>
          <a:p>
            <a:pPr algn="l" eaLnBrk="1" hangingPunct="1"/>
            <a:r>
              <a:rPr lang="en-CA" altLang="en-US" sz="4000" dirty="0"/>
              <a:t> </a:t>
            </a:r>
            <a:r>
              <a:rPr lang="en-US" altLang="en-US" sz="4000" dirty="0"/>
              <a:t/>
            </a:r>
            <a:br>
              <a:rPr lang="en-US" altLang="en-US" sz="4000" dirty="0"/>
            </a:br>
            <a:r>
              <a:rPr lang="en-US" altLang="en-US" sz="4000" dirty="0"/>
              <a:t>Restatement (Second) of Judgments §28</a:t>
            </a:r>
            <a:br>
              <a:rPr lang="en-US" altLang="en-US" sz="4000" dirty="0"/>
            </a:br>
            <a:r>
              <a:rPr lang="en-US" altLang="en-US" sz="4000" dirty="0"/>
              <a:t/>
            </a:r>
            <a:br>
              <a:rPr lang="en-US" altLang="en-US" sz="4000" dirty="0"/>
            </a:br>
            <a:r>
              <a:rPr lang="en-US" altLang="en-US" sz="4000" dirty="0"/>
              <a:t>Although an issue is actually litigated and determined by a valid and final judgment, and the determination is essential to the judgment, </a:t>
            </a:r>
            <a:r>
              <a:rPr lang="en-US" altLang="en-US" sz="4000" dirty="0" err="1"/>
              <a:t>relitigation</a:t>
            </a:r>
            <a:r>
              <a:rPr lang="en-US" altLang="en-US" sz="4000" dirty="0"/>
              <a:t> of the issue in a subsequent action between the parties is not precluded in the following circumstances:</a:t>
            </a:r>
            <a:br>
              <a:rPr lang="en-US" altLang="en-US" sz="4000" dirty="0"/>
            </a:br>
            <a:endParaRPr lang="en-US" altLang="en-US" sz="4000" dirty="0"/>
          </a:p>
        </p:txBody>
      </p:sp>
    </p:spTree>
    <p:extLst>
      <p:ext uri="{BB962C8B-B14F-4D97-AF65-F5344CB8AC3E}">
        <p14:creationId xmlns:p14="http://schemas.microsoft.com/office/powerpoint/2010/main" val="289698521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273132" y="273132"/>
            <a:ext cx="11305310" cy="6270172"/>
          </a:xfrm>
        </p:spPr>
        <p:txBody>
          <a:bodyPr>
            <a:normAutofit/>
          </a:bodyPr>
          <a:lstStyle/>
          <a:p>
            <a:r>
              <a:rPr lang="en-US" altLang="en-US" sz="3200" b="1" dirty="0"/>
              <a:t>(1) The party against whom preclusion is sought could not, as a matter of law, have obtained review of the judgment in the initial action</a:t>
            </a:r>
            <a:r>
              <a:rPr lang="en-US" altLang="en-US" sz="3200" dirty="0"/>
              <a:t>; or</a:t>
            </a:r>
            <a:br>
              <a:rPr lang="en-US" altLang="en-US" sz="3200" dirty="0"/>
            </a:br>
            <a:r>
              <a:rPr lang="en-US" sz="3200" dirty="0"/>
              <a:t>(2) The issue is one of law and (a) the two actions involve claims that are substantially unrelated, or (b) a new determination is warranted in order to take account of an intervening change in the applicable legal context or otherwise to avoid inequitable administration of the laws; or </a:t>
            </a:r>
            <a:r>
              <a:rPr lang="en-US" altLang="en-US" sz="3200" dirty="0"/>
              <a:t/>
            </a:r>
            <a:br>
              <a:rPr lang="en-US" altLang="en-US" sz="3200" dirty="0"/>
            </a:br>
            <a:r>
              <a:rPr lang="en-US" altLang="en-US" sz="3200" b="1" dirty="0"/>
              <a:t>(3) A new determination of the issue is warranted by differences in the quality or extensiveness of the procedures followed in the two courts or by factors relating to the allocation of jurisdiction between them; or...</a:t>
            </a:r>
          </a:p>
        </p:txBody>
      </p:sp>
    </p:spTree>
    <p:extLst>
      <p:ext uri="{BB962C8B-B14F-4D97-AF65-F5344CB8AC3E}">
        <p14:creationId xmlns:p14="http://schemas.microsoft.com/office/powerpoint/2010/main" val="147499597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347730" y="1131888"/>
            <a:ext cx="11500833" cy="4654550"/>
          </a:xfrm>
        </p:spPr>
        <p:txBody>
          <a:bodyPr>
            <a:noAutofit/>
          </a:bodyPr>
          <a:lstStyle/>
          <a:p>
            <a:pPr algn="l" eaLnBrk="1" hangingPunct="1"/>
            <a:r>
              <a:rPr lang="en-US" altLang="en-US" sz="3200" b="1" dirty="0"/>
              <a:t>(4) The party against whom preclusion is sought had a significantly heavier burden of persuasion with respect to the issue in the initial action than in the subsequent action; the burden has shifted to his adversary; or the adversary has a significantly heavier burden than he had in the first action; or</a:t>
            </a:r>
            <a:r>
              <a:rPr lang="en-US" altLang="en-US" sz="3200" dirty="0"/>
              <a:t/>
            </a:r>
            <a:br>
              <a:rPr lang="en-US" altLang="en-US" sz="3200" dirty="0"/>
            </a:br>
            <a:r>
              <a:rPr lang="en-US" altLang="en-US" sz="3200" dirty="0"/>
              <a:t>(5) There is a clear and convincing need for a new determination of the issue (a) because of the potential adverse impact of the determination on the public interest or the interests of persons not themselves parties in the initial action, </a:t>
            </a:r>
            <a:r>
              <a:rPr lang="en-US" altLang="en-US" sz="3200" b="1" dirty="0"/>
              <a:t>(b) because it was not sufficiently foreseeable at the time of the initial action that the issue would arise in the context of a subsequent action, or (c) because the party sought to be precluded, as a result of the conduct of his adversary or other special circumstances, did not have an adequate opportunity or incentive to obtain a full and fair adjudication in the initial action.</a:t>
            </a:r>
          </a:p>
        </p:txBody>
      </p:sp>
    </p:spTree>
    <p:extLst>
      <p:ext uri="{BB962C8B-B14F-4D97-AF65-F5344CB8AC3E}">
        <p14:creationId xmlns:p14="http://schemas.microsoft.com/office/powerpoint/2010/main" val="184784223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8932" y="365125"/>
            <a:ext cx="10664868" cy="6110831"/>
          </a:xfrm>
        </p:spPr>
        <p:txBody>
          <a:bodyPr/>
          <a:lstStyle/>
          <a:p>
            <a:r>
              <a:rPr lang="en-US" dirty="0" smtClean="0"/>
              <a:t>Can a criminal acquittal be used by the defendant to issue preclude in a subsequent civil case against him?</a:t>
            </a:r>
            <a:br>
              <a:rPr lang="en-US" dirty="0" smtClean="0"/>
            </a:br>
            <a:r>
              <a:rPr lang="en-US" dirty="0"/>
              <a:t/>
            </a:r>
            <a:br>
              <a:rPr lang="en-US" dirty="0"/>
            </a:br>
            <a:r>
              <a:rPr lang="en-US" dirty="0" smtClean="0"/>
              <a:t>Can a criminal conviction be used against the defendant to preclude in a subsequent civil case?</a:t>
            </a:r>
            <a:endParaRPr lang="en-US" dirty="0"/>
          </a:p>
        </p:txBody>
      </p:sp>
    </p:spTree>
    <p:extLst>
      <p:ext uri="{BB962C8B-B14F-4D97-AF65-F5344CB8AC3E}">
        <p14:creationId xmlns:p14="http://schemas.microsoft.com/office/powerpoint/2010/main" val="60264913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3879" y="365125"/>
            <a:ext cx="10689921" cy="6098305"/>
          </a:xfrm>
        </p:spPr>
        <p:txBody>
          <a:bodyPr>
            <a:normAutofit/>
          </a:bodyPr>
          <a:lstStyle/>
          <a:p>
            <a:r>
              <a:rPr lang="en-US" dirty="0" smtClean="0"/>
              <a:t>P and D get into an accident. P sues D for his injuries. Under </a:t>
            </a:r>
            <a:r>
              <a:rPr lang="en-US" dirty="0"/>
              <a:t>the governing law, </a:t>
            </a:r>
            <a:r>
              <a:rPr lang="en-US" dirty="0" smtClean="0"/>
              <a:t>P must plead and prove his lack of contributory negligence. Judgment for D on the ground that P has not met that burden. D then sues P for his injuries in the same accident (no compulsory counterclaim rule). Can D issue preclude P concerning his negligence</a:t>
            </a:r>
            <a:r>
              <a:rPr lang="en-US" smtClean="0"/>
              <a:t>? </a:t>
            </a:r>
            <a:endParaRPr lang="en-US" dirty="0"/>
          </a:p>
        </p:txBody>
      </p:sp>
    </p:spTree>
    <p:extLst>
      <p:ext uri="{BB962C8B-B14F-4D97-AF65-F5344CB8AC3E}">
        <p14:creationId xmlns:p14="http://schemas.microsoft.com/office/powerpoint/2010/main" val="296433428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380010" y="1079500"/>
            <a:ext cx="10148291" cy="4921250"/>
          </a:xfrm>
        </p:spPr>
        <p:txBody>
          <a:bodyPr>
            <a:normAutofit fontScale="90000"/>
          </a:bodyPr>
          <a:lstStyle/>
          <a:p>
            <a:pPr algn="l" eaLnBrk="1" hangingPunct="1"/>
            <a:r>
              <a:rPr lang="en-US" altLang="en-US" sz="3600" dirty="0"/>
              <a:t>- P sues D for negligence</a:t>
            </a:r>
            <a:br>
              <a:rPr lang="en-US" altLang="en-US" sz="3600" dirty="0"/>
            </a:br>
            <a:r>
              <a:rPr lang="en-US" altLang="en-US" sz="3600" dirty="0"/>
              <a:t>- P was </a:t>
            </a:r>
            <a:r>
              <a:rPr lang="en-US" altLang="en-US" sz="3600" dirty="0" smtClean="0"/>
              <a:t>found to be </a:t>
            </a:r>
            <a:r>
              <a:rPr lang="en-US" altLang="en-US" sz="3600" dirty="0"/>
              <a:t>negligent</a:t>
            </a:r>
            <a:br>
              <a:rPr lang="en-US" altLang="en-US" sz="3600" dirty="0"/>
            </a:br>
            <a:r>
              <a:rPr lang="en-US" altLang="en-US" sz="3600" dirty="0"/>
              <a:t>- It is held that P is barred due to contributory negligence (the doctrine of comparative fault is rejected)</a:t>
            </a:r>
            <a:br>
              <a:rPr lang="en-US" altLang="en-US" sz="3600" dirty="0"/>
            </a:br>
            <a:r>
              <a:rPr lang="en-US" altLang="en-US" sz="3600" dirty="0"/>
              <a:t>- P and D get into another accident</a:t>
            </a:r>
            <a:br>
              <a:rPr lang="en-US" altLang="en-US" sz="3600" dirty="0"/>
            </a:br>
            <a:r>
              <a:rPr lang="en-US" altLang="en-US" sz="3600" dirty="0"/>
              <a:t>- P sues D for negligence</a:t>
            </a:r>
            <a:br>
              <a:rPr lang="en-US" altLang="en-US" sz="3600" dirty="0"/>
            </a:br>
            <a:r>
              <a:rPr lang="en-US" altLang="en-US" sz="3600" dirty="0"/>
              <a:t>- P was </a:t>
            </a:r>
            <a:r>
              <a:rPr lang="en-US" altLang="en-US" sz="3600" dirty="0" smtClean="0"/>
              <a:t>found to be </a:t>
            </a:r>
            <a:r>
              <a:rPr lang="en-US" altLang="en-US" sz="3600" dirty="0"/>
              <a:t>negligent </a:t>
            </a:r>
            <a:br>
              <a:rPr lang="en-US" altLang="en-US" sz="3600" dirty="0"/>
            </a:br>
            <a:r>
              <a:rPr lang="en-US" altLang="en-US" sz="3600" dirty="0"/>
              <a:t>- Is P precluded to </a:t>
            </a:r>
            <a:r>
              <a:rPr lang="en-US" altLang="en-US" sz="3600" dirty="0" err="1"/>
              <a:t>relitigate</a:t>
            </a:r>
            <a:r>
              <a:rPr lang="en-US" altLang="en-US" sz="3600" dirty="0"/>
              <a:t> whether P is barred by contributory negligence or comparative fault applies?</a:t>
            </a:r>
            <a:br>
              <a:rPr lang="en-US" altLang="en-US" sz="3600" dirty="0"/>
            </a:br>
            <a:endParaRPr lang="en-US" altLang="en-US" sz="3600" dirty="0"/>
          </a:p>
        </p:txBody>
      </p:sp>
    </p:spTree>
    <p:extLst>
      <p:ext uri="{BB962C8B-B14F-4D97-AF65-F5344CB8AC3E}">
        <p14:creationId xmlns:p14="http://schemas.microsoft.com/office/powerpoint/2010/main" val="86938787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1822451" y="1100139"/>
            <a:ext cx="8145463" cy="4611687"/>
          </a:xfrm>
        </p:spPr>
        <p:txBody>
          <a:bodyPr/>
          <a:lstStyle/>
          <a:p>
            <a:pPr algn="l" eaLnBrk="1" hangingPunct="1"/>
            <a:r>
              <a:rPr lang="en-US" altLang="en-US"/>
              <a:t>(2) The issue is one of law and (a) the two actions involve claims that are substantially unrelated</a:t>
            </a:r>
          </a:p>
        </p:txBody>
      </p:sp>
    </p:spTree>
    <p:extLst>
      <p:ext uri="{BB962C8B-B14F-4D97-AF65-F5344CB8AC3E}">
        <p14:creationId xmlns:p14="http://schemas.microsoft.com/office/powerpoint/2010/main" val="415065710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a:xfrm>
            <a:off x="386366" y="1063626"/>
            <a:ext cx="11269014" cy="4651375"/>
          </a:xfrm>
        </p:spPr>
        <p:txBody>
          <a:bodyPr>
            <a:normAutofit fontScale="90000"/>
          </a:bodyPr>
          <a:lstStyle/>
          <a:p>
            <a:pPr algn="l" eaLnBrk="1" hangingPunct="1"/>
            <a:r>
              <a:rPr lang="en-US" altLang="en-US" sz="4000" dirty="0"/>
              <a:t>- Business A sues gov’t</a:t>
            </a:r>
            <a:br>
              <a:rPr lang="en-US" altLang="en-US" sz="4000" dirty="0"/>
            </a:br>
            <a:r>
              <a:rPr lang="en-US" altLang="en-US" sz="4000" dirty="0"/>
              <a:t/>
            </a:r>
            <a:br>
              <a:rPr lang="en-US" altLang="en-US" sz="4000" dirty="0"/>
            </a:br>
            <a:r>
              <a:rPr lang="en-US" altLang="en-US" sz="4000" dirty="0"/>
              <a:t>- the S.D.N.Y. determines that the widgets it imports do not have to have an import duty</a:t>
            </a:r>
            <a:br>
              <a:rPr lang="en-US" altLang="en-US" sz="4000" dirty="0"/>
            </a:br>
            <a:r>
              <a:rPr lang="en-US" altLang="en-US" sz="4000" dirty="0"/>
              <a:t/>
            </a:r>
            <a:br>
              <a:rPr lang="en-US" altLang="en-US" sz="4000" dirty="0"/>
            </a:br>
            <a:r>
              <a:rPr lang="en-US" altLang="en-US" sz="4000" dirty="0"/>
              <a:t>- Business B sues gov’t</a:t>
            </a:r>
            <a:br>
              <a:rPr lang="en-US" altLang="en-US" sz="4000" dirty="0"/>
            </a:br>
            <a:r>
              <a:rPr lang="en-US" altLang="en-US" sz="4000" dirty="0"/>
              <a:t/>
            </a:r>
            <a:br>
              <a:rPr lang="en-US" altLang="en-US" sz="4000" dirty="0"/>
            </a:br>
            <a:r>
              <a:rPr lang="en-US" altLang="en-US" sz="4000" dirty="0"/>
              <a:t>- the N.D. Ca. determines that the same type of widgets have an import duty</a:t>
            </a:r>
            <a:br>
              <a:rPr lang="en-US" altLang="en-US" sz="4000" dirty="0"/>
            </a:br>
            <a:r>
              <a:rPr lang="en-US" altLang="en-US" sz="4000" dirty="0"/>
              <a:t/>
            </a:r>
            <a:br>
              <a:rPr lang="en-US" altLang="en-US" sz="4000" dirty="0"/>
            </a:br>
            <a:r>
              <a:rPr lang="en-US" altLang="en-US" sz="4000" dirty="0"/>
              <a:t>- subsequently the gov't sues A in the D. Del. to make it pay an import duty going forward. Is the government issue precluded? </a:t>
            </a:r>
          </a:p>
        </p:txBody>
      </p:sp>
    </p:spTree>
    <p:extLst>
      <p:ext uri="{BB962C8B-B14F-4D97-AF65-F5344CB8AC3E}">
        <p14:creationId xmlns:p14="http://schemas.microsoft.com/office/powerpoint/2010/main" val="180478524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a:xfrm>
            <a:off x="1905000" y="1063626"/>
            <a:ext cx="8305800" cy="4651375"/>
          </a:xfrm>
        </p:spPr>
        <p:txBody>
          <a:bodyPr>
            <a:normAutofit fontScale="90000"/>
          </a:bodyPr>
          <a:lstStyle/>
          <a:p>
            <a:pPr algn="l" eaLnBrk="1" hangingPunct="1"/>
            <a:r>
              <a:rPr lang="en-US" altLang="en-US"/>
              <a:t>(2) The issue is one of law and... (b) a new determination is warranted in order to take account of an intervening change in the applicable legal context or otherwise to avoid inequitable administration of the laws; or</a:t>
            </a:r>
            <a:br>
              <a:rPr lang="en-US" altLang="en-US"/>
            </a:br>
            <a:endParaRPr lang="en-US" altLang="en-US"/>
          </a:p>
        </p:txBody>
      </p:sp>
    </p:spTree>
    <p:extLst>
      <p:ext uri="{BB962C8B-B14F-4D97-AF65-F5344CB8AC3E}">
        <p14:creationId xmlns:p14="http://schemas.microsoft.com/office/powerpoint/2010/main" val="30072413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185351" y="123568"/>
            <a:ext cx="11813060" cy="6573794"/>
          </a:xfrm>
        </p:spPr>
        <p:txBody>
          <a:bodyPr/>
          <a:lstStyle/>
          <a:p>
            <a:pPr eaLnBrk="1" hangingPunct="1"/>
            <a:r>
              <a:rPr lang="en-CA" altLang="en-US" dirty="0"/>
              <a:t>US v. Moser (U.S. 1924)</a:t>
            </a:r>
            <a:br>
              <a:rPr lang="en-CA" altLang="en-US" dirty="0"/>
            </a:br>
            <a:r>
              <a:rPr lang="en-CA" altLang="en-US" dirty="0"/>
              <a:t/>
            </a:r>
            <a:br>
              <a:rPr lang="en-CA" altLang="en-US" dirty="0"/>
            </a:br>
            <a:r>
              <a:rPr lang="en-CA" altLang="en-US" dirty="0"/>
              <a:t>- a federal court determined that Moser (who was a cadet the Naval Academy during the Civil War) “served in the Civil War” for the purposes of pension benefits</a:t>
            </a:r>
            <a:br>
              <a:rPr lang="en-CA" altLang="en-US" dirty="0"/>
            </a:br>
            <a:r>
              <a:rPr lang="en-CA" altLang="en-US" dirty="0"/>
              <a:t>- Jasper then  sued on the same question and lost by reference to another relevant statute </a:t>
            </a:r>
            <a:br>
              <a:rPr lang="en-CA" altLang="en-US" dirty="0"/>
            </a:br>
            <a:r>
              <a:rPr lang="en-CA" altLang="en-US" dirty="0"/>
              <a:t>- U.S. refuses to give Moser his benefits and he sues</a:t>
            </a:r>
            <a:br>
              <a:rPr lang="en-CA" altLang="en-US" dirty="0"/>
            </a:br>
            <a:r>
              <a:rPr lang="en-CA" altLang="en-US" dirty="0"/>
              <a:t>- is U.S. issue precluded?</a:t>
            </a:r>
            <a:endParaRPr lang="en-US" altLang="en-US" dirty="0"/>
          </a:p>
        </p:txBody>
      </p:sp>
    </p:spTree>
    <p:extLst>
      <p:ext uri="{BB962C8B-B14F-4D97-AF65-F5344CB8AC3E}">
        <p14:creationId xmlns:p14="http://schemas.microsoft.com/office/powerpoint/2010/main" val="7662957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395415" y="1063626"/>
            <a:ext cx="11479427" cy="4651375"/>
          </a:xfrm>
        </p:spPr>
        <p:txBody>
          <a:bodyPr>
            <a:normAutofit fontScale="90000"/>
          </a:bodyPr>
          <a:lstStyle/>
          <a:p>
            <a:pPr algn="l" eaLnBrk="1" hangingPunct="1"/>
            <a:r>
              <a:rPr lang="en-CA" altLang="en-US" dirty="0"/>
              <a:t>if in an earlier case an issue was </a:t>
            </a:r>
            <a:br>
              <a:rPr lang="en-CA" altLang="en-US" dirty="0"/>
            </a:br>
            <a:r>
              <a:rPr lang="en-CA" altLang="en-US" dirty="0"/>
              <a:t/>
            </a:r>
            <a:br>
              <a:rPr lang="en-CA" altLang="en-US" dirty="0"/>
            </a:br>
            <a:r>
              <a:rPr lang="en-CA" altLang="en-US" dirty="0"/>
              <a:t>- actually litigated and decided</a:t>
            </a:r>
            <a:br>
              <a:rPr lang="en-CA" altLang="en-US" dirty="0"/>
            </a:br>
            <a:r>
              <a:rPr lang="en-US" altLang="en-US" dirty="0"/>
              <a:t/>
            </a:r>
            <a:br>
              <a:rPr lang="en-US" altLang="en-US" dirty="0"/>
            </a:br>
            <a:r>
              <a:rPr lang="en-US" altLang="en-US" dirty="0"/>
              <a:t>- </a:t>
            </a:r>
            <a:r>
              <a:rPr lang="en-CA" altLang="en-US" dirty="0"/>
              <a:t>litigated fairly and fully</a:t>
            </a:r>
            <a:br>
              <a:rPr lang="en-CA" altLang="en-US" dirty="0"/>
            </a:br>
            <a:r>
              <a:rPr lang="en-US" altLang="en-US" dirty="0"/>
              <a:t/>
            </a:r>
            <a:br>
              <a:rPr lang="en-US" altLang="en-US" dirty="0"/>
            </a:br>
            <a:r>
              <a:rPr lang="en-US" altLang="en-US" dirty="0"/>
              <a:t>- </a:t>
            </a:r>
            <a:r>
              <a:rPr lang="en-CA" altLang="en-US" dirty="0"/>
              <a:t>and essential to the decision</a:t>
            </a:r>
            <a:br>
              <a:rPr lang="en-CA" altLang="en-US" dirty="0"/>
            </a:br>
            <a:r>
              <a:rPr lang="en-US" altLang="en-US" dirty="0"/>
              <a:t/>
            </a:r>
            <a:br>
              <a:rPr lang="en-US" altLang="en-US" dirty="0"/>
            </a:br>
            <a:r>
              <a:rPr lang="en-CA" altLang="en-US" dirty="0"/>
              <a:t>then the earlier determination of the issue precludes </a:t>
            </a:r>
            <a:r>
              <a:rPr lang="en-CA" altLang="en-US" dirty="0" err="1"/>
              <a:t>relitigation</a:t>
            </a:r>
            <a:r>
              <a:rPr lang="en-CA" altLang="en-US" dirty="0"/>
              <a:t> of the same issue by someone who was a party (or in </a:t>
            </a:r>
            <a:r>
              <a:rPr lang="en-CA" altLang="en-US" dirty="0" err="1"/>
              <a:t>privity</a:t>
            </a:r>
            <a:r>
              <a:rPr lang="en-CA" altLang="en-US" dirty="0"/>
              <a:t> with a party) in the earlier litigation</a:t>
            </a:r>
            <a:r>
              <a:rPr lang="en-US" altLang="en-US" dirty="0"/>
              <a:t/>
            </a:r>
            <a:br>
              <a:rPr lang="en-US" altLang="en-US" dirty="0"/>
            </a:br>
            <a:endParaRPr lang="en-US" altLang="en-US" dirty="0"/>
          </a:p>
        </p:txBody>
      </p:sp>
    </p:spTree>
    <p:extLst>
      <p:ext uri="{BB962C8B-B14F-4D97-AF65-F5344CB8AC3E}">
        <p14:creationId xmlns:p14="http://schemas.microsoft.com/office/powerpoint/2010/main" val="126346133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a:xfrm>
            <a:off x="2895600" y="1063626"/>
            <a:ext cx="6286500" cy="4651375"/>
          </a:xfrm>
        </p:spPr>
        <p:txBody>
          <a:bodyPr/>
          <a:lstStyle/>
          <a:p>
            <a:pPr eaLnBrk="1" hangingPunct="1"/>
            <a:r>
              <a:rPr lang="en-US" altLang="en-US"/>
              <a:t>issue preclusion used to require</a:t>
            </a:r>
            <a:br>
              <a:rPr lang="en-US" altLang="en-US"/>
            </a:br>
            <a:r>
              <a:rPr lang="en-US" altLang="en-US"/>
              <a:t/>
            </a:r>
            <a:br>
              <a:rPr lang="en-US" altLang="en-US"/>
            </a:br>
            <a:r>
              <a:rPr lang="en-US" altLang="en-US"/>
              <a:t>mutuality</a:t>
            </a:r>
          </a:p>
        </p:txBody>
      </p:sp>
    </p:spTree>
    <p:extLst>
      <p:ext uri="{BB962C8B-B14F-4D97-AF65-F5344CB8AC3E}">
        <p14:creationId xmlns:p14="http://schemas.microsoft.com/office/powerpoint/2010/main" val="376967332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a:xfrm>
            <a:off x="273132" y="106878"/>
            <a:ext cx="11792197" cy="6472052"/>
          </a:xfrm>
        </p:spPr>
        <p:txBody>
          <a:bodyPr>
            <a:normAutofit fontScale="90000"/>
          </a:bodyPr>
          <a:lstStyle/>
          <a:p>
            <a:pPr algn="l" eaLnBrk="1" hangingPunct="1"/>
            <a:r>
              <a:rPr lang="en-CA" altLang="en-US" dirty="0"/>
              <a:t>- P, D, and X got into an accident</a:t>
            </a:r>
            <a:br>
              <a:rPr lang="en-CA" altLang="en-US" dirty="0"/>
            </a:br>
            <a:r>
              <a:rPr lang="en-US" altLang="en-US" b="1" dirty="0"/>
              <a:t/>
            </a:r>
            <a:br>
              <a:rPr lang="en-US" altLang="en-US" b="1" dirty="0"/>
            </a:br>
            <a:r>
              <a:rPr lang="en-US" altLang="en-US" b="1" dirty="0"/>
              <a:t>- </a:t>
            </a:r>
            <a:r>
              <a:rPr lang="en-CA" altLang="en-US" dirty="0"/>
              <a:t>P sues D for negligence</a:t>
            </a:r>
            <a:br>
              <a:rPr lang="en-CA" altLang="en-US" dirty="0"/>
            </a:br>
            <a:r>
              <a:rPr lang="en-CA" altLang="en-US" dirty="0"/>
              <a:t/>
            </a:r>
            <a:br>
              <a:rPr lang="en-CA" altLang="en-US" dirty="0"/>
            </a:br>
            <a:r>
              <a:rPr lang="en-CA" altLang="en-US" dirty="0"/>
              <a:t>- it is determined that P was contributorily negligent</a:t>
            </a:r>
            <a:br>
              <a:rPr lang="en-CA" altLang="en-US" dirty="0"/>
            </a:br>
            <a:r>
              <a:rPr lang="en-US" altLang="en-US" b="1" dirty="0"/>
              <a:t/>
            </a:r>
            <a:br>
              <a:rPr lang="en-US" altLang="en-US" b="1" dirty="0"/>
            </a:br>
            <a:r>
              <a:rPr lang="en-US" altLang="en-US" b="1" dirty="0"/>
              <a:t>- </a:t>
            </a:r>
            <a:r>
              <a:rPr lang="en-CA" altLang="en-US" dirty="0"/>
              <a:t>P then sues X for negligence</a:t>
            </a:r>
            <a:br>
              <a:rPr lang="en-CA" altLang="en-US" dirty="0"/>
            </a:br>
            <a:r>
              <a:rPr lang="en-CA" altLang="en-US" dirty="0"/>
              <a:t/>
            </a:r>
            <a:br>
              <a:rPr lang="en-CA" altLang="en-US" dirty="0"/>
            </a:br>
            <a:r>
              <a:rPr lang="en-CA" altLang="en-US" dirty="0"/>
              <a:t>- can X issue preclude P concerning his contributory negligence?</a:t>
            </a:r>
            <a:endParaRPr lang="en-US" altLang="en-US" dirty="0"/>
          </a:p>
        </p:txBody>
      </p:sp>
    </p:spTree>
    <p:extLst>
      <p:ext uri="{BB962C8B-B14F-4D97-AF65-F5344CB8AC3E}">
        <p14:creationId xmlns:p14="http://schemas.microsoft.com/office/powerpoint/2010/main" val="50699497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a:xfrm>
            <a:off x="237506" y="274638"/>
            <a:ext cx="9973294" cy="6278562"/>
          </a:xfrm>
        </p:spPr>
        <p:txBody>
          <a:bodyPr/>
          <a:lstStyle/>
          <a:p>
            <a:pPr algn="l"/>
            <a:r>
              <a:rPr lang="en-CA" altLang="en-US" dirty="0"/>
              <a:t>assume…</a:t>
            </a:r>
            <a:br>
              <a:rPr lang="en-CA" altLang="en-US" dirty="0"/>
            </a:br>
            <a:r>
              <a:rPr lang="en-CA" altLang="en-US" dirty="0"/>
              <a:t>- it had been determined that P was </a:t>
            </a:r>
            <a:r>
              <a:rPr lang="en-CA" altLang="en-US" i="1" dirty="0"/>
              <a:t>not</a:t>
            </a:r>
            <a:r>
              <a:rPr lang="en-CA" altLang="en-US" dirty="0"/>
              <a:t> contributorily negligent</a:t>
            </a:r>
            <a:r>
              <a:rPr lang="en-US" altLang="en-US" b="1" dirty="0"/>
              <a:t/>
            </a:r>
            <a:br>
              <a:rPr lang="en-US" altLang="en-US" b="1" dirty="0"/>
            </a:br>
            <a:r>
              <a:rPr lang="en-US" altLang="en-US" b="1" dirty="0"/>
              <a:t>- </a:t>
            </a:r>
            <a:r>
              <a:rPr lang="en-CA" altLang="en-US" dirty="0"/>
              <a:t>P then sues X for negligence</a:t>
            </a:r>
            <a:br>
              <a:rPr lang="en-CA" altLang="en-US" dirty="0"/>
            </a:br>
            <a:r>
              <a:rPr lang="en-CA" altLang="en-US" dirty="0"/>
              <a:t>- P clearly cannot issue preclude X from </a:t>
            </a:r>
            <a:r>
              <a:rPr lang="en-CA" altLang="en-US" dirty="0" err="1"/>
              <a:t>relitigating</a:t>
            </a:r>
            <a:r>
              <a:rPr lang="en-CA" altLang="en-US" dirty="0"/>
              <a:t> P’s contributory negligence</a:t>
            </a:r>
            <a:br>
              <a:rPr lang="en-CA" altLang="en-US" dirty="0"/>
            </a:br>
            <a:r>
              <a:rPr lang="en-CA" altLang="en-US" dirty="0"/>
              <a:t>- SO, under mutuality rule, X cannot issue preclude P concerning his contributory negligence</a:t>
            </a:r>
            <a:endParaRPr lang="en-US" altLang="en-US" dirty="0"/>
          </a:p>
        </p:txBody>
      </p:sp>
    </p:spTree>
    <p:extLst>
      <p:ext uri="{BB962C8B-B14F-4D97-AF65-F5344CB8AC3E}">
        <p14:creationId xmlns:p14="http://schemas.microsoft.com/office/powerpoint/2010/main" val="80572266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5013" y="365125"/>
            <a:ext cx="10878787" cy="5928797"/>
          </a:xfrm>
        </p:spPr>
        <p:txBody>
          <a:bodyPr/>
          <a:lstStyle/>
          <a:p>
            <a:r>
              <a:rPr lang="en-US" dirty="0"/>
              <a:t>Ohio</a:t>
            </a:r>
            <a:br>
              <a:rPr lang="en-US" dirty="0"/>
            </a:br>
            <a:r>
              <a:rPr lang="en-US" dirty="0"/>
              <a:t>Georgia </a:t>
            </a:r>
            <a:br>
              <a:rPr lang="en-US" dirty="0"/>
            </a:br>
            <a:r>
              <a:rPr lang="en-US" dirty="0"/>
              <a:t>still have the mutuality requirement</a:t>
            </a:r>
            <a:br>
              <a:rPr lang="en-US" dirty="0"/>
            </a:br>
            <a:r>
              <a:rPr lang="en-US" dirty="0"/>
              <a:t/>
            </a:r>
            <a:br>
              <a:rPr lang="en-US" dirty="0"/>
            </a:br>
            <a:r>
              <a:rPr lang="en-US" dirty="0"/>
              <a:t>except</a:t>
            </a:r>
            <a:r>
              <a:rPr lang="mr-IN" dirty="0"/>
              <a:t>…</a:t>
            </a:r>
            <a:endParaRPr lang="en-US" dirty="0"/>
          </a:p>
        </p:txBody>
      </p:sp>
    </p:spTree>
    <p:extLst>
      <p:ext uri="{BB962C8B-B14F-4D97-AF65-F5344CB8AC3E}">
        <p14:creationId xmlns:p14="http://schemas.microsoft.com/office/powerpoint/2010/main" val="196615166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a:xfrm>
            <a:off x="154379" y="106878"/>
            <a:ext cx="12037621" cy="6531428"/>
          </a:xfrm>
        </p:spPr>
        <p:txBody>
          <a:bodyPr>
            <a:normAutofit fontScale="90000"/>
          </a:bodyPr>
          <a:lstStyle/>
          <a:p>
            <a:pPr algn="l" eaLnBrk="1" hangingPunct="1"/>
            <a:r>
              <a:rPr lang="en-US" altLang="en-US" sz="4000" dirty="0"/>
              <a:t/>
            </a:r>
            <a:br>
              <a:rPr lang="en-US" altLang="en-US" sz="4000" dirty="0"/>
            </a:br>
            <a:r>
              <a:rPr lang="en-US" altLang="en-US" sz="4000" dirty="0"/>
              <a:t>- P sues employee for battery as a result of a scuffle when the employee tried to stop P from shoplifting</a:t>
            </a:r>
            <a:br>
              <a:rPr lang="en-US" altLang="en-US" sz="4000" dirty="0"/>
            </a:br>
            <a:r>
              <a:rPr lang="en-US" altLang="en-US" sz="4000" dirty="0"/>
              <a:t/>
            </a:r>
            <a:br>
              <a:rPr lang="en-US" altLang="en-US" sz="4000" dirty="0"/>
            </a:br>
            <a:r>
              <a:rPr lang="en-US" altLang="en-US" sz="4000" dirty="0"/>
              <a:t>- employee wins</a:t>
            </a:r>
            <a:br>
              <a:rPr lang="en-US" altLang="en-US" sz="4000" dirty="0"/>
            </a:br>
            <a:r>
              <a:rPr lang="en-US" altLang="en-US" sz="4000" dirty="0"/>
              <a:t/>
            </a:r>
            <a:br>
              <a:rPr lang="en-US" altLang="en-US" sz="4000" dirty="0"/>
            </a:br>
            <a:r>
              <a:rPr lang="en-US" altLang="en-US" sz="4000" dirty="0"/>
              <a:t>- P then sues the employer on a theory of </a:t>
            </a:r>
            <a:r>
              <a:rPr lang="en-US" altLang="en-US" sz="4000" dirty="0" err="1"/>
              <a:t>respondeat</a:t>
            </a:r>
            <a:r>
              <a:rPr lang="en-US" altLang="en-US" sz="4000" dirty="0"/>
              <a:t> superior</a:t>
            </a:r>
            <a:br>
              <a:rPr lang="en-US" altLang="en-US" sz="4000" dirty="0"/>
            </a:br>
            <a:r>
              <a:rPr lang="en-US" altLang="en-US" sz="4000" dirty="0"/>
              <a:t/>
            </a:r>
            <a:br>
              <a:rPr lang="en-US" altLang="en-US" sz="4000" dirty="0"/>
            </a:br>
            <a:r>
              <a:rPr lang="en-US" altLang="en-US" sz="4000" dirty="0"/>
              <a:t>- what happens if the employer cannot take advantage of </a:t>
            </a:r>
            <a:r>
              <a:rPr lang="en-US" altLang="en-US" sz="4000" dirty="0" err="1"/>
              <a:t>nonmutual</a:t>
            </a:r>
            <a:r>
              <a:rPr lang="en-US" altLang="en-US" sz="4000" dirty="0"/>
              <a:t> issue preclusion and so P could win against the employer?</a:t>
            </a:r>
            <a:br>
              <a:rPr lang="en-US" altLang="en-US" sz="4000" dirty="0"/>
            </a:br>
            <a:endParaRPr lang="en-US" altLang="en-US" sz="4000" dirty="0"/>
          </a:p>
        </p:txBody>
      </p:sp>
    </p:spTree>
    <p:extLst>
      <p:ext uri="{BB962C8B-B14F-4D97-AF65-F5344CB8AC3E}">
        <p14:creationId xmlns:p14="http://schemas.microsoft.com/office/powerpoint/2010/main" val="235505258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1262" y="365125"/>
            <a:ext cx="10902538" cy="6166304"/>
          </a:xfrm>
        </p:spPr>
        <p:txBody>
          <a:bodyPr/>
          <a:lstStyle/>
          <a:p>
            <a:r>
              <a:rPr lang="en-US" dirty="0"/>
              <a:t>Virginia (and some other states)</a:t>
            </a:r>
            <a:r>
              <a:rPr lang="mr-IN" dirty="0"/>
              <a:t>…</a:t>
            </a:r>
            <a:r>
              <a:rPr lang="en-US" dirty="0"/>
              <a:t/>
            </a:r>
            <a:br>
              <a:rPr lang="en-US" dirty="0"/>
            </a:br>
            <a:r>
              <a:rPr lang="en-US" dirty="0"/>
              <a:t/>
            </a:r>
            <a:br>
              <a:rPr lang="en-US" dirty="0"/>
            </a:br>
            <a:r>
              <a:rPr lang="en-US" dirty="0"/>
              <a:t>allow only </a:t>
            </a:r>
            <a:r>
              <a:rPr lang="en-US" i="1" dirty="0"/>
              <a:t>defensive</a:t>
            </a:r>
            <a:r>
              <a:rPr lang="en-US" dirty="0"/>
              <a:t> </a:t>
            </a:r>
            <a:r>
              <a:rPr lang="en-US" dirty="0" err="1"/>
              <a:t>nonmutual</a:t>
            </a:r>
            <a:r>
              <a:rPr lang="en-US" dirty="0"/>
              <a:t> issue preclusion</a:t>
            </a:r>
          </a:p>
        </p:txBody>
      </p:sp>
    </p:spTree>
    <p:extLst>
      <p:ext uri="{BB962C8B-B14F-4D97-AF65-F5344CB8AC3E}">
        <p14:creationId xmlns:p14="http://schemas.microsoft.com/office/powerpoint/2010/main" val="251016659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1676400" y="1063626"/>
            <a:ext cx="8763000" cy="4765675"/>
          </a:xfrm>
        </p:spPr>
        <p:txBody>
          <a:bodyPr>
            <a:normAutofit fontScale="90000"/>
          </a:bodyPr>
          <a:lstStyle/>
          <a:p>
            <a:pPr algn="l" eaLnBrk="1" hangingPunct="1"/>
            <a:r>
              <a:rPr lang="en-US" altLang="en-US" dirty="0"/>
              <a:t>defensive </a:t>
            </a:r>
            <a:br>
              <a:rPr lang="en-US" altLang="en-US" dirty="0"/>
            </a:br>
            <a:r>
              <a:rPr lang="en-US" altLang="en-US" dirty="0"/>
              <a:t/>
            </a:r>
            <a:br>
              <a:rPr lang="en-US" altLang="en-US" dirty="0"/>
            </a:br>
            <a:r>
              <a:rPr lang="en-US" altLang="en-US" dirty="0"/>
              <a:t>- defendant in second suit was not a party in first suit and uses </a:t>
            </a:r>
            <a:r>
              <a:rPr lang="en-US" altLang="en-US" dirty="0" err="1"/>
              <a:t>nonmutual</a:t>
            </a:r>
            <a:r>
              <a:rPr lang="en-US" altLang="en-US" dirty="0"/>
              <a:t> issue preclusion as a shield</a:t>
            </a:r>
            <a:br>
              <a:rPr lang="en-US" altLang="en-US" dirty="0"/>
            </a:br>
            <a:r>
              <a:rPr lang="en-US" altLang="en-US" dirty="0"/>
              <a:t/>
            </a:r>
            <a:br>
              <a:rPr lang="en-US" altLang="en-US" dirty="0"/>
            </a:br>
            <a:r>
              <a:rPr lang="en-US" altLang="en-US" dirty="0"/>
              <a:t>	- two sub-types: precluded party was a 1) plaintiff or 2) defendant in 1</a:t>
            </a:r>
            <a:r>
              <a:rPr lang="en-US" altLang="en-US" baseline="30000" dirty="0"/>
              <a:t>st</a:t>
            </a:r>
            <a:r>
              <a:rPr lang="en-US" altLang="en-US" dirty="0"/>
              <a:t> suit</a:t>
            </a:r>
          </a:p>
        </p:txBody>
      </p:sp>
    </p:spTree>
    <p:extLst>
      <p:ext uri="{BB962C8B-B14F-4D97-AF65-F5344CB8AC3E}">
        <p14:creationId xmlns:p14="http://schemas.microsoft.com/office/powerpoint/2010/main" val="321498302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7506" y="365124"/>
            <a:ext cx="11116294" cy="6249431"/>
          </a:xfrm>
        </p:spPr>
        <p:txBody>
          <a:bodyPr>
            <a:normAutofit/>
          </a:bodyPr>
          <a:lstStyle/>
          <a:p>
            <a:r>
              <a:rPr lang="en-US" dirty="0"/>
              <a:t>Blonder-Tongue Labs (US 1971)</a:t>
            </a:r>
            <a:br>
              <a:rPr lang="en-US" dirty="0"/>
            </a:br>
            <a:r>
              <a:rPr lang="en-US" dirty="0"/>
              <a:t/>
            </a:r>
            <a:br>
              <a:rPr lang="en-US" dirty="0"/>
            </a:br>
            <a:r>
              <a:rPr lang="en-US" dirty="0"/>
              <a:t>Univ. of Illinois Foundation first sues </a:t>
            </a:r>
            <a:r>
              <a:rPr lang="en-US" dirty="0" err="1"/>
              <a:t>Winegard</a:t>
            </a:r>
            <a:r>
              <a:rPr lang="en-US" dirty="0"/>
              <a:t> Co. concerning patent infringement</a:t>
            </a:r>
            <a:br>
              <a:rPr lang="en-US" dirty="0"/>
            </a:br>
            <a:r>
              <a:rPr lang="en-US" dirty="0"/>
              <a:t/>
            </a:r>
            <a:br>
              <a:rPr lang="en-US" dirty="0"/>
            </a:br>
            <a:r>
              <a:rPr lang="en-US" dirty="0"/>
              <a:t>- U. of Ill. lost (patent invalid)</a:t>
            </a:r>
            <a:br>
              <a:rPr lang="en-US" dirty="0"/>
            </a:br>
            <a:r>
              <a:rPr lang="en-US" dirty="0"/>
              <a:t/>
            </a:r>
            <a:br>
              <a:rPr lang="en-US" dirty="0"/>
            </a:br>
            <a:r>
              <a:rPr lang="en-US" dirty="0"/>
              <a:t>- U. of Ill. then sues B-T concerning infringement of same patent</a:t>
            </a:r>
          </a:p>
        </p:txBody>
      </p:sp>
    </p:spTree>
    <p:extLst>
      <p:ext uri="{BB962C8B-B14F-4D97-AF65-F5344CB8AC3E}">
        <p14:creationId xmlns:p14="http://schemas.microsoft.com/office/powerpoint/2010/main" val="195159845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95003" y="142504"/>
            <a:ext cx="11388435" cy="6258295"/>
          </a:xfrm>
        </p:spPr>
        <p:txBody>
          <a:bodyPr>
            <a:normAutofit fontScale="90000"/>
          </a:bodyPr>
          <a:lstStyle/>
          <a:p>
            <a:pPr eaLnBrk="1" hangingPunct="1"/>
            <a:r>
              <a:rPr lang="en-US" altLang="en-US" dirty="0"/>
              <a:t>accident involving A, B, and C</a:t>
            </a:r>
            <a:br>
              <a:rPr lang="en-US" altLang="en-US" dirty="0"/>
            </a:br>
            <a:r>
              <a:rPr lang="en-US" altLang="en-US" dirty="0"/>
              <a:t/>
            </a:r>
            <a:br>
              <a:rPr lang="en-US" altLang="en-US" dirty="0"/>
            </a:br>
            <a:r>
              <a:rPr lang="en-US" altLang="en-US" dirty="0"/>
              <a:t>A sues B for negligence and wins (B is found negligent)</a:t>
            </a:r>
            <a:br>
              <a:rPr lang="en-US" altLang="en-US" dirty="0"/>
            </a:br>
            <a:r>
              <a:rPr lang="en-US" altLang="en-US" dirty="0"/>
              <a:t/>
            </a:r>
            <a:br>
              <a:rPr lang="en-US" altLang="en-US" dirty="0"/>
            </a:br>
            <a:r>
              <a:rPr lang="en-US" altLang="en-US" dirty="0"/>
              <a:t>B then sues C for negligence in connection with the same accident</a:t>
            </a:r>
            <a:br>
              <a:rPr lang="en-US" altLang="en-US" dirty="0"/>
            </a:br>
            <a:r>
              <a:rPr lang="en-US" altLang="en-US" dirty="0"/>
              <a:t/>
            </a:r>
            <a:br>
              <a:rPr lang="en-US" altLang="en-US" dirty="0"/>
            </a:br>
            <a:r>
              <a:rPr lang="en-US" altLang="en-US" dirty="0"/>
              <a:t>C offers the defense of B’s contributory negligence </a:t>
            </a:r>
            <a:br>
              <a:rPr lang="en-US" altLang="en-US" dirty="0"/>
            </a:br>
            <a:r>
              <a:rPr lang="en-US" altLang="en-US" dirty="0"/>
              <a:t/>
            </a:r>
            <a:br>
              <a:rPr lang="en-US" altLang="en-US" dirty="0"/>
            </a:br>
            <a:r>
              <a:rPr lang="mr-IN" altLang="en-US" dirty="0"/>
              <a:t>–</a:t>
            </a:r>
            <a:r>
              <a:rPr lang="en-US" altLang="en-US" dirty="0"/>
              <a:t> B precluded from </a:t>
            </a:r>
            <a:r>
              <a:rPr lang="en-US" altLang="en-US" dirty="0" err="1"/>
              <a:t>relitigating</a:t>
            </a:r>
            <a:r>
              <a:rPr lang="en-US" altLang="en-US" dirty="0"/>
              <a:t> his negligence</a:t>
            </a:r>
          </a:p>
        </p:txBody>
      </p:sp>
    </p:spTree>
    <p:extLst>
      <p:ext uri="{BB962C8B-B14F-4D97-AF65-F5344CB8AC3E}">
        <p14:creationId xmlns:p14="http://schemas.microsoft.com/office/powerpoint/2010/main" val="328404440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315686" y="228600"/>
            <a:ext cx="10047514" cy="5429251"/>
          </a:xfrm>
        </p:spPr>
        <p:txBody>
          <a:bodyPr>
            <a:normAutofit fontScale="90000"/>
          </a:bodyPr>
          <a:lstStyle/>
          <a:p>
            <a:pPr eaLnBrk="1" hangingPunct="1"/>
            <a:r>
              <a:rPr lang="en-US" altLang="en-US" dirty="0"/>
              <a:t>federal and some states also allow </a:t>
            </a:r>
            <a:r>
              <a:rPr lang="en-US" altLang="en-US" i="1" dirty="0"/>
              <a:t>offensive</a:t>
            </a:r>
            <a:r>
              <a:rPr lang="en-US" altLang="en-US" dirty="0"/>
              <a:t> </a:t>
            </a:r>
            <a:r>
              <a:rPr lang="en-US" altLang="en-US" dirty="0" err="1"/>
              <a:t>nonmutual</a:t>
            </a:r>
            <a:r>
              <a:rPr lang="en-US" altLang="en-US" dirty="0"/>
              <a:t> issue preclusion under certain circumstances</a:t>
            </a:r>
            <a:br>
              <a:rPr lang="en-US" altLang="en-US" dirty="0"/>
            </a:br>
            <a:r>
              <a:rPr lang="en-US" altLang="en-US" dirty="0"/>
              <a:t/>
            </a:r>
            <a:br>
              <a:rPr lang="en-US" altLang="en-US" dirty="0"/>
            </a:br>
            <a:r>
              <a:rPr lang="en-US" altLang="en-US" dirty="0"/>
              <a:t>plaintiff in second suit was not a party in first suit and uses issue preclusion as a sword</a:t>
            </a:r>
            <a:br>
              <a:rPr lang="en-US" altLang="en-US" dirty="0"/>
            </a:br>
            <a:r>
              <a:rPr lang="en-US" altLang="en-US" dirty="0"/>
              <a:t/>
            </a:r>
            <a:br>
              <a:rPr lang="en-US" altLang="en-US" dirty="0"/>
            </a:br>
            <a:r>
              <a:rPr lang="en-US" altLang="en-US" dirty="0"/>
              <a:t>	- two sub-types: precluded party was a 1) plaintiff or 2) defendant in 1</a:t>
            </a:r>
            <a:r>
              <a:rPr lang="en-US" altLang="en-US" baseline="30000" dirty="0"/>
              <a:t>st</a:t>
            </a:r>
            <a:r>
              <a:rPr lang="en-US" altLang="en-US" dirty="0"/>
              <a:t> suit</a:t>
            </a:r>
          </a:p>
        </p:txBody>
      </p:sp>
    </p:spTree>
    <p:extLst>
      <p:ext uri="{BB962C8B-B14F-4D97-AF65-F5344CB8AC3E}">
        <p14:creationId xmlns:p14="http://schemas.microsoft.com/office/powerpoint/2010/main" val="9180389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3124" y="365125"/>
            <a:ext cx="10760676" cy="6233383"/>
          </a:xfrm>
        </p:spPr>
        <p:txBody>
          <a:bodyPr/>
          <a:lstStyle/>
          <a:p>
            <a:r>
              <a:rPr lang="en-US" dirty="0" err="1"/>
              <a:t>Felger</a:t>
            </a:r>
            <a:r>
              <a:rPr lang="en-US" dirty="0"/>
              <a:t> v. Nichols (MD 1977)</a:t>
            </a:r>
          </a:p>
        </p:txBody>
      </p:sp>
    </p:spTree>
    <p:extLst>
      <p:ext uri="{BB962C8B-B14F-4D97-AF65-F5344CB8AC3E}">
        <p14:creationId xmlns:p14="http://schemas.microsoft.com/office/powerpoint/2010/main" val="307392964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642257" y="544285"/>
            <a:ext cx="10700657" cy="5758543"/>
          </a:xfrm>
        </p:spPr>
        <p:txBody>
          <a:bodyPr>
            <a:normAutofit fontScale="90000"/>
          </a:bodyPr>
          <a:lstStyle/>
          <a:p>
            <a:r>
              <a:rPr lang="en-US" altLang="en-US" dirty="0"/>
              <a:t>accident involving A, B, and C</a:t>
            </a:r>
            <a:br>
              <a:rPr lang="en-US" altLang="en-US" dirty="0"/>
            </a:br>
            <a:r>
              <a:rPr lang="en-US" altLang="en-US" dirty="0"/>
              <a:t/>
            </a:r>
            <a:br>
              <a:rPr lang="en-US" altLang="en-US" dirty="0"/>
            </a:br>
            <a:r>
              <a:rPr lang="en-US" altLang="en-US" dirty="0"/>
              <a:t>A sues B for negligence</a:t>
            </a:r>
            <a:br>
              <a:rPr lang="en-US" altLang="en-US" dirty="0"/>
            </a:br>
            <a:r>
              <a:rPr lang="en-US" altLang="en-US" dirty="0"/>
              <a:t/>
            </a:r>
            <a:br>
              <a:rPr lang="en-US" altLang="en-US" dirty="0"/>
            </a:br>
            <a:r>
              <a:rPr lang="en-US" altLang="en-US" dirty="0"/>
              <a:t>A wins (B is found negligent)</a:t>
            </a:r>
            <a:br>
              <a:rPr lang="en-US" altLang="en-US" dirty="0"/>
            </a:br>
            <a:r>
              <a:rPr lang="en-US" altLang="en-US" dirty="0"/>
              <a:t/>
            </a:r>
            <a:br>
              <a:rPr lang="en-US" altLang="en-US" dirty="0"/>
            </a:br>
            <a:r>
              <a:rPr lang="en-US" altLang="en-US" dirty="0"/>
              <a:t>C then sues B for negligence in connection with the same accident</a:t>
            </a:r>
            <a:br>
              <a:rPr lang="en-US" altLang="en-US" dirty="0"/>
            </a:br>
            <a:r>
              <a:rPr lang="en-US" altLang="en-US" dirty="0"/>
              <a:t/>
            </a:r>
            <a:br>
              <a:rPr lang="en-US" altLang="en-US" dirty="0"/>
            </a:br>
            <a:r>
              <a:rPr lang="mr-IN" altLang="en-US" dirty="0"/>
              <a:t> –</a:t>
            </a:r>
            <a:r>
              <a:rPr lang="en-US" altLang="en-US" dirty="0"/>
              <a:t> if offensive </a:t>
            </a:r>
            <a:r>
              <a:rPr lang="en-US" altLang="en-US" dirty="0" err="1"/>
              <a:t>nonmutual</a:t>
            </a:r>
            <a:r>
              <a:rPr lang="en-US" altLang="en-US" dirty="0"/>
              <a:t> issue preclusion is allowed, then B is precluded from litigating own negligence</a:t>
            </a:r>
          </a:p>
        </p:txBody>
      </p:sp>
    </p:spTree>
    <p:extLst>
      <p:ext uri="{BB962C8B-B14F-4D97-AF65-F5344CB8AC3E}">
        <p14:creationId xmlns:p14="http://schemas.microsoft.com/office/powerpoint/2010/main" val="417156290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368135" y="249383"/>
            <a:ext cx="11388435" cy="6092040"/>
          </a:xfrm>
        </p:spPr>
        <p:txBody>
          <a:bodyPr>
            <a:normAutofit fontScale="90000"/>
          </a:bodyPr>
          <a:lstStyle/>
          <a:p>
            <a:pPr eaLnBrk="1" hangingPunct="1"/>
            <a:r>
              <a:rPr lang="en-US" altLang="en-US" dirty="0"/>
              <a:t>accident involving A, B, and C</a:t>
            </a:r>
            <a:br>
              <a:rPr lang="en-US" altLang="en-US" dirty="0"/>
            </a:br>
            <a:r>
              <a:rPr lang="en-US" altLang="en-US" dirty="0"/>
              <a:t/>
            </a:r>
            <a:br>
              <a:rPr lang="en-US" altLang="en-US" dirty="0"/>
            </a:br>
            <a:r>
              <a:rPr lang="en-US" altLang="en-US" dirty="0"/>
              <a:t>A sues B for negligence</a:t>
            </a:r>
            <a:br>
              <a:rPr lang="en-US" altLang="en-US" dirty="0"/>
            </a:br>
            <a:r>
              <a:rPr lang="en-US" altLang="en-US" dirty="0"/>
              <a:t/>
            </a:r>
            <a:br>
              <a:rPr lang="en-US" altLang="en-US" dirty="0"/>
            </a:br>
            <a:r>
              <a:rPr lang="en-US" altLang="en-US" dirty="0"/>
              <a:t>B wins (A is found contributorily negligent)</a:t>
            </a:r>
            <a:br>
              <a:rPr lang="en-US" altLang="en-US" dirty="0"/>
            </a:br>
            <a:r>
              <a:rPr lang="en-US" altLang="en-US" dirty="0"/>
              <a:t/>
            </a:r>
            <a:br>
              <a:rPr lang="en-US" altLang="en-US" dirty="0"/>
            </a:br>
            <a:r>
              <a:rPr lang="en-US" altLang="en-US" dirty="0"/>
              <a:t>C then sues A for negligence in connection with the same accident </a:t>
            </a:r>
            <a:br>
              <a:rPr lang="en-US" altLang="en-US" dirty="0"/>
            </a:br>
            <a:r>
              <a:rPr lang="en-US" altLang="en-US" dirty="0"/>
              <a:t/>
            </a:r>
            <a:br>
              <a:rPr lang="en-US" altLang="en-US" dirty="0"/>
            </a:br>
            <a:r>
              <a:rPr lang="mr-IN" altLang="en-US" dirty="0"/>
              <a:t>–</a:t>
            </a:r>
            <a:r>
              <a:rPr lang="en-US" altLang="en-US" dirty="0"/>
              <a:t> if offensive </a:t>
            </a:r>
            <a:r>
              <a:rPr lang="en-US" altLang="en-US" dirty="0" err="1"/>
              <a:t>nonmutual</a:t>
            </a:r>
            <a:r>
              <a:rPr lang="en-US" altLang="en-US" dirty="0"/>
              <a:t> issue preclusion is allowed, then A is precluded from litigating own negligence</a:t>
            </a:r>
          </a:p>
        </p:txBody>
      </p:sp>
    </p:spTree>
    <p:extLst>
      <p:ext uri="{BB962C8B-B14F-4D97-AF65-F5344CB8AC3E}">
        <p14:creationId xmlns:p14="http://schemas.microsoft.com/office/powerpoint/2010/main" val="256526767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xfrm>
            <a:off x="2781300" y="1063626"/>
            <a:ext cx="6400800" cy="4765675"/>
          </a:xfrm>
        </p:spPr>
        <p:txBody>
          <a:bodyPr/>
          <a:lstStyle/>
          <a:p>
            <a:pPr eaLnBrk="1" hangingPunct="1"/>
            <a:r>
              <a:rPr lang="en-CA" altLang="en-US"/>
              <a:t>Parklane Hosiery v. Shore</a:t>
            </a:r>
            <a:br>
              <a:rPr lang="en-CA" altLang="en-US"/>
            </a:br>
            <a:r>
              <a:rPr lang="en-CA" altLang="en-US"/>
              <a:t/>
            </a:r>
            <a:br>
              <a:rPr lang="en-CA" altLang="en-US"/>
            </a:br>
            <a:r>
              <a:rPr lang="en-CA" altLang="en-US"/>
              <a:t>(U.S. 1979)</a:t>
            </a:r>
            <a:br>
              <a:rPr lang="en-CA" altLang="en-US"/>
            </a:br>
            <a:r>
              <a:rPr lang="en-CA" altLang="en-US"/>
              <a:t/>
            </a:r>
            <a:br>
              <a:rPr lang="en-CA" altLang="en-US"/>
            </a:br>
            <a:r>
              <a:rPr lang="en-US" altLang="en-US"/>
              <a:t/>
            </a:r>
            <a:br>
              <a:rPr lang="en-US" altLang="en-US"/>
            </a:br>
            <a:endParaRPr lang="en-US" altLang="en-US"/>
          </a:p>
        </p:txBody>
      </p:sp>
    </p:spTree>
    <p:extLst>
      <p:ext uri="{BB962C8B-B14F-4D97-AF65-F5344CB8AC3E}">
        <p14:creationId xmlns:p14="http://schemas.microsoft.com/office/powerpoint/2010/main" val="61135459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1828800" y="274638"/>
            <a:ext cx="8382000" cy="6202362"/>
          </a:xfrm>
        </p:spPr>
        <p:txBody>
          <a:bodyPr/>
          <a:lstStyle/>
          <a:p>
            <a:r>
              <a:rPr lang="en-US" altLang="en-US"/>
              <a:t>Amendment VII</a:t>
            </a:r>
            <a:br>
              <a:rPr lang="en-US" altLang="en-US"/>
            </a:br>
            <a:r>
              <a:rPr lang="en-US" altLang="en-US"/>
              <a:t>In suits at common law, where the value in controversy shall exceed twenty dollars, the right of trial by jury shall be preserved, and no fact tried by a jury, shall be otherwise reexamined in any court of the United States, than according to the rules of the common law.</a:t>
            </a:r>
            <a:br>
              <a:rPr lang="en-US" altLang="en-US"/>
            </a:br>
            <a:endParaRPr lang="en-US" altLang="en-US"/>
          </a:p>
        </p:txBody>
      </p:sp>
    </p:spTree>
    <p:extLst>
      <p:ext uri="{BB962C8B-B14F-4D97-AF65-F5344CB8AC3E}">
        <p14:creationId xmlns:p14="http://schemas.microsoft.com/office/powerpoint/2010/main" val="327027450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315685" y="141515"/>
            <a:ext cx="11473543" cy="6444342"/>
          </a:xfrm>
        </p:spPr>
        <p:txBody>
          <a:bodyPr>
            <a:normAutofit/>
          </a:bodyPr>
          <a:lstStyle/>
          <a:p>
            <a:pPr algn="l" eaLnBrk="1" hangingPunct="1"/>
            <a:r>
              <a:rPr lang="en-US" altLang="en-US" sz="3600"/>
              <a:t>Since a plaintiff will be able to rely on a previous judgment against a defendant but will not be bound by that judgment if the defendant wins, the plaintiff has every incentive to adopt a "wait and see" attitude, in the hope that the first action by another plaintiff will result in a favorable judgment. </a:t>
            </a:r>
            <a:r>
              <a:rPr lang="en-US" altLang="en-US" sz="3600" dirty="0"/>
              <a:t>Thus offensive use of collateral estoppel will likely increase rather than decrease the total amount of litigation, since potential plaintiffs will have everything to gain and nothing to lose by not intervening in the first action.</a:t>
            </a:r>
          </a:p>
        </p:txBody>
      </p:sp>
    </p:spTree>
    <p:extLst>
      <p:ext uri="{BB962C8B-B14F-4D97-AF65-F5344CB8AC3E}">
        <p14:creationId xmlns:p14="http://schemas.microsoft.com/office/powerpoint/2010/main" val="409607765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642257" y="544285"/>
            <a:ext cx="10700657" cy="5758543"/>
          </a:xfrm>
        </p:spPr>
        <p:txBody>
          <a:bodyPr>
            <a:normAutofit fontScale="90000"/>
          </a:bodyPr>
          <a:lstStyle/>
          <a:p>
            <a:r>
              <a:rPr lang="en-US" altLang="en-US" dirty="0"/>
              <a:t>accident involving A, B, and C</a:t>
            </a:r>
            <a:br>
              <a:rPr lang="en-US" altLang="en-US" dirty="0"/>
            </a:br>
            <a:r>
              <a:rPr lang="en-US" altLang="en-US" dirty="0"/>
              <a:t/>
            </a:r>
            <a:br>
              <a:rPr lang="en-US" altLang="en-US" dirty="0"/>
            </a:br>
            <a:r>
              <a:rPr lang="en-US" altLang="en-US" dirty="0"/>
              <a:t>A sues B for negligence</a:t>
            </a:r>
            <a:br>
              <a:rPr lang="en-US" altLang="en-US" dirty="0"/>
            </a:br>
            <a:r>
              <a:rPr lang="en-US" altLang="en-US" dirty="0"/>
              <a:t/>
            </a:r>
            <a:br>
              <a:rPr lang="en-US" altLang="en-US" dirty="0"/>
            </a:br>
            <a:r>
              <a:rPr lang="en-US" altLang="en-US" dirty="0"/>
              <a:t>A wins (B is found negligent)</a:t>
            </a:r>
            <a:br>
              <a:rPr lang="en-US" altLang="en-US" dirty="0"/>
            </a:br>
            <a:r>
              <a:rPr lang="en-US" altLang="en-US" dirty="0"/>
              <a:t/>
            </a:r>
            <a:br>
              <a:rPr lang="en-US" altLang="en-US" dirty="0"/>
            </a:br>
            <a:r>
              <a:rPr lang="en-US" altLang="en-US" dirty="0"/>
              <a:t>C then sues B for negligence in connection with the same accident</a:t>
            </a:r>
            <a:br>
              <a:rPr lang="en-US" altLang="en-US" dirty="0"/>
            </a:br>
            <a:r>
              <a:rPr lang="en-US" altLang="en-US" dirty="0"/>
              <a:t/>
            </a:r>
            <a:br>
              <a:rPr lang="en-US" altLang="en-US" dirty="0"/>
            </a:br>
            <a:r>
              <a:rPr lang="mr-IN" altLang="en-US" dirty="0"/>
              <a:t> –</a:t>
            </a:r>
            <a:r>
              <a:rPr lang="en-US" altLang="en-US" dirty="0"/>
              <a:t> if offensive </a:t>
            </a:r>
            <a:r>
              <a:rPr lang="en-US" altLang="en-US" dirty="0" err="1"/>
              <a:t>nonmutual</a:t>
            </a:r>
            <a:r>
              <a:rPr lang="en-US" altLang="en-US" dirty="0"/>
              <a:t> issue preclusion is allowed, then B is precluded from litigating own negligence</a:t>
            </a:r>
          </a:p>
        </p:txBody>
      </p:sp>
    </p:spTree>
    <p:extLst>
      <p:ext uri="{BB962C8B-B14F-4D97-AF65-F5344CB8AC3E}">
        <p14:creationId xmlns:p14="http://schemas.microsoft.com/office/powerpoint/2010/main" val="64330725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a:xfrm>
            <a:off x="250371" y="293914"/>
            <a:ext cx="11538858" cy="6270171"/>
          </a:xfrm>
        </p:spPr>
        <p:txBody>
          <a:bodyPr>
            <a:normAutofit/>
          </a:bodyPr>
          <a:lstStyle/>
          <a:p>
            <a:pPr algn="l" eaLnBrk="1" hangingPunct="1"/>
            <a:r>
              <a:rPr lang="en-US" altLang="en-US" sz="3200" dirty="0"/>
              <a:t>A second argument against offensive use of collateral estoppel is that it may be unfair to a defendant. If a defendant in the first action is sued for small or nominal damages, he may have </a:t>
            </a:r>
            <a:r>
              <a:rPr lang="en-US" altLang="en-US" sz="3200" b="1" i="1" dirty="0"/>
              <a:t>little incentive to defend vigorously, particularly if future suits are not foreseeable. </a:t>
            </a:r>
            <a:r>
              <a:rPr lang="en-US" altLang="en-US" sz="3200" dirty="0"/>
              <a:t>Allowing offensive collateral estoppel may also be unfair to a defendant if the judgment relied upon as a basis for the estoppel is itself</a:t>
            </a:r>
            <a:r>
              <a:rPr lang="en-US" altLang="en-US" sz="3200" b="1" i="1" dirty="0"/>
              <a:t> inconsistent with one or more previous judgments in favor of the defendant</a:t>
            </a:r>
            <a:r>
              <a:rPr lang="en-US" altLang="en-US" sz="3200" dirty="0"/>
              <a:t>. Still another situation where it might be unfair to apply offensive estoppel is where the second action affords the defendant </a:t>
            </a:r>
            <a:r>
              <a:rPr lang="en-US" altLang="en-US" sz="3200" b="1" i="1" dirty="0"/>
              <a:t>procedural opportunities unavailable in the first action that could readily cause a different result</a:t>
            </a:r>
            <a:r>
              <a:rPr lang="en-US" altLang="en-US" sz="3200" dirty="0"/>
              <a:t>.</a:t>
            </a:r>
            <a:r>
              <a:rPr lang="en-US" altLang="en-US" sz="3200" dirty="0">
                <a:hlinkClick r:id="rId2"/>
              </a:rPr>
              <a:t> </a:t>
            </a:r>
            <a:endParaRPr lang="en-US" altLang="en-US" sz="3200" dirty="0"/>
          </a:p>
        </p:txBody>
      </p:sp>
    </p:spTree>
    <p:extLst>
      <p:ext uri="{BB962C8B-B14F-4D97-AF65-F5344CB8AC3E}">
        <p14:creationId xmlns:p14="http://schemas.microsoft.com/office/powerpoint/2010/main" val="333915561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6313" y="365125"/>
            <a:ext cx="11571515" cy="6046561"/>
          </a:xfrm>
        </p:spPr>
        <p:txBody>
          <a:bodyPr>
            <a:noAutofit/>
          </a:bodyPr>
          <a:lstStyle/>
          <a:p>
            <a:r>
              <a:rPr lang="en-US" sz="3200" dirty="0"/>
              <a:t>P1 sues D Corp for damages from defective product </a:t>
            </a:r>
            <a:r>
              <a:rPr lang="mr-IN" sz="3200" dirty="0"/>
              <a:t>–</a:t>
            </a:r>
            <a:r>
              <a:rPr lang="en-US" sz="3200" dirty="0"/>
              <a:t> loses (product not defective)</a:t>
            </a:r>
            <a:br>
              <a:rPr lang="en-US" sz="3200" dirty="0"/>
            </a:br>
            <a:r>
              <a:rPr lang="en-US" sz="3200" dirty="0"/>
              <a:t/>
            </a:r>
            <a:br>
              <a:rPr lang="en-US" sz="3200" dirty="0"/>
            </a:br>
            <a:r>
              <a:rPr lang="en-US" sz="3200" dirty="0"/>
              <a:t>P2 sues D Corp for damages from defective product </a:t>
            </a:r>
            <a:r>
              <a:rPr lang="mr-IN" sz="3200" dirty="0"/>
              <a:t>–</a:t>
            </a:r>
            <a:r>
              <a:rPr lang="en-US" sz="3200" dirty="0"/>
              <a:t> loses (product not defective)</a:t>
            </a:r>
            <a:br>
              <a:rPr lang="en-US" sz="3200" dirty="0"/>
            </a:br>
            <a:r>
              <a:rPr lang="en-US" sz="3200" dirty="0"/>
              <a:t/>
            </a:r>
            <a:br>
              <a:rPr lang="en-US" sz="3200" dirty="0"/>
            </a:br>
            <a:r>
              <a:rPr lang="en-US" sz="3200" dirty="0"/>
              <a:t>P3 sues D Corp for damages from defective product </a:t>
            </a:r>
            <a:r>
              <a:rPr lang="mr-IN" sz="3200" dirty="0"/>
              <a:t>–</a:t>
            </a:r>
            <a:r>
              <a:rPr lang="en-US" sz="3200" dirty="0"/>
              <a:t> loses (product not defective)</a:t>
            </a:r>
            <a:br>
              <a:rPr lang="en-US" sz="3200" dirty="0"/>
            </a:br>
            <a:r>
              <a:rPr lang="en-US" sz="3200" dirty="0"/>
              <a:t/>
            </a:r>
            <a:br>
              <a:rPr lang="en-US" sz="3200" dirty="0"/>
            </a:br>
            <a:r>
              <a:rPr lang="en-US" sz="3200" dirty="0"/>
              <a:t>P4 sues D Corp for damages from defective product </a:t>
            </a:r>
            <a:r>
              <a:rPr lang="mr-IN" sz="3200" dirty="0"/>
              <a:t>–</a:t>
            </a:r>
            <a:r>
              <a:rPr lang="en-US" sz="3200" dirty="0"/>
              <a:t> wins (product defective)</a:t>
            </a:r>
            <a:br>
              <a:rPr lang="en-US" sz="3200" dirty="0"/>
            </a:br>
            <a:r>
              <a:rPr lang="en-US" sz="3200" dirty="0"/>
              <a:t/>
            </a:r>
            <a:br>
              <a:rPr lang="en-US" sz="3200" dirty="0"/>
            </a:br>
            <a:r>
              <a:rPr lang="en-US" sz="3200" dirty="0"/>
              <a:t>P5-1000 take advantage of offensive </a:t>
            </a:r>
            <a:r>
              <a:rPr lang="en-US" sz="3200" dirty="0" err="1"/>
              <a:t>nonmutual</a:t>
            </a:r>
            <a:r>
              <a:rPr lang="en-US" sz="3200" dirty="0"/>
              <a:t> issue preclusion against D Corp</a:t>
            </a:r>
            <a:r>
              <a:rPr lang="mr-IN" sz="3200" dirty="0"/>
              <a:t>…</a:t>
            </a:r>
            <a:r>
              <a:rPr lang="en-US" sz="3200" dirty="0"/>
              <a:t>?</a:t>
            </a:r>
          </a:p>
        </p:txBody>
      </p:sp>
    </p:spTree>
    <p:extLst>
      <p:ext uri="{BB962C8B-B14F-4D97-AF65-F5344CB8AC3E}">
        <p14:creationId xmlns:p14="http://schemas.microsoft.com/office/powerpoint/2010/main" val="227548106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a:xfrm>
            <a:off x="239486" y="206830"/>
            <a:ext cx="11658600" cy="6509656"/>
          </a:xfrm>
        </p:spPr>
        <p:txBody>
          <a:bodyPr>
            <a:normAutofit/>
          </a:bodyPr>
          <a:lstStyle/>
          <a:p>
            <a:pPr algn="l" eaLnBrk="1" hangingPunct="1"/>
            <a:r>
              <a:rPr lang="en-US" altLang="en-US" sz="3200" dirty="0"/>
              <a:t/>
            </a:r>
            <a:br>
              <a:rPr lang="en-US" altLang="en-US" sz="3200" dirty="0"/>
            </a:br>
            <a:r>
              <a:rPr lang="en-US" altLang="en-US" sz="3200" dirty="0"/>
              <a:t>DISTINGUISH!</a:t>
            </a:r>
            <a:br>
              <a:rPr lang="en-US" altLang="en-US" sz="3200" dirty="0"/>
            </a:br>
            <a:r>
              <a:rPr lang="en-US" altLang="en-US" sz="3200" dirty="0"/>
              <a:t/>
            </a:r>
            <a:br>
              <a:rPr lang="en-US" altLang="en-US" sz="3200" dirty="0"/>
            </a:br>
            <a:r>
              <a:rPr lang="en-US" altLang="en-US" sz="3200" dirty="0"/>
              <a:t>P sues D for negligence. P wins (D is negligent). X knew about the suit but refused to intervene. X sues D for negligence in connection with the same accident. X may not be able to issue preclude D concerning D’s negligence.</a:t>
            </a:r>
            <a:br>
              <a:rPr lang="en-US" altLang="en-US" sz="3200" dirty="0"/>
            </a:br>
            <a:r>
              <a:rPr lang="en-US" altLang="en-US" sz="3200" dirty="0"/>
              <a:t/>
            </a:r>
            <a:br>
              <a:rPr lang="en-US" altLang="en-US" sz="3200" dirty="0"/>
            </a:br>
            <a:r>
              <a:rPr lang="en-US" altLang="en-US" sz="3200" dirty="0"/>
              <a:t>P sues D to put up a dam. X’s property will be flooded, but he refuses to intervene in the suit. P wins. X may be precluded to sue D to take down dam.</a:t>
            </a:r>
          </a:p>
        </p:txBody>
      </p:sp>
    </p:spTree>
    <p:extLst>
      <p:ext uri="{BB962C8B-B14F-4D97-AF65-F5344CB8AC3E}">
        <p14:creationId xmlns:p14="http://schemas.microsoft.com/office/powerpoint/2010/main" val="34282226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6054" y="365125"/>
            <a:ext cx="10797746" cy="5936821"/>
          </a:xfrm>
        </p:spPr>
        <p:txBody>
          <a:bodyPr/>
          <a:lstStyle/>
          <a:p>
            <a:r>
              <a:rPr lang="en-US" dirty="0"/>
              <a:t>why not claim preclusion?</a:t>
            </a:r>
          </a:p>
        </p:txBody>
      </p:sp>
    </p:spTree>
    <p:extLst>
      <p:ext uri="{BB962C8B-B14F-4D97-AF65-F5344CB8AC3E}">
        <p14:creationId xmlns:p14="http://schemas.microsoft.com/office/powerpoint/2010/main" val="18764542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6054" y="365125"/>
            <a:ext cx="10797746" cy="6072745"/>
          </a:xfrm>
        </p:spPr>
        <p:txBody>
          <a:bodyPr/>
          <a:lstStyle/>
          <a:p>
            <a:r>
              <a:rPr lang="en-US" dirty="0"/>
              <a:t>why not compulsory counterclaim rule?</a:t>
            </a:r>
          </a:p>
        </p:txBody>
      </p:sp>
    </p:spTree>
    <p:extLst>
      <p:ext uri="{BB962C8B-B14F-4D97-AF65-F5344CB8AC3E}">
        <p14:creationId xmlns:p14="http://schemas.microsoft.com/office/powerpoint/2010/main" val="7642715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4908" y="365125"/>
            <a:ext cx="10698892" cy="5986248"/>
          </a:xfrm>
        </p:spPr>
        <p:txBody>
          <a:bodyPr/>
          <a:lstStyle/>
          <a:p>
            <a:r>
              <a:rPr lang="en-US" dirty="0"/>
              <a:t>same issue?</a:t>
            </a:r>
          </a:p>
        </p:txBody>
      </p:sp>
    </p:spTree>
    <p:extLst>
      <p:ext uri="{BB962C8B-B14F-4D97-AF65-F5344CB8AC3E}">
        <p14:creationId xmlns:p14="http://schemas.microsoft.com/office/powerpoint/2010/main" val="28596098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A08317-9AE7-4268-8FAF-D08822B06A8C}"/>
              </a:ext>
            </a:extLst>
          </p:cNvPr>
          <p:cNvSpPr>
            <a:spLocks noGrp="1"/>
          </p:cNvSpPr>
          <p:nvPr>
            <p:ph type="title"/>
          </p:nvPr>
        </p:nvSpPr>
        <p:spPr>
          <a:xfrm>
            <a:off x="575733" y="365125"/>
            <a:ext cx="10778067" cy="6179608"/>
          </a:xfrm>
        </p:spPr>
        <p:txBody>
          <a:bodyPr/>
          <a:lstStyle/>
          <a:p>
            <a:r>
              <a:rPr lang="en-US" dirty="0"/>
              <a:t>what does it take for an issue to be actually litigated and decided?</a:t>
            </a:r>
          </a:p>
        </p:txBody>
      </p:sp>
    </p:spTree>
    <p:extLst>
      <p:ext uri="{BB962C8B-B14F-4D97-AF65-F5344CB8AC3E}">
        <p14:creationId xmlns:p14="http://schemas.microsoft.com/office/powerpoint/2010/main" val="1657376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197709" y="228600"/>
            <a:ext cx="11994292" cy="6400800"/>
          </a:xfrm>
        </p:spPr>
        <p:txBody>
          <a:bodyPr/>
          <a:lstStyle/>
          <a:p>
            <a:pPr algn="l" eaLnBrk="1" hangingPunct="1"/>
            <a:r>
              <a:rPr lang="en-US" altLang="en-US" sz="4000" dirty="0"/>
              <a:t>- P sues D for negligence</a:t>
            </a:r>
            <a:br>
              <a:rPr lang="en-US" altLang="en-US" sz="4000" dirty="0"/>
            </a:br>
            <a:r>
              <a:rPr lang="en-US" altLang="en-US" sz="4000" dirty="0"/>
              <a:t>- D admits negligence but introduces the affirmative defense of contributory negligence in his answer</a:t>
            </a:r>
            <a:br>
              <a:rPr lang="en-US" altLang="en-US" sz="4000" dirty="0"/>
            </a:br>
            <a:r>
              <a:rPr lang="en-US" altLang="en-US" sz="4000" dirty="0"/>
              <a:t>- at trial, no evidence for or against contributory negligence is offered by either side and the jury finds for P</a:t>
            </a:r>
            <a:br>
              <a:rPr lang="en-US" altLang="en-US" sz="4000" dirty="0"/>
            </a:br>
            <a:r>
              <a:rPr lang="en-US" altLang="en-US" sz="4000" dirty="0"/>
              <a:t>- D subsequently sues P for his damages in accident</a:t>
            </a:r>
            <a:br>
              <a:rPr lang="en-US" altLang="en-US" sz="4000" dirty="0"/>
            </a:br>
            <a:r>
              <a:rPr lang="en-US" altLang="en-US" sz="4000" dirty="0"/>
              <a:t>- can D be issue precluded from </a:t>
            </a:r>
            <a:r>
              <a:rPr lang="en-US" altLang="en-US" sz="4000" dirty="0" err="1"/>
              <a:t>relitigating</a:t>
            </a:r>
            <a:r>
              <a:rPr lang="en-US" altLang="en-US" sz="4000" dirty="0"/>
              <a:t> P’s negligence?</a:t>
            </a:r>
            <a:br>
              <a:rPr lang="en-US" altLang="en-US" sz="4000" dirty="0"/>
            </a:br>
            <a:r>
              <a:rPr lang="en-US" altLang="en-US" sz="4000" dirty="0"/>
              <a:t>- can D be issue precluded from </a:t>
            </a:r>
            <a:r>
              <a:rPr lang="en-US" altLang="en-US" sz="4000" dirty="0" err="1"/>
              <a:t>relitigating</a:t>
            </a:r>
            <a:r>
              <a:rPr lang="en-US" altLang="en-US" sz="4000" dirty="0"/>
              <a:t> D’s negligence?</a:t>
            </a:r>
          </a:p>
        </p:txBody>
      </p:sp>
    </p:spTree>
    <p:extLst>
      <p:ext uri="{BB962C8B-B14F-4D97-AF65-F5344CB8AC3E}">
        <p14:creationId xmlns:p14="http://schemas.microsoft.com/office/powerpoint/2010/main" val="27555446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2205</TotalTime>
  <Words>696</Words>
  <Application>Microsoft Office PowerPoint</Application>
  <PresentationFormat>Widescreen</PresentationFormat>
  <Paragraphs>48</Paragraphs>
  <Slides>48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48</vt:i4>
      </vt:variant>
    </vt:vector>
  </HeadingPairs>
  <TitlesOfParts>
    <vt:vector size="53" baseType="lpstr">
      <vt:lpstr>Arial</vt:lpstr>
      <vt:lpstr>Calibri</vt:lpstr>
      <vt:lpstr>Calibri Light</vt:lpstr>
      <vt:lpstr>Mangal</vt:lpstr>
      <vt:lpstr>Office Theme</vt:lpstr>
      <vt:lpstr>Wed., Nov. 13</vt:lpstr>
      <vt:lpstr>issue preclusion</vt:lpstr>
      <vt:lpstr>if in an earlier case an issue was   - actually litigated and decided  - litigated fairly and fully  - and essential to the decision  then the earlier determination of the issue precludes relitigation of the same issue by someone who was a party (or in privity with a party) in the earlier litigation </vt:lpstr>
      <vt:lpstr>Felger v. Nichols (MD 1977)</vt:lpstr>
      <vt:lpstr>why not claim preclusion?</vt:lpstr>
      <vt:lpstr>why not compulsory counterclaim rule?</vt:lpstr>
      <vt:lpstr>same issue?</vt:lpstr>
      <vt:lpstr>what does it take for an issue to be actually litigated and decided?</vt:lpstr>
      <vt:lpstr>- P sues D for negligence - D admits negligence but introduces the affirmative defense of contributory negligence in his answer - at trial, no evidence for or against contributory negligence is offered by either side and the jury finds for P - D subsequently sues P for his damages in accident - can D be issue precluded from relitigating P’s negligence? - can D be issue precluded from relitigating D’s negligence?</vt:lpstr>
      <vt:lpstr>default judgment?  summary judgment?  consent judgment?</vt:lpstr>
      <vt:lpstr>what is the “same” issue…?</vt:lpstr>
      <vt:lpstr>- P sues D for breach of a contract to buy 10 shares of the C Corp. every month for 2 years - D introduces the defense of fraud, on the ground that at the time they entered into the contract P lied to D about the C Corp.’s oil assets - D loses on that issue; judgment for P - subsequently D breaches the contract again - P sues D and D introduces two defenses:  statute of frauds (the contract was not in writing)  fraud (at the time that they entered into the contract, P lied to D about the C Corp.’s coal assets) - is D issue precluded?</vt:lpstr>
      <vt:lpstr>essentiality requirement</vt:lpstr>
      <vt:lpstr>Cambria v. Jeffrey (Mass. 1940)</vt:lpstr>
      <vt:lpstr>- P sues D for interest on note - D alleges fraud in execution of note and release of obligation to pay interest - P wins  - P then sues for principal  - D brings up fraud in execution of note - Is D issue precluded? </vt:lpstr>
      <vt:lpstr>- P sues D for interest on note  - D alleges fraud in execution of note and release of obligation to pay interest  - D wins on both grounds  - P then sues for principal   - D brings up fraud in execution of note  - Is P issue precluded?</vt:lpstr>
      <vt:lpstr>- P sues D for interest on note  - D alleges fraud in execution of note and release of obligation to pay interest  - D wins on both grounds  - P then sues for subsequent interest  - D alleges fraud in execution of note and release of obligation to pay interest  - Is P issue precluded?</vt:lpstr>
      <vt:lpstr>- P and D contract for D to deliver coal to P monthly - D breaches - P sues D in California - D argues that the contract is invalid, D loses on issue - D breaches again - P sues D in Nevada - D argues that the contract is invalid (P fails to mention issue preclusion), D wins on issue  - D breaches again - P sues D in California - Which determination has issue preclusive effect?</vt:lpstr>
      <vt:lpstr>exceptions to issue preclusion  </vt:lpstr>
      <vt:lpstr>  Restatement (Second) of Judgments §28  Although an issue is actually litigated and determined by a valid and final judgment, and the determination is essential to the judgment, relitigation of the issue in a subsequent action between the parties is not precluded in the following circumstances: </vt:lpstr>
      <vt:lpstr>(1) The party against whom preclusion is sought could not, as a matter of law, have obtained review of the judgment in the initial action; or (2) The issue is one of law and (a) the two actions involve claims that are substantially unrelated, or (b) a new determination is warranted in order to take account of an intervening change in the applicable legal context or otherwise to avoid inequitable administration of the laws; or  (3) A new determination of the issue is warranted by differences in the quality or extensiveness of the procedures followed in the two courts or by factors relating to the allocation of jurisdiction between them; or...</vt:lpstr>
      <vt:lpstr>(4) The party against whom preclusion is sought had a significantly heavier burden of persuasion with respect to the issue in the initial action than in the subsequent action; the burden has shifted to his adversary; or the adversary has a significantly heavier burden than he had in the first action; or (5) There is a clear and convincing need for a new determination of the issue (a) because of the potential adverse impact of the determination on the public interest or the interests of persons not themselves parties in the initial action, (b) because it was not sufficiently foreseeable at the time of the initial action that the issue would arise in the context of a subsequent action, or (c) because the party sought to be precluded, as a result of the conduct of his adversary or other special circumstances, did not have an adequate opportunity or incentive to obtain a full and fair adjudication in the initial action.</vt:lpstr>
      <vt:lpstr>Can a criminal acquittal be used by the defendant to issue preclude in a subsequent civil case against him?  Can a criminal conviction be used against the defendant to preclude in a subsequent civil case?</vt:lpstr>
      <vt:lpstr>P and D get into an accident. P sues D for his injuries. Under the governing law, P must plead and prove his lack of contributory negligence. Judgment for D on the ground that P has not met that burden. D then sues P for his injuries in the same accident (no compulsory counterclaim rule). Can D issue preclude P concerning his negligence? </vt:lpstr>
      <vt:lpstr>- P sues D for negligence - P was found to be negligent - It is held that P is barred due to contributory negligence (the doctrine of comparative fault is rejected) - P and D get into another accident - P sues D for negligence - P was found to be negligent  - Is P precluded to relitigate whether P is barred by contributory negligence or comparative fault applies? </vt:lpstr>
      <vt:lpstr>(2) The issue is one of law and (a) the two actions involve claims that are substantially unrelated</vt:lpstr>
      <vt:lpstr>- Business A sues gov’t  - the S.D.N.Y. determines that the widgets it imports do not have to have an import duty  - Business B sues gov’t  - the N.D. Ca. determines that the same type of widgets have an import duty  - subsequently the gov't sues A in the D. Del. to make it pay an import duty going forward. Is the government issue precluded? </vt:lpstr>
      <vt:lpstr>(2) The issue is one of law and... (b) a new determination is warranted in order to take account of an intervening change in the applicable legal context or otherwise to avoid inequitable administration of the laws; or </vt:lpstr>
      <vt:lpstr>US v. Moser (U.S. 1924)  - a federal court determined that Moser (who was a cadet the Naval Academy during the Civil War) “served in the Civil War” for the purposes of pension benefits - Jasper then  sued on the same question and lost by reference to another relevant statute  - U.S. refuses to give Moser his benefits and he sues - is U.S. issue precluded?</vt:lpstr>
      <vt:lpstr>issue preclusion used to require  mutuality</vt:lpstr>
      <vt:lpstr>- P, D, and X got into an accident  - P sues D for negligence  - it is determined that P was contributorily negligent  - P then sues X for negligence  - can X issue preclude P concerning his contributory negligence?</vt:lpstr>
      <vt:lpstr>assume… - it had been determined that P was not contributorily negligent - P then sues X for negligence - P clearly cannot issue preclude X from relitigating P’s contributory negligence - SO, under mutuality rule, X cannot issue preclude P concerning his contributory negligence</vt:lpstr>
      <vt:lpstr>Ohio Georgia  still have the mutuality requirement  except…</vt:lpstr>
      <vt:lpstr> - P sues employee for battery as a result of a scuffle when the employee tried to stop P from shoplifting  - employee wins  - P then sues the employer on a theory of respondeat superior  - what happens if the employer cannot take advantage of nonmutual issue preclusion and so P could win against the employer? </vt:lpstr>
      <vt:lpstr>Virginia (and some other states)…  allow only defensive nonmutual issue preclusion</vt:lpstr>
      <vt:lpstr>defensive   - defendant in second suit was not a party in first suit and uses nonmutual issue preclusion as a shield   - two sub-types: precluded party was a 1) plaintiff or 2) defendant in 1st suit</vt:lpstr>
      <vt:lpstr>Blonder-Tongue Labs (US 1971)  Univ. of Illinois Foundation first sues Winegard Co. concerning patent infringement  - U. of Ill. lost (patent invalid)  - U. of Ill. then sues B-T concerning infringement of same patent</vt:lpstr>
      <vt:lpstr>accident involving A, B, and C  A sues B for negligence and wins (B is found negligent)  B then sues C for negligence in connection with the same accident  C offers the defense of B’s contributory negligence   – B precluded from relitigating his negligence</vt:lpstr>
      <vt:lpstr>federal and some states also allow offensive nonmutual issue preclusion under certain circumstances  plaintiff in second suit was not a party in first suit and uses issue preclusion as a sword   - two sub-types: precluded party was a 1) plaintiff or 2) defendant in 1st suit</vt:lpstr>
      <vt:lpstr>accident involving A, B, and C  A sues B for negligence  A wins (B is found negligent)  C then sues B for negligence in connection with the same accident   – if offensive nonmutual issue preclusion is allowed, then B is precluded from litigating own negligence</vt:lpstr>
      <vt:lpstr>accident involving A, B, and C  A sues B for negligence  B wins (A is found contributorily negligent)  C then sues A for negligence in connection with the same accident   – if offensive nonmutual issue preclusion is allowed, then A is precluded from litigating own negligence</vt:lpstr>
      <vt:lpstr>Parklane Hosiery v. Shore  (U.S. 1979)   </vt:lpstr>
      <vt:lpstr>Amendment VII In suits at common law, where the value in controversy shall exceed twenty dollars, the right of trial by jury shall be preserved, and no fact tried by a jury, shall be otherwise reexamined in any court of the United States, than according to the rules of the common law. </vt:lpstr>
      <vt:lpstr>Since a plaintiff will be able to rely on a previous judgment against a defendant but will not be bound by that judgment if the defendant wins, the plaintiff has every incentive to adopt a "wait and see" attitude, in the hope that the first action by another plaintiff will result in a favorable judgment. Thus offensive use of collateral estoppel will likely increase rather than decrease the total amount of litigation, since potential plaintiffs will have everything to gain and nothing to lose by not intervening in the first action.</vt:lpstr>
      <vt:lpstr>accident involving A, B, and C  A sues B for negligence  A wins (B is found negligent)  C then sues B for negligence in connection with the same accident   – if offensive nonmutual issue preclusion is allowed, then B is precluded from litigating own negligence</vt:lpstr>
      <vt:lpstr>A second argument against offensive use of collateral estoppel is that it may be unfair to a defendant. If a defendant in the first action is sued for small or nominal damages, he may have little incentive to defend vigorously, particularly if future suits are not foreseeable. Allowing offensive collateral estoppel may also be unfair to a defendant if the judgment relied upon as a basis for the estoppel is itself inconsistent with one or more previous judgments in favor of the defendant. Still another situation where it might be unfair to apply offensive estoppel is where the second action affords the defendant procedural opportunities unavailable in the first action that could readily cause a different result. </vt:lpstr>
      <vt:lpstr>P1 sues D Corp for damages from defective product – loses (product not defective)  P2 sues D Corp for damages from defective product – loses (product not defective)  P3 sues D Corp for damages from defective product – loses (product not defective)  P4 sues D Corp for damages from defective product – wins (product defective)  P5-1000 take advantage of offensive nonmutual issue preclusion against D Corp…?</vt:lpstr>
      <vt:lpstr> DISTINGUISH!  P sues D for negligence. P wins (D is negligent). X knew about the suit but refused to intervene. X sues D for negligence in connection with the same accident. X may not be able to issue preclude D concerning D’s negligence.  P sues D to put up a dam. X’s property will be flooded, but he refuses to intervene in the suit. P wins. X may be precluded to sue D to take down dam.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Owner</dc:creator>
  <cp:lastModifiedBy>Green, Michael S</cp:lastModifiedBy>
  <cp:revision>541</cp:revision>
  <cp:lastPrinted>2017-10-09T17:13:38Z</cp:lastPrinted>
  <dcterms:created xsi:type="dcterms:W3CDTF">2017-09-12T14:18:22Z</dcterms:created>
  <dcterms:modified xsi:type="dcterms:W3CDTF">2019-11-13T13:14:11Z</dcterms:modified>
</cp:coreProperties>
</file>