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handoutMasterIdLst>
    <p:handoutMasterId r:id="rId67"/>
  </p:handoutMasterIdLst>
  <p:sldIdLst>
    <p:sldId id="257" r:id="rId2"/>
    <p:sldId id="808" r:id="rId3"/>
    <p:sldId id="823" r:id="rId4"/>
    <p:sldId id="824" r:id="rId5"/>
    <p:sldId id="875" r:id="rId6"/>
    <p:sldId id="826" r:id="rId7"/>
    <p:sldId id="830" r:id="rId8"/>
    <p:sldId id="923" r:id="rId9"/>
    <p:sldId id="861" r:id="rId10"/>
    <p:sldId id="834" r:id="rId11"/>
    <p:sldId id="876" r:id="rId12"/>
    <p:sldId id="898" r:id="rId13"/>
    <p:sldId id="899" r:id="rId14"/>
    <p:sldId id="900" r:id="rId15"/>
    <p:sldId id="901" r:id="rId16"/>
    <p:sldId id="902" r:id="rId17"/>
    <p:sldId id="877" r:id="rId18"/>
    <p:sldId id="897" r:id="rId19"/>
    <p:sldId id="880" r:id="rId20"/>
    <p:sldId id="850" r:id="rId21"/>
    <p:sldId id="852" r:id="rId22"/>
    <p:sldId id="853" r:id="rId23"/>
    <p:sldId id="858" r:id="rId24"/>
    <p:sldId id="920" r:id="rId25"/>
    <p:sldId id="921" r:id="rId26"/>
    <p:sldId id="928" r:id="rId27"/>
    <p:sldId id="929" r:id="rId28"/>
    <p:sldId id="959" r:id="rId29"/>
    <p:sldId id="960" r:id="rId30"/>
    <p:sldId id="961" r:id="rId31"/>
    <p:sldId id="962" r:id="rId32"/>
    <p:sldId id="963" r:id="rId33"/>
    <p:sldId id="964" r:id="rId34"/>
    <p:sldId id="965" r:id="rId35"/>
    <p:sldId id="966" r:id="rId36"/>
    <p:sldId id="967" r:id="rId37"/>
    <p:sldId id="968" r:id="rId38"/>
    <p:sldId id="969" r:id="rId39"/>
    <p:sldId id="970" r:id="rId40"/>
    <p:sldId id="971" r:id="rId41"/>
    <p:sldId id="972" r:id="rId42"/>
    <p:sldId id="973" r:id="rId43"/>
    <p:sldId id="974" r:id="rId44"/>
    <p:sldId id="975" r:id="rId45"/>
    <p:sldId id="976" r:id="rId46"/>
    <p:sldId id="977" r:id="rId47"/>
    <p:sldId id="978" r:id="rId48"/>
    <p:sldId id="979" r:id="rId49"/>
    <p:sldId id="980" r:id="rId50"/>
    <p:sldId id="981" r:id="rId51"/>
    <p:sldId id="982" r:id="rId52"/>
    <p:sldId id="983" r:id="rId53"/>
    <p:sldId id="984" r:id="rId54"/>
    <p:sldId id="985" r:id="rId55"/>
    <p:sldId id="986" r:id="rId56"/>
    <p:sldId id="987" r:id="rId57"/>
    <p:sldId id="988" r:id="rId58"/>
    <p:sldId id="989" r:id="rId59"/>
    <p:sldId id="990" r:id="rId60"/>
    <p:sldId id="991" r:id="rId61"/>
    <p:sldId id="992" r:id="rId62"/>
    <p:sldId id="993" r:id="rId63"/>
    <p:sldId id="994" r:id="rId64"/>
    <p:sldId id="995" r:id="rId6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439" autoAdjust="0"/>
    <p:restoredTop sz="94660"/>
  </p:normalViewPr>
  <p:slideViewPr>
    <p:cSldViewPr snapToGrid="0">
      <p:cViewPr varScale="1">
        <p:scale>
          <a:sx n="77" d="100"/>
          <a:sy n="77" d="100"/>
        </p:scale>
        <p:origin x="36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11/11/2019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11/11/2019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smtClean="0"/>
              <a:t>Tues., </a:t>
            </a:r>
            <a:r>
              <a:rPr lang="en-US" altLang="en-US" dirty="0"/>
              <a:t>Nov. </a:t>
            </a:r>
            <a:r>
              <a:rPr lang="en-US" altLang="en-US" dirty="0" smtClean="0"/>
              <a:t>12</a:t>
            </a:r>
            <a:endParaRPr lang="en-US" altLang="en-US" dirty="0"/>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a:xfrm>
            <a:off x="2895600" y="1063626"/>
            <a:ext cx="6286500" cy="4651375"/>
          </a:xfrm>
        </p:spPr>
        <p:txBody>
          <a:bodyPr/>
          <a:lstStyle/>
          <a:p>
            <a:pPr eaLnBrk="1" hangingPunct="1"/>
            <a:r>
              <a:rPr lang="en-US" altLang="en-US"/>
              <a:t>scope of a claim</a:t>
            </a:r>
          </a:p>
        </p:txBody>
      </p:sp>
    </p:spTree>
    <p:extLst>
      <p:ext uri="{BB962C8B-B14F-4D97-AF65-F5344CB8AC3E}">
        <p14:creationId xmlns:p14="http://schemas.microsoft.com/office/powerpoint/2010/main" val="3310885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35" y="365125"/>
            <a:ext cx="11004665" cy="5960860"/>
          </a:xfrm>
        </p:spPr>
        <p:txBody>
          <a:bodyPr/>
          <a:lstStyle/>
          <a:p>
            <a:pPr algn="ctr"/>
            <a:r>
              <a:rPr lang="en-US" dirty="0"/>
              <a:t>RIVER PARK, INC. v. CITY OF HIGHLAND PARK </a:t>
            </a:r>
            <a:br>
              <a:rPr lang="en-US" dirty="0"/>
            </a:br>
            <a:r>
              <a:rPr lang="en-US" dirty="0"/>
              <a:t>(Ill. 1998)</a:t>
            </a:r>
          </a:p>
        </p:txBody>
      </p:sp>
    </p:spTree>
    <p:extLst>
      <p:ext uri="{BB962C8B-B14F-4D97-AF65-F5344CB8AC3E}">
        <p14:creationId xmlns:p14="http://schemas.microsoft.com/office/powerpoint/2010/main" val="1636521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981200" y="274638"/>
            <a:ext cx="8229600" cy="6278562"/>
          </a:xfrm>
        </p:spPr>
        <p:txBody>
          <a:bodyPr/>
          <a:lstStyle/>
          <a:p>
            <a:r>
              <a:rPr lang="en-US" altLang="en-US"/>
              <a:t>interjurisdictional claim preclusion</a:t>
            </a:r>
          </a:p>
        </p:txBody>
      </p:sp>
    </p:spTree>
    <p:extLst>
      <p:ext uri="{BB962C8B-B14F-4D97-AF65-F5344CB8AC3E}">
        <p14:creationId xmlns:p14="http://schemas.microsoft.com/office/powerpoint/2010/main" val="2597965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06829" y="274638"/>
            <a:ext cx="11463251" cy="6278562"/>
          </a:xfrm>
        </p:spPr>
        <p:txBody>
          <a:bodyPr>
            <a:normAutofit/>
          </a:bodyPr>
          <a:lstStyle/>
          <a:p>
            <a:pPr algn="l"/>
            <a:r>
              <a:rPr lang="en-US" altLang="en-US" sz="3600" dirty="0"/>
              <a:t>- P sues D in state court in Georgia for breach of contract</a:t>
            </a:r>
            <a:br>
              <a:rPr lang="en-US" altLang="en-US" sz="3600" dirty="0"/>
            </a:br>
            <a:r>
              <a:rPr lang="en-US" altLang="en-US" sz="3600" dirty="0"/>
              <a:t/>
            </a:r>
            <a:br>
              <a:rPr lang="en-US" altLang="en-US" sz="3600" dirty="0"/>
            </a:br>
            <a:r>
              <a:rPr lang="en-US" altLang="en-US" sz="3600" dirty="0"/>
              <a:t>- Georgia preclusion law allows separate suits in law and equity</a:t>
            </a:r>
            <a:br>
              <a:rPr lang="en-US" altLang="en-US" sz="3600" dirty="0"/>
            </a:br>
            <a:r>
              <a:rPr lang="en-US" altLang="en-US" sz="3600" dirty="0"/>
              <a:t/>
            </a:r>
            <a:br>
              <a:rPr lang="en-US" altLang="en-US" sz="3600" dirty="0"/>
            </a:br>
            <a:r>
              <a:rPr lang="en-US" altLang="en-US" sz="3600" dirty="0"/>
              <a:t>- judgment for D, there was no contract</a:t>
            </a:r>
            <a:br>
              <a:rPr lang="en-US" altLang="en-US" sz="3600" dirty="0"/>
            </a:br>
            <a:r>
              <a:rPr lang="en-US" altLang="en-US" sz="3600" dirty="0"/>
              <a:t/>
            </a:r>
            <a:br>
              <a:rPr lang="en-US" altLang="en-US" sz="3600" dirty="0"/>
            </a:br>
            <a:r>
              <a:rPr lang="en-US" altLang="en-US" sz="3600" dirty="0"/>
              <a:t>- P then sues D in state court in California for quantum </a:t>
            </a:r>
            <a:r>
              <a:rPr lang="en-US" altLang="en-US" sz="3600" dirty="0" err="1"/>
              <a:t>meruit</a:t>
            </a:r>
            <a:r>
              <a:rPr lang="en-US" altLang="en-US" sz="3600" dirty="0"/>
              <a:t/>
            </a:r>
            <a:br>
              <a:rPr lang="en-US" altLang="en-US" sz="3600" dirty="0"/>
            </a:br>
            <a:r>
              <a:rPr lang="en-US" altLang="en-US" sz="3600" dirty="0"/>
              <a:t/>
            </a:r>
            <a:br>
              <a:rPr lang="en-US" altLang="en-US" sz="3600" dirty="0"/>
            </a:br>
            <a:r>
              <a:rPr lang="en-US" altLang="en-US" sz="3600" dirty="0"/>
              <a:t>- California preclusion law does not allow separate suits in law and equity</a:t>
            </a:r>
          </a:p>
        </p:txBody>
      </p:sp>
    </p:spTree>
    <p:extLst>
      <p:ext uri="{BB962C8B-B14F-4D97-AF65-F5344CB8AC3E}">
        <p14:creationId xmlns:p14="http://schemas.microsoft.com/office/powerpoint/2010/main" val="1101384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524000" y="274638"/>
            <a:ext cx="9067800" cy="6583362"/>
          </a:xfrm>
        </p:spPr>
        <p:txBody>
          <a:bodyPr/>
          <a:lstStyle/>
          <a:p>
            <a:r>
              <a:rPr lang="en-US" altLang="en-US"/>
              <a:t>Art IV, § 1. </a:t>
            </a:r>
            <a:br>
              <a:rPr lang="en-US" altLang="en-US"/>
            </a:br>
            <a:r>
              <a:rPr lang="en-US" altLang="en-US"/>
              <a:t>Full Faith and Credit shall be given in each State to the public Acts, Records, and judicial Proceedings of every other State. And the Congress may by general Laws prescribe the Manner in which such Acts, Records and Proceedings shall be proved, and the Effect thereof. </a:t>
            </a:r>
            <a:br>
              <a:rPr lang="en-US" altLang="en-US"/>
            </a:br>
            <a:endParaRPr lang="en-US" altLang="en-US"/>
          </a:p>
        </p:txBody>
      </p:sp>
    </p:spTree>
    <p:extLst>
      <p:ext uri="{BB962C8B-B14F-4D97-AF65-F5344CB8AC3E}">
        <p14:creationId xmlns:p14="http://schemas.microsoft.com/office/powerpoint/2010/main" val="3073001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06829" y="274638"/>
            <a:ext cx="11463251" cy="6278562"/>
          </a:xfrm>
        </p:spPr>
        <p:txBody>
          <a:bodyPr>
            <a:normAutofit/>
          </a:bodyPr>
          <a:lstStyle/>
          <a:p>
            <a:pPr algn="l"/>
            <a:r>
              <a:rPr lang="en-US" altLang="en-US" sz="3600" dirty="0"/>
              <a:t>- P sues D in federal court in Illinois under federal civil rights law</a:t>
            </a:r>
            <a:br>
              <a:rPr lang="en-US" altLang="en-US" sz="3600" dirty="0"/>
            </a:br>
            <a:r>
              <a:rPr lang="en-US" altLang="en-US" sz="3600" dirty="0"/>
              <a:t/>
            </a:r>
            <a:br>
              <a:rPr lang="en-US" altLang="en-US" sz="3600" dirty="0"/>
            </a:br>
            <a:r>
              <a:rPr lang="en-US" altLang="en-US" sz="3600" dirty="0"/>
              <a:t>- federal law uses the transaction approach</a:t>
            </a:r>
            <a:br>
              <a:rPr lang="en-US" altLang="en-US" sz="3600" dirty="0"/>
            </a:br>
            <a:r>
              <a:rPr lang="en-US" altLang="en-US" sz="3600" dirty="0"/>
              <a:t/>
            </a:r>
            <a:br>
              <a:rPr lang="en-US" altLang="en-US" sz="3600" dirty="0"/>
            </a:br>
            <a:r>
              <a:rPr lang="en-US" altLang="en-US" sz="3600" dirty="0"/>
              <a:t>- judgment for D</a:t>
            </a:r>
            <a:br>
              <a:rPr lang="en-US" altLang="en-US" sz="3600" dirty="0"/>
            </a:br>
            <a:r>
              <a:rPr lang="en-US" altLang="en-US" sz="3600" dirty="0"/>
              <a:t/>
            </a:r>
            <a:br>
              <a:rPr lang="en-US" altLang="en-US" sz="3600" dirty="0"/>
            </a:br>
            <a:r>
              <a:rPr lang="en-US" altLang="en-US" sz="3600" dirty="0"/>
              <a:t>- P then sues D in state court in Illinois under Illinois law</a:t>
            </a:r>
            <a:br>
              <a:rPr lang="en-US" altLang="en-US" sz="3600" dirty="0"/>
            </a:br>
            <a:r>
              <a:rPr lang="en-US" altLang="en-US" sz="3600" dirty="0"/>
              <a:t/>
            </a:r>
            <a:br>
              <a:rPr lang="en-US" altLang="en-US" sz="3600" dirty="0"/>
            </a:br>
            <a:r>
              <a:rPr lang="en-US" altLang="en-US" sz="3600" dirty="0"/>
              <a:t>- which preclusion law applies?</a:t>
            </a:r>
          </a:p>
        </p:txBody>
      </p:sp>
    </p:spTree>
    <p:extLst>
      <p:ext uri="{BB962C8B-B14F-4D97-AF65-F5344CB8AC3E}">
        <p14:creationId xmlns:p14="http://schemas.microsoft.com/office/powerpoint/2010/main" val="424719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06829" y="274638"/>
            <a:ext cx="11463251" cy="6278562"/>
          </a:xfrm>
        </p:spPr>
        <p:txBody>
          <a:bodyPr>
            <a:normAutofit fontScale="90000"/>
          </a:bodyPr>
          <a:lstStyle/>
          <a:p>
            <a:pPr algn="l"/>
            <a:r>
              <a:rPr lang="en-US" altLang="en-US" sz="3600" dirty="0"/>
              <a:t>- P sues D in federal court in Georgia under Georgia state law for breach of contract</a:t>
            </a:r>
            <a:br>
              <a:rPr lang="en-US" altLang="en-US" sz="3600" dirty="0"/>
            </a:br>
            <a:r>
              <a:rPr lang="en-US" altLang="en-US" sz="3600" dirty="0"/>
              <a:t/>
            </a:r>
            <a:br>
              <a:rPr lang="en-US" altLang="en-US" sz="3600" dirty="0"/>
            </a:br>
            <a:r>
              <a:rPr lang="en-US" altLang="en-US" sz="3600" dirty="0"/>
              <a:t>- Georgia preclusion law allows separate suits in law and equity</a:t>
            </a:r>
            <a:br>
              <a:rPr lang="en-US" altLang="en-US" sz="3600" dirty="0"/>
            </a:br>
            <a:r>
              <a:rPr lang="en-US" altLang="en-US" sz="3600" dirty="0"/>
              <a:t/>
            </a:r>
            <a:br>
              <a:rPr lang="en-US" altLang="en-US" sz="3600" dirty="0"/>
            </a:br>
            <a:r>
              <a:rPr lang="en-US" altLang="en-US" sz="3600" dirty="0"/>
              <a:t>- judgment for D, there was no contract</a:t>
            </a:r>
            <a:br>
              <a:rPr lang="en-US" altLang="en-US" sz="3600" dirty="0"/>
            </a:br>
            <a:r>
              <a:rPr lang="en-US" altLang="en-US" sz="3600" dirty="0"/>
              <a:t/>
            </a:r>
            <a:br>
              <a:rPr lang="en-US" altLang="en-US" sz="3600" dirty="0"/>
            </a:br>
            <a:r>
              <a:rPr lang="en-US" altLang="en-US" sz="3600" dirty="0"/>
              <a:t>- P then sues D in state court in California for quantum </a:t>
            </a:r>
            <a:r>
              <a:rPr lang="en-US" altLang="en-US" sz="3600" dirty="0" err="1"/>
              <a:t>meruit</a:t>
            </a:r>
            <a:r>
              <a:rPr lang="en-US" altLang="en-US" sz="3600" dirty="0"/>
              <a:t/>
            </a:r>
            <a:br>
              <a:rPr lang="en-US" altLang="en-US" sz="3600" dirty="0"/>
            </a:br>
            <a:r>
              <a:rPr lang="en-US" altLang="en-US" sz="3600" dirty="0"/>
              <a:t/>
            </a:r>
            <a:br>
              <a:rPr lang="en-US" altLang="en-US" sz="3600" dirty="0"/>
            </a:br>
            <a:r>
              <a:rPr lang="en-US" altLang="en-US" sz="3600" dirty="0"/>
              <a:t>- California uses the evidence approach </a:t>
            </a:r>
            <a:br>
              <a:rPr lang="en-US" altLang="en-US" sz="3600" dirty="0"/>
            </a:br>
            <a:r>
              <a:rPr lang="en-US" altLang="en-US" sz="3600" dirty="0"/>
              <a:t/>
            </a:r>
            <a:br>
              <a:rPr lang="en-US" altLang="en-US" sz="3600" dirty="0"/>
            </a:br>
            <a:r>
              <a:rPr lang="en-US" altLang="en-US" sz="3600" dirty="0"/>
              <a:t>- which preclusion law to use? federal? Georgia? California?</a:t>
            </a:r>
          </a:p>
        </p:txBody>
      </p:sp>
    </p:spTree>
    <p:extLst>
      <p:ext uri="{BB962C8B-B14F-4D97-AF65-F5344CB8AC3E}">
        <p14:creationId xmlns:p14="http://schemas.microsoft.com/office/powerpoint/2010/main" val="3181539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887" y="365125"/>
            <a:ext cx="10904913" cy="6176991"/>
          </a:xfrm>
        </p:spPr>
        <p:txBody>
          <a:bodyPr/>
          <a:lstStyle/>
          <a:p>
            <a:r>
              <a:rPr lang="en-US" dirty="0"/>
              <a:t>evidence test</a:t>
            </a:r>
          </a:p>
        </p:txBody>
      </p:sp>
    </p:spTree>
    <p:extLst>
      <p:ext uri="{BB962C8B-B14F-4D97-AF65-F5344CB8AC3E}">
        <p14:creationId xmlns:p14="http://schemas.microsoft.com/office/powerpoint/2010/main" val="3172860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468" y="365125"/>
            <a:ext cx="10729332" cy="5979919"/>
          </a:xfrm>
        </p:spPr>
        <p:txBody>
          <a:bodyPr/>
          <a:lstStyle/>
          <a:p>
            <a:r>
              <a:rPr lang="en-US" dirty="0"/>
              <a:t>primary rights test</a:t>
            </a:r>
          </a:p>
        </p:txBody>
      </p:sp>
    </p:spTree>
    <p:extLst>
      <p:ext uri="{BB962C8B-B14F-4D97-AF65-F5344CB8AC3E}">
        <p14:creationId xmlns:p14="http://schemas.microsoft.com/office/powerpoint/2010/main" val="3633839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idx="4294967295"/>
          </p:nvPr>
        </p:nvSpPr>
        <p:spPr>
          <a:xfrm>
            <a:off x="1684338" y="1063626"/>
            <a:ext cx="8888412" cy="4937125"/>
          </a:xfrm>
        </p:spPr>
        <p:txBody>
          <a:bodyPr>
            <a:normAutofit fontScale="90000"/>
          </a:bodyPr>
          <a:lstStyle/>
          <a:p>
            <a:pPr algn="l" eaLnBrk="1" hangingPunct="1"/>
            <a:r>
              <a:rPr lang="en-US" altLang="en-US" sz="2400"/>
              <a:t>Rest. (2d) of Judgments</a:t>
            </a:r>
            <a:br>
              <a:rPr lang="en-US" altLang="en-US" sz="2400"/>
            </a:br>
            <a:r>
              <a:rPr lang="en-US" altLang="en-US" sz="2400"/>
              <a:t>§ 24. Dimensions Of “Claim” For Purposes Of Merger Or Bar—General Rule Concerning “Splitting”</a:t>
            </a:r>
            <a:br>
              <a:rPr lang="en-US" altLang="en-US" sz="2400"/>
            </a:br>
            <a:r>
              <a:rPr lang="en-US" altLang="en-US" sz="2400"/>
              <a:t>(1) When a valid and final judgment rendered in an action extinguishes the plaintiff's claim pursuant to the rules of merger or bar the claim extinguished includes all rights of the plaintiff to remedies against the defendant with respect to all or any part of the transaction, or series of connected transactions, out of which the action arose.</a:t>
            </a:r>
            <a:br>
              <a:rPr lang="en-US" altLang="en-US" sz="2400"/>
            </a:br>
            <a:r>
              <a:rPr lang="en-US" altLang="en-US" sz="2400"/>
              <a:t>(2) What factual grouping constitutes a “transaction”, and what groupings constitute a “series”, are to be determined pragmatically, giving weight to such considerations as whether the facts are related in time, space, origin, or motivation, whether they form a convenient trial unit, and whether their treatment as a unit conforms to the parties' expectations or business understanding or usage.</a:t>
            </a:r>
            <a:br>
              <a:rPr lang="en-US" altLang="en-US" sz="2400"/>
            </a:br>
            <a:endParaRPr lang="en-US" altLang="en-US" sz="2400"/>
          </a:p>
        </p:txBody>
      </p:sp>
    </p:spTree>
    <p:extLst>
      <p:ext uri="{BB962C8B-B14F-4D97-AF65-F5344CB8AC3E}">
        <p14:creationId xmlns:p14="http://schemas.microsoft.com/office/powerpoint/2010/main" val="432483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905000" y="274638"/>
            <a:ext cx="8305800" cy="6126162"/>
          </a:xfrm>
        </p:spPr>
        <p:txBody>
          <a:bodyPr/>
          <a:lstStyle/>
          <a:p>
            <a:r>
              <a:rPr lang="en-US" altLang="en-US" dirty="0"/>
              <a:t>preclusion</a:t>
            </a:r>
            <a:br>
              <a:rPr lang="en-US" altLang="en-US" dirty="0"/>
            </a:br>
            <a:r>
              <a:rPr lang="en-US" altLang="en-US" dirty="0"/>
              <a:t/>
            </a:r>
            <a:br>
              <a:rPr lang="en-US" altLang="en-US" dirty="0"/>
            </a:br>
            <a:r>
              <a:rPr lang="en-US" altLang="en-US" dirty="0"/>
              <a:t>claim preclusion</a:t>
            </a:r>
            <a:br>
              <a:rPr lang="en-US" altLang="en-US" dirty="0"/>
            </a:br>
            <a:r>
              <a:rPr lang="en-US" altLang="en-US" dirty="0"/>
              <a:t>issue preclusion</a:t>
            </a:r>
          </a:p>
        </p:txBody>
      </p:sp>
    </p:spTree>
    <p:extLst>
      <p:ext uri="{BB962C8B-B14F-4D97-AF65-F5344CB8AC3E}">
        <p14:creationId xmlns:p14="http://schemas.microsoft.com/office/powerpoint/2010/main" val="3304695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600200" y="1131888"/>
            <a:ext cx="8839200" cy="4500562"/>
          </a:xfrm>
        </p:spPr>
        <p:txBody>
          <a:bodyPr>
            <a:normAutofit fontScale="90000"/>
          </a:bodyPr>
          <a:lstStyle/>
          <a:p>
            <a:pPr algn="l" eaLnBrk="1" hangingPunct="1"/>
            <a:r>
              <a:rPr lang="en-US" altLang="en-US" dirty="0"/>
              <a:t>P sues D for breach of contract – the product sent to P was defective</a:t>
            </a:r>
            <a:br>
              <a:rPr lang="en-US" altLang="en-US" dirty="0"/>
            </a:br>
            <a:r>
              <a:rPr lang="en-US" altLang="en-US" dirty="0"/>
              <a:t/>
            </a:r>
            <a:br>
              <a:rPr lang="en-US" altLang="en-US" dirty="0"/>
            </a:br>
            <a:r>
              <a:rPr lang="en-US" altLang="en-US" dirty="0"/>
              <a:t>P asks for damages and gets a judgment</a:t>
            </a:r>
            <a:br>
              <a:rPr lang="en-US" altLang="en-US" dirty="0"/>
            </a:br>
            <a:r>
              <a:rPr lang="en-US" altLang="en-US" dirty="0"/>
              <a:t/>
            </a:r>
            <a:br>
              <a:rPr lang="en-US" altLang="en-US" dirty="0"/>
            </a:br>
            <a:r>
              <a:rPr lang="en-US" altLang="en-US" dirty="0"/>
              <a:t>may P sue later for the amount that D overcharged P for the product?</a:t>
            </a:r>
          </a:p>
        </p:txBody>
      </p:sp>
    </p:spTree>
    <p:extLst>
      <p:ext uri="{BB962C8B-B14F-4D97-AF65-F5344CB8AC3E}">
        <p14:creationId xmlns:p14="http://schemas.microsoft.com/office/powerpoint/2010/main" val="3088868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981200" y="274638"/>
            <a:ext cx="8229600" cy="6202362"/>
          </a:xfrm>
        </p:spPr>
        <p:txBody>
          <a:bodyPr/>
          <a:lstStyle/>
          <a:p>
            <a:r>
              <a:rPr lang="en-US" altLang="en-US"/>
              <a:t>claim preclusion and changes in the law</a:t>
            </a:r>
          </a:p>
        </p:txBody>
      </p:sp>
    </p:spTree>
    <p:extLst>
      <p:ext uri="{BB962C8B-B14F-4D97-AF65-F5344CB8AC3E}">
        <p14:creationId xmlns:p14="http://schemas.microsoft.com/office/powerpoint/2010/main" val="2610017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74567" y="1063626"/>
            <a:ext cx="11388437" cy="5486803"/>
          </a:xfrm>
        </p:spPr>
        <p:txBody>
          <a:bodyPr>
            <a:normAutofit/>
          </a:bodyPr>
          <a:lstStyle/>
          <a:p>
            <a:pPr algn="l" eaLnBrk="1" hangingPunct="1"/>
            <a:r>
              <a:rPr lang="en-US" altLang="en-US" sz="3000" dirty="0"/>
              <a:t>- P sues D (a municipality) for employment discrimination on the basis of sex under Title VII of the Civil Rights Act of 1964</a:t>
            </a:r>
            <a:br>
              <a:rPr lang="en-US" altLang="en-US" sz="3000" dirty="0"/>
            </a:br>
            <a:r>
              <a:rPr lang="en-US" altLang="en-US" sz="3000" dirty="0"/>
              <a:t/>
            </a:r>
            <a:br>
              <a:rPr lang="en-US" altLang="en-US" sz="3000" dirty="0"/>
            </a:br>
            <a:r>
              <a:rPr lang="en-US" altLang="en-US" sz="3000" dirty="0"/>
              <a:t>- judgment for P with injunctive relief, but no compensatory damages, since it was held they are not available under Title VII</a:t>
            </a:r>
            <a:br>
              <a:rPr lang="en-US" altLang="en-US" sz="3000" dirty="0"/>
            </a:br>
            <a:r>
              <a:rPr lang="en-US" altLang="en-US" sz="3000" dirty="0"/>
              <a:t/>
            </a:r>
            <a:br>
              <a:rPr lang="en-US" altLang="en-US" sz="3000" dirty="0"/>
            </a:br>
            <a:r>
              <a:rPr lang="en-US" altLang="en-US" sz="3000" dirty="0"/>
              <a:t>- subsequently the Supreme Court decides that compensatory damages are available against municipalities under 42 USC 1983</a:t>
            </a:r>
            <a:br>
              <a:rPr lang="en-US" altLang="en-US" sz="3000" dirty="0"/>
            </a:br>
            <a:r>
              <a:rPr lang="en-US" altLang="en-US" sz="3000" dirty="0"/>
              <a:t/>
            </a:r>
            <a:br>
              <a:rPr lang="en-US" altLang="en-US" sz="3000" dirty="0"/>
            </a:br>
            <a:r>
              <a:rPr lang="en-US" altLang="en-US" sz="3000" dirty="0"/>
              <a:t>- P sues D under 1983 for compensatory damages for the past employment discrimination</a:t>
            </a:r>
            <a:br>
              <a:rPr lang="en-US" altLang="en-US" sz="3000" dirty="0"/>
            </a:br>
            <a:r>
              <a:rPr lang="en-US" altLang="en-US" sz="3000" dirty="0"/>
              <a:t/>
            </a:r>
            <a:br>
              <a:rPr lang="en-US" altLang="en-US" sz="3000" dirty="0"/>
            </a:br>
            <a:r>
              <a:rPr lang="en-US" altLang="en-US" sz="3000" dirty="0"/>
              <a:t>- claim precluded?</a:t>
            </a:r>
          </a:p>
        </p:txBody>
      </p:sp>
    </p:spTree>
    <p:extLst>
      <p:ext uri="{BB962C8B-B14F-4D97-AF65-F5344CB8AC3E}">
        <p14:creationId xmlns:p14="http://schemas.microsoft.com/office/powerpoint/2010/main" val="3241725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324196" y="266007"/>
            <a:ext cx="9715155" cy="5499793"/>
          </a:xfrm>
        </p:spPr>
        <p:txBody>
          <a:bodyPr>
            <a:normAutofit fontScale="90000"/>
          </a:bodyPr>
          <a:lstStyle/>
          <a:p>
            <a:pPr algn="l" eaLnBrk="1" hangingPunct="1"/>
            <a:r>
              <a:rPr lang="en-US" altLang="en-US" sz="4000" dirty="0"/>
              <a:t>P sues D Railroad alleging that the conductor was negligent in starting the car while P was disembarking and that as a result P broke his arm</a:t>
            </a:r>
            <a:br>
              <a:rPr lang="en-US" altLang="en-US" sz="4000" dirty="0"/>
            </a:br>
            <a:r>
              <a:rPr lang="en-US" altLang="en-US" sz="4000" dirty="0"/>
              <a:t/>
            </a:r>
            <a:br>
              <a:rPr lang="en-US" altLang="en-US" sz="4000" dirty="0"/>
            </a:br>
            <a:r>
              <a:rPr lang="en-US" altLang="en-US" sz="4000" dirty="0"/>
              <a:t>after judgment for P, P brings a new action against D alleging that after disembarking from the car he fell into a trench negligently left by D beside the road and broke his leg</a:t>
            </a:r>
            <a:br>
              <a:rPr lang="en-US" altLang="en-US" sz="4000" dirty="0"/>
            </a:br>
            <a:endParaRPr lang="en-US" altLang="en-US" sz="4000" dirty="0"/>
          </a:p>
        </p:txBody>
      </p:sp>
    </p:spTree>
    <p:extLst>
      <p:ext uri="{BB962C8B-B14F-4D97-AF65-F5344CB8AC3E}">
        <p14:creationId xmlns:p14="http://schemas.microsoft.com/office/powerpoint/2010/main" val="2995004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978" y="365125"/>
            <a:ext cx="10661822" cy="5986248"/>
          </a:xfrm>
        </p:spPr>
        <p:txBody>
          <a:bodyPr>
            <a:normAutofit fontScale="90000"/>
          </a:bodyPr>
          <a:lstStyle/>
          <a:p>
            <a:r>
              <a:rPr lang="en-US" dirty="0"/>
              <a:t>B owes A $500 on an obligation that matured on February 1</a:t>
            </a:r>
            <a:br>
              <a:rPr lang="en-US" dirty="0"/>
            </a:br>
            <a:r>
              <a:rPr lang="en-US" dirty="0"/>
              <a:t/>
            </a:r>
            <a:br>
              <a:rPr lang="en-US" dirty="0"/>
            </a:br>
            <a:r>
              <a:rPr lang="en-US" dirty="0"/>
              <a:t>A visits B on June 1 and requests payment, whereupon B commits an unprovoked assault upon A</a:t>
            </a:r>
            <a:br>
              <a:rPr lang="en-US" dirty="0"/>
            </a:br>
            <a:r>
              <a:rPr lang="en-US" dirty="0"/>
              <a:t/>
            </a:r>
            <a:br>
              <a:rPr lang="en-US" dirty="0"/>
            </a:br>
            <a:r>
              <a:rPr lang="en-US" dirty="0" err="1"/>
              <a:t>A</a:t>
            </a:r>
            <a:r>
              <a:rPr lang="en-US" dirty="0"/>
              <a:t> sues B on the debt and recovers</a:t>
            </a:r>
            <a:br>
              <a:rPr lang="en-US" dirty="0"/>
            </a:br>
            <a:r>
              <a:rPr lang="en-US" dirty="0"/>
              <a:t/>
            </a:r>
            <a:br>
              <a:rPr lang="en-US" dirty="0"/>
            </a:br>
            <a:r>
              <a:rPr lang="en-US" dirty="0"/>
              <a:t>may A maintain a second action against B based on the assault?</a:t>
            </a:r>
          </a:p>
        </p:txBody>
      </p:sp>
    </p:spTree>
    <p:extLst>
      <p:ext uri="{BB962C8B-B14F-4D97-AF65-F5344CB8AC3E}">
        <p14:creationId xmlns:p14="http://schemas.microsoft.com/office/powerpoint/2010/main" val="17089274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11" y="365125"/>
            <a:ext cx="10785389" cy="6196313"/>
          </a:xfrm>
        </p:spPr>
        <p:txBody>
          <a:bodyPr/>
          <a:lstStyle/>
          <a:p>
            <a:r>
              <a:rPr lang="en-US" dirty="0"/>
              <a:t>D buys goods at P store on credit during January, February and March</a:t>
            </a:r>
            <a:br>
              <a:rPr lang="en-US" dirty="0"/>
            </a:br>
            <a:r>
              <a:rPr lang="en-US" dirty="0"/>
              <a:t/>
            </a:r>
            <a:br>
              <a:rPr lang="en-US" dirty="0"/>
            </a:br>
            <a:r>
              <a:rPr lang="en-US" dirty="0"/>
              <a:t>in April P sues D for the debt incurred in  January</a:t>
            </a:r>
            <a:br>
              <a:rPr lang="en-US" dirty="0"/>
            </a:br>
            <a:r>
              <a:rPr lang="en-US" dirty="0"/>
              <a:t/>
            </a:r>
            <a:br>
              <a:rPr lang="en-US" dirty="0"/>
            </a:br>
            <a:r>
              <a:rPr lang="en-US" dirty="0"/>
              <a:t>may P later sues for the debt incurred on February or March</a:t>
            </a:r>
          </a:p>
        </p:txBody>
      </p:sp>
    </p:spTree>
    <p:extLst>
      <p:ext uri="{BB962C8B-B14F-4D97-AF65-F5344CB8AC3E}">
        <p14:creationId xmlns:p14="http://schemas.microsoft.com/office/powerpoint/2010/main" val="10538026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E1D8B-D194-1449-8EE6-390E5F590FB6}"/>
              </a:ext>
            </a:extLst>
          </p:cNvPr>
          <p:cNvSpPr>
            <a:spLocks noGrp="1"/>
          </p:cNvSpPr>
          <p:nvPr>
            <p:ph type="title"/>
          </p:nvPr>
        </p:nvSpPr>
        <p:spPr>
          <a:xfrm>
            <a:off x="553156" y="365125"/>
            <a:ext cx="10800644" cy="6159853"/>
          </a:xfrm>
        </p:spPr>
        <p:txBody>
          <a:bodyPr/>
          <a:lstStyle/>
          <a:p>
            <a:r>
              <a:rPr lang="en-US" dirty="0"/>
              <a:t>A pays state income taxes for the years 2011 and 2012 and state property tax for the year 2012</a:t>
            </a:r>
            <a:br>
              <a:rPr lang="en-US" dirty="0"/>
            </a:br>
            <a:r>
              <a:rPr lang="en-US" dirty="0"/>
              <a:t/>
            </a:r>
            <a:br>
              <a:rPr lang="en-US" dirty="0"/>
            </a:br>
            <a:r>
              <a:rPr lang="en-US" dirty="0"/>
              <a:t>in 2014 A sues state for overpayment of income taxes for 2011</a:t>
            </a:r>
          </a:p>
        </p:txBody>
      </p:sp>
    </p:spTree>
    <p:extLst>
      <p:ext uri="{BB962C8B-B14F-4D97-AF65-F5344CB8AC3E}">
        <p14:creationId xmlns:p14="http://schemas.microsoft.com/office/powerpoint/2010/main" val="18631924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F0522-CC56-DB45-9B76-E59A0A3B1E13}"/>
              </a:ext>
            </a:extLst>
          </p:cNvPr>
          <p:cNvSpPr>
            <a:spLocks noGrp="1"/>
          </p:cNvSpPr>
          <p:nvPr>
            <p:ph type="title"/>
          </p:nvPr>
        </p:nvSpPr>
        <p:spPr>
          <a:xfrm>
            <a:off x="496711" y="365125"/>
            <a:ext cx="10857089" cy="6125986"/>
          </a:xfrm>
        </p:spPr>
        <p:txBody>
          <a:bodyPr>
            <a:normAutofit/>
          </a:bodyPr>
          <a:lstStyle/>
          <a:p>
            <a:r>
              <a:rPr lang="en-US" dirty="0"/>
              <a:t>A brings an action against B in federal court for the purchase price of a boiler sold by A to B. B defends on the sole ground that the price has been paid, and judgment is given to A. </a:t>
            </a:r>
            <a:br>
              <a:rPr lang="en-US" dirty="0"/>
            </a:br>
            <a:r>
              <a:rPr lang="en-US" dirty="0"/>
              <a:t/>
            </a:r>
            <a:br>
              <a:rPr lang="en-US" dirty="0"/>
            </a:br>
            <a:r>
              <a:rPr lang="en-US" dirty="0"/>
              <a:t>B subsequently sues A for breach of warranty because the boiler was defective and exploded, causing damage to B. The explosion happened before A’s suit.</a:t>
            </a:r>
          </a:p>
        </p:txBody>
      </p:sp>
    </p:spTree>
    <p:extLst>
      <p:ext uri="{BB962C8B-B14F-4D97-AF65-F5344CB8AC3E}">
        <p14:creationId xmlns:p14="http://schemas.microsoft.com/office/powerpoint/2010/main" val="9455268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895600" y="1063626"/>
            <a:ext cx="6286500" cy="4594225"/>
          </a:xfrm>
        </p:spPr>
        <p:txBody>
          <a:bodyPr/>
          <a:lstStyle/>
          <a:p>
            <a:pPr eaLnBrk="1" hangingPunct="1"/>
            <a:r>
              <a:rPr lang="en-US" altLang="en-US"/>
              <a:t>privity</a:t>
            </a:r>
          </a:p>
        </p:txBody>
      </p:sp>
    </p:spTree>
    <p:extLst>
      <p:ext uri="{BB962C8B-B14F-4D97-AF65-F5344CB8AC3E}">
        <p14:creationId xmlns:p14="http://schemas.microsoft.com/office/powerpoint/2010/main" val="5043767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838450" y="1063626"/>
            <a:ext cx="6343650" cy="4651375"/>
          </a:xfrm>
        </p:spPr>
        <p:txBody>
          <a:bodyPr/>
          <a:lstStyle/>
          <a:p>
            <a:pPr eaLnBrk="1" hangingPunct="1"/>
            <a:r>
              <a:rPr lang="en-US" altLang="en-US"/>
              <a:t>guardian/ward</a:t>
            </a:r>
            <a:br>
              <a:rPr lang="en-US" altLang="en-US"/>
            </a:br>
            <a:r>
              <a:rPr lang="en-US" altLang="en-US"/>
              <a:t>trustee/beneficiary</a:t>
            </a:r>
            <a:br>
              <a:rPr lang="en-US" altLang="en-US"/>
            </a:br>
            <a:r>
              <a:rPr lang="en-US" altLang="en-US"/>
              <a:t>executor/decedent</a:t>
            </a:r>
            <a:br>
              <a:rPr lang="en-US" altLang="en-US"/>
            </a:br>
            <a:endParaRPr lang="en-US" altLang="en-US"/>
          </a:p>
        </p:txBody>
      </p:sp>
    </p:spTree>
    <p:extLst>
      <p:ext uri="{BB962C8B-B14F-4D97-AF65-F5344CB8AC3E}">
        <p14:creationId xmlns:p14="http://schemas.microsoft.com/office/powerpoint/2010/main" val="1989775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057400" y="274638"/>
            <a:ext cx="8153400" cy="6049962"/>
          </a:xfrm>
        </p:spPr>
        <p:txBody>
          <a:bodyPr/>
          <a:lstStyle/>
          <a:p>
            <a:r>
              <a:rPr lang="en-US" altLang="en-US"/>
              <a:t>requirements for claim preclusion</a:t>
            </a:r>
          </a:p>
        </p:txBody>
      </p:sp>
    </p:spTree>
    <p:extLst>
      <p:ext uri="{BB962C8B-B14F-4D97-AF65-F5344CB8AC3E}">
        <p14:creationId xmlns:p14="http://schemas.microsoft.com/office/powerpoint/2010/main" val="325952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1063626"/>
            <a:ext cx="11247120" cy="4708525"/>
          </a:xfrm>
        </p:spPr>
        <p:txBody>
          <a:bodyPr>
            <a:normAutofit fontScale="90000"/>
          </a:bodyPr>
          <a:lstStyle/>
          <a:p>
            <a:pPr algn="l" eaLnBrk="1" hangingPunct="1"/>
            <a:r>
              <a:rPr lang="en-US" altLang="en-US" sz="4000" dirty="0"/>
              <a:t>- P as guardian of X sues D for negligence in an accident in which X and D were involved</a:t>
            </a:r>
            <a:br>
              <a:rPr lang="en-US" altLang="en-US" sz="4000" dirty="0"/>
            </a:br>
            <a:r>
              <a:rPr lang="en-US" altLang="en-US" sz="4000" dirty="0"/>
              <a:t/>
            </a:r>
            <a:br>
              <a:rPr lang="en-US" altLang="en-US" sz="4000" dirty="0"/>
            </a:br>
            <a:r>
              <a:rPr lang="en-US" altLang="en-US" sz="4000" dirty="0"/>
              <a:t>- P loses (D not negligent)</a:t>
            </a:r>
            <a:br>
              <a:rPr lang="en-US" altLang="en-US" sz="4000" dirty="0"/>
            </a:br>
            <a:r>
              <a:rPr lang="en-US" altLang="en-US" sz="4000" dirty="0"/>
              <a:t/>
            </a:r>
            <a:br>
              <a:rPr lang="en-US" altLang="en-US" sz="4000" dirty="0"/>
            </a:br>
            <a:r>
              <a:rPr lang="en-US" altLang="en-US" sz="4000" dirty="0"/>
              <a:t>- X, upon obtaining maturity, then sues D for negligence in connection with the same accident</a:t>
            </a:r>
            <a:br>
              <a:rPr lang="en-US" altLang="en-US" sz="4000" dirty="0"/>
            </a:br>
            <a:r>
              <a:rPr lang="en-US" altLang="en-US" sz="4000" dirty="0"/>
              <a:t/>
            </a:r>
            <a:br>
              <a:rPr lang="en-US" altLang="en-US" sz="4000" dirty="0"/>
            </a:br>
            <a:r>
              <a:rPr lang="en-US" altLang="en-US" sz="4000" dirty="0"/>
              <a:t>- precluded?</a:t>
            </a:r>
          </a:p>
        </p:txBody>
      </p:sp>
    </p:spTree>
    <p:extLst>
      <p:ext uri="{BB962C8B-B14F-4D97-AF65-F5344CB8AC3E}">
        <p14:creationId xmlns:p14="http://schemas.microsoft.com/office/powerpoint/2010/main" val="27209888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764772" y="1063626"/>
            <a:ext cx="9714318" cy="4537075"/>
          </a:xfrm>
        </p:spPr>
        <p:txBody>
          <a:bodyPr>
            <a:normAutofit fontScale="90000"/>
          </a:bodyPr>
          <a:lstStyle/>
          <a:p>
            <a:pPr algn="l" eaLnBrk="1" hangingPunct="1"/>
            <a:r>
              <a:rPr lang="en-CA" altLang="en-US" sz="4000" dirty="0"/>
              <a:t>- P sues D to determine whether P has an easement to D’s property</a:t>
            </a:r>
            <a:br>
              <a:rPr lang="en-CA" altLang="en-US" sz="4000" dirty="0"/>
            </a:br>
            <a:r>
              <a:rPr lang="en-US" altLang="en-US" sz="4000" b="1" dirty="0"/>
              <a:t/>
            </a:r>
            <a:br>
              <a:rPr lang="en-US" altLang="en-US" sz="4000" b="1" dirty="0"/>
            </a:br>
            <a:r>
              <a:rPr lang="en-US" altLang="en-US" sz="4000" b="1" dirty="0"/>
              <a:t>- </a:t>
            </a:r>
            <a:r>
              <a:rPr lang="en-CA" altLang="en-US" sz="4000" dirty="0"/>
              <a:t>P wins</a:t>
            </a:r>
            <a:br>
              <a:rPr lang="en-CA" altLang="en-US" sz="4000" dirty="0"/>
            </a:br>
            <a:r>
              <a:rPr lang="en-US" altLang="en-US" sz="4000" b="1" dirty="0"/>
              <a:t/>
            </a:r>
            <a:br>
              <a:rPr lang="en-US" altLang="en-US" sz="4000" b="1" dirty="0"/>
            </a:br>
            <a:r>
              <a:rPr lang="en-US" altLang="en-US" sz="4000" b="1" dirty="0"/>
              <a:t>- </a:t>
            </a:r>
            <a:r>
              <a:rPr lang="en-CA" altLang="en-US" sz="4000" dirty="0"/>
              <a:t>D sells the property to X</a:t>
            </a:r>
            <a:br>
              <a:rPr lang="en-CA" altLang="en-US" sz="4000" dirty="0"/>
            </a:br>
            <a:r>
              <a:rPr lang="en-US" altLang="en-US" sz="4000" b="1" dirty="0"/>
              <a:t/>
            </a:r>
            <a:br>
              <a:rPr lang="en-US" altLang="en-US" sz="4000" b="1" dirty="0"/>
            </a:br>
            <a:r>
              <a:rPr lang="en-US" altLang="en-US" sz="4000" b="1" dirty="0"/>
              <a:t>- </a:t>
            </a:r>
            <a:r>
              <a:rPr lang="en-CA" altLang="en-US" sz="4000" dirty="0"/>
              <a:t>X finds P on his property and sues P in ejectment</a:t>
            </a:r>
            <a:br>
              <a:rPr lang="en-CA" altLang="en-US" sz="4000" dirty="0"/>
            </a:br>
            <a:r>
              <a:rPr lang="en-US" altLang="en-US" sz="4000" b="1" dirty="0"/>
              <a:t/>
            </a:r>
            <a:br>
              <a:rPr lang="en-US" altLang="en-US" sz="4000" b="1" dirty="0"/>
            </a:br>
            <a:r>
              <a:rPr lang="en-US" altLang="en-US" sz="4000" b="1" dirty="0"/>
              <a:t>- </a:t>
            </a:r>
            <a:r>
              <a:rPr lang="en-CA" altLang="en-US" sz="4000" dirty="0"/>
              <a:t>P defends on the ground of the easement</a:t>
            </a:r>
            <a:br>
              <a:rPr lang="en-CA" altLang="en-US" sz="4000" dirty="0"/>
            </a:br>
            <a:r>
              <a:rPr lang="en-US" altLang="en-US" sz="4000" b="1" dirty="0"/>
              <a:t/>
            </a:r>
            <a:br>
              <a:rPr lang="en-US" altLang="en-US" sz="4000" b="1" dirty="0"/>
            </a:br>
            <a:r>
              <a:rPr lang="en-US" altLang="en-US" sz="4000" b="1" dirty="0"/>
              <a:t>- </a:t>
            </a:r>
            <a:r>
              <a:rPr lang="en-CA" altLang="en-US" sz="4000" dirty="0"/>
              <a:t>is X issue precluded?</a:t>
            </a:r>
            <a:endParaRPr lang="en-US" altLang="en-US" sz="4000" dirty="0"/>
          </a:p>
        </p:txBody>
      </p:sp>
    </p:spTree>
    <p:extLst>
      <p:ext uri="{BB962C8B-B14F-4D97-AF65-F5344CB8AC3E}">
        <p14:creationId xmlns:p14="http://schemas.microsoft.com/office/powerpoint/2010/main" val="38719376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3009900" y="1063626"/>
            <a:ext cx="6172200" cy="4422775"/>
          </a:xfrm>
        </p:spPr>
        <p:txBody>
          <a:bodyPr/>
          <a:lstStyle/>
          <a:p>
            <a:pPr eaLnBrk="1" hangingPunct="1"/>
            <a:r>
              <a:rPr lang="en-CA" altLang="en-US"/>
              <a:t>successor in interest</a:t>
            </a:r>
            <a:endParaRPr lang="en-US" altLang="en-US"/>
          </a:p>
        </p:txBody>
      </p:sp>
    </p:spTree>
    <p:extLst>
      <p:ext uri="{BB962C8B-B14F-4D97-AF65-F5344CB8AC3E}">
        <p14:creationId xmlns:p14="http://schemas.microsoft.com/office/powerpoint/2010/main" val="12327066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1063626"/>
            <a:ext cx="11247120" cy="4708525"/>
          </a:xfrm>
        </p:spPr>
        <p:txBody>
          <a:bodyPr>
            <a:normAutofit/>
          </a:bodyPr>
          <a:lstStyle/>
          <a:p>
            <a:pPr algn="l" eaLnBrk="1" hangingPunct="1"/>
            <a:r>
              <a:rPr lang="en-US" altLang="en-US" sz="4000" dirty="0"/>
              <a:t>- P as guardian of X sues D for negligence in an accident in which P, X and D were involved</a:t>
            </a:r>
            <a:br>
              <a:rPr lang="en-US" altLang="en-US" sz="4000" dirty="0"/>
            </a:br>
            <a:r>
              <a:rPr lang="en-US" altLang="en-US" sz="4000" dirty="0"/>
              <a:t/>
            </a:r>
            <a:br>
              <a:rPr lang="en-US" altLang="en-US" sz="4000" dirty="0"/>
            </a:br>
            <a:r>
              <a:rPr lang="en-US" altLang="en-US" sz="4000" dirty="0"/>
              <a:t>- X loses (D not negligent)</a:t>
            </a:r>
            <a:br>
              <a:rPr lang="en-US" altLang="en-US" sz="4000" dirty="0"/>
            </a:br>
            <a:r>
              <a:rPr lang="en-US" altLang="en-US" sz="4000" dirty="0"/>
              <a:t/>
            </a:r>
            <a:br>
              <a:rPr lang="en-US" altLang="en-US" sz="4000" dirty="0"/>
            </a:br>
            <a:r>
              <a:rPr lang="en-US" altLang="en-US" sz="4000" dirty="0"/>
              <a:t>- P then sues D in individual capacity for negligence</a:t>
            </a:r>
            <a:br>
              <a:rPr lang="en-US" altLang="en-US" sz="4000" dirty="0"/>
            </a:br>
            <a:r>
              <a:rPr lang="en-US" altLang="en-US" sz="4000" dirty="0"/>
              <a:t/>
            </a:r>
            <a:br>
              <a:rPr lang="en-US" altLang="en-US" sz="4000" dirty="0"/>
            </a:br>
            <a:r>
              <a:rPr lang="en-US" altLang="en-US" sz="4000" dirty="0"/>
              <a:t>- precluded?</a:t>
            </a:r>
          </a:p>
        </p:txBody>
      </p:sp>
    </p:spTree>
    <p:extLst>
      <p:ext uri="{BB962C8B-B14F-4D97-AF65-F5344CB8AC3E}">
        <p14:creationId xmlns:p14="http://schemas.microsoft.com/office/powerpoint/2010/main" val="27683062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571" y="365125"/>
            <a:ext cx="11046229" cy="5910984"/>
          </a:xfrm>
        </p:spPr>
        <p:txBody>
          <a:bodyPr>
            <a:normAutofit fontScale="90000"/>
          </a:bodyPr>
          <a:lstStyle/>
          <a:p>
            <a:r>
              <a:rPr lang="en-US" dirty="0"/>
              <a:t>water from river flowing from D’s property down to P’s is flooding P’s property</a:t>
            </a:r>
            <a:br>
              <a:rPr lang="en-US" dirty="0"/>
            </a:br>
            <a:r>
              <a:rPr lang="en-US" dirty="0"/>
              <a:t/>
            </a:r>
            <a:br>
              <a:rPr lang="en-US" dirty="0"/>
            </a:br>
            <a:r>
              <a:rPr lang="en-US" dirty="0"/>
              <a:t>P sues D to get D to build a dam</a:t>
            </a:r>
            <a:br>
              <a:rPr lang="en-US" dirty="0"/>
            </a:br>
            <a:r>
              <a:rPr lang="en-US" dirty="0"/>
              <a:t/>
            </a:r>
            <a:br>
              <a:rPr lang="en-US" dirty="0"/>
            </a:br>
            <a:r>
              <a:rPr lang="en-US" dirty="0"/>
              <a:t>P wins</a:t>
            </a:r>
            <a:br>
              <a:rPr lang="en-US" dirty="0"/>
            </a:br>
            <a:r>
              <a:rPr lang="en-US" dirty="0"/>
              <a:t/>
            </a:r>
            <a:br>
              <a:rPr lang="en-US" dirty="0"/>
            </a:br>
            <a:r>
              <a:rPr lang="en-US" dirty="0"/>
              <a:t>X, who knew about the suit but did not intervene, sues D to get D to take down the dam because water backing up from the dam is going on X’s property</a:t>
            </a:r>
          </a:p>
        </p:txBody>
      </p:sp>
    </p:spTree>
    <p:extLst>
      <p:ext uri="{BB962C8B-B14F-4D97-AF65-F5344CB8AC3E}">
        <p14:creationId xmlns:p14="http://schemas.microsoft.com/office/powerpoint/2010/main" val="8651600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551" y="365125"/>
            <a:ext cx="10711249" cy="6109816"/>
          </a:xfrm>
        </p:spPr>
        <p:txBody>
          <a:bodyPr/>
          <a:lstStyle/>
          <a:p>
            <a:r>
              <a:rPr lang="en-US" dirty="0"/>
              <a:t>exceptions to claim preclusion</a:t>
            </a:r>
          </a:p>
        </p:txBody>
      </p:sp>
    </p:spTree>
    <p:extLst>
      <p:ext uri="{BB962C8B-B14F-4D97-AF65-F5344CB8AC3E}">
        <p14:creationId xmlns:p14="http://schemas.microsoft.com/office/powerpoint/2010/main" val="25211194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843" y="365125"/>
            <a:ext cx="10908957" cy="6332237"/>
          </a:xfrm>
        </p:spPr>
        <p:txBody>
          <a:bodyPr>
            <a:noAutofit/>
          </a:bodyPr>
          <a:lstStyle/>
          <a:p>
            <a:r>
              <a:rPr lang="en-US" sz="3200" dirty="0"/>
              <a:t>§ 26 Exceptions to the General Rule Concerning Splitting</a:t>
            </a:r>
            <a:br>
              <a:rPr lang="en-US" sz="3200" dirty="0"/>
            </a:br>
            <a:r>
              <a:rPr lang="en-US" sz="3200" dirty="0"/>
              <a:t>(1) When any of the following circumstances exists, the general rule of § 24 does not apply to extinguish the claim, and part or all of the claim subsists as a possible basis for a second action by the plaintiff against the defendant:</a:t>
            </a:r>
            <a:br>
              <a:rPr lang="en-US" sz="3200" dirty="0"/>
            </a:br>
            <a:endParaRPr lang="en-US" sz="3200" dirty="0"/>
          </a:p>
        </p:txBody>
      </p:sp>
    </p:spTree>
    <p:extLst>
      <p:ext uri="{BB962C8B-B14F-4D97-AF65-F5344CB8AC3E}">
        <p14:creationId xmlns:p14="http://schemas.microsoft.com/office/powerpoint/2010/main" val="29290579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557" y="365125"/>
            <a:ext cx="10884243" cy="6159243"/>
          </a:xfrm>
        </p:spPr>
        <p:txBody>
          <a:bodyPr>
            <a:normAutofit/>
          </a:bodyPr>
          <a:lstStyle/>
          <a:p>
            <a:r>
              <a:rPr lang="en-US" dirty="0"/>
              <a:t>(a) The parties have agreed in terms or in effect that the plaintiff may split his claim, or the defendant has acquiesced therein</a:t>
            </a:r>
          </a:p>
        </p:txBody>
      </p:sp>
    </p:spTree>
    <p:extLst>
      <p:ext uri="{BB962C8B-B14F-4D97-AF65-F5344CB8AC3E}">
        <p14:creationId xmlns:p14="http://schemas.microsoft.com/office/powerpoint/2010/main" val="30789000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86" y="365125"/>
            <a:ext cx="10921314" cy="6270453"/>
          </a:xfrm>
        </p:spPr>
        <p:txBody>
          <a:bodyPr>
            <a:normAutofit/>
          </a:bodyPr>
          <a:lstStyle/>
          <a:p>
            <a:r>
              <a:rPr lang="en-US" dirty="0"/>
              <a:t>(b) The court in the first action has expressly reserved the plaintiff's right to maintain the second action</a:t>
            </a:r>
          </a:p>
        </p:txBody>
      </p:sp>
    </p:spTree>
    <p:extLst>
      <p:ext uri="{BB962C8B-B14F-4D97-AF65-F5344CB8AC3E}">
        <p14:creationId xmlns:p14="http://schemas.microsoft.com/office/powerpoint/2010/main" val="30756663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703" y="365125"/>
            <a:ext cx="10983097" cy="6245740"/>
          </a:xfrm>
        </p:spPr>
        <p:txBody>
          <a:bodyPr>
            <a:normAutofit fontScale="90000"/>
          </a:bodyPr>
          <a:lstStyle/>
          <a:p>
            <a:r>
              <a:rPr lang="en-US" dirty="0"/>
              <a:t>(c) The plaintiff was unable to rely on a certain theory of the case or to seek a certain remedy or form of relief in the first action because of the limitations on the subject matter jurisdiction of the courts or restrictions on their authority to entertain multiple theories or demands for multiple remedies or forms of relief in a single action, and the plaintiff desires in the second action to rely on that theory or to seek that remedy or form of relief</a:t>
            </a:r>
            <a:r>
              <a:rPr lang="en-US" b="1" dirty="0"/>
              <a:t/>
            </a:r>
            <a:br>
              <a:rPr lang="en-US" b="1" dirty="0"/>
            </a:br>
            <a:endParaRPr lang="en-US" dirty="0"/>
          </a:p>
        </p:txBody>
      </p:sp>
    </p:spTree>
    <p:extLst>
      <p:ext uri="{BB962C8B-B14F-4D97-AF65-F5344CB8AC3E}">
        <p14:creationId xmlns:p14="http://schemas.microsoft.com/office/powerpoint/2010/main" val="1312535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a:xfrm>
            <a:off x="2895600" y="1063626"/>
            <a:ext cx="6286500" cy="4594225"/>
          </a:xfrm>
        </p:spPr>
        <p:txBody>
          <a:bodyPr/>
          <a:lstStyle/>
          <a:p>
            <a:pPr eaLnBrk="1" hangingPunct="1"/>
            <a:r>
              <a:rPr lang="en-US" altLang="en-US"/>
              <a:t>there must be: </a:t>
            </a:r>
            <a:br>
              <a:rPr lang="en-US" altLang="en-US"/>
            </a:br>
            <a:r>
              <a:rPr lang="en-US" altLang="en-US"/>
              <a:t/>
            </a:r>
            <a:br>
              <a:rPr lang="en-US" altLang="en-US"/>
            </a:br>
            <a:r>
              <a:rPr lang="en-US" altLang="en-US"/>
              <a:t>a final judgment</a:t>
            </a:r>
          </a:p>
        </p:txBody>
      </p:sp>
    </p:spTree>
    <p:extLst>
      <p:ext uri="{BB962C8B-B14F-4D97-AF65-F5344CB8AC3E}">
        <p14:creationId xmlns:p14="http://schemas.microsoft.com/office/powerpoint/2010/main" val="36936765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059" y="365125"/>
            <a:ext cx="10970741" cy="6282810"/>
          </a:xfrm>
        </p:spPr>
        <p:txBody>
          <a:bodyPr/>
          <a:lstStyle/>
          <a:p>
            <a:r>
              <a:rPr lang="en-US" dirty="0"/>
              <a:t>P brings a state antitrust action against D in state court</a:t>
            </a:r>
            <a:br>
              <a:rPr lang="en-US" dirty="0"/>
            </a:br>
            <a:r>
              <a:rPr lang="en-US" dirty="0"/>
              <a:t/>
            </a:r>
            <a:br>
              <a:rPr lang="en-US" dirty="0"/>
            </a:br>
            <a:r>
              <a:rPr lang="en-US" dirty="0"/>
              <a:t>judgment for P</a:t>
            </a:r>
            <a:br>
              <a:rPr lang="en-US" dirty="0"/>
            </a:br>
            <a:r>
              <a:rPr lang="en-US" dirty="0"/>
              <a:t/>
            </a:r>
            <a:br>
              <a:rPr lang="en-US" dirty="0"/>
            </a:br>
            <a:r>
              <a:rPr lang="en-US" dirty="0" err="1"/>
              <a:t>P</a:t>
            </a:r>
            <a:r>
              <a:rPr lang="en-US" dirty="0"/>
              <a:t> then brings a federal antitrust action concerning the same transaction in federal court – precluded?</a:t>
            </a:r>
          </a:p>
        </p:txBody>
      </p:sp>
    </p:spTree>
    <p:extLst>
      <p:ext uri="{BB962C8B-B14F-4D97-AF65-F5344CB8AC3E}">
        <p14:creationId xmlns:p14="http://schemas.microsoft.com/office/powerpoint/2010/main" val="38814895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563" y="365125"/>
            <a:ext cx="11895438" cy="6134529"/>
          </a:xfrm>
        </p:spPr>
        <p:txBody>
          <a:bodyPr>
            <a:noAutofit/>
          </a:bodyPr>
          <a:lstStyle/>
          <a:p>
            <a:r>
              <a:rPr lang="en-US" sz="3600" dirty="0"/>
              <a:t>P brings a quasi in rem action against D for $2000 in unpaid lawyer’s fees in Or state court </a:t>
            </a:r>
            <a:br>
              <a:rPr lang="en-US" sz="3600" dirty="0"/>
            </a:br>
            <a:r>
              <a:rPr lang="en-US" sz="3600" dirty="0"/>
              <a:t/>
            </a:r>
            <a:br>
              <a:rPr lang="en-US" sz="3600" dirty="0"/>
            </a:br>
            <a:r>
              <a:rPr lang="en-US" sz="3600" dirty="0"/>
              <a:t>the value of the property is $1000</a:t>
            </a:r>
            <a:br>
              <a:rPr lang="en-US" sz="3600" dirty="0"/>
            </a:br>
            <a:r>
              <a:rPr lang="en-US" sz="3600" dirty="0"/>
              <a:t/>
            </a:r>
            <a:br>
              <a:rPr lang="en-US" sz="3600" dirty="0"/>
            </a:br>
            <a:r>
              <a:rPr lang="en-US" sz="3600" dirty="0"/>
              <a:t>Or allows limited appearances and D makes such an appearance</a:t>
            </a:r>
            <a:br>
              <a:rPr lang="en-US" sz="3600" dirty="0"/>
            </a:br>
            <a:r>
              <a:rPr lang="en-US" sz="3600" dirty="0"/>
              <a:t/>
            </a:r>
            <a:br>
              <a:rPr lang="en-US" sz="3600" dirty="0"/>
            </a:br>
            <a:r>
              <a:rPr lang="en-US" sz="3600" dirty="0"/>
              <a:t>judgment for P for $1000</a:t>
            </a:r>
            <a:br>
              <a:rPr lang="en-US" sz="3600" dirty="0"/>
            </a:br>
            <a:r>
              <a:rPr lang="en-US" sz="3600" dirty="0"/>
              <a:t/>
            </a:r>
            <a:br>
              <a:rPr lang="en-US" sz="3600" dirty="0"/>
            </a:br>
            <a:r>
              <a:rPr lang="en-US" sz="3600" dirty="0"/>
              <a:t>P then brings an in </a:t>
            </a:r>
            <a:r>
              <a:rPr lang="en-US" sz="3600" dirty="0" err="1"/>
              <a:t>personam</a:t>
            </a:r>
            <a:r>
              <a:rPr lang="en-US" sz="3600" dirty="0"/>
              <a:t> action against D in D’s domicile (Ca) for the remaining $1000</a:t>
            </a:r>
            <a:br>
              <a:rPr lang="en-US" sz="3600" dirty="0"/>
            </a:br>
            <a:r>
              <a:rPr lang="en-US" sz="3600" dirty="0"/>
              <a:t/>
            </a:r>
            <a:br>
              <a:rPr lang="en-US" sz="3600" dirty="0"/>
            </a:br>
            <a:r>
              <a:rPr lang="en-US" sz="3600" dirty="0"/>
              <a:t>precluded?</a:t>
            </a:r>
          </a:p>
        </p:txBody>
      </p:sp>
    </p:spTree>
    <p:extLst>
      <p:ext uri="{BB962C8B-B14F-4D97-AF65-F5344CB8AC3E}">
        <p14:creationId xmlns:p14="http://schemas.microsoft.com/office/powerpoint/2010/main" val="32676618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11" y="365125"/>
            <a:ext cx="10785389" cy="6307524"/>
          </a:xfrm>
        </p:spPr>
        <p:txBody>
          <a:bodyPr>
            <a:normAutofit/>
          </a:bodyPr>
          <a:lstStyle/>
          <a:p>
            <a:r>
              <a:rPr lang="en-US" dirty="0"/>
              <a:t>(d) The judgment in the first action was plainly inconsistent with the fair and equitable implementation of a statutory or constitutional scheme, or it is the sense of the scheme that the plaintiff should be permitted to split his claim</a:t>
            </a:r>
            <a:r>
              <a:rPr lang="en-US" b="1" dirty="0"/>
              <a:t/>
            </a:r>
            <a:br>
              <a:rPr lang="en-US" b="1" dirty="0"/>
            </a:br>
            <a:endParaRPr lang="en-US" dirty="0"/>
          </a:p>
        </p:txBody>
      </p:sp>
    </p:spTree>
    <p:extLst>
      <p:ext uri="{BB962C8B-B14F-4D97-AF65-F5344CB8AC3E}">
        <p14:creationId xmlns:p14="http://schemas.microsoft.com/office/powerpoint/2010/main" val="315466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86" y="365125"/>
            <a:ext cx="10921314" cy="6282810"/>
          </a:xfrm>
        </p:spPr>
        <p:txBody>
          <a:bodyPr>
            <a:normAutofit/>
          </a:bodyPr>
          <a:lstStyle/>
          <a:p>
            <a:r>
              <a:rPr lang="en-US" dirty="0"/>
              <a:t>African-Americans as a class sue city for racially segregating school</a:t>
            </a:r>
            <a:br>
              <a:rPr lang="en-US" dirty="0"/>
            </a:br>
            <a:r>
              <a:rPr lang="en-US" dirty="0"/>
              <a:t/>
            </a:r>
            <a:br>
              <a:rPr lang="en-US" dirty="0"/>
            </a:br>
            <a:r>
              <a:rPr lang="en-US" dirty="0"/>
              <a:t>this is pre-</a:t>
            </a:r>
            <a:r>
              <a:rPr lang="en-US" i="1" dirty="0"/>
              <a:t>Brown</a:t>
            </a:r>
            <a:r>
              <a:rPr lang="en-US" dirty="0"/>
              <a:t> and the plaintiffs lose</a:t>
            </a:r>
            <a:br>
              <a:rPr lang="en-US" dirty="0"/>
            </a:br>
            <a:r>
              <a:rPr lang="en-US" dirty="0"/>
              <a:t/>
            </a:r>
            <a:br>
              <a:rPr lang="en-US" dirty="0"/>
            </a:br>
            <a:r>
              <a:rPr lang="en-US" i="1" dirty="0"/>
              <a:t>Brown</a:t>
            </a:r>
            <a:r>
              <a:rPr lang="en-US" dirty="0"/>
              <a:t> is decided</a:t>
            </a:r>
            <a:br>
              <a:rPr lang="en-US" dirty="0"/>
            </a:br>
            <a:r>
              <a:rPr lang="en-US" dirty="0"/>
              <a:t/>
            </a:r>
            <a:br>
              <a:rPr lang="en-US" dirty="0"/>
            </a:br>
            <a:r>
              <a:rPr lang="en-US" dirty="0"/>
              <a:t>Ps are not claim precluded to sue again</a:t>
            </a:r>
          </a:p>
        </p:txBody>
      </p:sp>
    </p:spTree>
    <p:extLst>
      <p:ext uri="{BB962C8B-B14F-4D97-AF65-F5344CB8AC3E}">
        <p14:creationId xmlns:p14="http://schemas.microsoft.com/office/powerpoint/2010/main" val="13910335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270" y="365125"/>
            <a:ext cx="10859530" cy="6245740"/>
          </a:xfrm>
        </p:spPr>
        <p:txBody>
          <a:bodyPr>
            <a:normAutofit/>
          </a:bodyPr>
          <a:lstStyle/>
          <a:p>
            <a:r>
              <a:rPr lang="en-US" dirty="0"/>
              <a:t>(e) For reasons of substantive policy in a case involving a continuing or recurrent wrong, the plaintiff is given an option to sue once for the total harm, both past and prospective, or to sue from time to time for the damages incurred to the date of suit, and chooses the latter course</a:t>
            </a:r>
          </a:p>
        </p:txBody>
      </p:sp>
    </p:spTree>
    <p:extLst>
      <p:ext uri="{BB962C8B-B14F-4D97-AF65-F5344CB8AC3E}">
        <p14:creationId xmlns:p14="http://schemas.microsoft.com/office/powerpoint/2010/main" val="4154948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195" y="365125"/>
            <a:ext cx="10723605" cy="6134529"/>
          </a:xfrm>
        </p:spPr>
        <p:txBody>
          <a:bodyPr>
            <a:normAutofit/>
          </a:bodyPr>
          <a:lstStyle/>
          <a:p>
            <a:r>
              <a:rPr lang="en-US" dirty="0"/>
              <a:t>temporary vs. permanent nuisance</a:t>
            </a:r>
            <a:br>
              <a:rPr lang="en-US" dirty="0"/>
            </a:br>
            <a:endParaRPr lang="en-US" dirty="0"/>
          </a:p>
        </p:txBody>
      </p:sp>
    </p:spTree>
    <p:extLst>
      <p:ext uri="{BB962C8B-B14F-4D97-AF65-F5344CB8AC3E}">
        <p14:creationId xmlns:p14="http://schemas.microsoft.com/office/powerpoint/2010/main" val="7670819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580768" y="432486"/>
            <a:ext cx="10948086" cy="6190736"/>
          </a:xfrm>
        </p:spPr>
        <p:txBody>
          <a:bodyPr>
            <a:normAutofit fontScale="90000"/>
          </a:bodyPr>
          <a:lstStyle/>
          <a:p>
            <a:pPr algn="l" eaLnBrk="1" hangingPunct="1"/>
            <a:r>
              <a:rPr lang="en-US" altLang="en-US" dirty="0"/>
              <a:t>P sues D for mild asbestosis caused by asbestos exposure</a:t>
            </a:r>
            <a:br>
              <a:rPr lang="en-US" altLang="en-US" dirty="0"/>
            </a:br>
            <a:r>
              <a:rPr lang="en-US" altLang="en-US" dirty="0"/>
              <a:t/>
            </a:r>
            <a:br>
              <a:rPr lang="en-US" altLang="en-US" dirty="0"/>
            </a:br>
            <a:r>
              <a:rPr lang="en-US" altLang="en-US" dirty="0"/>
              <a:t>P receives damages</a:t>
            </a:r>
            <a:br>
              <a:rPr lang="en-US" altLang="en-US" dirty="0"/>
            </a:br>
            <a:r>
              <a:rPr lang="en-US" altLang="en-US" dirty="0"/>
              <a:t/>
            </a:r>
            <a:br>
              <a:rPr lang="en-US" altLang="en-US" dirty="0"/>
            </a:br>
            <a:r>
              <a:rPr lang="en-US" altLang="en-US" dirty="0"/>
              <a:t>years later, he develops deadly mesothelioma, a cancer caused by asbestos</a:t>
            </a:r>
            <a:br>
              <a:rPr lang="en-US" altLang="en-US" dirty="0"/>
            </a:br>
            <a:r>
              <a:rPr lang="en-US" altLang="en-US" dirty="0"/>
              <a:t/>
            </a:r>
            <a:br>
              <a:rPr lang="en-US" altLang="en-US" dirty="0"/>
            </a:br>
            <a:r>
              <a:rPr lang="en-US" altLang="en-US" dirty="0"/>
              <a:t>P sues D for this harm</a:t>
            </a:r>
            <a:br>
              <a:rPr lang="en-US" altLang="en-US" dirty="0"/>
            </a:br>
            <a:r>
              <a:rPr lang="en-US" altLang="en-US" dirty="0"/>
              <a:t/>
            </a:r>
            <a:br>
              <a:rPr lang="en-US" altLang="en-US" dirty="0"/>
            </a:br>
            <a:r>
              <a:rPr lang="en-US" altLang="en-US" dirty="0"/>
              <a:t>claim precluded?</a:t>
            </a:r>
            <a:br>
              <a:rPr lang="en-US" altLang="en-US" dirty="0"/>
            </a:br>
            <a:endParaRPr lang="en-US" altLang="en-US" dirty="0"/>
          </a:p>
        </p:txBody>
      </p:sp>
    </p:spTree>
    <p:extLst>
      <p:ext uri="{BB962C8B-B14F-4D97-AF65-F5344CB8AC3E}">
        <p14:creationId xmlns:p14="http://schemas.microsoft.com/office/powerpoint/2010/main" val="20846690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270" y="365125"/>
            <a:ext cx="10859530" cy="6134529"/>
          </a:xfrm>
        </p:spPr>
        <p:txBody>
          <a:bodyPr>
            <a:normAutofit/>
          </a:bodyPr>
          <a:lstStyle/>
          <a:p>
            <a:r>
              <a:rPr lang="en-US" dirty="0"/>
              <a:t>(f) It is clearly and convincingly shown that the policies favoring preclusion of a second action are overcome for an extraordinary reason, such as the apparent invalidity of a continuing restraint or condition having a vital relation to personal liberty or the failure of the prior litigation to yield a coherent disposition of the controversy.</a:t>
            </a:r>
          </a:p>
        </p:txBody>
      </p:sp>
    </p:spTree>
    <p:extLst>
      <p:ext uri="{BB962C8B-B14F-4D97-AF65-F5344CB8AC3E}">
        <p14:creationId xmlns:p14="http://schemas.microsoft.com/office/powerpoint/2010/main" val="31131599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952750" y="1063626"/>
            <a:ext cx="6229350" cy="4937125"/>
          </a:xfrm>
        </p:spPr>
        <p:txBody>
          <a:bodyPr/>
          <a:lstStyle/>
          <a:p>
            <a:pPr eaLnBrk="1" hangingPunct="1"/>
            <a:r>
              <a:rPr lang="en-US" altLang="en-US"/>
              <a:t>issue preclusion</a:t>
            </a:r>
          </a:p>
        </p:txBody>
      </p:sp>
    </p:spTree>
    <p:extLst>
      <p:ext uri="{BB962C8B-B14F-4D97-AF65-F5344CB8AC3E}">
        <p14:creationId xmlns:p14="http://schemas.microsoft.com/office/powerpoint/2010/main" val="13753728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95415" y="1063626"/>
            <a:ext cx="11479427" cy="4651375"/>
          </a:xfrm>
        </p:spPr>
        <p:txBody>
          <a:bodyPr>
            <a:normAutofit fontScale="90000"/>
          </a:bodyPr>
          <a:lstStyle/>
          <a:p>
            <a:pPr algn="l" eaLnBrk="1" hangingPunct="1"/>
            <a:r>
              <a:rPr lang="en-CA" altLang="en-US" dirty="0"/>
              <a:t>if in an earlier case an issue was </a:t>
            </a:r>
            <a:br>
              <a:rPr lang="en-CA" altLang="en-US" dirty="0"/>
            </a:br>
            <a:r>
              <a:rPr lang="en-CA" altLang="en-US" dirty="0"/>
              <a:t/>
            </a:r>
            <a:br>
              <a:rPr lang="en-CA" altLang="en-US" dirty="0"/>
            </a:br>
            <a:r>
              <a:rPr lang="en-CA" altLang="en-US" dirty="0"/>
              <a:t>- actually litigated and decided</a:t>
            </a:r>
            <a:br>
              <a:rPr lang="en-CA" altLang="en-US" dirty="0"/>
            </a:br>
            <a:r>
              <a:rPr lang="en-US" altLang="en-US" dirty="0"/>
              <a:t/>
            </a:r>
            <a:br>
              <a:rPr lang="en-US" altLang="en-US" dirty="0"/>
            </a:br>
            <a:r>
              <a:rPr lang="en-US" altLang="en-US" dirty="0"/>
              <a:t>- </a:t>
            </a:r>
            <a:r>
              <a:rPr lang="en-CA" altLang="en-US" dirty="0"/>
              <a:t>litigated fairly and fully</a:t>
            </a:r>
            <a:br>
              <a:rPr lang="en-CA" altLang="en-US" dirty="0"/>
            </a:br>
            <a:r>
              <a:rPr lang="en-US" altLang="en-US" dirty="0"/>
              <a:t/>
            </a:r>
            <a:br>
              <a:rPr lang="en-US" altLang="en-US" dirty="0"/>
            </a:br>
            <a:r>
              <a:rPr lang="en-US" altLang="en-US" dirty="0"/>
              <a:t>- </a:t>
            </a:r>
            <a:r>
              <a:rPr lang="en-CA" altLang="en-US" dirty="0"/>
              <a:t>and essential to the decision</a:t>
            </a:r>
            <a:br>
              <a:rPr lang="en-CA" altLang="en-US" dirty="0"/>
            </a:br>
            <a:r>
              <a:rPr lang="en-US" altLang="en-US" dirty="0"/>
              <a:t/>
            </a:r>
            <a:br>
              <a:rPr lang="en-US" altLang="en-US" dirty="0"/>
            </a:br>
            <a:r>
              <a:rPr lang="en-CA" altLang="en-US" dirty="0"/>
              <a:t>then the earlier determination of the issue precludes </a:t>
            </a:r>
            <a:r>
              <a:rPr lang="en-CA" altLang="en-US" dirty="0" err="1"/>
              <a:t>relitigation</a:t>
            </a:r>
            <a:r>
              <a:rPr lang="en-CA" altLang="en-US" dirty="0"/>
              <a:t> of the same issue by someone who was a party (or in </a:t>
            </a:r>
            <a:r>
              <a:rPr lang="en-CA" altLang="en-US" dirty="0" err="1"/>
              <a:t>privity</a:t>
            </a:r>
            <a:r>
              <a:rPr lang="en-CA" altLang="en-US" dirty="0"/>
              <a:t> with a party) in the earlier litigation</a:t>
            </a:r>
            <a:r>
              <a:rPr lang="en-US" altLang="en-US" dirty="0"/>
              <a:t/>
            </a:r>
            <a:br>
              <a:rPr lang="en-US" altLang="en-US" dirty="0"/>
            </a:br>
            <a:endParaRPr lang="en-US" altLang="en-US" dirty="0"/>
          </a:p>
        </p:txBody>
      </p:sp>
    </p:spTree>
    <p:extLst>
      <p:ext uri="{BB962C8B-B14F-4D97-AF65-F5344CB8AC3E}">
        <p14:creationId xmlns:p14="http://schemas.microsoft.com/office/powerpoint/2010/main" val="1263461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451" y="365125"/>
            <a:ext cx="10863349" cy="5985799"/>
          </a:xfrm>
        </p:spPr>
        <p:txBody>
          <a:bodyPr/>
          <a:lstStyle/>
          <a:p>
            <a:r>
              <a:rPr lang="en-US" dirty="0"/>
              <a:t>claim splitting or prior action pending</a:t>
            </a:r>
          </a:p>
        </p:txBody>
      </p:sp>
    </p:spTree>
    <p:extLst>
      <p:ext uri="{BB962C8B-B14F-4D97-AF65-F5344CB8AC3E}">
        <p14:creationId xmlns:p14="http://schemas.microsoft.com/office/powerpoint/2010/main" val="6857007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365125"/>
            <a:ext cx="10760676" cy="6233383"/>
          </a:xfrm>
        </p:spPr>
        <p:txBody>
          <a:bodyPr/>
          <a:lstStyle/>
          <a:p>
            <a:r>
              <a:rPr lang="en-US" dirty="0" err="1"/>
              <a:t>Felger</a:t>
            </a:r>
            <a:r>
              <a:rPr lang="en-US" dirty="0"/>
              <a:t> v. Nichols (MD 1977)</a:t>
            </a:r>
          </a:p>
        </p:txBody>
      </p:sp>
    </p:spTree>
    <p:extLst>
      <p:ext uri="{BB962C8B-B14F-4D97-AF65-F5344CB8AC3E}">
        <p14:creationId xmlns:p14="http://schemas.microsoft.com/office/powerpoint/2010/main" val="30739296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5936821"/>
          </a:xfrm>
        </p:spPr>
        <p:txBody>
          <a:bodyPr/>
          <a:lstStyle/>
          <a:p>
            <a:r>
              <a:rPr lang="en-US" dirty="0"/>
              <a:t>why not claim preclusion?</a:t>
            </a:r>
          </a:p>
        </p:txBody>
      </p:sp>
    </p:spTree>
    <p:extLst>
      <p:ext uri="{BB962C8B-B14F-4D97-AF65-F5344CB8AC3E}">
        <p14:creationId xmlns:p14="http://schemas.microsoft.com/office/powerpoint/2010/main" val="18764542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6072745"/>
          </a:xfrm>
        </p:spPr>
        <p:txBody>
          <a:bodyPr/>
          <a:lstStyle/>
          <a:p>
            <a:r>
              <a:rPr lang="en-US" dirty="0"/>
              <a:t>why not compulsory counterclaim rule?</a:t>
            </a:r>
          </a:p>
        </p:txBody>
      </p:sp>
    </p:spTree>
    <p:extLst>
      <p:ext uri="{BB962C8B-B14F-4D97-AF65-F5344CB8AC3E}">
        <p14:creationId xmlns:p14="http://schemas.microsoft.com/office/powerpoint/2010/main" val="76427153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908" y="365125"/>
            <a:ext cx="10698892" cy="5986248"/>
          </a:xfrm>
        </p:spPr>
        <p:txBody>
          <a:bodyPr/>
          <a:lstStyle/>
          <a:p>
            <a:r>
              <a:rPr lang="en-US" dirty="0"/>
              <a:t>same issue?</a:t>
            </a:r>
          </a:p>
        </p:txBody>
      </p:sp>
    </p:spTree>
    <p:extLst>
      <p:ext uri="{BB962C8B-B14F-4D97-AF65-F5344CB8AC3E}">
        <p14:creationId xmlns:p14="http://schemas.microsoft.com/office/powerpoint/2010/main" val="28596098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8317-9AE7-4268-8FAF-D08822B06A8C}"/>
              </a:ext>
            </a:extLst>
          </p:cNvPr>
          <p:cNvSpPr>
            <a:spLocks noGrp="1"/>
          </p:cNvSpPr>
          <p:nvPr>
            <p:ph type="title"/>
          </p:nvPr>
        </p:nvSpPr>
        <p:spPr>
          <a:xfrm>
            <a:off x="575733" y="365125"/>
            <a:ext cx="10778067" cy="6179608"/>
          </a:xfrm>
        </p:spPr>
        <p:txBody>
          <a:bodyPr/>
          <a:lstStyle/>
          <a:p>
            <a:r>
              <a:rPr lang="en-US" dirty="0"/>
              <a:t>what does it take for an issue to be actually litigated and decided?</a:t>
            </a:r>
          </a:p>
        </p:txBody>
      </p:sp>
    </p:spTree>
    <p:extLst>
      <p:ext uri="{BB962C8B-B14F-4D97-AF65-F5344CB8AC3E}">
        <p14:creationId xmlns:p14="http://schemas.microsoft.com/office/powerpoint/2010/main" val="1657376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97709" y="228600"/>
            <a:ext cx="11994292" cy="6400800"/>
          </a:xfrm>
        </p:spPr>
        <p:txBody>
          <a:bodyPr/>
          <a:lstStyle/>
          <a:p>
            <a:pPr algn="l" eaLnBrk="1" hangingPunct="1"/>
            <a:r>
              <a:rPr lang="en-US" altLang="en-US" sz="4000" dirty="0"/>
              <a:t>- P sues D for negligence</a:t>
            </a:r>
            <a:br>
              <a:rPr lang="en-US" altLang="en-US" sz="4000" dirty="0"/>
            </a:br>
            <a:r>
              <a:rPr lang="en-US" altLang="en-US" sz="4000" dirty="0"/>
              <a:t>- D admits negligence but introduces the affirmative defense of contributory negligence in his answer</a:t>
            </a:r>
            <a:br>
              <a:rPr lang="en-US" altLang="en-US" sz="4000" dirty="0"/>
            </a:br>
            <a:r>
              <a:rPr lang="en-US" altLang="en-US" sz="4000" dirty="0"/>
              <a:t>- at trial, no evidence for or against contributory negligence is offered by either side and the jury finds for P</a:t>
            </a:r>
            <a:br>
              <a:rPr lang="en-US" altLang="en-US" sz="4000" dirty="0"/>
            </a:br>
            <a:r>
              <a:rPr lang="en-US" altLang="en-US" sz="4000" dirty="0"/>
              <a:t>- D subsequently sues P for his damages in accident</a:t>
            </a:r>
            <a:br>
              <a:rPr lang="en-US" altLang="en-US" sz="4000" dirty="0"/>
            </a:br>
            <a:r>
              <a:rPr lang="en-US" altLang="en-US" sz="4000" dirty="0"/>
              <a:t>- can D be issue precluded from </a:t>
            </a:r>
            <a:r>
              <a:rPr lang="en-US" altLang="en-US" sz="4000" dirty="0" err="1"/>
              <a:t>relitigating</a:t>
            </a:r>
            <a:r>
              <a:rPr lang="en-US" altLang="en-US" sz="4000" dirty="0"/>
              <a:t> P’s negligence?</a:t>
            </a:r>
            <a:br>
              <a:rPr lang="en-US" altLang="en-US" sz="4000" dirty="0"/>
            </a:br>
            <a:r>
              <a:rPr lang="en-US" altLang="en-US" sz="4000" dirty="0"/>
              <a:t>- can D be issue precluded from </a:t>
            </a:r>
            <a:r>
              <a:rPr lang="en-US" altLang="en-US" sz="4000" dirty="0" err="1"/>
              <a:t>relitigating</a:t>
            </a:r>
            <a:r>
              <a:rPr lang="en-US" altLang="en-US" sz="4000" dirty="0"/>
              <a:t> D’s negligence?</a:t>
            </a:r>
          </a:p>
        </p:txBody>
      </p:sp>
    </p:spTree>
    <p:extLst>
      <p:ext uri="{BB962C8B-B14F-4D97-AF65-F5344CB8AC3E}">
        <p14:creationId xmlns:p14="http://schemas.microsoft.com/office/powerpoint/2010/main" val="27555446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828800" y="1063626"/>
            <a:ext cx="8382000" cy="4765675"/>
          </a:xfrm>
        </p:spPr>
        <p:txBody>
          <a:bodyPr/>
          <a:lstStyle/>
          <a:p>
            <a:pPr eaLnBrk="1" hangingPunct="1"/>
            <a:r>
              <a:rPr lang="en-US" altLang="en-US"/>
              <a:t>default judgment?</a:t>
            </a:r>
            <a:br>
              <a:rPr lang="en-US" altLang="en-US"/>
            </a:br>
            <a:r>
              <a:rPr lang="en-US" altLang="en-US"/>
              <a:t/>
            </a:r>
            <a:br>
              <a:rPr lang="en-US" altLang="en-US"/>
            </a:br>
            <a:r>
              <a:rPr lang="en-US" altLang="en-US"/>
              <a:t>summary judgment?</a:t>
            </a:r>
            <a:br>
              <a:rPr lang="en-US" altLang="en-US"/>
            </a:br>
            <a:r>
              <a:rPr lang="en-US" altLang="en-US"/>
              <a:t/>
            </a:r>
            <a:br>
              <a:rPr lang="en-US" altLang="en-US"/>
            </a:br>
            <a:r>
              <a:rPr lang="en-US" altLang="en-US"/>
              <a:t>consent judgment?</a:t>
            </a:r>
          </a:p>
        </p:txBody>
      </p:sp>
    </p:spTree>
    <p:extLst>
      <p:ext uri="{BB962C8B-B14F-4D97-AF65-F5344CB8AC3E}">
        <p14:creationId xmlns:p14="http://schemas.microsoft.com/office/powerpoint/2010/main" val="299404414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51EFB-ACAC-4E99-B7C2-F747FA2E4FE8}"/>
              </a:ext>
            </a:extLst>
          </p:cNvPr>
          <p:cNvSpPr>
            <a:spLocks noGrp="1"/>
          </p:cNvSpPr>
          <p:nvPr>
            <p:ph type="title"/>
          </p:nvPr>
        </p:nvSpPr>
        <p:spPr>
          <a:xfrm>
            <a:off x="482600" y="365125"/>
            <a:ext cx="10871200" cy="6230408"/>
          </a:xfrm>
        </p:spPr>
        <p:txBody>
          <a:bodyPr/>
          <a:lstStyle/>
          <a:p>
            <a:r>
              <a:rPr lang="en-US" dirty="0"/>
              <a:t>what is the “same” issue…?</a:t>
            </a:r>
          </a:p>
        </p:txBody>
      </p:sp>
    </p:spTree>
    <p:extLst>
      <p:ext uri="{BB962C8B-B14F-4D97-AF65-F5344CB8AC3E}">
        <p14:creationId xmlns:p14="http://schemas.microsoft.com/office/powerpoint/2010/main" val="7521900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919" y="160638"/>
            <a:ext cx="11627708" cy="6907427"/>
          </a:xfrm>
        </p:spPr>
        <p:txBody>
          <a:bodyPr>
            <a:normAutofit/>
          </a:bodyPr>
          <a:lstStyle/>
          <a:p>
            <a:r>
              <a:rPr lang="en-US" altLang="en-US" sz="3600" dirty="0"/>
              <a:t>- P sues D for breach of a contract to buy 10 shares of the C Corp. every month for 2 years</a:t>
            </a:r>
            <a:br>
              <a:rPr lang="en-US" altLang="en-US" sz="3600" dirty="0"/>
            </a:br>
            <a:r>
              <a:rPr lang="en-US" altLang="en-US" sz="3600" dirty="0"/>
              <a:t>- D introduces the defense of fraud, on the ground that at the time they entered into the contract P lied to D about the C Corp.’s oil assets</a:t>
            </a:r>
            <a:br>
              <a:rPr lang="en-US" altLang="en-US" sz="3600" dirty="0"/>
            </a:br>
            <a:r>
              <a:rPr lang="en-US" altLang="en-US" sz="3600" dirty="0"/>
              <a:t>- D loses on that issue; judgment for P</a:t>
            </a:r>
            <a:br>
              <a:rPr lang="en-US" altLang="en-US" sz="3600" dirty="0"/>
            </a:br>
            <a:r>
              <a:rPr lang="en-US" altLang="en-US" sz="3600" dirty="0"/>
              <a:t>- subsequently D breaches the contract again</a:t>
            </a:r>
            <a:br>
              <a:rPr lang="en-US" altLang="en-US" sz="3600" dirty="0"/>
            </a:br>
            <a:r>
              <a:rPr lang="en-US" altLang="en-US" sz="3600" dirty="0"/>
              <a:t>- P sues D and D introduces two defenses: </a:t>
            </a:r>
            <a:br>
              <a:rPr lang="en-US" altLang="en-US" sz="3600" dirty="0"/>
            </a:br>
            <a:r>
              <a:rPr lang="en-US" altLang="en-US" sz="3600" dirty="0"/>
              <a:t>statute of frauds (the contract was not in writing) </a:t>
            </a:r>
            <a:br>
              <a:rPr lang="en-US" altLang="en-US" sz="3600" dirty="0"/>
            </a:br>
            <a:r>
              <a:rPr lang="en-US" altLang="en-US" sz="3600" dirty="0"/>
              <a:t>fraud (at the time that they entered into the contract, P lied to D about the C Corp.’s coal assets)</a:t>
            </a:r>
            <a:br>
              <a:rPr lang="en-US" altLang="en-US" sz="3600" dirty="0"/>
            </a:br>
            <a:r>
              <a:rPr lang="en-US" altLang="en-US" sz="3600" dirty="0"/>
              <a:t>- is D issue precluded?</a:t>
            </a:r>
            <a:endParaRPr lang="en-US" sz="3600" dirty="0"/>
          </a:p>
        </p:txBody>
      </p:sp>
    </p:spTree>
    <p:extLst>
      <p:ext uri="{BB962C8B-B14F-4D97-AF65-F5344CB8AC3E}">
        <p14:creationId xmlns:p14="http://schemas.microsoft.com/office/powerpoint/2010/main" val="220543941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6E2F1-8387-4FF3-9313-FEAC2BE9D80B}"/>
              </a:ext>
            </a:extLst>
          </p:cNvPr>
          <p:cNvSpPr>
            <a:spLocks noGrp="1"/>
          </p:cNvSpPr>
          <p:nvPr>
            <p:ph type="title"/>
          </p:nvPr>
        </p:nvSpPr>
        <p:spPr>
          <a:xfrm>
            <a:off x="584200" y="365125"/>
            <a:ext cx="10769600" cy="6179608"/>
          </a:xfrm>
        </p:spPr>
        <p:txBody>
          <a:bodyPr/>
          <a:lstStyle/>
          <a:p>
            <a:r>
              <a:rPr lang="en-US" dirty="0"/>
              <a:t>essentiality requirement</a:t>
            </a:r>
          </a:p>
        </p:txBody>
      </p:sp>
    </p:spTree>
    <p:extLst>
      <p:ext uri="{BB962C8B-B14F-4D97-AF65-F5344CB8AC3E}">
        <p14:creationId xmlns:p14="http://schemas.microsoft.com/office/powerpoint/2010/main" val="255809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idx="4294967295"/>
          </p:nvPr>
        </p:nvSpPr>
        <p:spPr>
          <a:xfrm>
            <a:off x="3009900" y="1063626"/>
            <a:ext cx="6172200" cy="4651375"/>
          </a:xfrm>
        </p:spPr>
        <p:txBody>
          <a:bodyPr/>
          <a:lstStyle/>
          <a:p>
            <a:pPr eaLnBrk="1" hangingPunct="1"/>
            <a:r>
              <a:rPr lang="en-US" altLang="en-US"/>
              <a:t>the judgment must be:</a:t>
            </a:r>
            <a:br>
              <a:rPr lang="en-US" altLang="en-US"/>
            </a:br>
            <a:r>
              <a:rPr lang="en-US" altLang="en-US"/>
              <a:t/>
            </a:r>
            <a:br>
              <a:rPr lang="en-US" altLang="en-US"/>
            </a:br>
            <a:r>
              <a:rPr lang="en-US" altLang="en-US"/>
              <a:t>valid</a:t>
            </a:r>
          </a:p>
        </p:txBody>
      </p:sp>
    </p:spTree>
    <p:extLst>
      <p:ext uri="{BB962C8B-B14F-4D97-AF65-F5344CB8AC3E}">
        <p14:creationId xmlns:p14="http://schemas.microsoft.com/office/powerpoint/2010/main" val="42006124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833" y="365125"/>
            <a:ext cx="10613967" cy="5886046"/>
          </a:xfrm>
        </p:spPr>
        <p:txBody>
          <a:bodyPr/>
          <a:lstStyle/>
          <a:p>
            <a:r>
              <a:rPr lang="en-US" dirty="0"/>
              <a:t>Cambria v. Jeffrey (Mass. 1940)</a:t>
            </a:r>
          </a:p>
        </p:txBody>
      </p:sp>
    </p:spTree>
    <p:extLst>
      <p:ext uri="{BB962C8B-B14F-4D97-AF65-F5344CB8AC3E}">
        <p14:creationId xmlns:p14="http://schemas.microsoft.com/office/powerpoint/2010/main" val="36028652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676401" y="533400"/>
            <a:ext cx="8888413" cy="5867400"/>
          </a:xfrm>
        </p:spPr>
        <p:txBody>
          <a:bodyPr>
            <a:normAutofit fontScale="90000"/>
          </a:bodyPr>
          <a:lstStyle/>
          <a:p>
            <a:pPr algn="l" eaLnBrk="1" hangingPunct="1"/>
            <a:r>
              <a:rPr lang="en-CA" altLang="en-US" dirty="0"/>
              <a:t>- P sues D for interest on note</a:t>
            </a:r>
            <a:r>
              <a:rPr lang="en-US" altLang="en-US" dirty="0"/>
              <a:t/>
            </a:r>
            <a:br>
              <a:rPr lang="en-US" altLang="en-US" dirty="0"/>
            </a:br>
            <a:r>
              <a:rPr lang="en-CA" altLang="en-US" dirty="0"/>
              <a:t>- D alleges fraud in execution of note and release of obligation to pay interest</a:t>
            </a:r>
            <a:r>
              <a:rPr lang="en-US" altLang="en-US" dirty="0"/>
              <a:t/>
            </a:r>
            <a:br>
              <a:rPr lang="en-US" altLang="en-US" dirty="0"/>
            </a:br>
            <a:r>
              <a:rPr lang="en-CA" altLang="en-US" dirty="0"/>
              <a:t>- </a:t>
            </a:r>
            <a:r>
              <a:rPr lang="en-CA" altLang="en-US" b="1" i="1" dirty="0"/>
              <a:t>P wins</a:t>
            </a:r>
            <a:br>
              <a:rPr lang="en-CA" altLang="en-US" b="1" i="1" dirty="0"/>
            </a:br>
            <a:r>
              <a:rPr lang="en-US" altLang="en-US" dirty="0"/>
              <a:t/>
            </a:r>
            <a:br>
              <a:rPr lang="en-US" altLang="en-US" dirty="0"/>
            </a:br>
            <a:r>
              <a:rPr lang="en-CA" altLang="en-US" dirty="0"/>
              <a:t>- P then sues for principal </a:t>
            </a:r>
            <a:br>
              <a:rPr lang="en-CA" altLang="en-US" dirty="0"/>
            </a:br>
            <a:r>
              <a:rPr lang="en-CA" altLang="en-US" dirty="0"/>
              <a:t>- D brings up fraud in execution of note</a:t>
            </a:r>
            <a:br>
              <a:rPr lang="en-CA" altLang="en-US" dirty="0"/>
            </a:br>
            <a:r>
              <a:rPr lang="en-CA" altLang="en-US" dirty="0"/>
              <a:t>- Is D issue precluded?</a:t>
            </a:r>
            <a:r>
              <a:rPr lang="en-US" altLang="en-US" dirty="0"/>
              <a:t> </a:t>
            </a:r>
          </a:p>
        </p:txBody>
      </p:sp>
    </p:spTree>
    <p:extLst>
      <p:ext uri="{BB962C8B-B14F-4D97-AF65-F5344CB8AC3E}">
        <p14:creationId xmlns:p14="http://schemas.microsoft.com/office/powerpoint/2010/main" val="9052174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79502" y="1131888"/>
            <a:ext cx="9559848" cy="4500562"/>
          </a:xfrm>
        </p:spPr>
        <p:txBody>
          <a:bodyPr>
            <a:normAutofit fontScale="90000"/>
          </a:bodyPr>
          <a:lstStyle/>
          <a:p>
            <a:pPr algn="l"/>
            <a:r>
              <a:rPr lang="en-CA" altLang="en-US" dirty="0"/>
              <a:t>- P sues D for interest on note</a:t>
            </a:r>
            <a:br>
              <a:rPr lang="en-CA" altLang="en-US" dirty="0"/>
            </a:br>
            <a:r>
              <a:rPr lang="en-US" altLang="en-US" dirty="0"/>
              <a:t/>
            </a:r>
            <a:br>
              <a:rPr lang="en-US" altLang="en-US" dirty="0"/>
            </a:br>
            <a:r>
              <a:rPr lang="en-CA" altLang="en-US" dirty="0"/>
              <a:t>- D alleges fraud in execution of note and release of obligation to pay interest</a:t>
            </a:r>
            <a:br>
              <a:rPr lang="en-CA" altLang="en-US" dirty="0"/>
            </a:br>
            <a:r>
              <a:rPr lang="en-US" altLang="en-US" dirty="0"/>
              <a:t/>
            </a:r>
            <a:br>
              <a:rPr lang="en-US" altLang="en-US" dirty="0"/>
            </a:br>
            <a:r>
              <a:rPr lang="en-CA" altLang="en-US" dirty="0"/>
              <a:t>- </a:t>
            </a:r>
            <a:r>
              <a:rPr lang="en-CA" altLang="en-US" b="1" i="1" dirty="0"/>
              <a:t>D wins</a:t>
            </a:r>
            <a:r>
              <a:rPr lang="en-US" altLang="en-US" b="1" i="1" dirty="0"/>
              <a:t> </a:t>
            </a:r>
            <a:r>
              <a:rPr lang="en-CA" altLang="en-US" b="1" i="1" dirty="0"/>
              <a:t>on both grounds</a:t>
            </a:r>
            <a:br>
              <a:rPr lang="en-CA" altLang="en-US" b="1" i="1" dirty="0"/>
            </a:br>
            <a:r>
              <a:rPr lang="en-CA" altLang="en-US" dirty="0"/>
              <a:t/>
            </a:r>
            <a:br>
              <a:rPr lang="en-CA" altLang="en-US" dirty="0"/>
            </a:br>
            <a:r>
              <a:rPr lang="en-CA" altLang="en-US" dirty="0"/>
              <a:t>- P then sues for principal </a:t>
            </a:r>
            <a:br>
              <a:rPr lang="en-CA" altLang="en-US" dirty="0"/>
            </a:br>
            <a:r>
              <a:rPr lang="en-CA" altLang="en-US" dirty="0"/>
              <a:t/>
            </a:r>
            <a:br>
              <a:rPr lang="en-CA" altLang="en-US" dirty="0"/>
            </a:br>
            <a:r>
              <a:rPr lang="en-CA" altLang="en-US" dirty="0"/>
              <a:t>- D brings up fraud in execution of note</a:t>
            </a:r>
            <a:br>
              <a:rPr lang="en-CA" altLang="en-US" dirty="0"/>
            </a:br>
            <a:r>
              <a:rPr lang="en-CA" altLang="en-US" dirty="0"/>
              <a:t/>
            </a:r>
            <a:br>
              <a:rPr lang="en-CA" altLang="en-US" dirty="0"/>
            </a:br>
            <a:r>
              <a:rPr lang="en-CA" altLang="en-US" dirty="0"/>
              <a:t>- Is P issue precluded?</a:t>
            </a:r>
            <a:endParaRPr lang="en-US" altLang="en-US" dirty="0"/>
          </a:p>
        </p:txBody>
      </p:sp>
    </p:spTree>
    <p:extLst>
      <p:ext uri="{BB962C8B-B14F-4D97-AF65-F5344CB8AC3E}">
        <p14:creationId xmlns:p14="http://schemas.microsoft.com/office/powerpoint/2010/main" val="9891159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03031" y="1131889"/>
            <a:ext cx="11861442" cy="4676775"/>
          </a:xfrm>
        </p:spPr>
        <p:txBody>
          <a:bodyPr>
            <a:noAutofit/>
          </a:bodyPr>
          <a:lstStyle/>
          <a:p>
            <a:pPr algn="l"/>
            <a:r>
              <a:rPr lang="en-CA" altLang="en-US" sz="3600" dirty="0"/>
              <a:t>- P sues D for interest on note</a:t>
            </a:r>
            <a:br>
              <a:rPr lang="en-CA" altLang="en-US" sz="3600" dirty="0"/>
            </a:br>
            <a:r>
              <a:rPr lang="en-US" altLang="en-US" sz="3600" dirty="0"/>
              <a:t/>
            </a:r>
            <a:br>
              <a:rPr lang="en-US" altLang="en-US" sz="3600" dirty="0"/>
            </a:br>
            <a:r>
              <a:rPr lang="en-CA" altLang="en-US" sz="3600" dirty="0"/>
              <a:t>- D alleges fraud in execution of note and release of obligation to pay interest</a:t>
            </a:r>
            <a:br>
              <a:rPr lang="en-CA" altLang="en-US" sz="3600" dirty="0"/>
            </a:br>
            <a:r>
              <a:rPr lang="en-US" altLang="en-US" sz="3600" dirty="0"/>
              <a:t/>
            </a:r>
            <a:br>
              <a:rPr lang="en-US" altLang="en-US" sz="3600" dirty="0"/>
            </a:br>
            <a:r>
              <a:rPr lang="en-CA" altLang="en-US" sz="3600" dirty="0"/>
              <a:t>- </a:t>
            </a:r>
            <a:r>
              <a:rPr lang="en-CA" altLang="en-US" sz="3600" b="1" i="1" dirty="0"/>
              <a:t>D wins</a:t>
            </a:r>
            <a:r>
              <a:rPr lang="en-US" altLang="en-US" sz="3600" b="1" i="1" dirty="0"/>
              <a:t> </a:t>
            </a:r>
            <a:r>
              <a:rPr lang="en-CA" altLang="en-US" sz="3600" b="1" i="1" dirty="0"/>
              <a:t>on both grounds</a:t>
            </a:r>
            <a:r>
              <a:rPr lang="en-CA" altLang="en-US" sz="3600" dirty="0"/>
              <a:t/>
            </a:r>
            <a:br>
              <a:rPr lang="en-CA" altLang="en-US" sz="3600" dirty="0"/>
            </a:br>
            <a:r>
              <a:rPr lang="en-CA" altLang="en-US" sz="3600" dirty="0"/>
              <a:t/>
            </a:r>
            <a:br>
              <a:rPr lang="en-CA" altLang="en-US" sz="3600" dirty="0"/>
            </a:br>
            <a:r>
              <a:rPr lang="en-CA" altLang="en-US" sz="3600" dirty="0"/>
              <a:t>- P then sues for subsequent interest</a:t>
            </a:r>
            <a:br>
              <a:rPr lang="en-CA" altLang="en-US" sz="3600" dirty="0"/>
            </a:br>
            <a:r>
              <a:rPr lang="en-CA" altLang="en-US" sz="3600" dirty="0"/>
              <a:t/>
            </a:r>
            <a:br>
              <a:rPr lang="en-CA" altLang="en-US" sz="3600" dirty="0"/>
            </a:br>
            <a:r>
              <a:rPr lang="en-CA" altLang="en-US" sz="3600" dirty="0"/>
              <a:t>- D alleges fraud in execution of note and release of obligation to pay interest</a:t>
            </a:r>
            <a:br>
              <a:rPr lang="en-CA" altLang="en-US" sz="3600" dirty="0"/>
            </a:br>
            <a:r>
              <a:rPr lang="en-US" altLang="en-US" sz="3600" dirty="0"/>
              <a:t/>
            </a:r>
            <a:br>
              <a:rPr lang="en-US" altLang="en-US" sz="3600" dirty="0"/>
            </a:br>
            <a:r>
              <a:rPr lang="en-CA" altLang="en-US" sz="3600" dirty="0"/>
              <a:t>- Is P issue precluded?</a:t>
            </a:r>
            <a:endParaRPr lang="en-US" altLang="en-US" sz="3600" dirty="0"/>
          </a:p>
        </p:txBody>
      </p:sp>
    </p:spTree>
    <p:extLst>
      <p:ext uri="{BB962C8B-B14F-4D97-AF65-F5344CB8AC3E}">
        <p14:creationId xmlns:p14="http://schemas.microsoft.com/office/powerpoint/2010/main" val="40039055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54546" y="1063626"/>
            <a:ext cx="11500834" cy="4765675"/>
          </a:xfrm>
        </p:spPr>
        <p:txBody>
          <a:bodyPr>
            <a:normAutofit fontScale="90000"/>
          </a:bodyPr>
          <a:lstStyle/>
          <a:p>
            <a:pPr algn="l" eaLnBrk="1" hangingPunct="1"/>
            <a:r>
              <a:rPr lang="en-US" altLang="en-US" sz="3200" dirty="0"/>
              <a:t>- P and D contract for D to deliver coal to P monthly</a:t>
            </a:r>
            <a:br>
              <a:rPr lang="en-US" altLang="en-US" sz="3200" dirty="0"/>
            </a:br>
            <a:r>
              <a:rPr lang="en-US" altLang="en-US" sz="3200" dirty="0"/>
              <a:t>- D breaches</a:t>
            </a:r>
            <a:br>
              <a:rPr lang="en-US" altLang="en-US" sz="3200" dirty="0"/>
            </a:br>
            <a:r>
              <a:rPr lang="en-US" altLang="en-US" sz="3200" dirty="0"/>
              <a:t>- P sues D in California</a:t>
            </a:r>
            <a:br>
              <a:rPr lang="en-US" altLang="en-US" sz="3200" dirty="0"/>
            </a:br>
            <a:r>
              <a:rPr lang="en-US" altLang="en-US" sz="3200" dirty="0"/>
              <a:t>- D argues that the contract is invalid, D loses on issue</a:t>
            </a:r>
            <a:br>
              <a:rPr lang="en-US" altLang="en-US" sz="3200" dirty="0"/>
            </a:br>
            <a:r>
              <a:rPr lang="en-US" altLang="en-US" sz="3200" dirty="0"/>
              <a:t>- D breaches again</a:t>
            </a:r>
            <a:br>
              <a:rPr lang="en-US" altLang="en-US" sz="3200" dirty="0"/>
            </a:br>
            <a:r>
              <a:rPr lang="en-US" altLang="en-US" sz="3200" dirty="0"/>
              <a:t>- P sues D in Nevada</a:t>
            </a:r>
            <a:br>
              <a:rPr lang="en-US" altLang="en-US" sz="3200" dirty="0"/>
            </a:br>
            <a:r>
              <a:rPr lang="en-US" altLang="en-US" sz="3200" dirty="0"/>
              <a:t>- D argues that the contract is invalid (P fails to mention issue preclusion), D wins on issue</a:t>
            </a:r>
            <a:br>
              <a:rPr lang="en-US" altLang="en-US" sz="3200" dirty="0"/>
            </a:br>
            <a:r>
              <a:rPr lang="en-US" altLang="en-US" sz="3200" dirty="0"/>
              <a:t/>
            </a:r>
            <a:br>
              <a:rPr lang="en-US" altLang="en-US" sz="3200" dirty="0"/>
            </a:br>
            <a:r>
              <a:rPr lang="en-US" altLang="en-US" sz="3200" dirty="0"/>
              <a:t>- D breaches again</a:t>
            </a:r>
            <a:br>
              <a:rPr lang="en-US" altLang="en-US" sz="3200" dirty="0"/>
            </a:br>
            <a:r>
              <a:rPr lang="en-US" altLang="en-US" sz="3200" dirty="0"/>
              <a:t>- P sues D in California</a:t>
            </a:r>
            <a:br>
              <a:rPr lang="en-US" altLang="en-US" sz="3200" dirty="0"/>
            </a:br>
            <a:r>
              <a:rPr lang="en-US" altLang="en-US" sz="3200" dirty="0"/>
              <a:t>- Which determination has issue preclusive effect?</a:t>
            </a:r>
          </a:p>
        </p:txBody>
      </p:sp>
    </p:spTree>
    <p:extLst>
      <p:ext uri="{BB962C8B-B14F-4D97-AF65-F5344CB8AC3E}">
        <p14:creationId xmlns:p14="http://schemas.microsoft.com/office/powerpoint/2010/main" val="3054599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a:xfrm>
            <a:off x="2895600" y="1063626"/>
            <a:ext cx="6286500" cy="4594225"/>
          </a:xfrm>
        </p:spPr>
        <p:txBody>
          <a:bodyPr/>
          <a:lstStyle/>
          <a:p>
            <a:pPr eaLnBrk="1" hangingPunct="1"/>
            <a:r>
              <a:rPr lang="en-US" altLang="en-US" dirty="0"/>
              <a:t>the judgment must be:</a:t>
            </a:r>
            <a:br>
              <a:rPr lang="en-US" altLang="en-US" dirty="0"/>
            </a:br>
            <a:r>
              <a:rPr lang="en-US" altLang="en-US" dirty="0"/>
              <a:t/>
            </a:r>
            <a:br>
              <a:rPr lang="en-US" altLang="en-US" dirty="0"/>
            </a:br>
            <a:r>
              <a:rPr lang="en-US" altLang="en-US" dirty="0"/>
              <a:t>on the merits</a:t>
            </a:r>
          </a:p>
        </p:txBody>
      </p:sp>
    </p:spTree>
    <p:extLst>
      <p:ext uri="{BB962C8B-B14F-4D97-AF65-F5344CB8AC3E}">
        <p14:creationId xmlns:p14="http://schemas.microsoft.com/office/powerpoint/2010/main" val="3809979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752600" y="0"/>
            <a:ext cx="8915400" cy="6858000"/>
          </a:xfrm>
        </p:spPr>
        <p:txBody>
          <a:bodyPr/>
          <a:lstStyle/>
          <a:p>
            <a:pPr algn="l" eaLnBrk="1" hangingPunct="1"/>
            <a:r>
              <a:rPr lang="en-US" altLang="en-US" sz="2800"/>
              <a:t>§ 20. Judgment For Defendant—Exceptions To The General Rule Of Bar</a:t>
            </a:r>
            <a:br>
              <a:rPr lang="en-US" altLang="en-US" sz="2800"/>
            </a:br>
            <a:r>
              <a:rPr lang="en-US" altLang="en-US" sz="2800"/>
              <a:t>(1) A personal judgment for the defendant, although valid and final, does not bar another action by the plaintiff on the same claim:</a:t>
            </a:r>
            <a:br>
              <a:rPr lang="en-US" altLang="en-US" sz="2800"/>
            </a:br>
            <a:r>
              <a:rPr lang="en-US" altLang="en-US" sz="2800"/>
              <a:t>(a) When the judgment is one of dismissal for </a:t>
            </a:r>
            <a:r>
              <a:rPr lang="en-US" altLang="en-US" sz="2800" b="1" i="1"/>
              <a:t>lack of jurisdiction</a:t>
            </a:r>
            <a:r>
              <a:rPr lang="en-US" altLang="en-US" sz="2800"/>
              <a:t>, for </a:t>
            </a:r>
            <a:r>
              <a:rPr lang="en-US" altLang="en-US" sz="2800" b="1" i="1"/>
              <a:t>improper venue</a:t>
            </a:r>
            <a:r>
              <a:rPr lang="en-US" altLang="en-US" sz="2800"/>
              <a:t>, or for </a:t>
            </a:r>
            <a:r>
              <a:rPr lang="en-US" altLang="en-US" sz="2800" b="1" i="1"/>
              <a:t>nonjoinder or misjoinder of parties</a:t>
            </a:r>
            <a:r>
              <a:rPr lang="en-US" altLang="en-US" sz="2800"/>
              <a:t>; or</a:t>
            </a:r>
            <a:br>
              <a:rPr lang="en-US" altLang="en-US" sz="2800"/>
            </a:br>
            <a:r>
              <a:rPr lang="en-US" altLang="en-US" sz="2800"/>
              <a:t>(b) When the plaintiff agrees to or elects a nonsuit (or </a:t>
            </a:r>
            <a:r>
              <a:rPr lang="en-US" altLang="en-US" sz="2800" b="1" i="1"/>
              <a:t>voluntary dismissal</a:t>
            </a:r>
            <a:r>
              <a:rPr lang="en-US" altLang="en-US" sz="2800"/>
              <a:t>) without prejudice or the court directs that the plaintiff be nonsuited (or that the action be otherwise dismissed) without prejudice; or</a:t>
            </a:r>
            <a:br>
              <a:rPr lang="en-US" altLang="en-US" sz="2800"/>
            </a:br>
            <a:r>
              <a:rPr lang="en-US" altLang="en-US" sz="2800"/>
              <a:t>(c) When by statute or rule of court the judgment does not operate as a bar to another action on the same claim, or does not so operate unless the court specifies, and no such specification is made.</a:t>
            </a:r>
          </a:p>
        </p:txBody>
      </p:sp>
    </p:spTree>
    <p:extLst>
      <p:ext uri="{BB962C8B-B14F-4D97-AF65-F5344CB8AC3E}">
        <p14:creationId xmlns:p14="http://schemas.microsoft.com/office/powerpoint/2010/main" val="3508406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524000" y="1219200"/>
            <a:ext cx="8991600" cy="4724400"/>
          </a:xfrm>
        </p:spPr>
        <p:txBody>
          <a:bodyPr/>
          <a:lstStyle/>
          <a:p>
            <a:pPr algn="l" eaLnBrk="1" hangingPunct="1"/>
            <a:r>
              <a:rPr lang="en-US" altLang="en-US" sz="2400"/>
              <a:t>(2) A valid and final personal judgment for the defendant, which rests on the </a:t>
            </a:r>
            <a:r>
              <a:rPr lang="en-US" altLang="en-US" sz="2400" b="1" i="1"/>
              <a:t>prematurity of the action</a:t>
            </a:r>
            <a:r>
              <a:rPr lang="en-US" altLang="en-US" sz="2400"/>
              <a:t> or on the plaintiff's </a:t>
            </a:r>
            <a:r>
              <a:rPr lang="en-US" altLang="en-US" sz="2400" b="1" i="1"/>
              <a:t>failure to satisfy a precondition to suit</a:t>
            </a:r>
            <a:r>
              <a:rPr lang="en-US" altLang="en-US" sz="2400"/>
              <a:t>, does not bar another action by the plaintiff instituted after the claim has matured, or the precondition has been satisfied, unless a second action is precluded by operation of the substantive law.</a:t>
            </a:r>
          </a:p>
        </p:txBody>
      </p:sp>
    </p:spTree>
    <p:extLst>
      <p:ext uri="{BB962C8B-B14F-4D97-AF65-F5344CB8AC3E}">
        <p14:creationId xmlns:p14="http://schemas.microsoft.com/office/powerpoint/2010/main" val="987197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2193</TotalTime>
  <Words>925</Words>
  <Application>Microsoft Office PowerPoint</Application>
  <PresentationFormat>Widescreen</PresentationFormat>
  <Paragraphs>64</Paragraphs>
  <Slides>64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64</vt:i4>
      </vt:variant>
    </vt:vector>
  </HeadingPairs>
  <TitlesOfParts>
    <vt:vector size="68" baseType="lpstr">
      <vt:lpstr>Arial</vt:lpstr>
      <vt:lpstr>Calibri</vt:lpstr>
      <vt:lpstr>Calibri Light</vt:lpstr>
      <vt:lpstr>Office Theme</vt:lpstr>
      <vt:lpstr>Tues., Nov. 12</vt:lpstr>
      <vt:lpstr>preclusion  claim preclusion issue preclusion</vt:lpstr>
      <vt:lpstr>requirements for claim preclusion</vt:lpstr>
      <vt:lpstr>there must be:   a final judgment</vt:lpstr>
      <vt:lpstr>claim splitting or prior action pending</vt:lpstr>
      <vt:lpstr>the judgment must be:  valid</vt:lpstr>
      <vt:lpstr>the judgment must be:  on the merits</vt:lpstr>
      <vt:lpstr>§ 20. Judgment For Defendant—Exceptions To The General Rule Of Bar (1) A personal judgment for the defendant, although valid and final, does not bar another action by the plaintiff on the same claim: (a) When the judgment is one of dismissal for lack of jurisdiction, for improper venue, or for nonjoinder or misjoinder of parties; or (b) When the plaintiff agrees to or elects a nonsuit (or voluntary dismissal) without prejudice or the court directs that the plaintiff be nonsuited (or that the action be otherwise dismissed) without prejudice; or (c) When by statute or rule of court the judgment does not operate as a bar to another action on the same claim, or does not so operate unless the court specifies, and no such specification is made.</vt:lpstr>
      <vt:lpstr>(2) A valid and final personal judgment for the defendant, which rests on the prematurity of the action or on the plaintiff's failure to satisfy a precondition to suit, does not bar another action by the plaintiff instituted after the claim has matured, or the precondition has been satisfied, unless a second action is precluded by operation of the substantive law.</vt:lpstr>
      <vt:lpstr>scope of a claim</vt:lpstr>
      <vt:lpstr>RIVER PARK, INC. v. CITY OF HIGHLAND PARK  (Ill. 1998)</vt:lpstr>
      <vt:lpstr>interjurisdictional claim preclusion</vt:lpstr>
      <vt:lpstr>- P sues D in state court in Georgia for breach of contract  - Georgia preclusion law allows separate suits in law and equity  - judgment for D, there was no contract  - P then sues D in state court in California for quantum meruit  - California preclusion law does not allow separate suits in law and equity</vt:lpstr>
      <vt:lpstr>Art IV, § 1.  Full Faith and Credit shall be given in each State to the public Acts, Records, and judicial Proceedings of every other State. And the Congress may by general Laws prescribe the Manner in which such Acts, Records and Proceedings shall be proved, and the Effect thereof.  </vt:lpstr>
      <vt:lpstr>- P sues D in federal court in Illinois under federal civil rights law  - federal law uses the transaction approach  - judgment for D  - P then sues D in state court in Illinois under Illinois law  - which preclusion law applies?</vt:lpstr>
      <vt:lpstr>- P sues D in federal court in Georgia under Georgia state law for breach of contract  - Georgia preclusion law allows separate suits in law and equity  - judgment for D, there was no contract  - P then sues D in state court in California for quantum meruit  - California uses the evidence approach   - which preclusion law to use? federal? Georgia? California?</vt:lpstr>
      <vt:lpstr>evidence test</vt:lpstr>
      <vt:lpstr>primary rights test</vt:lpstr>
      <vt:lpstr>Rest. (2d) of Judgments § 24. Dimensions Of “Claim” For Purposes Of Merger Or Bar—General Rule Concerning “Splitting” (1) When a valid and final judgment rendered in an action extinguishes the plaintiff's claim pursuant to the rules of merger or bar the claim extinguished includes all rights of the plaintiff to remedies against the defendant with respect to all or any part of the transaction, or series of connected transactions, out of which the action arose. (2) What factual grouping constitutes a “transaction”, and what groupings constitute a “series”, are to be determined pragmatically, giving weight to such considerations as whether the facts are related in time, space, origin, or motivation, whether they form a convenient trial unit, and whether their treatment as a unit conforms to the parties' expectations or business understanding or usage. </vt:lpstr>
      <vt:lpstr>P sues D for breach of contract – the product sent to P was defective  P asks for damages and gets a judgment  may P sue later for the amount that D overcharged P for the product?</vt:lpstr>
      <vt:lpstr>claim preclusion and changes in the law</vt:lpstr>
      <vt:lpstr>- P sues D (a municipality) for employment discrimination on the basis of sex under Title VII of the Civil Rights Act of 1964  - judgment for P with injunctive relief, but no compensatory damages, since it was held they are not available under Title VII  - subsequently the Supreme Court decides that compensatory damages are available against municipalities under 42 USC 1983  - P sues D under 1983 for compensatory damages for the past employment discrimination  - claim precluded?</vt:lpstr>
      <vt:lpstr>P sues D Railroad alleging that the conductor was negligent in starting the car while P was disembarking and that as a result P broke his arm  after judgment for P, P brings a new action against D alleging that after disembarking from the car he fell into a trench negligently left by D beside the road and broke his leg </vt:lpstr>
      <vt:lpstr>B owes A $500 on an obligation that matured on February 1  A visits B on June 1 and requests payment, whereupon B commits an unprovoked assault upon A  A sues B on the debt and recovers  may A maintain a second action against B based on the assault?</vt:lpstr>
      <vt:lpstr>D buys goods at P store on credit during January, February and March  in April P sues D for the debt incurred in  January  may P later sues for the debt incurred on February or March</vt:lpstr>
      <vt:lpstr>A pays state income taxes for the years 2011 and 2012 and state property tax for the year 2012  in 2014 A sues state for overpayment of income taxes for 2011</vt:lpstr>
      <vt:lpstr>A brings an action against B in federal court for the purchase price of a boiler sold by A to B. B defends on the sole ground that the price has been paid, and judgment is given to A.   B subsequently sues A for breach of warranty because the boiler was defective and exploded, causing damage to B. The explosion happened before A’s suit.</vt:lpstr>
      <vt:lpstr>privity</vt:lpstr>
      <vt:lpstr>guardian/ward trustee/beneficiary executor/decedent </vt:lpstr>
      <vt:lpstr>- P as guardian of X sues D for negligence in an accident in which X and D were involved  - P loses (D not negligent)  - X, upon obtaining maturity, then sues D for negligence in connection with the same accident  - precluded?</vt:lpstr>
      <vt:lpstr>- P sues D to determine whether P has an easement to D’s property  - P wins  - D sells the property to X  - X finds P on his property and sues P in ejectment  - P defends on the ground of the easement  - is X issue precluded?</vt:lpstr>
      <vt:lpstr>successor in interest</vt:lpstr>
      <vt:lpstr>- P as guardian of X sues D for negligence in an accident in which P, X and D were involved  - X loses (D not negligent)  - P then sues D in individual capacity for negligence  - precluded?</vt:lpstr>
      <vt:lpstr>water from river flowing from D’s property down to P’s is flooding P’s property  P sues D to get D to build a dam  P wins  X, who knew about the suit but did not intervene, sues D to get D to take down the dam because water backing up from the dam is going on X’s property</vt:lpstr>
      <vt:lpstr>exceptions to claim preclusion</vt:lpstr>
      <vt:lpstr>§ 26 Exceptions to the General Rule Concerning Splitting (1) When any of the following circumstances exists, the general rule of § 24 does not apply to extinguish the claim, and part or all of the claim subsists as a possible basis for a second action by the plaintiff against the defendant: </vt:lpstr>
      <vt:lpstr>(a) The parties have agreed in terms or in effect that the plaintiff may split his claim, or the defendant has acquiesced therein</vt:lpstr>
      <vt:lpstr>(b) The court in the first action has expressly reserved the plaintiff's right to maintain the second action</vt:lpstr>
      <vt:lpstr>(c) The plaintiff was unable to rely on a certain theory of the case or to seek a certain remedy or form of relief in the first action because of the limitations on the subject matter jurisdiction of the courts or restrictions on their authority to entertain multiple theories or demands for multiple remedies or forms of relief in a single action, and the plaintiff desires in the second action to rely on that theory or to seek that remedy or form of relief </vt:lpstr>
      <vt:lpstr>P brings a state antitrust action against D in state court  judgment for P  P then brings a federal antitrust action concerning the same transaction in federal court – precluded?</vt:lpstr>
      <vt:lpstr>P brings a quasi in rem action against D for $2000 in unpaid lawyer’s fees in Or state court   the value of the property is $1000  Or allows limited appearances and D makes such an appearance  judgment for P for $1000  P then brings an in personam action against D in D’s domicile (Ca) for the remaining $1000  precluded?</vt:lpstr>
      <vt:lpstr>(d) The judgment in the first action was plainly inconsistent with the fair and equitable implementation of a statutory or constitutional scheme, or it is the sense of the scheme that the plaintiff should be permitted to split his claim </vt:lpstr>
      <vt:lpstr>African-Americans as a class sue city for racially segregating school  this is pre-Brown and the plaintiffs lose  Brown is decided  Ps are not claim precluded to sue again</vt:lpstr>
      <vt:lpstr>(e) For reasons of substantive policy in a case involving a continuing or recurrent wrong, the plaintiff is given an option to sue once for the total harm, both past and prospective, or to sue from time to time for the damages incurred to the date of suit, and chooses the latter course</vt:lpstr>
      <vt:lpstr>temporary vs. permanent nuisance </vt:lpstr>
      <vt:lpstr>P sues D for mild asbestosis caused by asbestos exposure  P receives damages  years later, he develops deadly mesothelioma, a cancer caused by asbestos  P sues D for this harm  claim precluded? </vt:lpstr>
      <vt:lpstr>(f) It is clearly and convincingly shown that the policies favoring preclusion of a second action are overcome for an extraordinary reason, such as the apparent invalidity of a continuing restraint or condition having a vital relation to personal liberty or the failure of the prior litigation to yield a coherent disposition of the controversy.</vt:lpstr>
      <vt:lpstr>issue preclusion</vt:lpstr>
      <vt:lpstr>if in an earlier case an issue was   - actually litigated and decided  - litigated fairly and fully  - and essential to the decision  then the earlier determination of the issue precludes relitigation of the same issue by someone who was a party (or in privity with a party) in the earlier litigation </vt:lpstr>
      <vt:lpstr>Felger v. Nichols (MD 1977)</vt:lpstr>
      <vt:lpstr>why not claim preclusion?</vt:lpstr>
      <vt:lpstr>why not compulsory counterclaim rule?</vt:lpstr>
      <vt:lpstr>same issue?</vt:lpstr>
      <vt:lpstr>what does it take for an issue to be actually litigated and decided?</vt:lpstr>
      <vt:lpstr>- P sues D for negligence - D admits negligence but introduces the affirmative defense of contributory negligence in his answer - at trial, no evidence for or against contributory negligence is offered by either side and the jury finds for P - D subsequently sues P for his damages in accident - can D be issue precluded from relitigating P’s negligence? - can D be issue precluded from relitigating D’s negligence?</vt:lpstr>
      <vt:lpstr>default judgment?  summary judgment?  consent judgment?</vt:lpstr>
      <vt:lpstr>what is the “same” issue…?</vt:lpstr>
      <vt:lpstr>- P sues D for breach of a contract to buy 10 shares of the C Corp. every month for 2 years - D introduces the defense of fraud, on the ground that at the time they entered into the contract P lied to D about the C Corp.’s oil assets - D loses on that issue; judgment for P - subsequently D breaches the contract again - P sues D and D introduces two defenses:  statute of frauds (the contract was not in writing)  fraud (at the time that they entered into the contract, P lied to D about the C Corp.’s coal assets) - is D issue precluded?</vt:lpstr>
      <vt:lpstr>essentiality requirement</vt:lpstr>
      <vt:lpstr>Cambria v. Jeffrey (Mass. 1940)</vt:lpstr>
      <vt:lpstr>- P sues D for interest on note - D alleges fraud in execution of note and release of obligation to pay interest - P wins  - P then sues for principal  - D brings up fraud in execution of note - Is D issue precluded? </vt:lpstr>
      <vt:lpstr>- P sues D for interest on note  - D alleges fraud in execution of note and release of obligation to pay interest  - D wins on both grounds  - P then sues for principal   - D brings up fraud in execution of note  - Is P issue precluded?</vt:lpstr>
      <vt:lpstr>- P sues D for interest on note  - D alleges fraud in execution of note and release of obligation to pay interest  - D wins on both grounds  - P then sues for subsequent interest  - D alleges fraud in execution of note and release of obligation to pay interest  - Is P issue precluded?</vt:lpstr>
      <vt:lpstr>- P and D contract for D to deliver coal to P monthly - D breaches - P sues D in California - D argues that the contract is invalid, D loses on issue - D breaches again - P sues D in Nevada - D argues that the contract is invalid (P fails to mention issue preclusion), D wins on issue  - D breaches again - P sues D in California - Which determination has issue preclusive effect?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537</cp:revision>
  <cp:lastPrinted>2017-10-09T17:13:38Z</cp:lastPrinted>
  <dcterms:created xsi:type="dcterms:W3CDTF">2017-09-12T14:18:22Z</dcterms:created>
  <dcterms:modified xsi:type="dcterms:W3CDTF">2019-11-11T17:05:46Z</dcterms:modified>
</cp:coreProperties>
</file>