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57" r:id="rId2"/>
    <p:sldId id="1306" r:id="rId3"/>
    <p:sldId id="1328" r:id="rId4"/>
    <p:sldId id="808" r:id="rId5"/>
    <p:sldId id="873" r:id="rId6"/>
    <p:sldId id="809" r:id="rId7"/>
    <p:sldId id="811" r:id="rId8"/>
    <p:sldId id="812" r:id="rId9"/>
    <p:sldId id="813" r:id="rId10"/>
    <p:sldId id="814" r:id="rId11"/>
    <p:sldId id="815" r:id="rId12"/>
    <p:sldId id="816" r:id="rId13"/>
    <p:sldId id="817" r:id="rId14"/>
    <p:sldId id="818" r:id="rId15"/>
    <p:sldId id="819" r:id="rId16"/>
    <p:sldId id="820" r:id="rId17"/>
    <p:sldId id="821" r:id="rId18"/>
    <p:sldId id="822" r:id="rId19"/>
    <p:sldId id="823" r:id="rId20"/>
    <p:sldId id="824" r:id="rId21"/>
    <p:sldId id="825" r:id="rId22"/>
    <p:sldId id="874" r:id="rId23"/>
    <p:sldId id="875" r:id="rId24"/>
    <p:sldId id="878" r:id="rId25"/>
    <p:sldId id="826" r:id="rId26"/>
    <p:sldId id="827" r:id="rId27"/>
    <p:sldId id="828" r:id="rId28"/>
    <p:sldId id="829" r:id="rId29"/>
    <p:sldId id="830" r:id="rId30"/>
    <p:sldId id="831" r:id="rId31"/>
    <p:sldId id="895" r:id="rId32"/>
    <p:sldId id="896" r:id="rId33"/>
    <p:sldId id="923" r:id="rId34"/>
    <p:sldId id="861" r:id="rId35"/>
    <p:sldId id="924" r:id="rId36"/>
    <p:sldId id="925" r:id="rId37"/>
    <p:sldId id="927" r:id="rId38"/>
    <p:sldId id="832" r:id="rId39"/>
    <p:sldId id="833" r:id="rId40"/>
    <p:sldId id="834" r:id="rId41"/>
    <p:sldId id="876" r:id="rId42"/>
    <p:sldId id="898" r:id="rId43"/>
    <p:sldId id="899" r:id="rId44"/>
    <p:sldId id="900" r:id="rId45"/>
    <p:sldId id="901" r:id="rId46"/>
    <p:sldId id="902" r:id="rId47"/>
    <p:sldId id="877" r:id="rId48"/>
    <p:sldId id="897" r:id="rId49"/>
    <p:sldId id="880" r:id="rId50"/>
    <p:sldId id="850" r:id="rId51"/>
    <p:sldId id="852" r:id="rId52"/>
    <p:sldId id="853" r:id="rId53"/>
    <p:sldId id="858" r:id="rId54"/>
    <p:sldId id="920" r:id="rId55"/>
    <p:sldId id="921" r:id="rId56"/>
    <p:sldId id="928" r:id="rId57"/>
    <p:sldId id="929" r:id="rId5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39" autoAdjust="0"/>
    <p:restoredTop sz="94660"/>
  </p:normalViewPr>
  <p:slideViewPr>
    <p:cSldViewPr snapToGrid="0">
      <p:cViewPr varScale="1">
        <p:scale>
          <a:sx n="111" d="100"/>
          <a:sy n="111" d="100"/>
        </p:scale>
        <p:origin x="24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11/10/19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11/10/19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11/10/19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11/10/19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Nov. 11</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5986248"/>
          </a:xfrm>
        </p:spPr>
        <p:txBody>
          <a:bodyPr/>
          <a:lstStyle/>
          <a:p>
            <a:r>
              <a:rPr lang="en-US" dirty="0"/>
              <a:t>claim preclusion bars litigation of actions that should have been brought</a:t>
            </a:r>
            <a:br>
              <a:rPr lang="en-US" dirty="0"/>
            </a:br>
            <a:br>
              <a:rPr lang="en-US" dirty="0"/>
            </a:br>
            <a:r>
              <a:rPr lang="en-US" dirty="0"/>
              <a:t>compulsory joinder rule</a:t>
            </a:r>
          </a:p>
        </p:txBody>
      </p:sp>
    </p:spTree>
    <p:extLst>
      <p:ext uri="{BB962C8B-B14F-4D97-AF65-F5344CB8AC3E}">
        <p14:creationId xmlns:p14="http://schemas.microsoft.com/office/powerpoint/2010/main" val="1834450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6255" y="274638"/>
            <a:ext cx="10044545" cy="6278562"/>
          </a:xfrm>
        </p:spPr>
        <p:txBody>
          <a:bodyPr>
            <a:normAutofit fontScale="90000"/>
          </a:bodyPr>
          <a:lstStyle/>
          <a:p>
            <a:pPr algn="l"/>
            <a:r>
              <a:rPr lang="en-US" altLang="en-US" sz="4000" dirty="0"/>
              <a:t> P sues D in California state court for breach of a contract to build D a house</a:t>
            </a:r>
            <a:br>
              <a:rPr lang="en-US" altLang="en-US" sz="4000" dirty="0"/>
            </a:br>
            <a:br>
              <a:rPr lang="en-US" altLang="en-US" sz="4000" dirty="0"/>
            </a:br>
            <a:r>
              <a:rPr lang="en-US" altLang="en-US" sz="4000" dirty="0"/>
              <a:t>P built the house but D won’t pay</a:t>
            </a:r>
            <a:br>
              <a:rPr lang="en-US" altLang="en-US" sz="4000" dirty="0"/>
            </a:br>
            <a:br>
              <a:rPr lang="en-US" altLang="en-US" sz="4000" dirty="0"/>
            </a:br>
            <a:r>
              <a:rPr lang="en-US" altLang="en-US" sz="4000" dirty="0"/>
              <a:t>P loses – the jury finds that there was no consideration and so no contract</a:t>
            </a:r>
            <a:br>
              <a:rPr lang="en-US" altLang="en-US" sz="4000" dirty="0"/>
            </a:br>
            <a:br>
              <a:rPr lang="en-US" altLang="en-US" sz="4000" dirty="0"/>
            </a:br>
            <a:r>
              <a:rPr lang="en-US" altLang="en-US" sz="4000" dirty="0"/>
              <a:t>judgment for D</a:t>
            </a:r>
            <a:br>
              <a:rPr lang="en-US" altLang="en-US" sz="4000" dirty="0"/>
            </a:br>
            <a:br>
              <a:rPr lang="en-US" altLang="en-US" sz="4000" dirty="0"/>
            </a:br>
            <a:r>
              <a:rPr lang="en-US" altLang="en-US" sz="4000" dirty="0"/>
              <a:t>P then sues D in California state court for quantum </a:t>
            </a:r>
            <a:r>
              <a:rPr lang="en-US" altLang="en-US" sz="4000" dirty="0" err="1"/>
              <a:t>meruit</a:t>
            </a:r>
            <a:r>
              <a:rPr lang="en-US" altLang="en-US" sz="4000" dirty="0"/>
              <a:t> – that is, for the fair market value of the work he performed</a:t>
            </a:r>
          </a:p>
        </p:txBody>
      </p:sp>
    </p:spTree>
    <p:extLst>
      <p:ext uri="{BB962C8B-B14F-4D97-AF65-F5344CB8AC3E}">
        <p14:creationId xmlns:p14="http://schemas.microsoft.com/office/powerpoint/2010/main" val="1146893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146886"/>
          </a:xfrm>
        </p:spPr>
        <p:txBody>
          <a:bodyPr/>
          <a:lstStyle/>
          <a:p>
            <a:r>
              <a:rPr lang="en-US" dirty="0"/>
              <a:t>defendant preclusion bars litigation of defenses that should have been brought</a:t>
            </a:r>
          </a:p>
        </p:txBody>
      </p:sp>
    </p:spTree>
    <p:extLst>
      <p:ext uri="{BB962C8B-B14F-4D97-AF65-F5344CB8AC3E}">
        <p14:creationId xmlns:p14="http://schemas.microsoft.com/office/powerpoint/2010/main" val="3251934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56953" y="274638"/>
            <a:ext cx="9958647" cy="6126162"/>
          </a:xfrm>
        </p:spPr>
        <p:txBody>
          <a:bodyPr>
            <a:normAutofit fontScale="90000"/>
          </a:bodyPr>
          <a:lstStyle/>
          <a:p>
            <a:pPr algn="l"/>
            <a:r>
              <a:rPr lang="en-US" altLang="en-US" dirty="0"/>
              <a:t>- P sues D for under state law for violating a racially restrictive covenant</a:t>
            </a:r>
            <a:br>
              <a:rPr lang="en-US" altLang="en-US" dirty="0"/>
            </a:br>
            <a:br>
              <a:rPr lang="en-US" altLang="en-US" dirty="0"/>
            </a:br>
            <a:r>
              <a:rPr lang="en-US" altLang="en-US" dirty="0"/>
              <a:t>- D loses and P is given a judgment of $100,000, which is executed</a:t>
            </a:r>
            <a:br>
              <a:rPr lang="en-US" altLang="en-US" dirty="0"/>
            </a:br>
            <a:br>
              <a:rPr lang="en-US" altLang="en-US" dirty="0"/>
            </a:br>
            <a:r>
              <a:rPr lang="en-US" altLang="en-US" dirty="0"/>
              <a:t>- D then realizes that racially restrictive covenants are unconstitutional</a:t>
            </a:r>
            <a:br>
              <a:rPr lang="en-US" altLang="en-US" dirty="0"/>
            </a:br>
            <a:br>
              <a:rPr lang="en-US" altLang="en-US" dirty="0"/>
            </a:br>
            <a:r>
              <a:rPr lang="en-US" altLang="en-US" dirty="0"/>
              <a:t>- D brings suit against P for restitution of the $100,000</a:t>
            </a:r>
          </a:p>
        </p:txBody>
      </p:sp>
    </p:spTree>
    <p:extLst>
      <p:ext uri="{BB962C8B-B14F-4D97-AF65-F5344CB8AC3E}">
        <p14:creationId xmlns:p14="http://schemas.microsoft.com/office/powerpoint/2010/main" val="4145934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981200" y="274638"/>
            <a:ext cx="8229600" cy="6430962"/>
          </a:xfrm>
        </p:spPr>
        <p:txBody>
          <a:bodyPr/>
          <a:lstStyle/>
          <a:p>
            <a:r>
              <a:rPr lang="en-US" altLang="en-US"/>
              <a:t>distinguish defendant preclusion from</a:t>
            </a:r>
            <a:br>
              <a:rPr lang="en-US" altLang="en-US"/>
            </a:br>
            <a:br>
              <a:rPr lang="en-US" altLang="en-US"/>
            </a:br>
            <a:r>
              <a:rPr lang="en-US" altLang="en-US"/>
              <a:t>compulsory counterclaim rule</a:t>
            </a:r>
          </a:p>
        </p:txBody>
      </p:sp>
    </p:spTree>
    <p:extLst>
      <p:ext uri="{BB962C8B-B14F-4D97-AF65-F5344CB8AC3E}">
        <p14:creationId xmlns:p14="http://schemas.microsoft.com/office/powerpoint/2010/main" val="1301944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15636" y="274638"/>
            <a:ext cx="9795164" cy="6278562"/>
          </a:xfrm>
        </p:spPr>
        <p:txBody>
          <a:bodyPr/>
          <a:lstStyle/>
          <a:p>
            <a:pPr algn="l"/>
            <a:r>
              <a:rPr lang="en-US" altLang="en-US" dirty="0"/>
              <a:t>P sues D in California state court for negligence in connection with a car accident</a:t>
            </a:r>
            <a:br>
              <a:rPr lang="en-US" altLang="en-US" dirty="0"/>
            </a:br>
            <a:br>
              <a:rPr lang="en-US" altLang="en-US" dirty="0"/>
            </a:br>
            <a:r>
              <a:rPr lang="en-US" altLang="en-US" dirty="0"/>
              <a:t>P wins – the jury finds that D was negligent and awards P $100,000</a:t>
            </a:r>
            <a:br>
              <a:rPr lang="en-US" altLang="en-US" dirty="0"/>
            </a:br>
            <a:br>
              <a:rPr lang="en-US" altLang="en-US" dirty="0"/>
            </a:br>
            <a:r>
              <a:rPr lang="en-US" altLang="en-US" dirty="0"/>
              <a:t>D sues P in California state court for his damages in the accident</a:t>
            </a:r>
          </a:p>
        </p:txBody>
      </p:sp>
    </p:spTree>
    <p:extLst>
      <p:ext uri="{BB962C8B-B14F-4D97-AF65-F5344CB8AC3E}">
        <p14:creationId xmlns:p14="http://schemas.microsoft.com/office/powerpoint/2010/main" val="2640785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a:xfrm>
            <a:off x="357448" y="1143000"/>
            <a:ext cx="11504814" cy="4686300"/>
          </a:xfrm>
        </p:spPr>
        <p:txBody>
          <a:bodyPr>
            <a:normAutofit fontScale="90000"/>
          </a:bodyPr>
          <a:lstStyle/>
          <a:p>
            <a:pPr algn="l" eaLnBrk="1" hangingPunct="1"/>
            <a:r>
              <a:rPr lang="en-US" altLang="en-US" sz="3000" dirty="0"/>
              <a:t>- P sues D for breaching a contract requiring D to give P coal every winter</a:t>
            </a:r>
            <a:br>
              <a:rPr lang="en-US" altLang="en-US" sz="3000" dirty="0"/>
            </a:br>
            <a:br>
              <a:rPr lang="en-US" altLang="en-US" sz="3000" dirty="0"/>
            </a:br>
            <a:r>
              <a:rPr lang="en-US" altLang="en-US" sz="3000" dirty="0"/>
              <a:t>- in the suit D challenges the validity of the contract </a:t>
            </a:r>
            <a:br>
              <a:rPr lang="en-US" altLang="en-US" sz="3000" dirty="0"/>
            </a:br>
            <a:br>
              <a:rPr lang="en-US" altLang="en-US" sz="3000" dirty="0"/>
            </a:br>
            <a:r>
              <a:rPr lang="en-US" altLang="en-US" sz="3000" dirty="0"/>
              <a:t>- the court determines the contract to be valid</a:t>
            </a:r>
            <a:br>
              <a:rPr lang="en-US" altLang="en-US" sz="3000" dirty="0"/>
            </a:br>
            <a:br>
              <a:rPr lang="en-US" altLang="en-US" sz="3000" dirty="0"/>
            </a:br>
            <a:r>
              <a:rPr lang="en-US" altLang="en-US" sz="3000" dirty="0"/>
              <a:t>- P wins damages from D</a:t>
            </a:r>
            <a:br>
              <a:rPr lang="en-US" altLang="en-US" sz="3000" dirty="0"/>
            </a:br>
            <a:br>
              <a:rPr lang="en-US" altLang="en-US" sz="3000" dirty="0"/>
            </a:br>
            <a:r>
              <a:rPr lang="en-US" altLang="en-US" sz="3000" dirty="0"/>
              <a:t>- the next winter, D breaches again</a:t>
            </a:r>
            <a:br>
              <a:rPr lang="en-US" altLang="en-US" sz="3000" dirty="0"/>
            </a:br>
            <a:br>
              <a:rPr lang="en-US" altLang="en-US" sz="3000" dirty="0"/>
            </a:br>
            <a:r>
              <a:rPr lang="en-US" altLang="en-US" sz="3000" dirty="0"/>
              <a:t>- P once again sues D for breach</a:t>
            </a:r>
            <a:br>
              <a:rPr lang="en-US" altLang="en-US" sz="3000" dirty="0"/>
            </a:br>
            <a:br>
              <a:rPr lang="en-US" altLang="en-US" sz="3000" dirty="0"/>
            </a:br>
            <a:r>
              <a:rPr lang="en-US" altLang="en-US" sz="3000" dirty="0"/>
              <a:t>- is P claim precluded?</a:t>
            </a:r>
            <a:br>
              <a:rPr lang="en-US" altLang="en-US" sz="3000" dirty="0"/>
            </a:br>
            <a:br>
              <a:rPr lang="en-US" altLang="en-US" sz="3000" dirty="0"/>
            </a:br>
            <a:r>
              <a:rPr lang="en-US" altLang="en-US" sz="3000" dirty="0"/>
              <a:t>- D once again challenges the validity of the contract</a:t>
            </a:r>
            <a:br>
              <a:rPr lang="en-US" altLang="en-US" sz="3000" dirty="0"/>
            </a:br>
            <a:br>
              <a:rPr lang="en-US" altLang="en-US" sz="3000" dirty="0"/>
            </a:br>
            <a:r>
              <a:rPr lang="en-US" altLang="en-US" sz="3000" dirty="0"/>
              <a:t>- anything P can do?</a:t>
            </a:r>
          </a:p>
        </p:txBody>
      </p:sp>
    </p:spTree>
    <p:extLst>
      <p:ext uri="{BB962C8B-B14F-4D97-AF65-F5344CB8AC3E}">
        <p14:creationId xmlns:p14="http://schemas.microsoft.com/office/powerpoint/2010/main" val="201466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057400" y="274638"/>
            <a:ext cx="8153400" cy="6278562"/>
          </a:xfrm>
        </p:spPr>
        <p:txBody>
          <a:bodyPr/>
          <a:lstStyle/>
          <a:p>
            <a:r>
              <a:rPr lang="en-US" altLang="en-US"/>
              <a:t>issue preclusion</a:t>
            </a:r>
          </a:p>
        </p:txBody>
      </p:sp>
    </p:spTree>
    <p:extLst>
      <p:ext uri="{BB962C8B-B14F-4D97-AF65-F5344CB8AC3E}">
        <p14:creationId xmlns:p14="http://schemas.microsoft.com/office/powerpoint/2010/main" val="53199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81891" y="274638"/>
            <a:ext cx="9628909" cy="6126162"/>
          </a:xfrm>
        </p:spPr>
        <p:txBody>
          <a:bodyPr/>
          <a:lstStyle/>
          <a:p>
            <a:r>
              <a:rPr lang="en-US" altLang="en-US" dirty="0"/>
              <a:t>issue preclusion</a:t>
            </a:r>
            <a:br>
              <a:rPr lang="en-US" altLang="en-US" dirty="0"/>
            </a:br>
            <a:br>
              <a:rPr lang="en-US" altLang="en-US" dirty="0"/>
            </a:br>
            <a:r>
              <a:rPr lang="en-US" altLang="en-US" dirty="0"/>
              <a:t>if a party fully and fairly litigated an issue in an earlier case he can (with certain exceptions) be barred from </a:t>
            </a:r>
            <a:r>
              <a:rPr lang="en-US" altLang="en-US" dirty="0" err="1"/>
              <a:t>relitigating</a:t>
            </a:r>
            <a:r>
              <a:rPr lang="en-US" altLang="en-US" dirty="0"/>
              <a:t> the same issue in subsequent proceedings</a:t>
            </a:r>
          </a:p>
        </p:txBody>
      </p:sp>
    </p:spTree>
    <p:extLst>
      <p:ext uri="{BB962C8B-B14F-4D97-AF65-F5344CB8AC3E}">
        <p14:creationId xmlns:p14="http://schemas.microsoft.com/office/powerpoint/2010/main" val="2834696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057400" y="274638"/>
            <a:ext cx="8153400" cy="6049962"/>
          </a:xfrm>
        </p:spPr>
        <p:txBody>
          <a:bodyPr/>
          <a:lstStyle/>
          <a:p>
            <a:r>
              <a:rPr lang="en-US" altLang="en-US"/>
              <a:t>requirements for claim preclusion</a:t>
            </a:r>
          </a:p>
        </p:txBody>
      </p:sp>
    </p:spTree>
    <p:extLst>
      <p:ext uri="{BB962C8B-B14F-4D97-AF65-F5344CB8AC3E}">
        <p14:creationId xmlns:p14="http://schemas.microsoft.com/office/powerpoint/2010/main" val="3259522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52600" y="1063626"/>
            <a:ext cx="8763000" cy="4651375"/>
          </a:xfrm>
        </p:spPr>
        <p:txBody>
          <a:bodyPr>
            <a:normAutofit fontScale="90000"/>
          </a:bodyPr>
          <a:lstStyle/>
          <a:p>
            <a:r>
              <a:rPr lang="en-CA" altLang="en-US" sz="3200" dirty="0"/>
              <a:t>26(b)(3)(A) Documents and Tangible Things. </a:t>
            </a:r>
            <a:br>
              <a:rPr lang="en-US" sz="2800" dirty="0"/>
            </a:br>
            <a:r>
              <a:rPr lang="en-CA" altLang="en-US" sz="3200" dirty="0"/>
              <a:t>Ordinarily, a party may not discover documents and tangible things that are </a:t>
            </a:r>
            <a:r>
              <a:rPr lang="en-CA" altLang="en-US" sz="3200" b="1" i="1" dirty="0"/>
              <a:t>prepared in anticipation of litigation or for trial by or for another party or its representative </a:t>
            </a:r>
            <a:r>
              <a:rPr lang="en-CA" altLang="en-US" sz="3200" dirty="0"/>
              <a:t>(including the other party’s attorney, consultant, surety, indemnitor, insurer, or agent). But, subject to Rule 26(b)(4), those materials may be discovered if:</a:t>
            </a:r>
            <a:br>
              <a:rPr lang="en-US" altLang="en-US" sz="3200" dirty="0"/>
            </a:br>
            <a:r>
              <a:rPr lang="en-CA" altLang="en-US" sz="3200" dirty="0"/>
              <a:t>            (</a:t>
            </a:r>
            <a:r>
              <a:rPr lang="en-CA" altLang="en-US" sz="3200" dirty="0" err="1"/>
              <a:t>i</a:t>
            </a:r>
            <a:r>
              <a:rPr lang="en-CA" altLang="en-US" sz="3200" dirty="0"/>
              <a:t>) they are otherwise discoverable under Rule 26(b)(1); and</a:t>
            </a:r>
            <a:br>
              <a:rPr lang="en-US" altLang="en-US" sz="3200" dirty="0"/>
            </a:br>
            <a:r>
              <a:rPr lang="en-CA" altLang="en-US" sz="3200" dirty="0"/>
              <a:t>            (ii) the party shows that it has </a:t>
            </a:r>
            <a:r>
              <a:rPr lang="en-CA" altLang="en-US" sz="3200" b="1" i="1" dirty="0"/>
              <a:t>substantial need </a:t>
            </a:r>
            <a:r>
              <a:rPr lang="en-CA" altLang="en-US" sz="3200" dirty="0"/>
              <a:t>for the materials to prepare its case and </a:t>
            </a:r>
            <a:r>
              <a:rPr lang="en-CA" altLang="en-US" sz="3200" b="1" i="1" dirty="0"/>
              <a:t>cannot, without undue hardship, obtain their substantial equivalent </a:t>
            </a:r>
            <a:r>
              <a:rPr lang="en-CA" altLang="en-US" sz="3200" dirty="0"/>
              <a:t>by other means.</a:t>
            </a:r>
            <a:endParaRPr lang="en-US" altLang="en-US" sz="3200" dirty="0"/>
          </a:p>
        </p:txBody>
      </p:sp>
    </p:spTree>
    <p:extLst>
      <p:ext uri="{BB962C8B-B14F-4D97-AF65-F5344CB8AC3E}">
        <p14:creationId xmlns:p14="http://schemas.microsoft.com/office/powerpoint/2010/main" val="236001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2895600" y="1063626"/>
            <a:ext cx="6286500" cy="4594225"/>
          </a:xfrm>
        </p:spPr>
        <p:txBody>
          <a:bodyPr/>
          <a:lstStyle/>
          <a:p>
            <a:pPr eaLnBrk="1" hangingPunct="1"/>
            <a:r>
              <a:rPr lang="en-US" altLang="en-US"/>
              <a:t>there must be: </a:t>
            </a:r>
            <a:br>
              <a:rPr lang="en-US" altLang="en-US"/>
            </a:br>
            <a:br>
              <a:rPr lang="en-US" altLang="en-US"/>
            </a:br>
            <a:r>
              <a:rPr lang="en-US" altLang="en-US"/>
              <a:t>a final judgment</a:t>
            </a:r>
          </a:p>
        </p:txBody>
      </p:sp>
    </p:spTree>
    <p:extLst>
      <p:ext uri="{BB962C8B-B14F-4D97-AF65-F5344CB8AC3E}">
        <p14:creationId xmlns:p14="http://schemas.microsoft.com/office/powerpoint/2010/main" val="3693676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1676400" y="1200151"/>
            <a:ext cx="8839200" cy="4651375"/>
          </a:xfrm>
        </p:spPr>
        <p:txBody>
          <a:bodyPr>
            <a:normAutofit fontScale="90000"/>
          </a:bodyPr>
          <a:lstStyle/>
          <a:p>
            <a:pPr algn="l" eaLnBrk="1" hangingPunct="1"/>
            <a:r>
              <a:rPr lang="en-US" altLang="en-US" dirty="0"/>
              <a:t>- P sues D concerning personal injuries in connection with a car accident</a:t>
            </a:r>
            <a:br>
              <a:rPr lang="en-US" altLang="en-US" dirty="0"/>
            </a:br>
            <a:br>
              <a:rPr lang="en-US" altLang="en-US" dirty="0"/>
            </a:br>
            <a:r>
              <a:rPr lang="en-US" altLang="en-US" dirty="0"/>
              <a:t>- P loses, appeals</a:t>
            </a:r>
            <a:br>
              <a:rPr lang="en-US" altLang="en-US" dirty="0"/>
            </a:br>
            <a:br>
              <a:rPr lang="en-US" altLang="en-US" dirty="0"/>
            </a:br>
            <a:r>
              <a:rPr lang="en-US" altLang="en-US" dirty="0"/>
              <a:t>- while actions is on appeal, P sues D concerning property damage in connection with the accident</a:t>
            </a:r>
            <a:br>
              <a:rPr lang="en-US" altLang="en-US" dirty="0"/>
            </a:br>
            <a:endParaRPr lang="en-US" altLang="en-US" dirty="0"/>
          </a:p>
        </p:txBody>
      </p:sp>
    </p:spTree>
    <p:extLst>
      <p:ext uri="{BB962C8B-B14F-4D97-AF65-F5344CB8AC3E}">
        <p14:creationId xmlns:p14="http://schemas.microsoft.com/office/powerpoint/2010/main" val="2679652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1676400" y="1200151"/>
            <a:ext cx="8839200" cy="4651375"/>
          </a:xfrm>
        </p:spPr>
        <p:txBody>
          <a:bodyPr>
            <a:normAutofit fontScale="90000"/>
          </a:bodyPr>
          <a:lstStyle/>
          <a:p>
            <a:r>
              <a:rPr lang="en-US" altLang="en-US" dirty="0"/>
              <a:t>- P sues D concerning personal injuries in connection with a car accident</a:t>
            </a:r>
            <a:br>
              <a:rPr lang="en-US" altLang="en-US" dirty="0"/>
            </a:br>
            <a:br>
              <a:rPr lang="en-US" altLang="en-US" dirty="0"/>
            </a:br>
            <a:r>
              <a:rPr lang="en-US" altLang="en-US" dirty="0"/>
              <a:t>- while P’s first suit is going on, P also sues D concerning property damage in connection with the accident</a:t>
            </a:r>
            <a:br>
              <a:rPr lang="en-US" altLang="en-US" dirty="0"/>
            </a:br>
            <a:br>
              <a:rPr lang="en-US" altLang="en-US" dirty="0"/>
            </a:br>
            <a:r>
              <a:rPr lang="en-US" altLang="en-US" dirty="0"/>
              <a:t>- while actions is on appeal, P sues D concerning property damage in connection with the accident</a:t>
            </a:r>
            <a:br>
              <a:rPr lang="en-US" altLang="en-US" dirty="0"/>
            </a:br>
            <a:endParaRPr lang="en-US" altLang="en-US" dirty="0"/>
          </a:p>
        </p:txBody>
      </p:sp>
    </p:spTree>
    <p:extLst>
      <p:ext uri="{BB962C8B-B14F-4D97-AF65-F5344CB8AC3E}">
        <p14:creationId xmlns:p14="http://schemas.microsoft.com/office/powerpoint/2010/main" val="1145788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51" y="365125"/>
            <a:ext cx="10863349" cy="5985799"/>
          </a:xfrm>
        </p:spPr>
        <p:txBody>
          <a:bodyPr/>
          <a:lstStyle/>
          <a:p>
            <a:r>
              <a:rPr lang="en-US" dirty="0"/>
              <a:t>claim splitting or prior action pending</a:t>
            </a:r>
          </a:p>
        </p:txBody>
      </p:sp>
    </p:spTree>
    <p:extLst>
      <p:ext uri="{BB962C8B-B14F-4D97-AF65-F5344CB8AC3E}">
        <p14:creationId xmlns:p14="http://schemas.microsoft.com/office/powerpoint/2010/main" val="685700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65760" y="274638"/>
            <a:ext cx="9845040" cy="6202362"/>
          </a:xfrm>
        </p:spPr>
        <p:txBody>
          <a:bodyPr/>
          <a:lstStyle/>
          <a:p>
            <a:pPr algn="l"/>
            <a:r>
              <a:rPr lang="en-US" altLang="en-US" sz="3600" dirty="0"/>
              <a:t>- P sues D concerning a transaction</a:t>
            </a:r>
            <a:br>
              <a:rPr lang="en-US" altLang="en-US" sz="3600" dirty="0"/>
            </a:br>
            <a:r>
              <a:rPr lang="en-US" altLang="en-US" sz="3600" dirty="0"/>
              <a:t>- it comes to a judgment</a:t>
            </a:r>
            <a:br>
              <a:rPr lang="en-US" altLang="en-US" sz="3600" dirty="0"/>
            </a:br>
            <a:r>
              <a:rPr lang="en-US" altLang="en-US" sz="3600" dirty="0"/>
              <a:t>- P then sues D concerning the same action</a:t>
            </a:r>
            <a:br>
              <a:rPr lang="en-US" altLang="en-US" sz="3600" dirty="0"/>
            </a:br>
            <a:r>
              <a:rPr lang="en-US" altLang="en-US" sz="3600" dirty="0"/>
              <a:t>- claim precluded</a:t>
            </a:r>
            <a:br>
              <a:rPr lang="en-US" altLang="en-US" sz="3600" dirty="0"/>
            </a:br>
            <a:br>
              <a:rPr lang="en-US" altLang="en-US" sz="3600" dirty="0"/>
            </a:br>
            <a:r>
              <a:rPr lang="en-US" altLang="en-US" sz="3600" dirty="0"/>
              <a:t>- P sues D concerning an action.</a:t>
            </a:r>
            <a:br>
              <a:rPr lang="en-US" altLang="en-US" sz="3600" dirty="0"/>
            </a:br>
            <a:r>
              <a:rPr lang="en-US" altLang="en-US" sz="3600" dirty="0"/>
              <a:t>- while the first action is going, P sues D concerning the same transaction</a:t>
            </a:r>
            <a:br>
              <a:rPr lang="en-US" altLang="en-US" sz="3600" dirty="0"/>
            </a:br>
            <a:r>
              <a:rPr lang="en-US" altLang="en-US" sz="3600" dirty="0"/>
              <a:t>- one of them comes to judgment, without D having brought up claim splitting</a:t>
            </a:r>
            <a:br>
              <a:rPr lang="en-US" altLang="en-US" sz="3600" dirty="0"/>
            </a:br>
            <a:r>
              <a:rPr lang="en-US" altLang="en-US" sz="3600" dirty="0"/>
              <a:t>- result?</a:t>
            </a:r>
          </a:p>
        </p:txBody>
      </p:sp>
    </p:spTree>
    <p:extLst>
      <p:ext uri="{BB962C8B-B14F-4D97-AF65-F5344CB8AC3E}">
        <p14:creationId xmlns:p14="http://schemas.microsoft.com/office/powerpoint/2010/main" val="330574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a:xfrm>
            <a:off x="3009900" y="1063626"/>
            <a:ext cx="6172200" cy="4651375"/>
          </a:xfrm>
        </p:spPr>
        <p:txBody>
          <a:bodyPr/>
          <a:lstStyle/>
          <a:p>
            <a:pPr eaLnBrk="1" hangingPunct="1"/>
            <a:r>
              <a:rPr lang="en-US" altLang="en-US"/>
              <a:t>the judgment must be:</a:t>
            </a:r>
            <a:br>
              <a:rPr lang="en-US" altLang="en-US"/>
            </a:br>
            <a:br>
              <a:rPr lang="en-US" altLang="en-US"/>
            </a:br>
            <a:r>
              <a:rPr lang="en-US" altLang="en-US"/>
              <a:t>valid</a:t>
            </a:r>
          </a:p>
        </p:txBody>
      </p:sp>
    </p:spTree>
    <p:extLst>
      <p:ext uri="{BB962C8B-B14F-4D97-AF65-F5344CB8AC3E}">
        <p14:creationId xmlns:p14="http://schemas.microsoft.com/office/powerpoint/2010/main" val="4200612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57447" y="274638"/>
            <a:ext cx="11704320" cy="6202362"/>
          </a:xfrm>
        </p:spPr>
        <p:txBody>
          <a:bodyPr>
            <a:noAutofit/>
          </a:bodyPr>
          <a:lstStyle/>
          <a:p>
            <a:pPr algn="l"/>
            <a:r>
              <a:rPr lang="en-US" altLang="en-US" sz="3600" dirty="0"/>
              <a:t>P sues D in federal court in NY</a:t>
            </a:r>
            <a:br>
              <a:rPr lang="en-US" altLang="en-US" sz="3600" dirty="0"/>
            </a:br>
            <a:br>
              <a:rPr lang="en-US" altLang="en-US" sz="3600" dirty="0"/>
            </a:br>
            <a:r>
              <a:rPr lang="en-US" altLang="en-US" sz="3600" dirty="0"/>
              <a:t>D appears</a:t>
            </a:r>
            <a:br>
              <a:rPr lang="en-US" altLang="en-US" sz="3600" dirty="0"/>
            </a:br>
            <a:br>
              <a:rPr lang="en-US" altLang="en-US" sz="3600" dirty="0"/>
            </a:br>
            <a:r>
              <a:rPr lang="en-US" altLang="en-US" sz="3600" dirty="0"/>
              <a:t>there is no PJ over D but no one notices this fact</a:t>
            </a:r>
            <a:br>
              <a:rPr lang="en-US" altLang="en-US" sz="3600" dirty="0"/>
            </a:br>
            <a:br>
              <a:rPr lang="en-US" altLang="en-US" sz="3600" dirty="0"/>
            </a:br>
            <a:r>
              <a:rPr lang="en-US" altLang="en-US" sz="3600" dirty="0"/>
              <a:t>judgment for P</a:t>
            </a:r>
            <a:br>
              <a:rPr lang="en-US" altLang="en-US" sz="3600" dirty="0"/>
            </a:br>
            <a:br>
              <a:rPr lang="en-US" altLang="en-US" sz="3600" dirty="0"/>
            </a:br>
            <a:r>
              <a:rPr lang="en-US" altLang="en-US" sz="3600" dirty="0"/>
              <a:t>P then brings a separate suit in state court in Cal. to enforce the judgment</a:t>
            </a:r>
            <a:br>
              <a:rPr lang="en-US" altLang="en-US" sz="3600" dirty="0"/>
            </a:br>
            <a:br>
              <a:rPr lang="en-US" altLang="en-US" sz="3600" dirty="0"/>
            </a:br>
            <a:r>
              <a:rPr lang="en-US" altLang="en-US" sz="3600" dirty="0"/>
              <a:t>can D challenge the earlier judgment on the grounds that there was no PJ?</a:t>
            </a:r>
          </a:p>
        </p:txBody>
      </p:sp>
    </p:spTree>
    <p:extLst>
      <p:ext uri="{BB962C8B-B14F-4D97-AF65-F5344CB8AC3E}">
        <p14:creationId xmlns:p14="http://schemas.microsoft.com/office/powerpoint/2010/main" val="999121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a:xfrm>
            <a:off x="282634" y="266008"/>
            <a:ext cx="10385368" cy="6226232"/>
          </a:xfrm>
        </p:spPr>
        <p:txBody>
          <a:bodyPr>
            <a:normAutofit fontScale="90000"/>
          </a:bodyPr>
          <a:lstStyle/>
          <a:p>
            <a:pPr algn="l" eaLnBrk="1" hangingPunct="1"/>
            <a:r>
              <a:rPr lang="en-US" altLang="en-US" dirty="0"/>
              <a:t>P sues D in federal court in NY </a:t>
            </a:r>
            <a:br>
              <a:rPr lang="en-US" altLang="en-US" dirty="0"/>
            </a:br>
            <a:br>
              <a:rPr lang="en-US" altLang="en-US" dirty="0"/>
            </a:br>
            <a:r>
              <a:rPr lang="en-US" altLang="en-US" dirty="0"/>
              <a:t>D appears</a:t>
            </a:r>
            <a:br>
              <a:rPr lang="en-US" altLang="en-US" dirty="0"/>
            </a:br>
            <a:br>
              <a:rPr lang="en-US" altLang="en-US" dirty="0"/>
            </a:br>
            <a:r>
              <a:rPr lang="en-US" altLang="en-US" dirty="0"/>
              <a:t>there is no SMJ, but no one notices this fact</a:t>
            </a:r>
            <a:br>
              <a:rPr lang="en-US" altLang="en-US" dirty="0"/>
            </a:br>
            <a:br>
              <a:rPr lang="en-US" altLang="en-US" dirty="0"/>
            </a:br>
            <a:r>
              <a:rPr lang="en-US" altLang="en-US" dirty="0"/>
              <a:t>P then brings a separate suit in state court in Cal. to enforce the judgment</a:t>
            </a:r>
            <a:br>
              <a:rPr lang="en-US" altLang="en-US" dirty="0"/>
            </a:br>
            <a:br>
              <a:rPr lang="en-US" altLang="en-US" dirty="0"/>
            </a:br>
            <a:r>
              <a:rPr lang="en-US" altLang="en-US" dirty="0"/>
              <a:t>can D challenge the earlier judgment on the grounds that there was no SMJ?</a:t>
            </a:r>
          </a:p>
        </p:txBody>
      </p:sp>
    </p:spTree>
    <p:extLst>
      <p:ext uri="{BB962C8B-B14F-4D97-AF65-F5344CB8AC3E}">
        <p14:creationId xmlns:p14="http://schemas.microsoft.com/office/powerpoint/2010/main" val="3992721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1131889"/>
            <a:ext cx="8991600" cy="4338637"/>
          </a:xfrm>
        </p:spPr>
        <p:txBody>
          <a:bodyPr>
            <a:normAutofit fontScale="90000"/>
          </a:bodyPr>
          <a:lstStyle/>
          <a:p>
            <a:pPr algn="l"/>
            <a:r>
              <a:rPr lang="en-US" altLang="en-US" dirty="0"/>
              <a:t>P sues D in federal court in connection with an accident</a:t>
            </a:r>
            <a:br>
              <a:rPr lang="en-US" altLang="en-US" dirty="0"/>
            </a:br>
            <a:br>
              <a:rPr lang="en-US" altLang="en-US" dirty="0"/>
            </a:br>
            <a:r>
              <a:rPr lang="en-US" altLang="en-US" dirty="0"/>
              <a:t>there is no SMJ or PJ</a:t>
            </a:r>
            <a:br>
              <a:rPr lang="en-US" altLang="en-US" dirty="0"/>
            </a:br>
            <a:br>
              <a:rPr lang="en-US" altLang="en-US" dirty="0"/>
            </a:br>
            <a:r>
              <a:rPr lang="en-US" altLang="en-US" dirty="0"/>
              <a:t>D defaults</a:t>
            </a:r>
            <a:br>
              <a:rPr lang="en-US" altLang="en-US" dirty="0"/>
            </a:br>
            <a:br>
              <a:rPr lang="en-US" altLang="en-US" dirty="0"/>
            </a:br>
            <a:r>
              <a:rPr lang="en-US" altLang="en-US" dirty="0"/>
              <a:t>P then tries to sue D on the judgment in state court</a:t>
            </a:r>
            <a:br>
              <a:rPr lang="en-US" altLang="en-US" dirty="0"/>
            </a:br>
            <a:br>
              <a:rPr lang="en-US" altLang="en-US" dirty="0"/>
            </a:br>
            <a:r>
              <a:rPr lang="en-US" altLang="en-US" dirty="0"/>
              <a:t>can D challenge the judgment as invalid?</a:t>
            </a:r>
          </a:p>
        </p:txBody>
      </p:sp>
    </p:spTree>
    <p:extLst>
      <p:ext uri="{BB962C8B-B14F-4D97-AF65-F5344CB8AC3E}">
        <p14:creationId xmlns:p14="http://schemas.microsoft.com/office/powerpoint/2010/main" val="2927626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2895600" y="1063626"/>
            <a:ext cx="6286500" cy="4594225"/>
          </a:xfrm>
        </p:spPr>
        <p:txBody>
          <a:bodyPr/>
          <a:lstStyle/>
          <a:p>
            <a:pPr eaLnBrk="1" hangingPunct="1"/>
            <a:r>
              <a:rPr lang="en-US" altLang="en-US" dirty="0"/>
              <a:t>the judgment must be:</a:t>
            </a:r>
            <a:br>
              <a:rPr lang="en-US" altLang="en-US" dirty="0"/>
            </a:br>
            <a:br>
              <a:rPr lang="en-US" altLang="en-US" dirty="0"/>
            </a:br>
            <a:r>
              <a:rPr lang="en-US" altLang="en-US" dirty="0"/>
              <a:t>on the merits</a:t>
            </a:r>
          </a:p>
        </p:txBody>
      </p:sp>
    </p:spTree>
    <p:extLst>
      <p:ext uri="{BB962C8B-B14F-4D97-AF65-F5344CB8AC3E}">
        <p14:creationId xmlns:p14="http://schemas.microsoft.com/office/powerpoint/2010/main" val="3809979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br>
              <a:rPr lang="en-US" altLang="en-US" dirty="0"/>
            </a:br>
            <a:r>
              <a:rPr lang="en-US" altLang="en-US" dirty="0"/>
              <a:t>specific claim approach</a:t>
            </a:r>
            <a:br>
              <a:rPr lang="en-US" altLang="en-US" dirty="0"/>
            </a:br>
            <a:r>
              <a:rPr lang="en-US" altLang="en-US" dirty="0"/>
              <a:t>ad hoc approach</a:t>
            </a:r>
            <a:br>
              <a:rPr lang="en-US" altLang="en-US" dirty="0"/>
            </a:br>
            <a:r>
              <a:rPr lang="en-US" altLang="en-US" dirty="0"/>
              <a:t>primary purpose approach</a:t>
            </a:r>
          </a:p>
        </p:txBody>
      </p:sp>
    </p:spTree>
    <p:extLst>
      <p:ext uri="{BB962C8B-B14F-4D97-AF65-F5344CB8AC3E}">
        <p14:creationId xmlns:p14="http://schemas.microsoft.com/office/powerpoint/2010/main" val="1824106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523702" y="1063626"/>
            <a:ext cx="9915698" cy="4708525"/>
          </a:xfrm>
        </p:spPr>
        <p:txBody>
          <a:bodyPr>
            <a:normAutofit fontScale="90000"/>
          </a:bodyPr>
          <a:lstStyle/>
          <a:p>
            <a:pPr algn="l" eaLnBrk="1" hangingPunct="1"/>
            <a:r>
              <a:rPr lang="en-US" altLang="en-US" dirty="0"/>
              <a:t>- P sues D for </a:t>
            </a:r>
            <a:r>
              <a:rPr lang="en-US" altLang="en-US" i="1" dirty="0"/>
              <a:t>intentional</a:t>
            </a:r>
            <a:r>
              <a:rPr lang="en-US" altLang="en-US" dirty="0"/>
              <a:t> infliction of emotional distress</a:t>
            </a:r>
            <a:br>
              <a:rPr lang="en-US" altLang="en-US" dirty="0"/>
            </a:br>
            <a:br>
              <a:rPr lang="en-US" altLang="en-US" dirty="0"/>
            </a:br>
            <a:r>
              <a:rPr lang="en-US" altLang="en-US" dirty="0"/>
              <a:t>- D gets the action dismissed for failure to state a claim (P did not allege requisite intent)</a:t>
            </a:r>
            <a:br>
              <a:rPr lang="en-US" altLang="en-US" dirty="0"/>
            </a:br>
            <a:br>
              <a:rPr lang="en-US" altLang="en-US" dirty="0"/>
            </a:br>
            <a:r>
              <a:rPr lang="en-US" altLang="en-US" dirty="0"/>
              <a:t>- P then sues D for </a:t>
            </a:r>
            <a:r>
              <a:rPr lang="en-US" altLang="en-US" i="1" dirty="0"/>
              <a:t>negligent</a:t>
            </a:r>
            <a:r>
              <a:rPr lang="en-US" altLang="en-US" dirty="0"/>
              <a:t> infliction of emotional distress concerning the same transaction</a:t>
            </a:r>
            <a:br>
              <a:rPr lang="en-US" altLang="en-US" dirty="0"/>
            </a:br>
            <a:endParaRPr lang="en-US" altLang="en-US" dirty="0"/>
          </a:p>
        </p:txBody>
      </p:sp>
    </p:spTree>
    <p:extLst>
      <p:ext uri="{BB962C8B-B14F-4D97-AF65-F5344CB8AC3E}">
        <p14:creationId xmlns:p14="http://schemas.microsoft.com/office/powerpoint/2010/main" val="30162608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0773937" cy="6080280"/>
          </a:xfrm>
        </p:spPr>
        <p:txBody>
          <a:bodyPr/>
          <a:lstStyle/>
          <a:p>
            <a:r>
              <a:rPr lang="en-US" dirty="0"/>
              <a:t>default judgment on the merits?</a:t>
            </a:r>
          </a:p>
        </p:txBody>
      </p:sp>
    </p:spTree>
    <p:extLst>
      <p:ext uri="{BB962C8B-B14F-4D97-AF65-F5344CB8AC3E}">
        <p14:creationId xmlns:p14="http://schemas.microsoft.com/office/powerpoint/2010/main" val="298788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6247548"/>
          </a:xfrm>
        </p:spPr>
        <p:txBody>
          <a:bodyPr>
            <a:normAutofit fontScale="90000"/>
          </a:bodyPr>
          <a:lstStyle/>
          <a:p>
            <a:r>
              <a:rPr lang="en-US" dirty="0"/>
              <a:t>P sues D for negligence asking for compensation for bodily injuries</a:t>
            </a:r>
            <a:br>
              <a:rPr lang="en-US" dirty="0"/>
            </a:br>
            <a:br>
              <a:rPr lang="en-US" dirty="0"/>
            </a:br>
            <a:r>
              <a:rPr lang="en-US" dirty="0"/>
              <a:t>D defaults and P is issued a default judgment for $100K</a:t>
            </a:r>
            <a:br>
              <a:rPr lang="en-US" dirty="0"/>
            </a:br>
            <a:br>
              <a:rPr lang="en-US" dirty="0"/>
            </a:br>
            <a:r>
              <a:rPr lang="en-US" dirty="0"/>
              <a:t>P then sues D for property damages concerning the same accident</a:t>
            </a:r>
            <a:br>
              <a:rPr lang="en-US" dirty="0"/>
            </a:br>
            <a:br>
              <a:rPr lang="en-US" dirty="0"/>
            </a:br>
            <a:r>
              <a:rPr lang="en-US" dirty="0"/>
              <a:t>D brings an action against P for restitution of the $100K</a:t>
            </a:r>
          </a:p>
        </p:txBody>
      </p:sp>
    </p:spTree>
    <p:extLst>
      <p:ext uri="{BB962C8B-B14F-4D97-AF65-F5344CB8AC3E}">
        <p14:creationId xmlns:p14="http://schemas.microsoft.com/office/powerpoint/2010/main" val="1462790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752600" y="0"/>
            <a:ext cx="8915400" cy="6858000"/>
          </a:xfrm>
        </p:spPr>
        <p:txBody>
          <a:bodyPr/>
          <a:lstStyle/>
          <a:p>
            <a:pPr algn="l" eaLnBrk="1" hangingPunct="1"/>
            <a:r>
              <a:rPr lang="en-US" altLang="en-US" sz="2800"/>
              <a:t>§ 20. Judgment For Defendant—Exceptions To The General Rule Of Bar</a:t>
            </a:r>
            <a:br>
              <a:rPr lang="en-US" altLang="en-US" sz="2800"/>
            </a:br>
            <a:r>
              <a:rPr lang="en-US" altLang="en-US" sz="2800"/>
              <a:t>(1) A personal judgment for the defendant, although valid and final, does not bar another action by the plaintiff on the same claim:</a:t>
            </a:r>
            <a:br>
              <a:rPr lang="en-US" altLang="en-US" sz="2800"/>
            </a:br>
            <a:r>
              <a:rPr lang="en-US" altLang="en-US" sz="2800"/>
              <a:t>(a) When the judgment is one of dismissal for </a:t>
            </a:r>
            <a:r>
              <a:rPr lang="en-US" altLang="en-US" sz="2800" b="1" i="1"/>
              <a:t>lack of jurisdiction</a:t>
            </a:r>
            <a:r>
              <a:rPr lang="en-US" altLang="en-US" sz="2800"/>
              <a:t>, for </a:t>
            </a:r>
            <a:r>
              <a:rPr lang="en-US" altLang="en-US" sz="2800" b="1" i="1"/>
              <a:t>improper venue</a:t>
            </a:r>
            <a:r>
              <a:rPr lang="en-US" altLang="en-US" sz="2800"/>
              <a:t>, or for </a:t>
            </a:r>
            <a:r>
              <a:rPr lang="en-US" altLang="en-US" sz="2800" b="1" i="1"/>
              <a:t>nonjoinder or misjoinder of parties</a:t>
            </a:r>
            <a:r>
              <a:rPr lang="en-US" altLang="en-US" sz="2800"/>
              <a:t>; or</a:t>
            </a:r>
            <a:br>
              <a:rPr lang="en-US" altLang="en-US" sz="2800"/>
            </a:br>
            <a:r>
              <a:rPr lang="en-US" altLang="en-US" sz="2800"/>
              <a:t>(b) When the plaintiff agrees to or elects a nonsuit (or </a:t>
            </a:r>
            <a:r>
              <a:rPr lang="en-US" altLang="en-US" sz="2800" b="1" i="1"/>
              <a:t>voluntary dismissal</a:t>
            </a:r>
            <a:r>
              <a:rPr lang="en-US" altLang="en-US" sz="2800"/>
              <a:t>) without prejudice or the court directs that the plaintiff be nonsuited (or that the action be otherwise dismissed) without prejudice; or</a:t>
            </a:r>
            <a:br>
              <a:rPr lang="en-US" altLang="en-US" sz="2800"/>
            </a:br>
            <a:r>
              <a:rPr lang="en-US" altLang="en-US" sz="2800"/>
              <a:t>(c) When by statute or rule of court the judgment does not operate as a bar to another action on the same claim, or does not so operate unless the court specifies, and no such specification is made.</a:t>
            </a:r>
          </a:p>
        </p:txBody>
      </p:sp>
    </p:spTree>
    <p:extLst>
      <p:ext uri="{BB962C8B-B14F-4D97-AF65-F5344CB8AC3E}">
        <p14:creationId xmlns:p14="http://schemas.microsoft.com/office/powerpoint/2010/main" val="35084068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524000" y="1219200"/>
            <a:ext cx="8991600" cy="4724400"/>
          </a:xfrm>
        </p:spPr>
        <p:txBody>
          <a:bodyPr/>
          <a:lstStyle/>
          <a:p>
            <a:pPr algn="l" eaLnBrk="1" hangingPunct="1"/>
            <a:r>
              <a:rPr lang="en-US" altLang="en-US" sz="2400"/>
              <a:t>(2) A valid and final personal judgment for the defendant, which rests on the </a:t>
            </a:r>
            <a:r>
              <a:rPr lang="en-US" altLang="en-US" sz="2400" b="1" i="1"/>
              <a:t>prematurity of the action</a:t>
            </a:r>
            <a:r>
              <a:rPr lang="en-US" altLang="en-US" sz="2400"/>
              <a:t> or on the plaintiff's </a:t>
            </a:r>
            <a:r>
              <a:rPr lang="en-US" altLang="en-US" sz="2400" b="1" i="1"/>
              <a:t>failure to satisfy a precondition to suit</a:t>
            </a:r>
            <a:r>
              <a:rPr lang="en-US" altLang="en-US" sz="2400"/>
              <a:t>, does not bar another action by the plaintiff instituted after the claim has matured, or the precondition has been satisfied, unless a second action is precluded by operation of the substantive law.</a:t>
            </a:r>
          </a:p>
        </p:txBody>
      </p:sp>
    </p:spTree>
    <p:extLst>
      <p:ext uri="{BB962C8B-B14F-4D97-AF65-F5344CB8AC3E}">
        <p14:creationId xmlns:p14="http://schemas.microsoft.com/office/powerpoint/2010/main" val="9871975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6134529"/>
          </a:xfrm>
        </p:spPr>
        <p:txBody>
          <a:bodyPr/>
          <a:lstStyle/>
          <a:p>
            <a:r>
              <a:rPr lang="en-US" dirty="0"/>
              <a:t>SMJ?</a:t>
            </a:r>
            <a:br>
              <a:rPr lang="en-US" dirty="0"/>
            </a:br>
            <a:r>
              <a:rPr lang="en-US" dirty="0"/>
              <a:t>PJ?</a:t>
            </a:r>
            <a:br>
              <a:rPr lang="en-US" dirty="0"/>
            </a:br>
            <a:r>
              <a:rPr lang="en-US" dirty="0"/>
              <a:t>venue?</a:t>
            </a:r>
            <a:br>
              <a:rPr lang="en-US" dirty="0"/>
            </a:br>
            <a:r>
              <a:rPr lang="en-US" dirty="0"/>
              <a:t>failure to join a necessary party?</a:t>
            </a:r>
            <a:br>
              <a:rPr lang="en-US" dirty="0"/>
            </a:br>
            <a:r>
              <a:rPr lang="en-US" dirty="0"/>
              <a:t>failure to state a claim?</a:t>
            </a:r>
            <a:br>
              <a:rPr lang="en-US" dirty="0"/>
            </a:br>
            <a:r>
              <a:rPr lang="en-US" dirty="0" err="1"/>
              <a:t>Twiqbal</a:t>
            </a:r>
            <a:r>
              <a:rPr lang="en-US" dirty="0"/>
              <a:t>?</a:t>
            </a:r>
          </a:p>
        </p:txBody>
      </p:sp>
    </p:spTree>
    <p:extLst>
      <p:ext uri="{BB962C8B-B14F-4D97-AF65-F5344CB8AC3E}">
        <p14:creationId xmlns:p14="http://schemas.microsoft.com/office/powerpoint/2010/main" val="1631987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06829" y="1131889"/>
            <a:ext cx="10061171" cy="4624387"/>
          </a:xfrm>
        </p:spPr>
        <p:txBody>
          <a:bodyPr>
            <a:normAutofit/>
          </a:bodyPr>
          <a:lstStyle/>
          <a:p>
            <a:pPr algn="l"/>
            <a:r>
              <a:rPr lang="en-US" altLang="en-US" sz="4000" dirty="0"/>
              <a:t>- statute of limitations?</a:t>
            </a:r>
          </a:p>
        </p:txBody>
      </p:sp>
    </p:spTree>
    <p:extLst>
      <p:ext uri="{BB962C8B-B14F-4D97-AF65-F5344CB8AC3E}">
        <p14:creationId xmlns:p14="http://schemas.microsoft.com/office/powerpoint/2010/main" val="25083213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27" y="365125"/>
            <a:ext cx="10847173" cy="6221026"/>
          </a:xfrm>
        </p:spPr>
        <p:txBody>
          <a:bodyPr/>
          <a:lstStyle/>
          <a:p>
            <a:r>
              <a:rPr lang="en-US" dirty="0"/>
              <a:t>tendency to treat a dismissal on statute of limitations grounds (even a “procedural” one) as having preclusive effect</a:t>
            </a:r>
          </a:p>
        </p:txBody>
      </p:sp>
    </p:spTree>
    <p:extLst>
      <p:ext uri="{BB962C8B-B14F-4D97-AF65-F5344CB8AC3E}">
        <p14:creationId xmlns:p14="http://schemas.microsoft.com/office/powerpoint/2010/main" val="17007757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752600" y="1131889"/>
            <a:ext cx="8534400" cy="4651375"/>
          </a:xfrm>
        </p:spPr>
        <p:txBody>
          <a:bodyPr>
            <a:normAutofit fontScale="90000"/>
          </a:bodyPr>
          <a:lstStyle/>
          <a:p>
            <a:pPr algn="l"/>
            <a:r>
              <a:rPr lang="en-US" altLang="en-US" sz="4000" dirty="0"/>
              <a:t>if a final valid judgment on the merits then…</a:t>
            </a:r>
            <a:br>
              <a:rPr lang="en-US" altLang="en-US" sz="4000" dirty="0"/>
            </a:br>
            <a:br>
              <a:rPr lang="en-US" altLang="en-US" sz="4000" dirty="0"/>
            </a:br>
            <a:r>
              <a:rPr lang="en-US" altLang="en-US" sz="4000" dirty="0"/>
              <a:t>if judgment is for P, P’s claim is merged in the judgment (no new causes of action about the transaction allowed)</a:t>
            </a:r>
            <a:br>
              <a:rPr lang="en-US" altLang="en-US" sz="4000" dirty="0"/>
            </a:br>
            <a:br>
              <a:rPr lang="en-US" altLang="en-US" sz="4000" dirty="0"/>
            </a:br>
            <a:r>
              <a:rPr lang="en-US" altLang="en-US" sz="4000" dirty="0"/>
              <a:t>if judgment is for D, P’s claim is extinguished (no new causes of action about the transaction allowed)</a:t>
            </a:r>
            <a:br>
              <a:rPr lang="en-US" altLang="en-US" sz="4000" dirty="0"/>
            </a:br>
            <a:endParaRPr lang="en-US" altLang="en-US" sz="4000" dirty="0"/>
          </a:p>
        </p:txBody>
      </p:sp>
    </p:spTree>
    <p:extLst>
      <p:ext uri="{BB962C8B-B14F-4D97-AF65-F5344CB8AC3E}">
        <p14:creationId xmlns:p14="http://schemas.microsoft.com/office/powerpoint/2010/main" val="248545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274638"/>
            <a:ext cx="8229600" cy="6049962"/>
          </a:xfrm>
        </p:spPr>
        <p:txBody>
          <a:bodyPr/>
          <a:lstStyle/>
          <a:p>
            <a:r>
              <a:rPr lang="en-US" altLang="en-US"/>
              <a:t>why claim preclusion?</a:t>
            </a:r>
          </a:p>
        </p:txBody>
      </p:sp>
    </p:spTree>
    <p:extLst>
      <p:ext uri="{BB962C8B-B14F-4D97-AF65-F5344CB8AC3E}">
        <p14:creationId xmlns:p14="http://schemas.microsoft.com/office/powerpoint/2010/main" val="2486745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905000" y="274638"/>
            <a:ext cx="8305800" cy="6126162"/>
          </a:xfrm>
        </p:spPr>
        <p:txBody>
          <a:bodyPr/>
          <a:lstStyle/>
          <a:p>
            <a:r>
              <a:rPr lang="en-US" altLang="en-US" dirty="0"/>
              <a:t>preclusion</a:t>
            </a:r>
            <a:br>
              <a:rPr lang="en-US" altLang="en-US" dirty="0"/>
            </a:br>
            <a:br>
              <a:rPr lang="en-US" altLang="en-US" dirty="0"/>
            </a:br>
            <a:r>
              <a:rPr lang="en-US" altLang="en-US" dirty="0"/>
              <a:t>claim preclusion</a:t>
            </a:r>
            <a:br>
              <a:rPr lang="en-US" altLang="en-US" dirty="0"/>
            </a:br>
            <a:r>
              <a:rPr lang="en-US" altLang="en-US" dirty="0"/>
              <a:t>issue preclusion</a:t>
            </a:r>
          </a:p>
        </p:txBody>
      </p:sp>
    </p:spTree>
    <p:extLst>
      <p:ext uri="{BB962C8B-B14F-4D97-AF65-F5344CB8AC3E}">
        <p14:creationId xmlns:p14="http://schemas.microsoft.com/office/powerpoint/2010/main" val="33046951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a:xfrm>
            <a:off x="2895600" y="1063626"/>
            <a:ext cx="6286500" cy="4651375"/>
          </a:xfrm>
        </p:spPr>
        <p:txBody>
          <a:bodyPr/>
          <a:lstStyle/>
          <a:p>
            <a:pPr eaLnBrk="1" hangingPunct="1"/>
            <a:r>
              <a:rPr lang="en-US" altLang="en-US"/>
              <a:t>scope of a claim</a:t>
            </a:r>
          </a:p>
        </p:txBody>
      </p:sp>
    </p:spTree>
    <p:extLst>
      <p:ext uri="{BB962C8B-B14F-4D97-AF65-F5344CB8AC3E}">
        <p14:creationId xmlns:p14="http://schemas.microsoft.com/office/powerpoint/2010/main" val="33108856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35" y="365125"/>
            <a:ext cx="11004665" cy="5960860"/>
          </a:xfrm>
        </p:spPr>
        <p:txBody>
          <a:bodyPr/>
          <a:lstStyle/>
          <a:p>
            <a:pPr algn="ctr"/>
            <a:r>
              <a:rPr lang="en-US" dirty="0"/>
              <a:t>RIVER PARK, INC. v. CITY OF HIGHLAND PARK </a:t>
            </a:r>
            <a:br>
              <a:rPr lang="en-US" dirty="0"/>
            </a:br>
            <a:r>
              <a:rPr lang="en-US" dirty="0"/>
              <a:t>(Ill. 1998)</a:t>
            </a:r>
          </a:p>
        </p:txBody>
      </p:sp>
    </p:spTree>
    <p:extLst>
      <p:ext uri="{BB962C8B-B14F-4D97-AF65-F5344CB8AC3E}">
        <p14:creationId xmlns:p14="http://schemas.microsoft.com/office/powerpoint/2010/main" val="16365213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81200" y="274638"/>
            <a:ext cx="8229600" cy="6278562"/>
          </a:xfrm>
        </p:spPr>
        <p:txBody>
          <a:bodyPr/>
          <a:lstStyle/>
          <a:p>
            <a:r>
              <a:rPr lang="en-US" altLang="en-US"/>
              <a:t>interjurisdictional claim preclusion</a:t>
            </a:r>
          </a:p>
        </p:txBody>
      </p:sp>
    </p:spTree>
    <p:extLst>
      <p:ext uri="{BB962C8B-B14F-4D97-AF65-F5344CB8AC3E}">
        <p14:creationId xmlns:p14="http://schemas.microsoft.com/office/powerpoint/2010/main" val="25979656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a:bodyPr>
          <a:lstStyle/>
          <a:p>
            <a:pPr algn="l"/>
            <a:r>
              <a:rPr lang="en-US" altLang="en-US" sz="3600" dirty="0"/>
              <a:t>- P sues D in state court in Georgia for breach of contract</a:t>
            </a:r>
            <a:br>
              <a:rPr lang="en-US" altLang="en-US" sz="3600" dirty="0"/>
            </a:br>
            <a:br>
              <a:rPr lang="en-US" altLang="en-US" sz="3600" dirty="0"/>
            </a:br>
            <a:r>
              <a:rPr lang="en-US" altLang="en-US" sz="3600" dirty="0"/>
              <a:t>- Georgia preclusion law allows separate suits in law and equity</a:t>
            </a:r>
            <a:br>
              <a:rPr lang="en-US" altLang="en-US" sz="3600" dirty="0"/>
            </a:br>
            <a:br>
              <a:rPr lang="en-US" altLang="en-US" sz="3600" dirty="0"/>
            </a:br>
            <a:r>
              <a:rPr lang="en-US" altLang="en-US" sz="3600" dirty="0"/>
              <a:t>- judgment for D, there was no contract</a:t>
            </a:r>
            <a:br>
              <a:rPr lang="en-US" altLang="en-US" sz="3600" dirty="0"/>
            </a:br>
            <a:br>
              <a:rPr lang="en-US" altLang="en-US" sz="3600" dirty="0"/>
            </a:br>
            <a:r>
              <a:rPr lang="en-US" altLang="en-US" sz="3600" dirty="0"/>
              <a:t>- P then sues D in state court in California for quantum </a:t>
            </a:r>
            <a:r>
              <a:rPr lang="en-US" altLang="en-US" sz="3600" dirty="0" err="1"/>
              <a:t>meruit</a:t>
            </a:r>
            <a:br>
              <a:rPr lang="en-US" altLang="en-US" sz="3600" dirty="0"/>
            </a:br>
            <a:br>
              <a:rPr lang="en-US" altLang="en-US" sz="3600" dirty="0"/>
            </a:br>
            <a:r>
              <a:rPr lang="en-US" altLang="en-US" sz="3600" dirty="0"/>
              <a:t>- California preclusion law does not allow separate suits in law and equity</a:t>
            </a:r>
          </a:p>
        </p:txBody>
      </p:sp>
    </p:spTree>
    <p:extLst>
      <p:ext uri="{BB962C8B-B14F-4D97-AF65-F5344CB8AC3E}">
        <p14:creationId xmlns:p14="http://schemas.microsoft.com/office/powerpoint/2010/main" val="11013846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24000" y="274638"/>
            <a:ext cx="9067800" cy="6583362"/>
          </a:xfrm>
        </p:spPr>
        <p:txBody>
          <a:bodyPr/>
          <a:lstStyle/>
          <a:p>
            <a:r>
              <a:rPr lang="en-US" altLang="en-US"/>
              <a:t>Art IV, § 1. </a:t>
            </a:r>
            <a:br>
              <a:rPr lang="en-US" altLang="en-US"/>
            </a:br>
            <a:r>
              <a:rPr lang="en-US" altLang="en-US"/>
              <a:t>Full Faith and Credit shall be given in each State to the public Acts, Records, and judicial Proceedings of every other State. And the Congress may by general Laws prescribe the Manner in which such Acts, Records and Proceedings shall be proved, and the Effect thereof. </a:t>
            </a:r>
            <a:br>
              <a:rPr lang="en-US" altLang="en-US"/>
            </a:br>
            <a:endParaRPr lang="en-US" altLang="en-US"/>
          </a:p>
        </p:txBody>
      </p:sp>
    </p:spTree>
    <p:extLst>
      <p:ext uri="{BB962C8B-B14F-4D97-AF65-F5344CB8AC3E}">
        <p14:creationId xmlns:p14="http://schemas.microsoft.com/office/powerpoint/2010/main" val="30730011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a:bodyPr>
          <a:lstStyle/>
          <a:p>
            <a:pPr algn="l"/>
            <a:r>
              <a:rPr lang="en-US" altLang="en-US" sz="3600" dirty="0"/>
              <a:t>- P sues D in federal court in Illinois under federal civil rights law</a:t>
            </a:r>
            <a:br>
              <a:rPr lang="en-US" altLang="en-US" sz="3600" dirty="0"/>
            </a:br>
            <a:br>
              <a:rPr lang="en-US" altLang="en-US" sz="3600" dirty="0"/>
            </a:br>
            <a:r>
              <a:rPr lang="en-US" altLang="en-US" sz="3600" dirty="0"/>
              <a:t>- federal law uses the transaction approach</a:t>
            </a:r>
            <a:br>
              <a:rPr lang="en-US" altLang="en-US" sz="3600" dirty="0"/>
            </a:br>
            <a:br>
              <a:rPr lang="en-US" altLang="en-US" sz="3600" dirty="0"/>
            </a:br>
            <a:r>
              <a:rPr lang="en-US" altLang="en-US" sz="3600" dirty="0"/>
              <a:t>- judgment for D</a:t>
            </a:r>
            <a:br>
              <a:rPr lang="en-US" altLang="en-US" sz="3600" dirty="0"/>
            </a:br>
            <a:br>
              <a:rPr lang="en-US" altLang="en-US" sz="3600" dirty="0"/>
            </a:br>
            <a:r>
              <a:rPr lang="en-US" altLang="en-US" sz="3600" dirty="0"/>
              <a:t>- P then sues D in state court in Illinois under Illinois law</a:t>
            </a:r>
            <a:br>
              <a:rPr lang="en-US" altLang="en-US" sz="3600" dirty="0"/>
            </a:br>
            <a:br>
              <a:rPr lang="en-US" altLang="en-US" sz="3600" dirty="0"/>
            </a:br>
            <a:r>
              <a:rPr lang="en-US" altLang="en-US" sz="3600" dirty="0"/>
              <a:t>- which preclusion law applies?</a:t>
            </a:r>
          </a:p>
        </p:txBody>
      </p:sp>
    </p:spTree>
    <p:extLst>
      <p:ext uri="{BB962C8B-B14F-4D97-AF65-F5344CB8AC3E}">
        <p14:creationId xmlns:p14="http://schemas.microsoft.com/office/powerpoint/2010/main" val="4247197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fontScale="90000"/>
          </a:bodyPr>
          <a:lstStyle/>
          <a:p>
            <a:pPr algn="l"/>
            <a:r>
              <a:rPr lang="en-US" altLang="en-US" sz="3600" dirty="0"/>
              <a:t>- P sues D in federal court in Georgia under Georgia state law for breach of contract</a:t>
            </a:r>
            <a:br>
              <a:rPr lang="en-US" altLang="en-US" sz="3600" dirty="0"/>
            </a:br>
            <a:br>
              <a:rPr lang="en-US" altLang="en-US" sz="3600" dirty="0"/>
            </a:br>
            <a:r>
              <a:rPr lang="en-US" altLang="en-US" sz="3600" dirty="0"/>
              <a:t>- Georgia preclusion law allows separate suits in law and equity</a:t>
            </a:r>
            <a:br>
              <a:rPr lang="en-US" altLang="en-US" sz="3600" dirty="0"/>
            </a:br>
            <a:br>
              <a:rPr lang="en-US" altLang="en-US" sz="3600" dirty="0"/>
            </a:br>
            <a:r>
              <a:rPr lang="en-US" altLang="en-US" sz="3600" dirty="0"/>
              <a:t>- judgment for D, there was no contract</a:t>
            </a:r>
            <a:br>
              <a:rPr lang="en-US" altLang="en-US" sz="3600" dirty="0"/>
            </a:br>
            <a:br>
              <a:rPr lang="en-US" altLang="en-US" sz="3600" dirty="0"/>
            </a:br>
            <a:r>
              <a:rPr lang="en-US" altLang="en-US" sz="3600" dirty="0"/>
              <a:t>- P then sues D in state court in California for quantum </a:t>
            </a:r>
            <a:r>
              <a:rPr lang="en-US" altLang="en-US" sz="3600" dirty="0" err="1"/>
              <a:t>meruit</a:t>
            </a:r>
            <a:br>
              <a:rPr lang="en-US" altLang="en-US" sz="3600" dirty="0"/>
            </a:br>
            <a:br>
              <a:rPr lang="en-US" altLang="en-US" sz="3600" dirty="0"/>
            </a:br>
            <a:r>
              <a:rPr lang="en-US" altLang="en-US" sz="3600" dirty="0"/>
              <a:t>- California uses the evidence approach </a:t>
            </a:r>
            <a:br>
              <a:rPr lang="en-US" altLang="en-US" sz="3600" dirty="0"/>
            </a:br>
            <a:br>
              <a:rPr lang="en-US" altLang="en-US" sz="3600" dirty="0"/>
            </a:br>
            <a:r>
              <a:rPr lang="en-US" altLang="en-US" sz="3600" dirty="0"/>
              <a:t>- which preclusion law to use? federal? Georgia? California?</a:t>
            </a:r>
          </a:p>
        </p:txBody>
      </p:sp>
    </p:spTree>
    <p:extLst>
      <p:ext uri="{BB962C8B-B14F-4D97-AF65-F5344CB8AC3E}">
        <p14:creationId xmlns:p14="http://schemas.microsoft.com/office/powerpoint/2010/main" val="31815391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887" y="365125"/>
            <a:ext cx="10904913" cy="6176991"/>
          </a:xfrm>
        </p:spPr>
        <p:txBody>
          <a:bodyPr/>
          <a:lstStyle/>
          <a:p>
            <a:r>
              <a:rPr lang="en-US" dirty="0"/>
              <a:t>evidence test</a:t>
            </a:r>
          </a:p>
        </p:txBody>
      </p:sp>
    </p:spTree>
    <p:extLst>
      <p:ext uri="{BB962C8B-B14F-4D97-AF65-F5344CB8AC3E}">
        <p14:creationId xmlns:p14="http://schemas.microsoft.com/office/powerpoint/2010/main" val="31728608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68" y="365125"/>
            <a:ext cx="10729332" cy="5979919"/>
          </a:xfrm>
        </p:spPr>
        <p:txBody>
          <a:bodyPr/>
          <a:lstStyle/>
          <a:p>
            <a:r>
              <a:rPr lang="en-US" dirty="0"/>
              <a:t>primary rights test</a:t>
            </a:r>
          </a:p>
        </p:txBody>
      </p:sp>
    </p:spTree>
    <p:extLst>
      <p:ext uri="{BB962C8B-B14F-4D97-AF65-F5344CB8AC3E}">
        <p14:creationId xmlns:p14="http://schemas.microsoft.com/office/powerpoint/2010/main" val="3633839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a:xfrm>
            <a:off x="1684338" y="1063626"/>
            <a:ext cx="8888412" cy="4937125"/>
          </a:xfrm>
        </p:spPr>
        <p:txBody>
          <a:bodyPr>
            <a:normAutofit fontScale="90000"/>
          </a:bodyPr>
          <a:lstStyle/>
          <a:p>
            <a:pPr algn="l" eaLnBrk="1" hangingPunct="1"/>
            <a:r>
              <a:rPr lang="en-US" altLang="en-US" sz="2400"/>
              <a:t>Rest. (2d) of Judgments</a:t>
            </a:r>
            <a:br>
              <a:rPr lang="en-US" altLang="en-US" sz="2400"/>
            </a:br>
            <a:r>
              <a:rPr lang="en-US" altLang="en-US" sz="2400"/>
              <a:t>§ 24. Dimensions Of “Claim” For Purposes Of Merger Or Bar—General Rule Concerning “Splitting”</a:t>
            </a:r>
            <a:br>
              <a:rPr lang="en-US" altLang="en-US" sz="2400"/>
            </a:br>
            <a:r>
              <a:rPr lang="en-US" altLang="en-US" sz="2400"/>
              <a:t>(1)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a:t>
            </a:r>
            <a:br>
              <a:rPr lang="en-US" altLang="en-US" sz="2400"/>
            </a:br>
            <a:r>
              <a:rPr lang="en-US" altLang="en-US" sz="2400"/>
              <a:t>(2)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a:t>
            </a:r>
            <a:br>
              <a:rPr lang="en-US" altLang="en-US" sz="2400"/>
            </a:br>
            <a:endParaRPr lang="en-US" altLang="en-US" sz="2400"/>
          </a:p>
        </p:txBody>
      </p:sp>
    </p:spTree>
    <p:extLst>
      <p:ext uri="{BB962C8B-B14F-4D97-AF65-F5344CB8AC3E}">
        <p14:creationId xmlns:p14="http://schemas.microsoft.com/office/powerpoint/2010/main" val="432483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636" y="365125"/>
            <a:ext cx="10938164" cy="5994111"/>
          </a:xfrm>
        </p:spPr>
        <p:txBody>
          <a:bodyPr/>
          <a:lstStyle/>
          <a:p>
            <a:r>
              <a:rPr lang="en-US" dirty="0"/>
              <a:t>res judicata</a:t>
            </a:r>
            <a:br>
              <a:rPr lang="en-US" dirty="0"/>
            </a:br>
            <a:r>
              <a:rPr lang="en-US" dirty="0"/>
              <a:t>collateral estoppel</a:t>
            </a:r>
          </a:p>
        </p:txBody>
      </p:sp>
    </p:spTree>
    <p:extLst>
      <p:ext uri="{BB962C8B-B14F-4D97-AF65-F5344CB8AC3E}">
        <p14:creationId xmlns:p14="http://schemas.microsoft.com/office/powerpoint/2010/main" val="28523572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00200" y="1131888"/>
            <a:ext cx="8839200" cy="4500562"/>
          </a:xfrm>
        </p:spPr>
        <p:txBody>
          <a:bodyPr>
            <a:normAutofit fontScale="90000"/>
          </a:bodyPr>
          <a:lstStyle/>
          <a:p>
            <a:pPr algn="l" eaLnBrk="1" hangingPunct="1"/>
            <a:r>
              <a:rPr lang="en-US" altLang="en-US" dirty="0"/>
              <a:t>P sues D for breach of contract – the product sent to P was defective</a:t>
            </a:r>
            <a:br>
              <a:rPr lang="en-US" altLang="en-US" dirty="0"/>
            </a:br>
            <a:br>
              <a:rPr lang="en-US" altLang="en-US" dirty="0"/>
            </a:br>
            <a:r>
              <a:rPr lang="en-US" altLang="en-US" dirty="0"/>
              <a:t>P asks for damages and gets a judgment</a:t>
            </a:r>
            <a:br>
              <a:rPr lang="en-US" altLang="en-US" dirty="0"/>
            </a:br>
            <a:br>
              <a:rPr lang="en-US" altLang="en-US" dirty="0"/>
            </a:br>
            <a:r>
              <a:rPr lang="en-US" altLang="en-US" dirty="0"/>
              <a:t>may P sue later for the amount that D overcharged P for the product?</a:t>
            </a:r>
          </a:p>
        </p:txBody>
      </p:sp>
    </p:spTree>
    <p:extLst>
      <p:ext uri="{BB962C8B-B14F-4D97-AF65-F5344CB8AC3E}">
        <p14:creationId xmlns:p14="http://schemas.microsoft.com/office/powerpoint/2010/main" val="30888687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274638"/>
            <a:ext cx="8229600" cy="6202362"/>
          </a:xfrm>
        </p:spPr>
        <p:txBody>
          <a:bodyPr/>
          <a:lstStyle/>
          <a:p>
            <a:r>
              <a:rPr lang="en-US" altLang="en-US"/>
              <a:t>claim preclusion and changes in the law</a:t>
            </a:r>
          </a:p>
        </p:txBody>
      </p:sp>
    </p:spTree>
    <p:extLst>
      <p:ext uri="{BB962C8B-B14F-4D97-AF65-F5344CB8AC3E}">
        <p14:creationId xmlns:p14="http://schemas.microsoft.com/office/powerpoint/2010/main" val="26100171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4567" y="1063626"/>
            <a:ext cx="11388437" cy="5486803"/>
          </a:xfrm>
        </p:spPr>
        <p:txBody>
          <a:bodyPr>
            <a:normAutofit/>
          </a:bodyPr>
          <a:lstStyle/>
          <a:p>
            <a:pPr algn="l" eaLnBrk="1" hangingPunct="1"/>
            <a:r>
              <a:rPr lang="en-US" altLang="en-US" sz="3000" dirty="0"/>
              <a:t>- P sues D (a municipality) for employment discrimination on the basis of sex under Title VII of the Civil Rights Act of 1964</a:t>
            </a:r>
            <a:br>
              <a:rPr lang="en-US" altLang="en-US" sz="3000" dirty="0"/>
            </a:br>
            <a:br>
              <a:rPr lang="en-US" altLang="en-US" sz="3000" dirty="0"/>
            </a:br>
            <a:r>
              <a:rPr lang="en-US" altLang="en-US" sz="3000" dirty="0"/>
              <a:t>- judgment for P with injunctive relief, but no compensatory damages, since it was held they are not available under Title VII</a:t>
            </a:r>
            <a:br>
              <a:rPr lang="en-US" altLang="en-US" sz="3000" dirty="0"/>
            </a:br>
            <a:br>
              <a:rPr lang="en-US" altLang="en-US" sz="3000" dirty="0"/>
            </a:br>
            <a:r>
              <a:rPr lang="en-US" altLang="en-US" sz="3000" dirty="0"/>
              <a:t>- subsequently the Supreme Court decides that compensatory damages are available against municipalities under 42 USC 1983</a:t>
            </a:r>
            <a:br>
              <a:rPr lang="en-US" altLang="en-US" sz="3000" dirty="0"/>
            </a:br>
            <a:br>
              <a:rPr lang="en-US" altLang="en-US" sz="3000" dirty="0"/>
            </a:br>
            <a:r>
              <a:rPr lang="en-US" altLang="en-US" sz="3000" dirty="0"/>
              <a:t>- P sues D under 1983 for compensatory damages for the past employment discrimination</a:t>
            </a:r>
            <a:br>
              <a:rPr lang="en-US" altLang="en-US" sz="3000" dirty="0"/>
            </a:br>
            <a:br>
              <a:rPr lang="en-US" altLang="en-US" sz="3000" dirty="0"/>
            </a:br>
            <a:r>
              <a:rPr lang="en-US" altLang="en-US" sz="3000" dirty="0"/>
              <a:t>- claim precluded?</a:t>
            </a:r>
          </a:p>
        </p:txBody>
      </p:sp>
    </p:spTree>
    <p:extLst>
      <p:ext uri="{BB962C8B-B14F-4D97-AF65-F5344CB8AC3E}">
        <p14:creationId xmlns:p14="http://schemas.microsoft.com/office/powerpoint/2010/main" val="32417253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24196" y="266007"/>
            <a:ext cx="9715155" cy="5499793"/>
          </a:xfrm>
        </p:spPr>
        <p:txBody>
          <a:bodyPr>
            <a:normAutofit fontScale="90000"/>
          </a:bodyPr>
          <a:lstStyle/>
          <a:p>
            <a:pPr algn="l" eaLnBrk="1" hangingPunct="1"/>
            <a:r>
              <a:rPr lang="en-US" altLang="en-US" sz="4000" dirty="0"/>
              <a:t>P sues D Railroad alleging that the conductor was negligent in starting the car while P was disembarking and that as a result P broke his arm</a:t>
            </a:r>
            <a:br>
              <a:rPr lang="en-US" altLang="en-US" sz="4000" dirty="0"/>
            </a:br>
            <a:br>
              <a:rPr lang="en-US" altLang="en-US" sz="4000" dirty="0"/>
            </a:br>
            <a:r>
              <a:rPr lang="en-US" altLang="en-US" sz="4000" dirty="0"/>
              <a:t>after judgment for P, P brings a new action against D alleging that after disembarking from the car he fell into a trench negligently left by D beside the road and broke his leg</a:t>
            </a:r>
            <a:br>
              <a:rPr lang="en-US" altLang="en-US" sz="4000" dirty="0"/>
            </a:br>
            <a:endParaRPr lang="en-US" altLang="en-US" sz="4000" dirty="0"/>
          </a:p>
        </p:txBody>
      </p:sp>
    </p:spTree>
    <p:extLst>
      <p:ext uri="{BB962C8B-B14F-4D97-AF65-F5344CB8AC3E}">
        <p14:creationId xmlns:p14="http://schemas.microsoft.com/office/powerpoint/2010/main" val="29950042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978" y="365125"/>
            <a:ext cx="10661822" cy="5986248"/>
          </a:xfrm>
        </p:spPr>
        <p:txBody>
          <a:bodyPr>
            <a:normAutofit fontScale="90000"/>
          </a:bodyPr>
          <a:lstStyle/>
          <a:p>
            <a:r>
              <a:rPr lang="en-US" dirty="0"/>
              <a:t>B owes A $500 on an obligation that matured on February 1</a:t>
            </a:r>
            <a:br>
              <a:rPr lang="en-US" dirty="0"/>
            </a:br>
            <a:br>
              <a:rPr lang="en-US" dirty="0"/>
            </a:br>
            <a:r>
              <a:rPr lang="en-US" dirty="0"/>
              <a:t>A visits B on June 1 and requests payment, whereupon B commits an unprovoked assault upon A</a:t>
            </a:r>
            <a:br>
              <a:rPr lang="en-US" dirty="0"/>
            </a:br>
            <a:br>
              <a:rPr lang="en-US" dirty="0"/>
            </a:br>
            <a:r>
              <a:rPr lang="en-US" dirty="0" err="1"/>
              <a:t>A</a:t>
            </a:r>
            <a:r>
              <a:rPr lang="en-US" dirty="0"/>
              <a:t> sues B on the debt and recovers</a:t>
            </a:r>
            <a:br>
              <a:rPr lang="en-US" dirty="0"/>
            </a:br>
            <a:br>
              <a:rPr lang="en-US" dirty="0"/>
            </a:br>
            <a:r>
              <a:rPr lang="en-US" dirty="0"/>
              <a:t>may A maintain a second action against B based on the assault?</a:t>
            </a:r>
          </a:p>
        </p:txBody>
      </p:sp>
    </p:spTree>
    <p:extLst>
      <p:ext uri="{BB962C8B-B14F-4D97-AF65-F5344CB8AC3E}">
        <p14:creationId xmlns:p14="http://schemas.microsoft.com/office/powerpoint/2010/main" val="17089274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196313"/>
          </a:xfrm>
        </p:spPr>
        <p:txBody>
          <a:bodyPr/>
          <a:lstStyle/>
          <a:p>
            <a:r>
              <a:rPr lang="en-US" dirty="0"/>
              <a:t>D buys goods at P store on credit during January, February and March</a:t>
            </a:r>
            <a:br>
              <a:rPr lang="en-US" dirty="0"/>
            </a:br>
            <a:br>
              <a:rPr lang="en-US" dirty="0"/>
            </a:br>
            <a:r>
              <a:rPr lang="en-US" dirty="0"/>
              <a:t>in April P sues D for the debt incurred in  January</a:t>
            </a:r>
            <a:br>
              <a:rPr lang="en-US" dirty="0"/>
            </a:br>
            <a:br>
              <a:rPr lang="en-US" dirty="0"/>
            </a:br>
            <a:r>
              <a:rPr lang="en-US" dirty="0"/>
              <a:t>may P later sues for the debt incurred on February or March</a:t>
            </a:r>
          </a:p>
        </p:txBody>
      </p:sp>
    </p:spTree>
    <p:extLst>
      <p:ext uri="{BB962C8B-B14F-4D97-AF65-F5344CB8AC3E}">
        <p14:creationId xmlns:p14="http://schemas.microsoft.com/office/powerpoint/2010/main" val="10538026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1D8B-D194-1449-8EE6-390E5F590FB6}"/>
              </a:ext>
            </a:extLst>
          </p:cNvPr>
          <p:cNvSpPr>
            <a:spLocks noGrp="1"/>
          </p:cNvSpPr>
          <p:nvPr>
            <p:ph type="title"/>
          </p:nvPr>
        </p:nvSpPr>
        <p:spPr>
          <a:xfrm>
            <a:off x="553156" y="365125"/>
            <a:ext cx="10800644" cy="6159853"/>
          </a:xfrm>
        </p:spPr>
        <p:txBody>
          <a:bodyPr/>
          <a:lstStyle/>
          <a:p>
            <a:r>
              <a:rPr lang="en-US" dirty="0"/>
              <a:t>A pays state income taxes for the years 2011 and 2012 and state property tax for the year 2012</a:t>
            </a:r>
            <a:br>
              <a:rPr lang="en-US" dirty="0"/>
            </a:br>
            <a:br>
              <a:rPr lang="en-US" dirty="0"/>
            </a:br>
            <a:r>
              <a:rPr lang="en-US" dirty="0"/>
              <a:t>in 2014 A sues state for overpayment of income taxes for 2011</a:t>
            </a:r>
          </a:p>
        </p:txBody>
      </p:sp>
    </p:spTree>
    <p:extLst>
      <p:ext uri="{BB962C8B-B14F-4D97-AF65-F5344CB8AC3E}">
        <p14:creationId xmlns:p14="http://schemas.microsoft.com/office/powerpoint/2010/main" val="18631924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0522-CC56-DB45-9B76-E59A0A3B1E13}"/>
              </a:ext>
            </a:extLst>
          </p:cNvPr>
          <p:cNvSpPr>
            <a:spLocks noGrp="1"/>
          </p:cNvSpPr>
          <p:nvPr>
            <p:ph type="title"/>
          </p:nvPr>
        </p:nvSpPr>
        <p:spPr>
          <a:xfrm>
            <a:off x="496711" y="365125"/>
            <a:ext cx="10857089" cy="6125986"/>
          </a:xfrm>
        </p:spPr>
        <p:txBody>
          <a:bodyPr>
            <a:normAutofit/>
          </a:bodyPr>
          <a:lstStyle/>
          <a:p>
            <a:r>
              <a:rPr lang="en-US" dirty="0"/>
              <a:t>A brings an action against B in federal court for the purchase price of a boiler sold by A to B. B defends on the sole ground that the price has been paid, and judgment is given to A. </a:t>
            </a:r>
            <a:br>
              <a:rPr lang="en-US" dirty="0"/>
            </a:br>
            <a:br>
              <a:rPr lang="en-US" dirty="0"/>
            </a:br>
            <a:r>
              <a:rPr lang="en-US" dirty="0"/>
              <a:t>B subsequently sues A for breach of warranty because the boiler was defective and exploded, causing damage to B. The explosion happened before A’s suit.</a:t>
            </a:r>
          </a:p>
        </p:txBody>
      </p:sp>
    </p:spTree>
    <p:extLst>
      <p:ext uri="{BB962C8B-B14F-4D97-AF65-F5344CB8AC3E}">
        <p14:creationId xmlns:p14="http://schemas.microsoft.com/office/powerpoint/2010/main" val="945526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1828800" y="1063626"/>
            <a:ext cx="8534400" cy="4708525"/>
          </a:xfrm>
        </p:spPr>
        <p:txBody>
          <a:bodyPr>
            <a:normAutofit fontScale="90000"/>
          </a:bodyPr>
          <a:lstStyle/>
          <a:p>
            <a:pPr algn="l"/>
            <a:r>
              <a:rPr lang="en-US" altLang="en-US" dirty="0"/>
              <a:t>claim preclusion</a:t>
            </a:r>
            <a:br>
              <a:rPr lang="en-US" altLang="en-US" dirty="0"/>
            </a:br>
            <a:br>
              <a:rPr lang="en-US" altLang="en-US" dirty="0"/>
            </a:br>
            <a:r>
              <a:rPr lang="en-US" altLang="en-US" dirty="0"/>
              <a:t>- when P sues D and it comes to a final valid judgment on the merits</a:t>
            </a:r>
            <a:br>
              <a:rPr lang="en-US" altLang="en-US" dirty="0"/>
            </a:br>
            <a:br>
              <a:rPr lang="en-US" altLang="en-US" dirty="0"/>
            </a:br>
            <a:r>
              <a:rPr lang="en-US" altLang="en-US" dirty="0"/>
              <a:t>claim preclusion bars P from subsequently bringing suit on actions that P did bring or </a:t>
            </a:r>
            <a:r>
              <a:rPr lang="en-US" altLang="en-US" i="1" dirty="0"/>
              <a:t>should have brought </a:t>
            </a:r>
            <a:r>
              <a:rPr lang="en-US" altLang="en-US" dirty="0"/>
              <a:t>in the earlier suit</a:t>
            </a:r>
            <a:br>
              <a:rPr lang="en-US" altLang="en-US" dirty="0"/>
            </a:br>
            <a:endParaRPr lang="en-US" altLang="en-US" dirty="0"/>
          </a:p>
        </p:txBody>
      </p:sp>
    </p:spTree>
    <p:extLst>
      <p:ext uri="{BB962C8B-B14F-4D97-AF65-F5344CB8AC3E}">
        <p14:creationId xmlns:p14="http://schemas.microsoft.com/office/powerpoint/2010/main" val="4052222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0834816" cy="6258097"/>
          </a:xfrm>
        </p:spPr>
        <p:txBody>
          <a:bodyPr/>
          <a:lstStyle/>
          <a:p>
            <a:r>
              <a:rPr lang="en-US" dirty="0"/>
              <a:t>P sues D in California state court for negligence in connection with a car accident</a:t>
            </a:r>
            <a:br>
              <a:rPr lang="en-US" dirty="0"/>
            </a:br>
            <a:br>
              <a:rPr lang="en-US" dirty="0"/>
            </a:br>
            <a:r>
              <a:rPr lang="en-US" dirty="0"/>
              <a:t>P loses – the jury finds that D was not negligent</a:t>
            </a:r>
            <a:br>
              <a:rPr lang="en-US" dirty="0"/>
            </a:br>
            <a:br>
              <a:rPr lang="en-US" dirty="0"/>
            </a:br>
            <a:r>
              <a:rPr lang="en-US" dirty="0"/>
              <a:t>judgment for D</a:t>
            </a:r>
            <a:br>
              <a:rPr lang="en-US" dirty="0"/>
            </a:br>
            <a:br>
              <a:rPr lang="en-US" dirty="0"/>
            </a:br>
            <a:r>
              <a:rPr lang="en-US" dirty="0"/>
              <a:t>P sues D in California state court for negligence in connection with the same car accident, hoping the jury will get things right this time</a:t>
            </a:r>
          </a:p>
        </p:txBody>
      </p:sp>
    </p:spTree>
    <p:extLst>
      <p:ext uri="{BB962C8B-B14F-4D97-AF65-F5344CB8AC3E}">
        <p14:creationId xmlns:p14="http://schemas.microsoft.com/office/powerpoint/2010/main" val="399880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057400" y="274638"/>
            <a:ext cx="8153400" cy="6202362"/>
          </a:xfrm>
        </p:spPr>
        <p:txBody>
          <a:bodyPr/>
          <a:lstStyle/>
          <a:p>
            <a:r>
              <a:rPr lang="en-US" altLang="en-US"/>
              <a:t>defendant preclusion</a:t>
            </a:r>
          </a:p>
        </p:txBody>
      </p:sp>
    </p:spTree>
    <p:extLst>
      <p:ext uri="{BB962C8B-B14F-4D97-AF65-F5344CB8AC3E}">
        <p14:creationId xmlns:p14="http://schemas.microsoft.com/office/powerpoint/2010/main" val="2096572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183956"/>
          </a:xfrm>
        </p:spPr>
        <p:txBody>
          <a:bodyPr>
            <a:normAutofit fontScale="90000"/>
          </a:bodyPr>
          <a:lstStyle/>
          <a:p>
            <a:r>
              <a:rPr lang="en-US" dirty="0"/>
              <a:t>P sues D in California state court for negligence in connection with a car accident</a:t>
            </a:r>
            <a:br>
              <a:rPr lang="en-US" dirty="0"/>
            </a:br>
            <a:br>
              <a:rPr lang="en-US" dirty="0"/>
            </a:br>
            <a:r>
              <a:rPr lang="en-US" dirty="0"/>
              <a:t>P wins – the jury finds that D was negligent and awards P $100,000</a:t>
            </a:r>
            <a:br>
              <a:rPr lang="en-US" dirty="0"/>
            </a:br>
            <a:br>
              <a:rPr lang="en-US" dirty="0"/>
            </a:br>
            <a:r>
              <a:rPr lang="en-US" dirty="0"/>
              <a:t>$100,000 in D’s bank account is attached by the court and given to P</a:t>
            </a:r>
            <a:br>
              <a:rPr lang="en-US" dirty="0"/>
            </a:br>
            <a:br>
              <a:rPr lang="en-US" dirty="0"/>
            </a:br>
            <a:r>
              <a:rPr lang="en-US" dirty="0"/>
              <a:t>D sues P in California state court to get the $100,000 wrongfully taken from him</a:t>
            </a:r>
          </a:p>
        </p:txBody>
      </p:sp>
    </p:spTree>
    <p:extLst>
      <p:ext uri="{BB962C8B-B14F-4D97-AF65-F5344CB8AC3E}">
        <p14:creationId xmlns:p14="http://schemas.microsoft.com/office/powerpoint/2010/main" val="1142536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2190</TotalTime>
  <Words>2386</Words>
  <Application>Microsoft Macintosh PowerPoint</Application>
  <PresentationFormat>Widescreen</PresentationFormat>
  <Paragraphs>57</Paragraphs>
  <Slides>57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57</vt:i4>
      </vt:variant>
    </vt:vector>
  </HeadingPairs>
  <TitlesOfParts>
    <vt:vector size="61" baseType="lpstr">
      <vt:lpstr>Arial</vt:lpstr>
      <vt:lpstr>Calibri</vt:lpstr>
      <vt:lpstr>Calibri Light</vt:lpstr>
      <vt:lpstr>Office Theme</vt:lpstr>
      <vt:lpstr>Mon., Nov. 11</vt:lpstr>
      <vt:lpstr>26(b)(3)(A) Documents and Tangible Things.  Ordinarily, a party may not discover documents and tangible things that are prepared in anticipation of litigation or for trial by or for another party or its representative (including the other party’s attorney, consultant, surety, indemnitor, insurer, or agent). But, subject to Rule 26(b)(4), those materials may be discovered if:             (i) they are otherwise discoverable under Rule 26(b)(1); and             (ii) the party shows that it has substantial need for the materials to prepare its case and cannot, without undue hardship, obtain their substantial equivalent by other means.</vt:lpstr>
      <vt:lpstr> specific claim approach ad hoc approach primary purpose approach</vt:lpstr>
      <vt:lpstr>preclusion  claim preclusion issue preclusion</vt:lpstr>
      <vt:lpstr>res judicata collateral estoppel</vt:lpstr>
      <vt:lpstr>claim preclusion  - when P sues D and it comes to a final valid judgment on the merits  claim preclusion bars P from subsequently bringing suit on actions that P did bring or should have brought in the earlier suit </vt:lpstr>
      <vt:lpstr>P sues D in California state court for negligence in connection with a car accident  P loses – the jury finds that D was not negligent  judgment for D  P sues D in California state court for negligence in connection with the same car accident, hoping the jury will get things right this time</vt:lpstr>
      <vt:lpstr>defendant preclusion</vt:lpstr>
      <vt:lpstr>P sues D in California state court for negligence in connection with a car accident  P wins – the jury finds that D was negligent and awards P $100,000  $100,000 in D’s bank account is attached by the court and given to P  D sues P in California state court to get the $100,000 wrongfully taken from him</vt:lpstr>
      <vt:lpstr>claim preclusion bars litigation of actions that should have been brought  compulsory joinder rule</vt:lpstr>
      <vt:lpstr> P sues D in California state court for breach of a contract to build D a house  P built the house but D won’t pay  P loses – the jury finds that there was no consideration and so no contract  judgment for D  P then sues D in California state court for quantum meruit – that is, for the fair market value of the work he performed</vt:lpstr>
      <vt:lpstr>defendant preclusion bars litigation of defenses that should have been brought</vt:lpstr>
      <vt:lpstr>- P sues D for under state law for violating a racially restrictive covenant  - D loses and P is given a judgment of $100,000, which is executed  - D then realizes that racially restrictive covenants are unconstitutional  - D brings suit against P for restitution of the $100,000</vt:lpstr>
      <vt:lpstr>distinguish defendant preclusion from  compulsory counterclaim rule</vt:lpstr>
      <vt:lpstr>P sues D in California state court for negligence in connection with a car accident  P wins – the jury finds that D was negligent and awards P $100,000  D sues P in California state court for his damages in the accident</vt:lpstr>
      <vt:lpstr>- P sues D for breaching a contract requiring D to give P coal every winter  - in the suit D challenges the validity of the contract   - the court determines the contract to be valid  - P wins damages from D  - the next winter, D breaches again  - P once again sues D for breach  - is P claim precluded?  - D once again challenges the validity of the contract  - anything P can do?</vt:lpstr>
      <vt:lpstr>issue preclusion</vt:lpstr>
      <vt:lpstr>issue preclusion  if a party fully and fairly litigated an issue in an earlier case he can (with certain exceptions) be barred from relitigating the same issue in subsequent proceedings</vt:lpstr>
      <vt:lpstr>requirements for claim preclusion</vt:lpstr>
      <vt:lpstr>there must be:   a final judgment</vt:lpstr>
      <vt:lpstr>- P sues D concerning personal injuries in connection with a car accident  - P loses, appeals  - while actions is on appeal, P sues D concerning property damage in connection with the accident </vt:lpstr>
      <vt:lpstr>- P sues D concerning personal injuries in connection with a car accident  - while P’s first suit is going on, P also sues D concerning property damage in connection with the accident  - while actions is on appeal, P sues D concerning property damage in connection with the accident </vt:lpstr>
      <vt:lpstr>claim splitting or prior action pending</vt:lpstr>
      <vt:lpstr>- P sues D concerning a transaction - it comes to a judgment - P then sues D concerning the same action - claim precluded  - P sues D concerning an action. - while the first action is going, P sues D concerning the same transaction - one of them comes to judgment, without D having brought up claim splitting - result?</vt:lpstr>
      <vt:lpstr>the judgment must be:  valid</vt:lpstr>
      <vt:lpstr>P sues D in federal court in NY  D appears  there is no PJ over D but no one notices this fact  judgment for P  P then brings a separate suit in state court in Cal. to enforce the judgment  can D challenge the earlier judgment on the grounds that there was no PJ?</vt:lpstr>
      <vt:lpstr>P sues D in federal court in NY   D appears  there is no SMJ, but no one notices this fact  P then brings a separate suit in state court in Cal. to enforce the judgment  can D challenge the earlier judgment on the grounds that there was no SMJ?</vt:lpstr>
      <vt:lpstr>P sues D in federal court in connection with an accident  there is no SMJ or PJ  D defaults  P then tries to sue D on the judgment in state court  can D challenge the judgment as invalid?</vt:lpstr>
      <vt:lpstr>the judgment must be:  on the merits</vt:lpstr>
      <vt:lpstr>- P sues D for intentional infliction of emotional distress  - D gets the action dismissed for failure to state a claim (P did not allege requisite intent)  - P then sues D for negligent infliction of emotional distress concerning the same transaction </vt:lpstr>
      <vt:lpstr>default judgment on the merits?</vt:lpstr>
      <vt:lpstr>P sues D for negligence asking for compensation for bodily injuries  D defaults and P is issued a default judgment for $100K  P then sues D for property damages concerning the same accident  D brings an action against P for restitution of the $100K</vt:lpstr>
      <vt:lpstr>§ 20. Judgment For Defendant—Exceptions To The General Rule Of Bar (1) A personal judgment for the defendant, although valid and final, does not bar another action by the plaintiff on the same claim: (a) When the judgment is one of dismissal for lack of jurisdiction, for improper venue, or for nonjoinder or misjoinder of parties; or (b) When the plaintiff agrees to or elects a nonsuit (or voluntary dismissal) without prejudice or the court directs that the plaintiff be nonsuited (or that the action be otherwise dismissed) without prejudice; or (c) When by statute or rule of court the judgment does not operate as a bar to another action on the same claim, or does not so operate unless the court specifies, and no such specification is made.</vt:lpstr>
      <vt:lpstr>(2) A valid and final personal judgment for the defendant, which rests on the prematurity of the action or on the plaintiff's failure to satisfy a precondition to suit, does not bar another action by the plaintiff instituted after the claim has matured, or the precondition has been satisfied, unless a second action is precluded by operation of the substantive law.</vt:lpstr>
      <vt:lpstr>SMJ? PJ? venue? failure to join a necessary party? failure to state a claim? Twiqbal?</vt:lpstr>
      <vt:lpstr>- statute of limitations?</vt:lpstr>
      <vt:lpstr>tendency to treat a dismissal on statute of limitations grounds (even a “procedural” one) as having preclusive effect</vt:lpstr>
      <vt:lpstr>if a final valid judgment on the merits then…  if judgment is for P, P’s claim is merged in the judgment (no new causes of action about the transaction allowed)  if judgment is for D, P’s claim is extinguished (no new causes of action about the transaction allowed) </vt:lpstr>
      <vt:lpstr>why claim preclusion?</vt:lpstr>
      <vt:lpstr>scope of a claim</vt:lpstr>
      <vt:lpstr>RIVER PARK, INC. v. CITY OF HIGHLAND PARK  (Ill. 1998)</vt:lpstr>
      <vt:lpstr>interjurisdictional claim preclusion</vt:lpstr>
      <vt:lpstr>- P sues D in state court in Georgia for breach of contract  - Georgia preclusion law allows separate suits in law and equity  - judgment for D, there was no contract  - P then sues D in state court in California for quantum meruit  - California preclusion law does not allow separate suits in law and equity</vt:lpstr>
      <vt:lpstr>Art IV, § 1.  Full Faith and Credit shall be given in each State to the public Acts, Records, and judicial Proceedings of every other State. And the Congress may by general Laws prescribe the Manner in which such Acts, Records and Proceedings shall be proved, and the Effect thereof.  </vt:lpstr>
      <vt:lpstr>- P sues D in federal court in Illinois under federal civil rights law  - federal law uses the transaction approach  - judgment for D  - P then sues D in state court in Illinois under Illinois law  - which preclusion law applies?</vt:lpstr>
      <vt:lpstr>- P sues D in federal court in Georgia under Georgia state law for breach of contract  - Georgia preclusion law allows separate suits in law and equity  - judgment for D, there was no contract  - P then sues D in state court in California for quantum meruit  - California uses the evidence approach   - which preclusion law to use? federal? Georgia? California?</vt:lpstr>
      <vt:lpstr>evidence test</vt:lpstr>
      <vt:lpstr>primary rights test</vt:lpstr>
      <vt:lpstr>Rest. (2d) of Judgments § 24. Dimensions Of “Claim” For Purposes Of Merger Or Bar—General Rule Concerning “Splitting” (1)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 (2)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 </vt:lpstr>
      <vt:lpstr>P sues D for breach of contract – the product sent to P was defective  P asks for damages and gets a judgment  may P sue later for the amount that D overcharged P for the product?</vt:lpstr>
      <vt:lpstr>claim preclusion and changes in the law</vt:lpstr>
      <vt:lpstr>- P sues D (a municipality) for employment discrimination on the basis of sex under Title VII of the Civil Rights Act of 1964  - judgment for P with injunctive relief, but no compensatory damages, since it was held they are not available under Title VII  - subsequently the Supreme Court decides that compensatory damages are available against municipalities under 42 USC 1983  - P sues D under 1983 for compensatory damages for the past employment discrimination  - claim precluded?</vt:lpstr>
      <vt:lpstr>P sues D Railroad alleging that the conductor was negligent in starting the car while P was disembarking and that as a result P broke his arm  after judgment for P, P brings a new action against D alleging that after disembarking from the car he fell into a trench negligently left by D beside the road and broke his leg </vt:lpstr>
      <vt:lpstr>B owes A $500 on an obligation that matured on February 1  A visits B on June 1 and requests payment, whereupon B commits an unprovoked assault upon A  A sues B on the debt and recovers  may A maintain a second action against B based on the assault?</vt:lpstr>
      <vt:lpstr>D buys goods at P store on credit during January, February and March  in April P sues D for the debt incurred in  January  may P later sues for the debt incurred on February or March</vt:lpstr>
      <vt:lpstr>A pays state income taxes for the years 2011 and 2012 and state property tax for the year 2012  in 2014 A sues state for overpayment of income taxes for 2011</vt:lpstr>
      <vt:lpstr>A brings an action against B in federal court for the purchase price of a boiler sold by A to B. B defends on the sole ground that the price has been paid, and judgment is given to A.   B subsequently sues A for breach of warranty because the boiler was defective and exploded, causing damage to B. The explosion happened before A’s suit.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536</cp:revision>
  <cp:lastPrinted>2017-10-09T17:13:38Z</cp:lastPrinted>
  <dcterms:created xsi:type="dcterms:W3CDTF">2017-09-12T14:18:22Z</dcterms:created>
  <dcterms:modified xsi:type="dcterms:W3CDTF">2019-11-10T21:56:56Z</dcterms:modified>
</cp:coreProperties>
</file>