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handoutMasterIdLst>
    <p:handoutMasterId r:id="rId51"/>
  </p:handoutMasterIdLst>
  <p:sldIdLst>
    <p:sldId id="257" r:id="rId2"/>
    <p:sldId id="1328" r:id="rId3"/>
    <p:sldId id="1260" r:id="rId4"/>
    <p:sldId id="1261" r:id="rId5"/>
    <p:sldId id="1262" r:id="rId6"/>
    <p:sldId id="1264" r:id="rId7"/>
    <p:sldId id="1265" r:id="rId8"/>
    <p:sldId id="1266" r:id="rId9"/>
    <p:sldId id="1267" r:id="rId10"/>
    <p:sldId id="1268" r:id="rId11"/>
    <p:sldId id="1269" r:id="rId12"/>
    <p:sldId id="1270" r:id="rId13"/>
    <p:sldId id="1271" r:id="rId14"/>
    <p:sldId id="1272" r:id="rId15"/>
    <p:sldId id="1273" r:id="rId16"/>
    <p:sldId id="1274" r:id="rId17"/>
    <p:sldId id="1434" r:id="rId18"/>
    <p:sldId id="1276" r:id="rId19"/>
    <p:sldId id="1277" r:id="rId20"/>
    <p:sldId id="1278" r:id="rId21"/>
    <p:sldId id="1279" r:id="rId22"/>
    <p:sldId id="1280" r:id="rId23"/>
    <p:sldId id="1281" r:id="rId24"/>
    <p:sldId id="1282" r:id="rId25"/>
    <p:sldId id="1283" r:id="rId26"/>
    <p:sldId id="1284" r:id="rId27"/>
    <p:sldId id="1285" r:id="rId28"/>
    <p:sldId id="1286" r:id="rId29"/>
    <p:sldId id="1287" r:id="rId30"/>
    <p:sldId id="1288" r:id="rId31"/>
    <p:sldId id="1291" r:id="rId32"/>
    <p:sldId id="1289" r:id="rId33"/>
    <p:sldId id="1290" r:id="rId34"/>
    <p:sldId id="790" r:id="rId35"/>
    <p:sldId id="791" r:id="rId36"/>
    <p:sldId id="792" r:id="rId37"/>
    <p:sldId id="795" r:id="rId38"/>
    <p:sldId id="796" r:id="rId39"/>
    <p:sldId id="799" r:id="rId40"/>
    <p:sldId id="807" r:id="rId41"/>
    <p:sldId id="783" r:id="rId42"/>
    <p:sldId id="804" r:id="rId43"/>
    <p:sldId id="805" r:id="rId44"/>
    <p:sldId id="785" r:id="rId45"/>
    <p:sldId id="786" r:id="rId46"/>
    <p:sldId id="787" r:id="rId47"/>
    <p:sldId id="788" r:id="rId48"/>
    <p:sldId id="789" r:id="rId4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39" autoAdjust="0"/>
    <p:restoredTop sz="94660"/>
  </p:normalViewPr>
  <p:slideViewPr>
    <p:cSldViewPr snapToGrid="0">
      <p:cViewPr varScale="1">
        <p:scale>
          <a:sx n="77" d="100"/>
          <a:sy n="77" d="100"/>
        </p:scale>
        <p:origin x="366"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11/6/2019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11/6/2019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Nov. 6</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09900" y="1063626"/>
            <a:ext cx="6172200" cy="4708525"/>
          </a:xfrm>
        </p:spPr>
        <p:txBody>
          <a:bodyPr/>
          <a:lstStyle/>
          <a:p>
            <a:pPr eaLnBrk="1" hangingPunct="1"/>
            <a:r>
              <a:rPr lang="en-US" altLang="en-US"/>
              <a:t>burden of persuasion</a:t>
            </a:r>
            <a:br>
              <a:rPr lang="en-US" altLang="en-US"/>
            </a:br>
            <a:r>
              <a:rPr lang="en-US" altLang="en-US"/>
              <a:t/>
            </a:r>
            <a:br>
              <a:rPr lang="en-US" altLang="en-US"/>
            </a:br>
            <a:r>
              <a:rPr lang="en-US" altLang="en-US"/>
              <a:t>if in doubt that the standard of proof is satisfied, then must find against the party who had the burden</a:t>
            </a:r>
          </a:p>
        </p:txBody>
      </p:sp>
    </p:spTree>
    <p:extLst>
      <p:ext uri="{BB962C8B-B14F-4D97-AF65-F5344CB8AC3E}">
        <p14:creationId xmlns:p14="http://schemas.microsoft.com/office/powerpoint/2010/main" val="2597180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067050" y="1063626"/>
            <a:ext cx="6115050" cy="4479925"/>
          </a:xfrm>
        </p:spPr>
        <p:txBody>
          <a:bodyPr>
            <a:normAutofit fontScale="90000"/>
          </a:bodyPr>
          <a:lstStyle/>
          <a:p>
            <a:pPr eaLnBrk="1" hangingPunct="1"/>
            <a:r>
              <a:rPr lang="en-US" altLang="en-US"/>
              <a:t>P satisfied his burden of production at trial concerning every element of the cause of action</a:t>
            </a:r>
            <a:br>
              <a:rPr lang="en-US" altLang="en-US"/>
            </a:br>
            <a:r>
              <a:rPr lang="en-US" altLang="en-US"/>
              <a:t/>
            </a:r>
            <a:br>
              <a:rPr lang="en-US" altLang="en-US"/>
            </a:br>
            <a:r>
              <a:rPr lang="en-US" altLang="en-US"/>
              <a:t>D offers no evidence</a:t>
            </a:r>
            <a:br>
              <a:rPr lang="en-US" altLang="en-US"/>
            </a:br>
            <a:r>
              <a:rPr lang="en-US" altLang="en-US"/>
              <a:t/>
            </a:r>
            <a:br>
              <a:rPr lang="en-US" altLang="en-US"/>
            </a:br>
            <a:r>
              <a:rPr lang="en-US" altLang="en-US"/>
              <a:t>directed verdict for P?</a:t>
            </a:r>
          </a:p>
        </p:txBody>
      </p:sp>
    </p:spTree>
    <p:extLst>
      <p:ext uri="{BB962C8B-B14F-4D97-AF65-F5344CB8AC3E}">
        <p14:creationId xmlns:p14="http://schemas.microsoft.com/office/powerpoint/2010/main" val="2408007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952750" y="1063626"/>
            <a:ext cx="6229350" cy="4594225"/>
          </a:xfrm>
        </p:spPr>
        <p:txBody>
          <a:bodyPr/>
          <a:lstStyle/>
          <a:p>
            <a:pPr eaLnBrk="1" hangingPunct="1"/>
            <a:r>
              <a:rPr lang="en-US" altLang="en-US"/>
              <a:t>Rule 50</a:t>
            </a:r>
            <a:br>
              <a:rPr lang="en-US" altLang="en-US"/>
            </a:br>
            <a:r>
              <a:rPr lang="en-US" altLang="en-US"/>
              <a:t>Judgment as a Matter of Law</a:t>
            </a:r>
          </a:p>
        </p:txBody>
      </p:sp>
    </p:spTree>
    <p:extLst>
      <p:ext uri="{BB962C8B-B14F-4D97-AF65-F5344CB8AC3E}">
        <p14:creationId xmlns:p14="http://schemas.microsoft.com/office/powerpoint/2010/main" val="348515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3626"/>
            <a:ext cx="8610600" cy="4594225"/>
          </a:xfrm>
        </p:spPr>
        <p:txBody>
          <a:bodyPr rtlCol="0">
            <a:normAutofit fontScale="90000"/>
          </a:bodyPr>
          <a:lstStyle/>
          <a:p>
            <a:pPr>
              <a:defRPr/>
            </a:pPr>
            <a:r>
              <a:rPr lang="en-US" dirty="0"/>
              <a:t>Rule 56. Summary Judgment</a:t>
            </a:r>
            <a:br>
              <a:rPr lang="en-US" dirty="0"/>
            </a:br>
            <a:r>
              <a:rPr lang="en-US" dirty="0"/>
              <a:t/>
            </a:r>
            <a:br>
              <a:rPr lang="en-US" dirty="0"/>
            </a:br>
            <a:r>
              <a:rPr lang="en-US" dirty="0"/>
              <a:t>(c)(2) The judgment sought should be rendered if the pleadings, the discovery and disclosure materials on file, and any affidavits show that there is no genuine issue as to any material fact and that the </a:t>
            </a:r>
            <a:r>
              <a:rPr lang="en-US" dirty="0" err="1"/>
              <a:t>movant</a:t>
            </a:r>
            <a:r>
              <a:rPr lang="en-US" dirty="0"/>
              <a:t> is entitled to judgment as a matter of law.</a:t>
            </a:r>
            <a:br>
              <a:rPr lang="en-US" dirty="0"/>
            </a:br>
            <a:r>
              <a:rPr lang="en-US" dirty="0"/>
              <a:t/>
            </a:r>
            <a:br>
              <a:rPr lang="en-US" dirty="0"/>
            </a:br>
            <a:endParaRPr lang="en-US" dirty="0"/>
          </a:p>
        </p:txBody>
      </p:sp>
      <p:sp>
        <p:nvSpPr>
          <p:cNvPr id="215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FA772F-D72E-484A-A75E-8208F8C13B82}" type="slidenum">
              <a:rPr lang="en-US" altLang="en-US" sz="900">
                <a:solidFill>
                  <a:srgbClr val="898989"/>
                </a:solidFill>
              </a:rPr>
              <a:pPr>
                <a:spcBef>
                  <a:spcPct val="0"/>
                </a:spcBef>
                <a:buFontTx/>
                <a:buNone/>
              </a:pPr>
              <a:t>13</a:t>
            </a:fld>
            <a:endParaRPr lang="en-US" altLang="en-US" sz="900">
              <a:solidFill>
                <a:srgbClr val="898989"/>
              </a:solidFill>
            </a:endParaRPr>
          </a:p>
        </p:txBody>
      </p:sp>
    </p:spTree>
    <p:extLst>
      <p:ext uri="{BB962C8B-B14F-4D97-AF65-F5344CB8AC3E}">
        <p14:creationId xmlns:p14="http://schemas.microsoft.com/office/powerpoint/2010/main" val="391389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800" y="1063626"/>
            <a:ext cx="8382000" cy="4765675"/>
          </a:xfrm>
        </p:spPr>
        <p:txBody>
          <a:bodyPr>
            <a:normAutofit fontScale="90000"/>
          </a:bodyPr>
          <a:lstStyle/>
          <a:p>
            <a:pPr algn="l" eaLnBrk="1" hangingPunct="1"/>
            <a:r>
              <a:rPr lang="en-US" altLang="en-US"/>
              <a:t>- P sues D for negligence</a:t>
            </a:r>
            <a:br>
              <a:rPr lang="en-US" altLang="en-US"/>
            </a:br>
            <a:r>
              <a:rPr lang="en-US" altLang="en-US"/>
              <a:t>- P offers evidence that at trial would satisfy the burden of production concerning negligence and damages but nothing concerning causation</a:t>
            </a:r>
            <a:br>
              <a:rPr lang="en-US" altLang="en-US"/>
            </a:br>
            <a:r>
              <a:rPr lang="en-US" altLang="en-US"/>
              <a:t>- D offers no evidence and moves for summary judgment</a:t>
            </a:r>
            <a:br>
              <a:rPr lang="en-US" altLang="en-US"/>
            </a:br>
            <a:endParaRPr lang="en-US" altLang="en-US"/>
          </a:p>
        </p:txBody>
      </p:sp>
      <p:sp>
        <p:nvSpPr>
          <p:cNvPr id="2253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8D17624-17FC-4E9B-BEFE-FDF5304FF511}" type="slidenum">
              <a:rPr lang="en-US" altLang="en-US" sz="900">
                <a:solidFill>
                  <a:srgbClr val="898989"/>
                </a:solidFill>
              </a:rPr>
              <a:pPr>
                <a:spcBef>
                  <a:spcPct val="0"/>
                </a:spcBef>
                <a:buFontTx/>
                <a:buNone/>
              </a:pPr>
              <a:t>14</a:t>
            </a:fld>
            <a:endParaRPr lang="en-US" altLang="en-US" sz="900">
              <a:solidFill>
                <a:srgbClr val="898989"/>
              </a:solidFill>
            </a:endParaRPr>
          </a:p>
        </p:txBody>
      </p:sp>
    </p:spTree>
    <p:extLst>
      <p:ext uri="{BB962C8B-B14F-4D97-AF65-F5344CB8AC3E}">
        <p14:creationId xmlns:p14="http://schemas.microsoft.com/office/powerpoint/2010/main" val="536725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895600" y="1063626"/>
            <a:ext cx="6286500" cy="4765675"/>
          </a:xfrm>
        </p:spPr>
        <p:txBody>
          <a:bodyPr>
            <a:normAutofit fontScale="90000"/>
          </a:bodyPr>
          <a:lstStyle/>
          <a:p>
            <a:pPr eaLnBrk="1" hangingPunct="1"/>
            <a:r>
              <a:rPr lang="en-US" altLang="en-US"/>
              <a:t>summary judgment for defendant concerning a cause of action</a:t>
            </a:r>
            <a:br>
              <a:rPr lang="en-US" altLang="en-US"/>
            </a:br>
            <a:r>
              <a:rPr lang="en-US" altLang="en-US"/>
              <a:t/>
            </a:r>
            <a:br>
              <a:rPr lang="en-US" altLang="en-US"/>
            </a:br>
            <a:r>
              <a:rPr lang="en-US" altLang="en-US"/>
              <a:t>no reasonable jury could find for the plaintiff with respect to at least </a:t>
            </a:r>
            <a:r>
              <a:rPr lang="en-US" altLang="en-US" i="1"/>
              <a:t>one</a:t>
            </a:r>
            <a:r>
              <a:rPr lang="en-US" altLang="en-US"/>
              <a:t> element of the cause of action</a:t>
            </a:r>
          </a:p>
        </p:txBody>
      </p:sp>
      <p:sp>
        <p:nvSpPr>
          <p:cNvPr id="2355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8B6823-C7F5-4F02-84FF-6DE2B9E8351B}" type="slidenum">
              <a:rPr lang="en-US" altLang="en-US" sz="900">
                <a:solidFill>
                  <a:srgbClr val="898989"/>
                </a:solidFill>
              </a:rPr>
              <a:pPr>
                <a:spcBef>
                  <a:spcPct val="0"/>
                </a:spcBef>
                <a:buFontTx/>
                <a:buNone/>
              </a:pPr>
              <a:t>15</a:t>
            </a:fld>
            <a:endParaRPr lang="en-US" altLang="en-US" sz="900">
              <a:solidFill>
                <a:srgbClr val="898989"/>
              </a:solidFill>
            </a:endParaRPr>
          </a:p>
        </p:txBody>
      </p:sp>
    </p:spTree>
    <p:extLst>
      <p:ext uri="{BB962C8B-B14F-4D97-AF65-F5344CB8AC3E}">
        <p14:creationId xmlns:p14="http://schemas.microsoft.com/office/powerpoint/2010/main" val="2215132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895600" y="1063626"/>
            <a:ext cx="6286500" cy="4708525"/>
          </a:xfrm>
        </p:spPr>
        <p:txBody>
          <a:bodyPr>
            <a:normAutofit fontScale="90000"/>
          </a:bodyPr>
          <a:lstStyle/>
          <a:p>
            <a:pPr eaLnBrk="1" hangingPunct="1"/>
            <a:r>
              <a:rPr lang="en-US" altLang="en-US"/>
              <a:t>- P sues D for negligence</a:t>
            </a:r>
            <a:br>
              <a:rPr lang="en-US" altLang="en-US"/>
            </a:br>
            <a:r>
              <a:rPr lang="en-US" altLang="en-US"/>
              <a:t>- P offers sufficient evidence concerning negligence, causation and damages such that a reasonable jury </a:t>
            </a:r>
            <a:r>
              <a:rPr lang="en-US" altLang="en-US" i="1"/>
              <a:t>would have </a:t>
            </a:r>
            <a:r>
              <a:rPr lang="en-US" altLang="en-US"/>
              <a:t>to find in his favor</a:t>
            </a:r>
            <a:br>
              <a:rPr lang="en-US" altLang="en-US"/>
            </a:br>
            <a:r>
              <a:rPr lang="en-US" altLang="en-US"/>
              <a:t>- D offers no evidence</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A210AAB-C994-4138-9EB6-E51F883063B8}" type="slidenum">
              <a:rPr lang="en-US" altLang="en-US" sz="900">
                <a:solidFill>
                  <a:srgbClr val="898989"/>
                </a:solidFill>
              </a:rPr>
              <a:pPr>
                <a:spcBef>
                  <a:spcPct val="0"/>
                </a:spcBef>
                <a:buFontTx/>
                <a:buNone/>
              </a:pPr>
              <a:t>16</a:t>
            </a:fld>
            <a:endParaRPr lang="en-US" altLang="en-US" sz="900">
              <a:solidFill>
                <a:srgbClr val="898989"/>
              </a:solidFill>
            </a:endParaRPr>
          </a:p>
        </p:txBody>
      </p:sp>
    </p:spTree>
    <p:extLst>
      <p:ext uri="{BB962C8B-B14F-4D97-AF65-F5344CB8AC3E}">
        <p14:creationId xmlns:p14="http://schemas.microsoft.com/office/powerpoint/2010/main" val="3215160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067050" y="1063626"/>
            <a:ext cx="6115050" cy="4594225"/>
          </a:xfrm>
        </p:spPr>
        <p:txBody>
          <a:bodyPr>
            <a:normAutofit fontScale="90000"/>
          </a:bodyPr>
          <a:lstStyle/>
          <a:p>
            <a:pPr eaLnBrk="1" hangingPunct="1"/>
            <a:r>
              <a:rPr lang="en-US" altLang="en-US"/>
              <a:t>summary judgment for plaintiff concerning a cause of action</a:t>
            </a:r>
            <a:br>
              <a:rPr lang="en-US" altLang="en-US"/>
            </a:br>
            <a:r>
              <a:rPr lang="en-US" altLang="en-US"/>
              <a:t/>
            </a:r>
            <a:br>
              <a:rPr lang="en-US" altLang="en-US"/>
            </a:br>
            <a:r>
              <a:rPr lang="en-US" altLang="en-US"/>
              <a:t>no reasonable jury could find for the defendant with respect to </a:t>
            </a:r>
            <a:r>
              <a:rPr lang="en-US" altLang="en-US" i="1"/>
              <a:t>each</a:t>
            </a:r>
            <a:r>
              <a:rPr lang="en-US" altLang="en-US"/>
              <a:t> element of the cause of action</a:t>
            </a: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97A494-D1E8-4C40-8B4F-91C409496446}" type="slidenum">
              <a:rPr lang="en-US" altLang="en-US" sz="900">
                <a:solidFill>
                  <a:srgbClr val="898989"/>
                </a:solidFill>
              </a:rPr>
              <a:pPr>
                <a:spcBef>
                  <a:spcPct val="0"/>
                </a:spcBef>
                <a:buFontTx/>
                <a:buNone/>
              </a:pPr>
              <a:t>17</a:t>
            </a:fld>
            <a:endParaRPr lang="en-US" altLang="en-US" sz="900">
              <a:solidFill>
                <a:srgbClr val="898989"/>
              </a:solidFill>
            </a:endParaRPr>
          </a:p>
        </p:txBody>
      </p:sp>
    </p:spTree>
    <p:extLst>
      <p:ext uri="{BB962C8B-B14F-4D97-AF65-F5344CB8AC3E}">
        <p14:creationId xmlns:p14="http://schemas.microsoft.com/office/powerpoint/2010/main" val="239029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458200" cy="4651375"/>
          </a:xfrm>
        </p:spPr>
        <p:txBody>
          <a:bodyPr/>
          <a:lstStyle/>
          <a:p>
            <a:pPr algn="l" eaLnBrk="1" hangingPunct="1"/>
            <a:r>
              <a:rPr lang="en-US" altLang="en-US"/>
              <a:t>- P sues D for negligence</a:t>
            </a:r>
            <a:br>
              <a:rPr lang="en-US" altLang="en-US"/>
            </a:br>
            <a:r>
              <a:rPr lang="en-US" altLang="en-US"/>
              <a:t>- P offers sufficient evidence concerning negligence, causation and damages such that a reasonable jury </a:t>
            </a:r>
            <a:r>
              <a:rPr lang="en-US" altLang="en-US" i="1"/>
              <a:t>would have </a:t>
            </a:r>
            <a:r>
              <a:rPr lang="en-US" altLang="en-US"/>
              <a:t>to find in his favor </a:t>
            </a:r>
            <a:br>
              <a:rPr lang="en-US" altLang="en-US"/>
            </a:br>
            <a:r>
              <a:rPr lang="en-US" altLang="en-US"/>
              <a:t>- D offers rebutting evidence concerning causation</a:t>
            </a:r>
          </a:p>
        </p:txBody>
      </p:sp>
      <p:sp>
        <p:nvSpPr>
          <p:cNvPr id="2662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213CF23-AFF1-4515-AD84-8FB8B97CA391}" type="slidenum">
              <a:rPr lang="en-US" altLang="en-US" sz="900">
                <a:solidFill>
                  <a:srgbClr val="898989"/>
                </a:solidFill>
              </a:rPr>
              <a:pPr>
                <a:spcBef>
                  <a:spcPct val="0"/>
                </a:spcBef>
                <a:buFontTx/>
                <a:buNone/>
              </a:pPr>
              <a:t>18</a:t>
            </a:fld>
            <a:endParaRPr lang="en-US" altLang="en-US" sz="900">
              <a:solidFill>
                <a:srgbClr val="898989"/>
              </a:solidFill>
            </a:endParaRPr>
          </a:p>
        </p:txBody>
      </p:sp>
    </p:spTree>
    <p:extLst>
      <p:ext uri="{BB962C8B-B14F-4D97-AF65-F5344CB8AC3E}">
        <p14:creationId xmlns:p14="http://schemas.microsoft.com/office/powerpoint/2010/main" val="2877476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009900" y="1063626"/>
            <a:ext cx="6172200" cy="4651375"/>
          </a:xfrm>
        </p:spPr>
        <p:txBody>
          <a:bodyPr/>
          <a:lstStyle/>
          <a:p>
            <a:pPr eaLnBrk="1" hangingPunct="1"/>
            <a:r>
              <a:rPr lang="en-US" altLang="en-US" sz="3000"/>
              <a:t>partial summary judgment</a:t>
            </a:r>
            <a:br>
              <a:rPr lang="en-US" altLang="en-US" sz="3000"/>
            </a:br>
            <a:r>
              <a:rPr lang="en-US" altLang="en-US" sz="3000"/>
              <a:t/>
            </a:r>
            <a:br>
              <a:rPr lang="en-US" altLang="en-US" sz="3000"/>
            </a:br>
            <a:r>
              <a:rPr lang="en-US" altLang="en-US" sz="3000"/>
              <a:t>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a:t>
            </a:r>
          </a:p>
        </p:txBody>
      </p:sp>
    </p:spTree>
    <p:extLst>
      <p:ext uri="{BB962C8B-B14F-4D97-AF65-F5344CB8AC3E}">
        <p14:creationId xmlns:p14="http://schemas.microsoft.com/office/powerpoint/2010/main" val="1521078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r>
              <a:rPr lang="en-US" altLang="en-US" dirty="0"/>
              <a:t/>
            </a:r>
            <a:br>
              <a:rPr lang="en-US" altLang="en-US" dirty="0"/>
            </a:br>
            <a:r>
              <a:rPr lang="en-US" altLang="en-US" dirty="0"/>
              <a:t>Discovery</a:t>
            </a:r>
          </a:p>
        </p:txBody>
      </p:sp>
    </p:spTree>
    <p:extLst>
      <p:ext uri="{BB962C8B-B14F-4D97-AF65-F5344CB8AC3E}">
        <p14:creationId xmlns:p14="http://schemas.microsoft.com/office/powerpoint/2010/main" val="1824106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781300" y="1063626"/>
            <a:ext cx="6400800" cy="4651375"/>
          </a:xfrm>
        </p:spPr>
        <p:txBody>
          <a:bodyPr/>
          <a:lstStyle/>
          <a:p>
            <a:pPr eaLnBrk="1" hangingPunct="1"/>
            <a:r>
              <a:rPr lang="en-US" altLang="en-US"/>
              <a:t>materials that may be submitted in support or opposition to summary judgment</a:t>
            </a:r>
          </a:p>
        </p:txBody>
      </p:sp>
      <p:sp>
        <p:nvSpPr>
          <p:cNvPr id="286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378C08-0EB1-4C1D-A380-EE2B6C091748}" type="slidenum">
              <a:rPr lang="en-US" altLang="en-US" sz="900">
                <a:solidFill>
                  <a:srgbClr val="898989"/>
                </a:solidFill>
              </a:rPr>
              <a:pPr>
                <a:spcBef>
                  <a:spcPct val="0"/>
                </a:spcBef>
                <a:buFontTx/>
                <a:buNone/>
              </a:pPr>
              <a:t>20</a:t>
            </a:fld>
            <a:endParaRPr lang="en-US" altLang="en-US" sz="900">
              <a:solidFill>
                <a:srgbClr val="898989"/>
              </a:solidFill>
            </a:endParaRPr>
          </a:p>
        </p:txBody>
      </p:sp>
    </p:spTree>
    <p:extLst>
      <p:ext uri="{BB962C8B-B14F-4D97-AF65-F5344CB8AC3E}">
        <p14:creationId xmlns:p14="http://schemas.microsoft.com/office/powerpoint/2010/main" val="3907807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1063626"/>
            <a:ext cx="8610600" cy="4822825"/>
          </a:xfrm>
        </p:spPr>
        <p:txBody>
          <a:bodyPr>
            <a:normAutofit fontScale="90000"/>
          </a:bodyPr>
          <a:lstStyle/>
          <a:p>
            <a:pPr algn="l" eaLnBrk="1" hangingPunct="1"/>
            <a:r>
              <a:rPr lang="en-US" altLang="en-US" sz="2000" dirty="0"/>
              <a:t>56(c) Procedures.</a:t>
            </a:r>
            <a:br>
              <a:rPr lang="en-US" altLang="en-US" sz="2000" dirty="0"/>
            </a:br>
            <a:r>
              <a:rPr lang="en-US" altLang="en-US" sz="2000" dirty="0"/>
              <a:t>(1) Supporting Factual Positions. A party asserting that a fact cannot be or is genuinely disputed must support the assertion by:</a:t>
            </a:r>
            <a:br>
              <a:rPr lang="en-US" altLang="en-US" sz="2000" dirty="0"/>
            </a:br>
            <a:r>
              <a:rPr lang="en-US" altLang="en-US" sz="2000" dirty="0"/>
              <a:t>(A) </a:t>
            </a:r>
            <a:r>
              <a:rPr lang="en-US" altLang="en-US" sz="2000" b="1" i="1" dirty="0"/>
              <a:t>citing to particular parts of materials in the record, including depositions, documents, electronically stored information, affidavits or declarations, stipulations (including those made for purposes of the motion only), admissions, interrogatory answers, or other materials</a:t>
            </a:r>
            <a:r>
              <a:rPr lang="en-US" altLang="en-US" sz="2000" dirty="0"/>
              <a:t>; or</a:t>
            </a:r>
            <a:br>
              <a:rPr lang="en-US" altLang="en-US" sz="2000" dirty="0"/>
            </a:br>
            <a:r>
              <a:rPr lang="en-US" altLang="en-US" sz="2000" dirty="0"/>
              <a:t>(B) </a:t>
            </a:r>
            <a:r>
              <a:rPr lang="en-US" altLang="en-US" sz="2000" b="1" i="1" dirty="0"/>
              <a:t>showing that the materials cited do not establish the absence or presence of a genuine dispute, or that an adverse party cannot produce admissible evidence to support the fact</a:t>
            </a:r>
            <a:r>
              <a:rPr lang="en-US" altLang="en-US" sz="2000" dirty="0"/>
              <a:t>.</a:t>
            </a:r>
            <a:br>
              <a:rPr lang="en-US" altLang="en-US" sz="2000" dirty="0"/>
            </a:br>
            <a:r>
              <a:rPr lang="en-US" altLang="en-US" sz="2000" dirty="0"/>
              <a:t>(2) </a:t>
            </a:r>
            <a:r>
              <a:rPr lang="en-US" altLang="en-US" sz="2000" i="1" dirty="0"/>
              <a:t>Objection That a Fact Is Not Supported by Admissible Evidence.</a:t>
            </a:r>
            <a:r>
              <a:rPr lang="en-US" altLang="en-US" sz="2000" dirty="0"/>
              <a:t> A party may object that the material cited to support or dispute a fact cannot be presented in a form that would be admissible in evidence.</a:t>
            </a:r>
            <a:br>
              <a:rPr lang="en-US" altLang="en-US" sz="2000" dirty="0"/>
            </a:br>
            <a:r>
              <a:rPr lang="en-US" altLang="en-US" sz="2000" dirty="0"/>
              <a:t>(3) </a:t>
            </a:r>
            <a:r>
              <a:rPr lang="en-US" altLang="en-US" sz="2000" i="1" dirty="0"/>
              <a:t>Materials Not Cited.</a:t>
            </a:r>
            <a:r>
              <a:rPr lang="en-US" altLang="en-US" sz="2000" dirty="0"/>
              <a:t> The court need consider only the cited materials, but it may consider other materials in the record.</a:t>
            </a:r>
            <a:br>
              <a:rPr lang="en-US" altLang="en-US" sz="2000" dirty="0"/>
            </a:br>
            <a:r>
              <a:rPr lang="en-US" altLang="en-US" sz="2000" dirty="0"/>
              <a:t>(4) </a:t>
            </a:r>
            <a:r>
              <a:rPr lang="en-US" altLang="en-US" sz="2000" i="1" dirty="0"/>
              <a:t>Affidavits or Declarations.</a:t>
            </a:r>
            <a:r>
              <a:rPr lang="en-US" altLang="en-US" sz="2000" dirty="0"/>
              <a:t> An affidavit or declaration used to support or oppose a motion must be made on personal knowledge, </a:t>
            </a:r>
            <a:r>
              <a:rPr lang="en-US" altLang="en-US" sz="2000" b="1" i="1" dirty="0"/>
              <a:t>set out facts that would be admissible in evidence</a:t>
            </a:r>
            <a:r>
              <a:rPr lang="en-US" altLang="en-US" sz="2000" dirty="0"/>
              <a:t>, and show that the affiant or declarant is competent to testify on the matters stated.</a:t>
            </a:r>
            <a:br>
              <a:rPr lang="en-US" altLang="en-US" sz="2000" dirty="0"/>
            </a:br>
            <a:endParaRPr lang="en-US" altLang="en-US" sz="2000" dirty="0"/>
          </a:p>
        </p:txBody>
      </p:sp>
    </p:spTree>
    <p:extLst>
      <p:ext uri="{BB962C8B-B14F-4D97-AF65-F5344CB8AC3E}">
        <p14:creationId xmlns:p14="http://schemas.microsoft.com/office/powerpoint/2010/main" val="2142079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678" y="365125"/>
            <a:ext cx="10640122" cy="5913012"/>
          </a:xfrm>
        </p:spPr>
        <p:txBody>
          <a:bodyPr/>
          <a:lstStyle/>
          <a:p>
            <a:r>
              <a:rPr lang="en-US" dirty="0" err="1"/>
              <a:t>Slavin</a:t>
            </a:r>
            <a:r>
              <a:rPr lang="en-US" dirty="0"/>
              <a:t> v. City of Salem (Mass. 1982)</a:t>
            </a:r>
          </a:p>
        </p:txBody>
      </p:sp>
    </p:spTree>
    <p:extLst>
      <p:ext uri="{BB962C8B-B14F-4D97-AF65-F5344CB8AC3E}">
        <p14:creationId xmlns:p14="http://schemas.microsoft.com/office/powerpoint/2010/main" val="3355644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857255"/>
          </a:xfrm>
        </p:spPr>
        <p:txBody>
          <a:bodyPr/>
          <a:lstStyle/>
          <a:p>
            <a:r>
              <a:rPr lang="en-US" dirty="0"/>
              <a:t>could a jury have simply chosen to not believe the officers?</a:t>
            </a:r>
          </a:p>
        </p:txBody>
      </p:sp>
    </p:spTree>
    <p:extLst>
      <p:ext uri="{BB962C8B-B14F-4D97-AF65-F5344CB8AC3E}">
        <p14:creationId xmlns:p14="http://schemas.microsoft.com/office/powerpoint/2010/main" val="3058015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6080280"/>
          </a:xfrm>
        </p:spPr>
        <p:txBody>
          <a:bodyPr/>
          <a:lstStyle/>
          <a:p>
            <a:r>
              <a:rPr lang="en-US" dirty="0"/>
              <a:t>what about role of pleadings?</a:t>
            </a:r>
            <a:br>
              <a:rPr lang="en-US" dirty="0"/>
            </a:br>
            <a:r>
              <a:rPr lang="en-US" dirty="0"/>
              <a:t/>
            </a:r>
            <a:br>
              <a:rPr lang="en-US" dirty="0"/>
            </a:br>
            <a:r>
              <a:rPr lang="en-US" dirty="0"/>
              <a:t>the plaintiff has an allegation that the officers knew or </a:t>
            </a:r>
            <a:r>
              <a:rPr lang="en-US"/>
              <a:t>should have </a:t>
            </a:r>
            <a:r>
              <a:rPr lang="en-US" dirty="0"/>
              <a:t>known about the suicide risk</a:t>
            </a:r>
            <a:r>
              <a:rPr lang="mr-IN" dirty="0"/>
              <a:t>…</a:t>
            </a:r>
            <a:r>
              <a:rPr lang="en-US" dirty="0"/>
              <a:t>.</a:t>
            </a:r>
          </a:p>
        </p:txBody>
      </p:sp>
    </p:spTree>
    <p:extLst>
      <p:ext uri="{BB962C8B-B14F-4D97-AF65-F5344CB8AC3E}">
        <p14:creationId xmlns:p14="http://schemas.microsoft.com/office/powerpoint/2010/main" val="1739219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5879558"/>
          </a:xfrm>
        </p:spPr>
        <p:txBody>
          <a:bodyPr/>
          <a:lstStyle/>
          <a:p>
            <a:r>
              <a:rPr lang="en-US" dirty="0"/>
              <a:t>what about the issue of the belt?</a:t>
            </a:r>
          </a:p>
        </p:txBody>
      </p:sp>
    </p:spTree>
    <p:extLst>
      <p:ext uri="{BB962C8B-B14F-4D97-AF65-F5344CB8AC3E}">
        <p14:creationId xmlns:p14="http://schemas.microsoft.com/office/powerpoint/2010/main" val="5167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828800" y="1063626"/>
            <a:ext cx="8610600" cy="4708525"/>
          </a:xfrm>
        </p:spPr>
        <p:txBody>
          <a:bodyPr>
            <a:normAutofit fontScale="90000"/>
          </a:bodyPr>
          <a:lstStyle/>
          <a:p>
            <a:pPr algn="l" eaLnBrk="1" hangingPunct="1"/>
            <a:r>
              <a:rPr lang="en-US" altLang="en-US" sz="2800"/>
              <a:t>- P is suing D for age discrimination</a:t>
            </a:r>
            <a:br>
              <a:rPr lang="en-US" altLang="en-US" sz="2800"/>
            </a:br>
            <a:r>
              <a:rPr lang="en-US" altLang="en-US" sz="2800"/>
              <a:t>- P alleges in his complaint that D promoted X rather than P</a:t>
            </a:r>
            <a:br>
              <a:rPr lang="en-US" altLang="en-US" sz="2800"/>
            </a:br>
            <a:r>
              <a:rPr lang="en-US" altLang="en-US" sz="2800"/>
              <a:t>D did so because X was younger than P, not because X had performed better on the job than P</a:t>
            </a:r>
            <a:br>
              <a:rPr lang="en-US" altLang="en-US" sz="2800"/>
            </a:br>
            <a:r>
              <a:rPr lang="en-US" altLang="en-US" sz="2800"/>
              <a:t>- D makes a motion for summary judgment </a:t>
            </a:r>
            <a:br>
              <a:rPr lang="en-US" altLang="en-US" sz="2800"/>
            </a:br>
            <a:r>
              <a:rPr lang="en-US" altLang="en-US" sz="2800"/>
              <a:t>- In opposition to motion, P introduces an affidavit by P stating that D said to P at a meeting that D “did not want to promote old people”</a:t>
            </a:r>
            <a:br>
              <a:rPr lang="en-US" altLang="en-US" sz="2800"/>
            </a:br>
            <a:r>
              <a:rPr lang="en-US" altLang="en-US" sz="2800"/>
              <a:t>- D introduces 10 affidavits from the other 10 people at that meeting stating that D said no such thing</a:t>
            </a:r>
            <a:br>
              <a:rPr lang="en-US" altLang="en-US" sz="2800"/>
            </a:br>
            <a:r>
              <a:rPr lang="en-US" altLang="en-US" sz="2800"/>
              <a:t>- If P’s affidavit is the only evidence that he has that D’s motive for not promoting P was age, should D win on his summary judgment motion?</a:t>
            </a:r>
          </a:p>
        </p:txBody>
      </p:sp>
      <p:sp>
        <p:nvSpPr>
          <p:cNvPr id="3072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20CFCAE-FD9A-493E-9BA3-946F43B787AE}" type="slidenum">
              <a:rPr lang="en-US" altLang="en-US" sz="900">
                <a:solidFill>
                  <a:srgbClr val="898989"/>
                </a:solidFill>
              </a:rPr>
              <a:pPr>
                <a:spcBef>
                  <a:spcPct val="0"/>
                </a:spcBef>
                <a:buFontTx/>
                <a:buNone/>
              </a:pPr>
              <a:t>26</a:t>
            </a:fld>
            <a:endParaRPr lang="en-US" altLang="en-US" sz="900">
              <a:solidFill>
                <a:srgbClr val="898989"/>
              </a:solidFill>
            </a:endParaRPr>
          </a:p>
        </p:txBody>
      </p:sp>
    </p:spTree>
    <p:extLst>
      <p:ext uri="{BB962C8B-B14F-4D97-AF65-F5344CB8AC3E}">
        <p14:creationId xmlns:p14="http://schemas.microsoft.com/office/powerpoint/2010/main" val="4064026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933576" y="1131889"/>
            <a:ext cx="8105775" cy="4471987"/>
          </a:xfrm>
        </p:spPr>
        <p:txBody>
          <a:bodyPr>
            <a:normAutofit fontScale="90000"/>
          </a:bodyPr>
          <a:lstStyle/>
          <a:p>
            <a:pPr algn="l" eaLnBrk="1" hangingPunct="1"/>
            <a:r>
              <a:rPr lang="en-US" altLang="en-US"/>
              <a:t>P sues Ds for violation of the federal antitrust law (Sherman Act)</a:t>
            </a:r>
            <a:br>
              <a:rPr lang="en-US" altLang="en-US"/>
            </a:br>
            <a:r>
              <a:rPr lang="en-US" altLang="en-US"/>
              <a:t/>
            </a:r>
            <a:br>
              <a:rPr lang="en-US" altLang="en-US"/>
            </a:br>
            <a:r>
              <a:rPr lang="en-US" altLang="en-US"/>
              <a:t>P offers as evidence of an agreement in restraint of trade the Ds’ parallel conduct </a:t>
            </a:r>
            <a:br>
              <a:rPr lang="en-US" altLang="en-US"/>
            </a:br>
            <a:r>
              <a:rPr lang="en-US" altLang="en-US"/>
              <a:t>	- for example, that they do not cut in on each other’s territory</a:t>
            </a:r>
          </a:p>
        </p:txBody>
      </p:sp>
    </p:spTree>
    <p:extLst>
      <p:ext uri="{BB962C8B-B14F-4D97-AF65-F5344CB8AC3E}">
        <p14:creationId xmlns:p14="http://schemas.microsoft.com/office/powerpoint/2010/main" val="2349941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1063626"/>
            <a:ext cx="8305800" cy="4822825"/>
          </a:xfrm>
        </p:spPr>
        <p:txBody>
          <a:bodyPr>
            <a:normAutofit fontScale="90000"/>
          </a:bodyPr>
          <a:lstStyle/>
          <a:p>
            <a:pPr algn="l" eaLnBrk="1" hangingPunct="1"/>
            <a:r>
              <a:rPr lang="en-US" altLang="en-US" sz="3200"/>
              <a:t>- Two cars enter an intersection at right angles and strike one another killing both drivers and all passengers. </a:t>
            </a:r>
            <a:br>
              <a:rPr lang="en-US" altLang="en-US" sz="3200"/>
            </a:br>
            <a:r>
              <a:rPr lang="en-US" altLang="en-US" sz="3200"/>
              <a:t>- There are no eyewitnesses to the accident. </a:t>
            </a:r>
            <a:br>
              <a:rPr lang="en-US" altLang="en-US" sz="3200"/>
            </a:br>
            <a:r>
              <a:rPr lang="en-US" altLang="en-US" sz="3200"/>
              <a:t>- The only evidence available is that there was a working traffic light; thus one of the drivers, but only one, had to go through the red light.</a:t>
            </a:r>
            <a:br>
              <a:rPr lang="en-US" altLang="en-US" sz="3200"/>
            </a:br>
            <a:r>
              <a:rPr lang="en-US" altLang="en-US" sz="3200"/>
              <a:t>- The family of the driver of one car sues the estate of the driver of the other for negligence</a:t>
            </a:r>
            <a:br>
              <a:rPr lang="en-US" altLang="en-US" sz="3200"/>
            </a:br>
            <a:r>
              <a:rPr lang="en-US" altLang="en-US" sz="3200"/>
              <a:t>- The estate moves for a directed verdict</a:t>
            </a:r>
            <a:br>
              <a:rPr lang="en-US" altLang="en-US" sz="3200"/>
            </a:br>
            <a:endParaRPr lang="en-US" altLang="en-US" sz="3200"/>
          </a:p>
        </p:txBody>
      </p:sp>
      <p:sp>
        <p:nvSpPr>
          <p:cNvPr id="3277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F573518-A982-44AB-BB34-DF4E49340CC2}" type="slidenum">
              <a:rPr lang="en-US" altLang="en-US" sz="900">
                <a:solidFill>
                  <a:srgbClr val="898989"/>
                </a:solidFill>
              </a:rPr>
              <a:pPr>
                <a:spcBef>
                  <a:spcPct val="0"/>
                </a:spcBef>
                <a:buFontTx/>
                <a:buNone/>
              </a:pPr>
              <a:t>28</a:t>
            </a:fld>
            <a:endParaRPr lang="en-US" altLang="en-US" sz="900">
              <a:solidFill>
                <a:srgbClr val="898989"/>
              </a:solidFill>
            </a:endParaRPr>
          </a:p>
        </p:txBody>
      </p:sp>
    </p:spTree>
    <p:extLst>
      <p:ext uri="{BB962C8B-B14F-4D97-AF65-F5344CB8AC3E}">
        <p14:creationId xmlns:p14="http://schemas.microsoft.com/office/powerpoint/2010/main" val="2475522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05000" y="1063626"/>
            <a:ext cx="8686800" cy="4937125"/>
          </a:xfrm>
        </p:spPr>
        <p:txBody>
          <a:bodyPr>
            <a:normAutofit fontScale="90000"/>
          </a:bodyPr>
          <a:lstStyle/>
          <a:p>
            <a:pPr algn="l" eaLnBrk="1" hangingPunct="1"/>
            <a:r>
              <a:rPr lang="en-US" altLang="en-US" sz="2800"/>
              <a:t>- X must take a certain pill once a day to remain alive. The pill is highly toxic. To take two within 24 hours is fatal. </a:t>
            </a:r>
            <a:br>
              <a:rPr lang="en-US" altLang="en-US" sz="2800"/>
            </a:br>
            <a:r>
              <a:rPr lang="en-US" altLang="en-US" sz="2800"/>
              <a:t>- X is found dead in his bedroom and the evidence is clear that he took two pills that day. </a:t>
            </a:r>
            <a:br>
              <a:rPr lang="en-US" altLang="en-US" sz="2800"/>
            </a:br>
            <a:r>
              <a:rPr lang="en-US" altLang="en-US" sz="2800"/>
              <a:t>- The uncontradicted evidence shows that several hours before his death, X made out a new will, substantially different from the one previously in force. It also shows that at about the same time, X made plans to accompany several friends on a fishing trip on the following day.</a:t>
            </a:r>
            <a:br>
              <a:rPr lang="en-US" altLang="en-US" sz="2800"/>
            </a:br>
            <a:r>
              <a:rPr lang="en-US" altLang="en-US" sz="2800"/>
              <a:t>- X’s family sues Insurance Co. for insurance proceeds on the ground that X’s death was an accident</a:t>
            </a:r>
            <a:br>
              <a:rPr lang="en-US" altLang="en-US" sz="2800"/>
            </a:br>
            <a:r>
              <a:rPr lang="en-US" altLang="en-US" sz="2800"/>
              <a:t>- Insurance Co. moves for summary judgment on the ground that no reasonable jury could find that the death was an accident and not suicide</a:t>
            </a:r>
            <a:r>
              <a:rPr lang="en-US" altLang="en-US" sz="2800" b="1"/>
              <a:t/>
            </a:r>
            <a:br>
              <a:rPr lang="en-US" altLang="en-US" sz="2800" b="1"/>
            </a:br>
            <a:endParaRPr lang="en-US" altLang="en-US" sz="2800"/>
          </a:p>
        </p:txBody>
      </p:sp>
    </p:spTree>
    <p:extLst>
      <p:ext uri="{BB962C8B-B14F-4D97-AF65-F5344CB8AC3E}">
        <p14:creationId xmlns:p14="http://schemas.microsoft.com/office/powerpoint/2010/main" val="2482440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009900" y="1063626"/>
            <a:ext cx="6172200" cy="4708525"/>
          </a:xfrm>
        </p:spPr>
        <p:txBody>
          <a:bodyPr/>
          <a:lstStyle/>
          <a:p>
            <a:pPr eaLnBrk="1" hangingPunct="1"/>
            <a:r>
              <a:rPr lang="en-US" altLang="en-US"/>
              <a:t>terminating litigation before trial</a:t>
            </a:r>
            <a:br>
              <a:rPr lang="en-US" altLang="en-US"/>
            </a:br>
            <a:endParaRPr lang="en-US" altLang="en-US"/>
          </a:p>
        </p:txBody>
      </p:sp>
      <p:sp>
        <p:nvSpPr>
          <p:cNvPr id="1024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1559562-FFFF-4F8F-87EF-ED251660D30A}" type="slidenum">
              <a:rPr lang="en-US" altLang="en-US" sz="900">
                <a:solidFill>
                  <a:srgbClr val="898989"/>
                </a:solidFill>
              </a:rPr>
              <a:pPr>
                <a:spcBef>
                  <a:spcPct val="0"/>
                </a:spcBef>
                <a:buFontTx/>
                <a:buNone/>
              </a:pPr>
              <a:t>3</a:t>
            </a:fld>
            <a:endParaRPr lang="en-US" altLang="en-US" sz="900">
              <a:solidFill>
                <a:srgbClr val="898989"/>
              </a:solidFill>
            </a:endParaRPr>
          </a:p>
        </p:txBody>
      </p:sp>
    </p:spTree>
    <p:extLst>
      <p:ext uri="{BB962C8B-B14F-4D97-AF65-F5344CB8AC3E}">
        <p14:creationId xmlns:p14="http://schemas.microsoft.com/office/powerpoint/2010/main" val="37698832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600200" y="1131889"/>
            <a:ext cx="8839200" cy="4562475"/>
          </a:xfrm>
        </p:spPr>
        <p:txBody>
          <a:bodyPr>
            <a:normAutofit fontScale="90000"/>
          </a:bodyPr>
          <a:lstStyle/>
          <a:p>
            <a:pPr algn="l"/>
            <a:r>
              <a:rPr lang="en-US" altLang="en-US" dirty="0"/>
              <a:t>the movant has the burden of showing that summary judgment is appropriate.</a:t>
            </a:r>
            <a:br>
              <a:rPr lang="en-US" altLang="en-US" dirty="0"/>
            </a:br>
            <a:r>
              <a:rPr lang="en-US" altLang="en-US" dirty="0"/>
              <a:t/>
            </a:r>
            <a:br>
              <a:rPr lang="en-US" altLang="en-US" dirty="0"/>
            </a:br>
            <a:r>
              <a:rPr lang="en-US" altLang="en-US" dirty="0"/>
              <a:t>does that mean that a defendant being sued for negligence cannot successfully move for summary judgment unless she offers some evidence against the plaintiff’s allegations?</a:t>
            </a:r>
          </a:p>
        </p:txBody>
      </p:sp>
    </p:spTree>
    <p:extLst>
      <p:ext uri="{BB962C8B-B14F-4D97-AF65-F5344CB8AC3E}">
        <p14:creationId xmlns:p14="http://schemas.microsoft.com/office/powerpoint/2010/main" val="1564449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1F28-9A18-DE49-B8F0-4762495E51CE}"/>
              </a:ext>
            </a:extLst>
          </p:cNvPr>
          <p:cNvSpPr>
            <a:spLocks noGrp="1"/>
          </p:cNvSpPr>
          <p:nvPr>
            <p:ph type="title"/>
          </p:nvPr>
        </p:nvSpPr>
        <p:spPr>
          <a:xfrm>
            <a:off x="688622" y="365125"/>
            <a:ext cx="10665178" cy="5877631"/>
          </a:xfrm>
        </p:spPr>
        <p:txBody>
          <a:bodyPr/>
          <a:lstStyle/>
          <a:p>
            <a:r>
              <a:rPr lang="en-US" dirty="0"/>
              <a:t>proof </a:t>
            </a:r>
            <a:r>
              <a:rPr lang="en-US"/>
              <a:t>of </a:t>
            </a:r>
            <a:r>
              <a:rPr lang="en-US" smtClean="0"/>
              <a:t>the elements </a:t>
            </a:r>
            <a:r>
              <a:rPr lang="en-US" dirty="0"/>
              <a:t>summary judgment</a:t>
            </a:r>
            <a:br>
              <a:rPr lang="en-US" dirty="0"/>
            </a:br>
            <a:r>
              <a:rPr lang="en-US" dirty="0"/>
              <a:t/>
            </a:r>
            <a:br>
              <a:rPr lang="en-US" dirty="0"/>
            </a:br>
            <a:r>
              <a:rPr lang="en-US" dirty="0"/>
              <a:t>disproof of an element summary judgment</a:t>
            </a:r>
            <a:br>
              <a:rPr lang="en-US" dirty="0"/>
            </a:br>
            <a:r>
              <a:rPr lang="en-US" dirty="0"/>
              <a:t/>
            </a:r>
            <a:br>
              <a:rPr lang="en-US" dirty="0"/>
            </a:br>
            <a:r>
              <a:rPr lang="en-US" dirty="0"/>
              <a:t>absence of proof for an element summary judgment</a:t>
            </a:r>
          </a:p>
        </p:txBody>
      </p:sp>
    </p:spTree>
    <p:extLst>
      <p:ext uri="{BB962C8B-B14F-4D97-AF65-F5344CB8AC3E}">
        <p14:creationId xmlns:p14="http://schemas.microsoft.com/office/powerpoint/2010/main" val="1640321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16114" y="1131888"/>
            <a:ext cx="8123237" cy="4659312"/>
          </a:xfrm>
        </p:spPr>
        <p:txBody>
          <a:bodyPr>
            <a:normAutofit fontScale="90000"/>
          </a:bodyPr>
          <a:lstStyle/>
          <a:p>
            <a:pPr eaLnBrk="1" hangingPunct="1"/>
            <a:r>
              <a:rPr lang="en-US" altLang="en-US" b="1"/>
              <a:t>Amendment VII</a:t>
            </a:r>
            <a:br>
              <a:rPr lang="en-US" altLang="en-US" b="1"/>
            </a:br>
            <a:r>
              <a:rPr lang="en-US" altLang="en-US"/>
              <a:t>In suits at common law, where the value in controversy shall exceed twenty dollars, the right of trial by jury shall be preserved, and no fact tried by a jury, shall be otherwise reexamined in any court of the United States, than according to the rules of the common law.</a:t>
            </a:r>
          </a:p>
        </p:txBody>
      </p:sp>
    </p:spTree>
    <p:extLst>
      <p:ext uri="{BB962C8B-B14F-4D97-AF65-F5344CB8AC3E}">
        <p14:creationId xmlns:p14="http://schemas.microsoft.com/office/powerpoint/2010/main" val="1687636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889126" y="1131889"/>
            <a:ext cx="8150225" cy="4491037"/>
          </a:xfrm>
        </p:spPr>
        <p:txBody>
          <a:bodyPr/>
          <a:lstStyle/>
          <a:p>
            <a:pPr eaLnBrk="1" hangingPunct="1"/>
            <a:r>
              <a:rPr lang="en-US" altLang="en-US"/>
              <a:t>Is summary judgment contrary to the 7</a:t>
            </a:r>
            <a:r>
              <a:rPr lang="en-US" altLang="en-US" baseline="30000"/>
              <a:t>th</a:t>
            </a:r>
            <a:r>
              <a:rPr lang="en-US" altLang="en-US"/>
              <a:t> Amendment?</a:t>
            </a:r>
          </a:p>
        </p:txBody>
      </p:sp>
    </p:spTree>
    <p:extLst>
      <p:ext uri="{BB962C8B-B14F-4D97-AF65-F5344CB8AC3E}">
        <p14:creationId xmlns:p14="http://schemas.microsoft.com/office/powerpoint/2010/main" val="1275322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67050" y="1063626"/>
            <a:ext cx="6115050" cy="4651375"/>
          </a:xfrm>
        </p:spPr>
        <p:txBody>
          <a:bodyPr/>
          <a:lstStyle/>
          <a:p>
            <a:pPr eaLnBrk="1" hangingPunct="1"/>
            <a:r>
              <a:rPr lang="en-US" altLang="en-US"/>
              <a:t>trial</a:t>
            </a:r>
            <a:br>
              <a:rPr lang="en-US" altLang="en-US"/>
            </a:br>
            <a:endParaRPr lang="en-US" altLang="en-US"/>
          </a:p>
        </p:txBody>
      </p:sp>
      <p:sp>
        <p:nvSpPr>
          <p:cNvPr id="378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1DDBF39-EE0C-454B-AE3B-E830A8F7BF94}" type="slidenum">
              <a:rPr lang="en-US" altLang="en-US" sz="900">
                <a:solidFill>
                  <a:srgbClr val="898989"/>
                </a:solidFill>
              </a:rPr>
              <a:pPr>
                <a:spcBef>
                  <a:spcPct val="0"/>
                </a:spcBef>
                <a:buFontTx/>
                <a:buNone/>
              </a:pPr>
              <a:t>34</a:t>
            </a:fld>
            <a:endParaRPr lang="en-US" altLang="en-US" sz="900">
              <a:solidFill>
                <a:srgbClr val="898989"/>
              </a:solidFill>
            </a:endParaRPr>
          </a:p>
        </p:txBody>
      </p:sp>
    </p:spTree>
    <p:extLst>
      <p:ext uri="{BB962C8B-B14F-4D97-AF65-F5344CB8AC3E}">
        <p14:creationId xmlns:p14="http://schemas.microsoft.com/office/powerpoint/2010/main" val="604694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952750" y="1063626"/>
            <a:ext cx="6229350" cy="4422775"/>
          </a:xfrm>
        </p:spPr>
        <p:txBody>
          <a:bodyPr/>
          <a:lstStyle/>
          <a:p>
            <a:pPr eaLnBrk="1" hangingPunct="1"/>
            <a:r>
              <a:rPr lang="en-US" altLang="en-US"/>
              <a:t>jury selection</a:t>
            </a:r>
          </a:p>
        </p:txBody>
      </p:sp>
      <p:sp>
        <p:nvSpPr>
          <p:cNvPr id="3891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E15A5CF-7F80-41DE-B947-6B3AF9520BD1}" type="slidenum">
              <a:rPr lang="en-US" altLang="en-US" sz="900">
                <a:solidFill>
                  <a:srgbClr val="898989"/>
                </a:solidFill>
              </a:rPr>
              <a:pPr>
                <a:spcBef>
                  <a:spcPct val="0"/>
                </a:spcBef>
                <a:buFontTx/>
                <a:buNone/>
              </a:pPr>
              <a:t>35</a:t>
            </a:fld>
            <a:endParaRPr lang="en-US" altLang="en-US" sz="900">
              <a:solidFill>
                <a:srgbClr val="898989"/>
              </a:solidFill>
            </a:endParaRPr>
          </a:p>
        </p:txBody>
      </p:sp>
    </p:spTree>
    <p:extLst>
      <p:ext uri="{BB962C8B-B14F-4D97-AF65-F5344CB8AC3E}">
        <p14:creationId xmlns:p14="http://schemas.microsoft.com/office/powerpoint/2010/main" val="2146014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952750" y="1063626"/>
            <a:ext cx="6229350" cy="4822825"/>
          </a:xfrm>
        </p:spPr>
        <p:txBody>
          <a:bodyPr/>
          <a:lstStyle/>
          <a:p>
            <a:pPr eaLnBrk="1" hangingPunct="1"/>
            <a:r>
              <a:rPr lang="en-US" altLang="en-US"/>
              <a:t>presentation of evidence</a:t>
            </a:r>
          </a:p>
        </p:txBody>
      </p:sp>
      <p:sp>
        <p:nvSpPr>
          <p:cNvPr id="3993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01C63AE-7CDA-498E-8934-E6BDC1180353}" type="slidenum">
              <a:rPr lang="en-US" altLang="en-US" sz="900">
                <a:solidFill>
                  <a:srgbClr val="898989"/>
                </a:solidFill>
              </a:rPr>
              <a:pPr>
                <a:spcBef>
                  <a:spcPct val="0"/>
                </a:spcBef>
                <a:buFontTx/>
                <a:buNone/>
              </a:pPr>
              <a:t>36</a:t>
            </a:fld>
            <a:endParaRPr lang="en-US" altLang="en-US" sz="900">
              <a:solidFill>
                <a:srgbClr val="898989"/>
              </a:solidFill>
            </a:endParaRPr>
          </a:p>
        </p:txBody>
      </p:sp>
    </p:spTree>
    <p:extLst>
      <p:ext uri="{BB962C8B-B14F-4D97-AF65-F5344CB8AC3E}">
        <p14:creationId xmlns:p14="http://schemas.microsoft.com/office/powerpoint/2010/main" val="1304894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72995" y="111212"/>
            <a:ext cx="11850129" cy="6746788"/>
          </a:xfrm>
        </p:spPr>
        <p:txBody>
          <a:bodyPr>
            <a:noAutofit/>
          </a:bodyPr>
          <a:lstStyle/>
          <a:p>
            <a:r>
              <a:rPr lang="en-US" altLang="en-US" sz="3600" dirty="0"/>
              <a:t>Rule 50: Judgment as a Matter of Law</a:t>
            </a:r>
            <a:br>
              <a:rPr lang="en-US" altLang="en-US" sz="3600" dirty="0"/>
            </a:br>
            <a:r>
              <a:rPr lang="en-US" sz="3600" dirty="0"/>
              <a:t>(a) Judgment as a Matter of Law.</a:t>
            </a:r>
            <a:br>
              <a:rPr lang="en-US" sz="3600" dirty="0"/>
            </a:br>
            <a:r>
              <a:rPr lang="en-US" sz="3600" dirty="0"/>
              <a:t>(1) </a:t>
            </a:r>
            <a:r>
              <a:rPr lang="en-US" sz="3600" i="1" dirty="0"/>
              <a:t>In General.</a:t>
            </a:r>
            <a:r>
              <a:rPr lang="en-US" sz="3600" dirty="0"/>
              <a:t> If a party has been fully heard on an issue during a jury trial and the court finds that a reasonable jury would not have a legally sufficient evidentiary basis to find for the party on that issue, the court may:</a:t>
            </a:r>
            <a:br>
              <a:rPr lang="en-US" sz="3600" dirty="0"/>
            </a:br>
            <a:r>
              <a:rPr lang="en-US" sz="3600" dirty="0"/>
              <a:t>(A) resolve the issue against the party; and</a:t>
            </a:r>
            <a:br>
              <a:rPr lang="en-US" sz="3600" dirty="0"/>
            </a:br>
            <a:r>
              <a:rPr lang="en-US" sz="3600" dirty="0"/>
              <a:t>(B) grant a motion for judgment as a matter of law against the party on a claim or defense that, under the controlling law, can be maintained or defeated only with a favorable finding on that issue.…</a:t>
            </a:r>
            <a:endParaRPr lang="en-US" altLang="en-US" sz="3600" dirty="0"/>
          </a:p>
        </p:txBody>
      </p:sp>
    </p:spTree>
    <p:extLst>
      <p:ext uri="{BB962C8B-B14F-4D97-AF65-F5344CB8AC3E}">
        <p14:creationId xmlns:p14="http://schemas.microsoft.com/office/powerpoint/2010/main" val="4060933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146886"/>
          </a:xfrm>
        </p:spPr>
        <p:txBody>
          <a:bodyPr/>
          <a:lstStyle/>
          <a:p>
            <a:r>
              <a:rPr lang="en-US" dirty="0"/>
              <a:t>why a directed verdict rather than summary judgment?</a:t>
            </a:r>
          </a:p>
        </p:txBody>
      </p:sp>
    </p:spTree>
    <p:extLst>
      <p:ext uri="{BB962C8B-B14F-4D97-AF65-F5344CB8AC3E}">
        <p14:creationId xmlns:p14="http://schemas.microsoft.com/office/powerpoint/2010/main" val="1899249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622" y="365125"/>
            <a:ext cx="10674178" cy="6134529"/>
          </a:xfrm>
        </p:spPr>
        <p:txBody>
          <a:bodyPr/>
          <a:lstStyle/>
          <a:p>
            <a:r>
              <a:rPr lang="en-US" dirty="0"/>
              <a:t>the scintilla of evidence standard</a:t>
            </a:r>
          </a:p>
        </p:txBody>
      </p:sp>
    </p:spTree>
    <p:extLst>
      <p:ext uri="{BB962C8B-B14F-4D97-AF65-F5344CB8AC3E}">
        <p14:creationId xmlns:p14="http://schemas.microsoft.com/office/powerpoint/2010/main" val="1988785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38450" y="1063626"/>
            <a:ext cx="6343650" cy="4651375"/>
          </a:xfrm>
        </p:spPr>
        <p:txBody>
          <a:bodyPr/>
          <a:lstStyle/>
          <a:p>
            <a:pPr eaLnBrk="1" hangingPunct="1"/>
            <a:r>
              <a:rPr lang="en-US" altLang="en-US"/>
              <a:t>12(b)(6)</a:t>
            </a:r>
            <a:br>
              <a:rPr lang="en-US" altLang="en-US"/>
            </a:br>
            <a:r>
              <a:rPr lang="en-US" altLang="en-US"/>
              <a:t/>
            </a:r>
            <a:br>
              <a:rPr lang="en-US" altLang="en-US"/>
            </a:br>
            <a:r>
              <a:rPr lang="en-US" altLang="en-US"/>
              <a:t>failure to state a claim</a:t>
            </a:r>
          </a:p>
        </p:txBody>
      </p:sp>
      <p:sp>
        <p:nvSpPr>
          <p:cNvPr id="112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02C03A9-83A9-415D-8B83-E811EEC8E0C1}" type="slidenum">
              <a:rPr lang="en-US" altLang="en-US" sz="900">
                <a:solidFill>
                  <a:srgbClr val="898989"/>
                </a:solidFill>
              </a:rPr>
              <a:pPr>
                <a:spcBef>
                  <a:spcPct val="0"/>
                </a:spcBef>
                <a:buFontTx/>
                <a:buNone/>
              </a:pPr>
              <a:t>4</a:t>
            </a:fld>
            <a:endParaRPr lang="en-US" altLang="en-US" sz="900">
              <a:solidFill>
                <a:srgbClr val="898989"/>
              </a:solidFill>
            </a:endParaRPr>
          </a:p>
        </p:txBody>
      </p:sp>
    </p:spTree>
    <p:extLst>
      <p:ext uri="{BB962C8B-B14F-4D97-AF65-F5344CB8AC3E}">
        <p14:creationId xmlns:p14="http://schemas.microsoft.com/office/powerpoint/2010/main" val="35690493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0" y="365125"/>
            <a:ext cx="10933670" cy="6233383"/>
          </a:xfrm>
        </p:spPr>
        <p:txBody>
          <a:bodyPr>
            <a:normAutofit fontScale="90000"/>
          </a:bodyPr>
          <a:lstStyle/>
          <a:p>
            <a:r>
              <a:rPr lang="en-US" dirty="0"/>
              <a:t>P sues the estate of D under Massachusetts law for negligence in federal court in Massachusetts</a:t>
            </a:r>
            <a:br>
              <a:rPr lang="en-US" dirty="0"/>
            </a:br>
            <a:r>
              <a:rPr lang="en-US" dirty="0"/>
              <a:t/>
            </a:r>
            <a:br>
              <a:rPr lang="en-US" dirty="0"/>
            </a:br>
            <a:r>
              <a:rPr lang="en-US" dirty="0"/>
              <a:t>under Massachusetts law anyone violating a texting regulation is negligent per se</a:t>
            </a:r>
            <a:br>
              <a:rPr lang="en-US" dirty="0"/>
            </a:br>
            <a:r>
              <a:rPr lang="en-US" dirty="0"/>
              <a:t/>
            </a:r>
            <a:br>
              <a:rPr lang="en-US" dirty="0"/>
            </a:br>
            <a:r>
              <a:rPr lang="en-US" dirty="0"/>
              <a:t>P offers an </a:t>
            </a:r>
            <a:r>
              <a:rPr lang="en-US" dirty="0" err="1"/>
              <a:t>uncontradicted</a:t>
            </a:r>
            <a:r>
              <a:rPr lang="en-US" dirty="0"/>
              <a:t> and unimpeached witness that D was violating the texting regulation</a:t>
            </a:r>
            <a:br>
              <a:rPr lang="en-US" dirty="0"/>
            </a:br>
            <a:r>
              <a:rPr lang="en-US" dirty="0"/>
              <a:t/>
            </a:r>
            <a:br>
              <a:rPr lang="en-US" dirty="0"/>
            </a:br>
            <a:r>
              <a:rPr lang="en-US" dirty="0"/>
              <a:t>directed verdict for P on negligence?</a:t>
            </a:r>
            <a:br>
              <a:rPr lang="en-US" dirty="0"/>
            </a:br>
            <a:endParaRPr lang="en-US" dirty="0"/>
          </a:p>
        </p:txBody>
      </p:sp>
    </p:spTree>
    <p:extLst>
      <p:ext uri="{BB962C8B-B14F-4D97-AF65-F5344CB8AC3E}">
        <p14:creationId xmlns:p14="http://schemas.microsoft.com/office/powerpoint/2010/main" val="1368081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708525"/>
          </a:xfrm>
        </p:spPr>
        <p:txBody>
          <a:bodyPr/>
          <a:lstStyle/>
          <a:p>
            <a:pPr eaLnBrk="1" hangingPunct="1"/>
            <a:r>
              <a:rPr lang="en-US" altLang="en-US"/>
              <a:t>jury verdict</a:t>
            </a:r>
          </a:p>
        </p:txBody>
      </p:sp>
      <p:sp>
        <p:nvSpPr>
          <p:cNvPr id="4198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94F7491-FF1E-4458-AD2A-005C92628DAB}" type="slidenum">
              <a:rPr lang="en-US" altLang="en-US" sz="900">
                <a:solidFill>
                  <a:srgbClr val="898989"/>
                </a:solidFill>
              </a:rPr>
              <a:pPr>
                <a:spcBef>
                  <a:spcPct val="0"/>
                </a:spcBef>
                <a:buFontTx/>
                <a:buNone/>
              </a:pPr>
              <a:t>41</a:t>
            </a:fld>
            <a:endParaRPr lang="en-US" altLang="en-US" sz="900">
              <a:solidFill>
                <a:srgbClr val="898989"/>
              </a:solidFill>
            </a:endParaRPr>
          </a:p>
        </p:txBody>
      </p:sp>
    </p:spTree>
    <p:extLst>
      <p:ext uri="{BB962C8B-B14F-4D97-AF65-F5344CB8AC3E}">
        <p14:creationId xmlns:p14="http://schemas.microsoft.com/office/powerpoint/2010/main" val="1520153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41" y="365125"/>
            <a:ext cx="10822459" cy="6196313"/>
          </a:xfrm>
        </p:spPr>
        <p:txBody>
          <a:bodyPr>
            <a:noAutofit/>
          </a:bodyPr>
          <a:lstStyle/>
          <a:p>
            <a:r>
              <a:rPr lang="en-US" sz="3200" dirty="0"/>
              <a:t>50(b) Renewing the Motion After Trial; Alternative Motion for a New Trial. If the court does not grant a motion for judgment as a matter of law made under Rule 50(a), the court is considered to have submitted the action to the jury subject to the court's later deciding the legal questions raised by the motion. No later than 28 days after the entry of judgment—or if the motion addresses a jury issue not decided by a verdict, no later than 28 days after the jury was discharged—the movant may file a renewed motion for judgment as a matter of law and may include an alternative or joint request for a new trial under Rule 59. In ruling on the renewed motion, the court may:</a:t>
            </a:r>
            <a:br>
              <a:rPr lang="en-US" sz="3200" dirty="0"/>
            </a:br>
            <a:r>
              <a:rPr lang="en-US" sz="3200" dirty="0"/>
              <a:t>(1) allow judgment on the verdict, if the jury returned a verdict;</a:t>
            </a:r>
            <a:br>
              <a:rPr lang="en-US" sz="3200" dirty="0"/>
            </a:br>
            <a:r>
              <a:rPr lang="en-US" sz="3200" dirty="0"/>
              <a:t>(2) order a new trial; or</a:t>
            </a:r>
            <a:br>
              <a:rPr lang="en-US" sz="3200" dirty="0"/>
            </a:br>
            <a:r>
              <a:rPr lang="en-US" sz="3200" dirty="0"/>
              <a:t>(3) direct the entry of judgment as a matter of law.</a:t>
            </a:r>
            <a:br>
              <a:rPr lang="en-US" sz="3200" dirty="0"/>
            </a:br>
            <a:endParaRPr lang="en-US" sz="3200" dirty="0"/>
          </a:p>
        </p:txBody>
      </p:sp>
    </p:spTree>
    <p:extLst>
      <p:ext uri="{BB962C8B-B14F-4D97-AF65-F5344CB8AC3E}">
        <p14:creationId xmlns:p14="http://schemas.microsoft.com/office/powerpoint/2010/main" val="19840514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5949178"/>
          </a:xfrm>
        </p:spPr>
        <p:txBody>
          <a:bodyPr/>
          <a:lstStyle/>
          <a:p>
            <a:r>
              <a:rPr lang="en-US" dirty="0"/>
              <a:t>why a judgment </a:t>
            </a:r>
            <a:r>
              <a:rPr lang="en-US" dirty="0" err="1"/>
              <a:t>n.o.v</a:t>
            </a:r>
            <a:r>
              <a:rPr lang="en-US" dirty="0"/>
              <a:t>.?</a:t>
            </a:r>
          </a:p>
        </p:txBody>
      </p:sp>
    </p:spTree>
    <p:extLst>
      <p:ext uri="{BB962C8B-B14F-4D97-AF65-F5344CB8AC3E}">
        <p14:creationId xmlns:p14="http://schemas.microsoft.com/office/powerpoint/2010/main" val="41924903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879600" y="1131888"/>
            <a:ext cx="8159750" cy="4508500"/>
          </a:xfrm>
        </p:spPr>
        <p:txBody>
          <a:bodyPr/>
          <a:lstStyle/>
          <a:p>
            <a:pPr eaLnBrk="1" hangingPunct="1"/>
            <a:r>
              <a:rPr lang="en-US" altLang="en-US" dirty="0"/>
              <a:t>at the end of the evidence, D moves for a directed verdict</a:t>
            </a:r>
            <a:br>
              <a:rPr lang="en-US" altLang="en-US" dirty="0"/>
            </a:br>
            <a:r>
              <a:rPr lang="en-US" altLang="en-US" dirty="0"/>
              <a:t/>
            </a:r>
            <a:br>
              <a:rPr lang="en-US" altLang="en-US" dirty="0"/>
            </a:br>
            <a:r>
              <a:rPr lang="en-US" altLang="en-US" dirty="0"/>
              <a:t>it is granted.</a:t>
            </a:r>
            <a:br>
              <a:rPr lang="en-US" altLang="en-US" dirty="0"/>
            </a:br>
            <a:r>
              <a:rPr lang="en-US" altLang="en-US" dirty="0"/>
              <a:t/>
            </a:r>
            <a:br>
              <a:rPr lang="en-US" altLang="en-US" dirty="0"/>
            </a:br>
            <a:r>
              <a:rPr lang="en-US" altLang="en-US" dirty="0"/>
              <a:t>what happens if the trial court’s decision is reversed on appeal?</a:t>
            </a:r>
          </a:p>
        </p:txBody>
      </p:sp>
    </p:spTree>
    <p:extLst>
      <p:ext uri="{BB962C8B-B14F-4D97-AF65-F5344CB8AC3E}">
        <p14:creationId xmlns:p14="http://schemas.microsoft.com/office/powerpoint/2010/main" val="1418980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988541" y="1131888"/>
            <a:ext cx="9679459" cy="4533900"/>
          </a:xfrm>
        </p:spPr>
        <p:txBody>
          <a:bodyPr>
            <a:noAutofit/>
          </a:bodyPr>
          <a:lstStyle/>
          <a:p>
            <a:pPr eaLnBrk="1" hangingPunct="1"/>
            <a:r>
              <a:rPr lang="en-US" altLang="en-US" sz="3200" dirty="0"/>
              <a:t>at the end of the evidence, D moves for a directed verdict</a:t>
            </a:r>
            <a:br>
              <a:rPr lang="en-US" altLang="en-US" sz="3200" dirty="0"/>
            </a:br>
            <a:r>
              <a:rPr lang="en-US" altLang="en-US" sz="3200" dirty="0"/>
              <a:t/>
            </a:r>
            <a:br>
              <a:rPr lang="en-US" altLang="en-US" sz="3200" dirty="0"/>
            </a:br>
            <a:r>
              <a:rPr lang="en-US" altLang="en-US" sz="3200" dirty="0"/>
              <a:t>it is denied</a:t>
            </a:r>
            <a:br>
              <a:rPr lang="en-US" altLang="en-US" sz="3200" dirty="0"/>
            </a:br>
            <a:r>
              <a:rPr lang="en-US" altLang="en-US" sz="3200" dirty="0"/>
              <a:t/>
            </a:r>
            <a:br>
              <a:rPr lang="en-US" altLang="en-US" sz="3200" dirty="0"/>
            </a:br>
            <a:r>
              <a:rPr lang="en-US" altLang="en-US" sz="3200" dirty="0"/>
              <a:t>the jury finds for the plaintiff</a:t>
            </a:r>
            <a:br>
              <a:rPr lang="en-US" altLang="en-US" sz="3200" dirty="0"/>
            </a:br>
            <a:r>
              <a:rPr lang="en-US" altLang="en-US" sz="3200" dirty="0"/>
              <a:t/>
            </a:r>
            <a:br>
              <a:rPr lang="en-US" altLang="en-US" sz="3200" dirty="0"/>
            </a:br>
            <a:r>
              <a:rPr lang="en-US" altLang="en-US" sz="3200" dirty="0"/>
              <a:t>D moves for a judgment </a:t>
            </a:r>
            <a:r>
              <a:rPr lang="en-US" altLang="en-US" sz="3200" dirty="0" err="1"/>
              <a:t>n.o.v</a:t>
            </a:r>
            <a:r>
              <a:rPr lang="en-US" altLang="en-US" sz="3200" dirty="0"/>
              <a:t>.</a:t>
            </a:r>
            <a:br>
              <a:rPr lang="en-US" altLang="en-US" sz="3200" dirty="0"/>
            </a:br>
            <a:r>
              <a:rPr lang="en-US" altLang="en-US" sz="3200" dirty="0"/>
              <a:t/>
            </a:r>
            <a:br>
              <a:rPr lang="en-US" altLang="en-US" sz="3200" dirty="0"/>
            </a:br>
            <a:r>
              <a:rPr lang="en-US" altLang="en-US" sz="3200" dirty="0"/>
              <a:t>it is granted</a:t>
            </a:r>
            <a:br>
              <a:rPr lang="en-US" altLang="en-US" sz="3200" dirty="0"/>
            </a:br>
            <a:r>
              <a:rPr lang="en-US" altLang="en-US" sz="3200" dirty="0"/>
              <a:t/>
            </a:r>
            <a:br>
              <a:rPr lang="en-US" altLang="en-US" sz="3200" dirty="0"/>
            </a:br>
            <a:r>
              <a:rPr lang="en-US" altLang="en-US" sz="3200" dirty="0"/>
              <a:t>what happens if the trial court’s decision is reversed on appeal?</a:t>
            </a:r>
          </a:p>
        </p:txBody>
      </p:sp>
    </p:spTree>
    <p:extLst>
      <p:ext uri="{BB962C8B-B14F-4D97-AF65-F5344CB8AC3E}">
        <p14:creationId xmlns:p14="http://schemas.microsoft.com/office/powerpoint/2010/main" val="28922721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041526" y="1131889"/>
            <a:ext cx="7997825" cy="4605337"/>
          </a:xfrm>
        </p:spPr>
        <p:txBody>
          <a:bodyPr/>
          <a:lstStyle/>
          <a:p>
            <a:r>
              <a:rPr lang="en-US" altLang="en-US"/>
              <a:t>motion for a new trial</a:t>
            </a:r>
            <a:br>
              <a:rPr lang="en-US" altLang="en-US"/>
            </a:br>
            <a:r>
              <a:rPr lang="en-US" altLang="en-US"/>
              <a:t/>
            </a:r>
            <a:br>
              <a:rPr lang="en-US" altLang="en-US"/>
            </a:br>
            <a:r>
              <a:rPr lang="en-US" altLang="en-US"/>
              <a:t>R. 59</a:t>
            </a:r>
          </a:p>
        </p:txBody>
      </p:sp>
    </p:spTree>
    <p:extLst>
      <p:ext uri="{BB962C8B-B14F-4D97-AF65-F5344CB8AC3E}">
        <p14:creationId xmlns:p14="http://schemas.microsoft.com/office/powerpoint/2010/main" val="3137287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952750" y="1063626"/>
            <a:ext cx="6229350" cy="4422775"/>
          </a:xfrm>
        </p:spPr>
        <p:txBody>
          <a:bodyPr/>
          <a:lstStyle/>
          <a:p>
            <a:pPr eaLnBrk="1" hangingPunct="1"/>
            <a:r>
              <a:rPr lang="en-US" altLang="en-US"/>
              <a:t>judgment</a:t>
            </a:r>
          </a:p>
        </p:txBody>
      </p:sp>
      <p:sp>
        <p:nvSpPr>
          <p:cNvPr id="471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1A61F75-FB82-461B-BA15-6086389255EF}" type="slidenum">
              <a:rPr lang="en-US" altLang="en-US" sz="900">
                <a:solidFill>
                  <a:srgbClr val="898989"/>
                </a:solidFill>
              </a:rPr>
              <a:pPr>
                <a:spcBef>
                  <a:spcPct val="0"/>
                </a:spcBef>
                <a:buFontTx/>
                <a:buNone/>
              </a:pPr>
              <a:t>47</a:t>
            </a:fld>
            <a:endParaRPr lang="en-US" altLang="en-US" sz="900">
              <a:solidFill>
                <a:srgbClr val="898989"/>
              </a:solidFill>
            </a:endParaRPr>
          </a:p>
        </p:txBody>
      </p:sp>
    </p:spTree>
    <p:extLst>
      <p:ext uri="{BB962C8B-B14F-4D97-AF65-F5344CB8AC3E}">
        <p14:creationId xmlns:p14="http://schemas.microsoft.com/office/powerpoint/2010/main" val="41445185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012950" y="1131889"/>
            <a:ext cx="8026400" cy="4518025"/>
          </a:xfrm>
        </p:spPr>
        <p:txBody>
          <a:bodyPr/>
          <a:lstStyle/>
          <a:p>
            <a:r>
              <a:rPr lang="en-US" altLang="en-US"/>
              <a:t>motion for relief from a judgment</a:t>
            </a:r>
            <a:br>
              <a:rPr lang="en-US" altLang="en-US"/>
            </a:br>
            <a:r>
              <a:rPr lang="en-US" altLang="en-US"/>
              <a:t/>
            </a:r>
            <a:br>
              <a:rPr lang="en-US" altLang="en-US"/>
            </a:br>
            <a:r>
              <a:rPr lang="en-US" altLang="en-US"/>
              <a:t>R. 60</a:t>
            </a:r>
          </a:p>
        </p:txBody>
      </p:sp>
    </p:spTree>
    <p:extLst>
      <p:ext uri="{BB962C8B-B14F-4D97-AF65-F5344CB8AC3E}">
        <p14:creationId xmlns:p14="http://schemas.microsoft.com/office/powerpoint/2010/main" val="3857371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52750" y="1063626"/>
            <a:ext cx="6229350" cy="4422775"/>
          </a:xfrm>
        </p:spPr>
        <p:txBody>
          <a:bodyPr/>
          <a:lstStyle/>
          <a:p>
            <a:pPr eaLnBrk="1" hangingPunct="1"/>
            <a:r>
              <a:rPr lang="en-US" altLang="en-US"/>
              <a:t>12(c)</a:t>
            </a:r>
            <a:br>
              <a:rPr lang="en-US" altLang="en-US"/>
            </a:br>
            <a:r>
              <a:rPr lang="en-US" altLang="en-US"/>
              <a:t/>
            </a:r>
            <a:br>
              <a:rPr lang="en-US" altLang="en-US"/>
            </a:br>
            <a:r>
              <a:rPr lang="en-US" altLang="en-US"/>
              <a:t>motion for  judgment on the pleadings</a:t>
            </a:r>
          </a:p>
        </p:txBody>
      </p:sp>
      <p:sp>
        <p:nvSpPr>
          <p:cNvPr id="122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08771AA-1A4F-45E4-A043-29CA9D53D62C}" type="slidenum">
              <a:rPr lang="en-US" altLang="en-US" sz="900">
                <a:solidFill>
                  <a:srgbClr val="898989"/>
                </a:solidFill>
              </a:rPr>
              <a:pPr>
                <a:spcBef>
                  <a:spcPct val="0"/>
                </a:spcBef>
                <a:buFontTx/>
                <a:buNone/>
              </a:pPr>
              <a:t>5</a:t>
            </a:fld>
            <a:endParaRPr lang="en-US" altLang="en-US" sz="900">
              <a:solidFill>
                <a:srgbClr val="898989"/>
              </a:solidFill>
            </a:endParaRPr>
          </a:p>
        </p:txBody>
      </p:sp>
    </p:spTree>
    <p:extLst>
      <p:ext uri="{BB962C8B-B14F-4D97-AF65-F5344CB8AC3E}">
        <p14:creationId xmlns:p14="http://schemas.microsoft.com/office/powerpoint/2010/main" val="3470505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112964" y="1131889"/>
            <a:ext cx="7926387" cy="4454525"/>
          </a:xfrm>
        </p:spPr>
        <p:txBody>
          <a:bodyPr/>
          <a:lstStyle/>
          <a:p>
            <a:r>
              <a:rPr lang="en-US" altLang="en-US"/>
              <a:t>evidentiary insufficiency</a:t>
            </a:r>
          </a:p>
        </p:txBody>
      </p:sp>
    </p:spTree>
    <p:extLst>
      <p:ext uri="{BB962C8B-B14F-4D97-AF65-F5344CB8AC3E}">
        <p14:creationId xmlns:p14="http://schemas.microsoft.com/office/powerpoint/2010/main" val="3391033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8176" y="1131888"/>
            <a:ext cx="8131175" cy="4686300"/>
          </a:xfrm>
        </p:spPr>
        <p:txBody>
          <a:bodyPr/>
          <a:lstStyle/>
          <a:p>
            <a:pPr eaLnBrk="1" hangingPunct="1"/>
            <a:r>
              <a:rPr lang="en-US" altLang="en-US"/>
              <a:t>summary judgment</a:t>
            </a:r>
            <a:br>
              <a:rPr lang="en-US" altLang="en-US"/>
            </a:br>
            <a:r>
              <a:rPr lang="en-US" altLang="en-US"/>
              <a:t/>
            </a:r>
            <a:br>
              <a:rPr lang="en-US" altLang="en-US"/>
            </a:br>
            <a:r>
              <a:rPr lang="en-US" altLang="en-US"/>
              <a:t>directed verdict</a:t>
            </a:r>
            <a:br>
              <a:rPr lang="en-US" altLang="en-US"/>
            </a:br>
            <a:r>
              <a:rPr lang="en-US" altLang="en-US"/>
              <a:t/>
            </a:r>
            <a:br>
              <a:rPr lang="en-US" altLang="en-US"/>
            </a:br>
            <a:r>
              <a:rPr lang="en-US" altLang="en-US"/>
              <a:t>judgment notwithstanding the verdict</a:t>
            </a:r>
          </a:p>
        </p:txBody>
      </p:sp>
    </p:spTree>
    <p:extLst>
      <p:ext uri="{BB962C8B-B14F-4D97-AF65-F5344CB8AC3E}">
        <p14:creationId xmlns:p14="http://schemas.microsoft.com/office/powerpoint/2010/main" val="4178101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09900" y="1063626"/>
            <a:ext cx="6172200" cy="4651375"/>
          </a:xfrm>
        </p:spPr>
        <p:txBody>
          <a:bodyPr/>
          <a:lstStyle/>
          <a:p>
            <a:pPr eaLnBrk="1" hangingPunct="1"/>
            <a:r>
              <a:rPr lang="en-US" altLang="en-US"/>
              <a:t>burden of pleading</a:t>
            </a:r>
            <a:br>
              <a:rPr lang="en-US" altLang="en-US"/>
            </a:br>
            <a:r>
              <a:rPr lang="en-US" altLang="en-US"/>
              <a:t/>
            </a:r>
            <a:br>
              <a:rPr lang="en-US" altLang="en-US"/>
            </a:br>
            <a:r>
              <a:rPr lang="en-US" altLang="en-US"/>
              <a:t>burden of production</a:t>
            </a:r>
            <a:br>
              <a:rPr lang="en-US" altLang="en-US"/>
            </a:br>
            <a:r>
              <a:rPr lang="en-US" altLang="en-US"/>
              <a:t/>
            </a:r>
            <a:br>
              <a:rPr lang="en-US" altLang="en-US"/>
            </a:br>
            <a:r>
              <a:rPr lang="en-US" altLang="en-US"/>
              <a:t>burden of persuasion</a:t>
            </a:r>
          </a:p>
        </p:txBody>
      </p:sp>
    </p:spTree>
    <p:extLst>
      <p:ext uri="{BB962C8B-B14F-4D97-AF65-F5344CB8AC3E}">
        <p14:creationId xmlns:p14="http://schemas.microsoft.com/office/powerpoint/2010/main" val="1578163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895600" y="1063626"/>
            <a:ext cx="6286500" cy="4651375"/>
          </a:xfrm>
        </p:spPr>
        <p:txBody>
          <a:bodyPr/>
          <a:lstStyle/>
          <a:p>
            <a:pPr eaLnBrk="1" hangingPunct="1"/>
            <a:r>
              <a:rPr lang="en-US" altLang="en-US"/>
              <a:t>burden of production </a:t>
            </a:r>
            <a:br>
              <a:rPr lang="en-US" altLang="en-US"/>
            </a:br>
            <a:r>
              <a:rPr lang="en-US" altLang="en-US"/>
              <a:t/>
            </a:r>
            <a:br>
              <a:rPr lang="en-US" altLang="en-US"/>
            </a:br>
            <a:r>
              <a:rPr lang="en-US" altLang="en-US"/>
              <a:t>burden of providing evidence such that a reasonable jury could find in your favor</a:t>
            </a:r>
          </a:p>
        </p:txBody>
      </p:sp>
    </p:spTree>
    <p:extLst>
      <p:ext uri="{BB962C8B-B14F-4D97-AF65-F5344CB8AC3E}">
        <p14:creationId xmlns:p14="http://schemas.microsoft.com/office/powerpoint/2010/main" val="3788596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2189</TotalTime>
  <Words>485</Words>
  <Application>Microsoft Office PowerPoint</Application>
  <PresentationFormat>Widescreen</PresentationFormat>
  <Paragraphs>65</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Calibri Light</vt:lpstr>
      <vt:lpstr>Mangal</vt:lpstr>
      <vt:lpstr>Office Theme</vt:lpstr>
      <vt:lpstr>Wed., Nov. 6</vt:lpstr>
      <vt:lpstr> Discovery</vt:lpstr>
      <vt:lpstr>terminating litigation before trial </vt:lpstr>
      <vt:lpstr>12(b)(6)  failure to state a claim</vt:lpstr>
      <vt:lpstr>12(c)  motion for  judgment on the pleadings</vt:lpstr>
      <vt:lpstr>evidentiary insufficiency</vt:lpstr>
      <vt:lpstr>summary judgment  directed verdict  judgment notwithstanding the verdict</vt:lpstr>
      <vt:lpstr>burden of pleading  burden of production  burden of persuasion</vt:lpstr>
      <vt:lpstr>burden of production   burden of providing evidence such that a reasonable jury could find in your favor</vt:lpstr>
      <vt:lpstr>burden of persuasion  if in doubt that the standard of proof is satisfied, then must find against the party who had the burden</vt:lpstr>
      <vt:lpstr>P satisfied his burden of production at trial concerning every element of the cause of action  D offers no evidence  directed verdict for P?</vt:lpstr>
      <vt:lpstr>Rule 50 Judgment as a Matter of Law</vt:lpstr>
      <vt:lpstr>Rule 56. Summary Judgment  (c)(2) The judgment sought should be rendered if the pleadings, the discovery and disclosure materials on file, and any affidavits show that there is no genuine issue as to any material fact and that the movant is entitled to judgment as a matter of law.  </vt:lpstr>
      <vt:lpstr>- P sues D for negligence - P offers evidence that at trial would satisfy the burden of production concerning negligence and damages but nothing concerning causation - D offers no evidence and moves for summary judgment </vt:lpstr>
      <vt:lpstr>summary judgment for defendant concerning a cause of action  no reasonable jury could find for the plaintiff with respect to at least one element of the cause of action</vt:lpstr>
      <vt:lpstr>- P sues D for negligence - P offers sufficient evidence concerning negligence, causation and damages such that a reasonable jury would have to find in his favor - D offers no evidence</vt:lpstr>
      <vt:lpstr>summary judgment for plaintiff concerning a cause of action  no reasonable jury could find for the defendant with respect to each element of the cause of action</vt:lpstr>
      <vt:lpstr>- P sues D for negligence - P offers sufficient evidence concerning negligence, causation and damages such that a reasonable jury would have to find in his favor  - D offers rebutting evidence concerning causation</vt:lpstr>
      <vt:lpstr>partial summary judgment  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vt:lpstr>
      <vt:lpstr>materials that may be submitted in support or opposition to summary judgment</vt:lpstr>
      <vt:lpstr>56(c) Procedures. (1) Supporting Factual Positions. A party asserting that a fact cannot be or is genuinely disputed must support the assertion by: (A) citing to particular parts of materials in the record, including depositions, documents, electronically stored information, affidavits or declarations, stipulations (including those made for purposes of the motion only), admissions, interrogatory answers, or other materials; or (B) showing that the materials cited do not establish the absence or presence of a genuine dispute, or that an adverse party cannot produce admissible evidence to support the fact. (2) Objection That a Fact Is Not Supported by Admissible Evidence. A party may object that the material cited to support or dispute a fact cannot be presented in a form that would be admissible in evidence. (3) Materials Not Cited. The court need consider only the cited materials, but it may consider other materials in the record. (4) Affidavits or Declarations. An affidavit or declaration used to support or oppose a motion must be made on personal knowledge, set out facts that would be admissible in evidence, and show that the affiant or declarant is competent to testify on the matters stated. </vt:lpstr>
      <vt:lpstr>Slavin v. City of Salem (Mass. 1982)</vt:lpstr>
      <vt:lpstr>could a jury have simply chosen to not believe the officers?</vt:lpstr>
      <vt:lpstr>what about role of pleadings?  the plaintiff has an allegation that the officers knew or should have known about the suicide risk….</vt:lpstr>
      <vt:lpstr>what about the issue of the belt?</vt:lpstr>
      <vt:lpstr>- P is suing D for age discrimination - P alleges in his complaint that D promoted X rather than P D did so because X was younger than P, not because X had performed better on the job than P - D makes a motion for summary judgment  - In opposition to motion, P introduces an affidavit by P stating that D said to P at a meeting that D “did not want to promote old people” - D introduces 10 affidavits from the other 10 people at that meeting stating that D said no such thing - If P’s affidavit is the only evidence that he has that D’s motive for not promoting P was age, should D win on his summary judgment motion?</vt:lpstr>
      <vt:lpstr>P sues Ds for violation of the federal antitrust law (Sherman Act)  P offers as evidence of an agreement in restraint of trade the Ds’ parallel conduct   - for example, that they do not cut in on each other’s territory</vt:lpstr>
      <vt:lpstr>- Two cars enter an intersection at right angles and strike one another killing both drivers and all passengers.  - There are no eyewitnesses to the accident.  - The only evidence available is that there was a working traffic light; thus one of the drivers, but only one, had to go through the red light. - The family of the driver of one car sues the estate of the driver of the other for negligence - The estate moves for a directed verdict </vt:lpstr>
      <vt:lpstr>- X must take a certain pill once a day to remain alive. The pill is highly toxic. To take two within 24 hours is fatal.  - X is found dead in his bedroom and the evidence is clear that he took two pills that day.  - The uncontradicted evidence shows that several hours before his death, X made out a new will, substantially different from the one previously in force. It also shows that at about the same time, X made plans to accompany several friends on a fishing trip on the following day. - X’s family sues Insurance Co. for insurance proceeds on the ground that X’s death was an accident - Insurance Co. moves for summary judgment on the ground that no reasonable jury could find that the death was an accident and not suicide </vt:lpstr>
      <vt:lpstr>the movant has the burden of showing that summary judgment is appropriate.  does that mean that a defendant being sued for negligence cannot successfully move for summary judgment unless she offers some evidence against the plaintiff’s allegations?</vt:lpstr>
      <vt:lpstr>proof of the elements summary judgment  disproof of an element summary judgment  absence of proof for an element summary judgment</vt:lpstr>
      <vt:lpstr>Amendment VII In suits at common law, where the value in controversy shall exceed twenty dollars, the right of trial by jury shall be preserved, and no fact tried by a jury, shall be otherwise reexamined in any court of the United States, than according to the rules of the common law.</vt:lpstr>
      <vt:lpstr>Is summary judgment contrary to the 7th Amendment?</vt:lpstr>
      <vt:lpstr>trial </vt:lpstr>
      <vt:lpstr>jury selection</vt:lpstr>
      <vt:lpstr>presentation of evidence</vt:lpstr>
      <vt:lpstr>Rule 50: Judgment as a Matter of Law (a) Judgment as a Matter of Law. (1) In General. If a party has been fully heard on an issue during a jury trial and the court finds that a reasonable jury would not have a legally sufficient evidentiary basis to find for the party on that issue, the court may: (A) resolve the issue against the party; and (B) grant a motion for judgment as a matter of law against the party on a claim or defense that, under the controlling law, can be maintained or defeated only with a favorable finding on that issue.…</vt:lpstr>
      <vt:lpstr>why a directed verdict rather than summary judgment?</vt:lpstr>
      <vt:lpstr>the scintilla of evidence standard</vt:lpstr>
      <vt:lpstr>P sues the estate of D under Massachusetts law for negligence in federal court in Massachusetts  under Massachusetts law anyone violating a texting regulation is negligent per se  P offers an uncontradicted and unimpeached witness that D was violating the texting regulation  directed verdict for P on negligence? </vt:lpstr>
      <vt:lpstr>jury verdict</vt:lpstr>
      <vt:lpstr>50(b) Renewing the Motion After Trial; Alternative Motion for a New Trial. If the court does not grant a motion for judgment as a matter of law made under Rule 50(a), the court is considered to have submitted the action to the jury subject to the court's later deciding the legal questions raised by the motion. No later than 28 days after the entry of judgment—or if the motion addresses a jury issue not decided by a verdict, no later than 28 days after the jury was discharged—the movant may file a renewed motion for judgment as a matter of law and may include an alternative or joint request for a new trial under Rule 59. In ruling on the renewed motion, the court may: (1) allow judgment on the verdict, if the jury returned a verdict; (2) order a new trial; or (3) direct the entry of judgment as a matter of law. </vt:lpstr>
      <vt:lpstr>why a judgment n.o.v.?</vt:lpstr>
      <vt:lpstr>at the end of the evidence, D moves for a directed verdict  it is granted.  what happens if the trial court’s decision is reversed on appeal?</vt:lpstr>
      <vt:lpstr>at the end of the evidence, D moves for a directed verdict  it is denied  the jury finds for the plaintiff  D moves for a judgment n.o.v.  it is granted  what happens if the trial court’s decision is reversed on appeal?</vt:lpstr>
      <vt:lpstr>motion for a new trial  R. 59</vt:lpstr>
      <vt:lpstr>judgment</vt:lpstr>
      <vt:lpstr>motion for relief from a judgment  R. 60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535</cp:revision>
  <cp:lastPrinted>2017-10-09T17:13:38Z</cp:lastPrinted>
  <dcterms:created xsi:type="dcterms:W3CDTF">2017-09-12T14:18:22Z</dcterms:created>
  <dcterms:modified xsi:type="dcterms:W3CDTF">2019-11-06T13:15:15Z</dcterms:modified>
</cp:coreProperties>
</file>