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handoutMasterIdLst>
    <p:handoutMasterId r:id="rId82"/>
  </p:handoutMasterIdLst>
  <p:sldIdLst>
    <p:sldId id="257" r:id="rId2"/>
    <p:sldId id="1328" r:id="rId3"/>
    <p:sldId id="1375" r:id="rId4"/>
    <p:sldId id="1275" r:id="rId5"/>
    <p:sldId id="1298" r:id="rId6"/>
    <p:sldId id="1433" r:id="rId7"/>
    <p:sldId id="1432" r:id="rId8"/>
    <p:sldId id="1304" r:id="rId9"/>
    <p:sldId id="1305" r:id="rId10"/>
    <p:sldId id="1306" r:id="rId11"/>
    <p:sldId id="1307" r:id="rId12"/>
    <p:sldId id="1327" r:id="rId13"/>
    <p:sldId id="1314" r:id="rId14"/>
    <p:sldId id="1320" r:id="rId15"/>
    <p:sldId id="1321" r:id="rId16"/>
    <p:sldId id="1322" r:id="rId17"/>
    <p:sldId id="1382" r:id="rId18"/>
    <p:sldId id="1383" r:id="rId19"/>
    <p:sldId id="1384" r:id="rId20"/>
    <p:sldId id="1385" r:id="rId21"/>
    <p:sldId id="1386" r:id="rId22"/>
    <p:sldId id="1360" r:id="rId23"/>
    <p:sldId id="1361" r:id="rId24"/>
    <p:sldId id="1362" r:id="rId25"/>
    <p:sldId id="1344" r:id="rId26"/>
    <p:sldId id="1345" r:id="rId27"/>
    <p:sldId id="1346" r:id="rId28"/>
    <p:sldId id="1348" r:id="rId29"/>
    <p:sldId id="1349" r:id="rId30"/>
    <p:sldId id="1350" r:id="rId31"/>
    <p:sldId id="1352" r:id="rId32"/>
    <p:sldId id="1353" r:id="rId33"/>
    <p:sldId id="1355" r:id="rId34"/>
    <p:sldId id="1356" r:id="rId35"/>
    <p:sldId id="1358" r:id="rId36"/>
    <p:sldId id="1359" r:id="rId37"/>
    <p:sldId id="1363" r:id="rId38"/>
    <p:sldId id="1364" r:id="rId39"/>
    <p:sldId id="1365" r:id="rId40"/>
    <p:sldId id="1366" r:id="rId41"/>
    <p:sldId id="1415" r:id="rId42"/>
    <p:sldId id="1416" r:id="rId43"/>
    <p:sldId id="1417" r:id="rId44"/>
    <p:sldId id="1418" r:id="rId45"/>
    <p:sldId id="1419" r:id="rId46"/>
    <p:sldId id="1420" r:id="rId47"/>
    <p:sldId id="1430" r:id="rId48"/>
    <p:sldId id="1260" r:id="rId49"/>
    <p:sldId id="1261" r:id="rId50"/>
    <p:sldId id="1262" r:id="rId51"/>
    <p:sldId id="1263" r:id="rId52"/>
    <p:sldId id="1264" r:id="rId53"/>
    <p:sldId id="1265" r:id="rId54"/>
    <p:sldId id="1266" r:id="rId55"/>
    <p:sldId id="1267" r:id="rId56"/>
    <p:sldId id="1268" r:id="rId57"/>
    <p:sldId id="1269" r:id="rId58"/>
    <p:sldId id="1270" r:id="rId59"/>
    <p:sldId id="1271" r:id="rId60"/>
    <p:sldId id="1272" r:id="rId61"/>
    <p:sldId id="1273" r:id="rId62"/>
    <p:sldId id="1274" r:id="rId63"/>
    <p:sldId id="1434" r:id="rId64"/>
    <p:sldId id="1276" r:id="rId65"/>
    <p:sldId id="1277" r:id="rId66"/>
    <p:sldId id="1278" r:id="rId67"/>
    <p:sldId id="1279" r:id="rId68"/>
    <p:sldId id="1280" r:id="rId69"/>
    <p:sldId id="1281" r:id="rId70"/>
    <p:sldId id="1282" r:id="rId71"/>
    <p:sldId id="1283" r:id="rId72"/>
    <p:sldId id="1284" r:id="rId73"/>
    <p:sldId id="1285" r:id="rId74"/>
    <p:sldId id="1286" r:id="rId75"/>
    <p:sldId id="1287" r:id="rId76"/>
    <p:sldId id="1288" r:id="rId77"/>
    <p:sldId id="1291" r:id="rId78"/>
    <p:sldId id="1289" r:id="rId79"/>
    <p:sldId id="1290" r:id="rId8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39" autoAdjust="0"/>
    <p:restoredTop sz="94660"/>
  </p:normalViewPr>
  <p:slideViewPr>
    <p:cSldViewPr snapToGrid="0">
      <p:cViewPr varScale="1">
        <p:scale>
          <a:sx n="111" d="100"/>
          <a:sy n="111" d="100"/>
        </p:scale>
        <p:origin x="24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11/4/19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11/4/19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11/4/19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Nov. 5</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52600" y="1063626"/>
            <a:ext cx="8763000" cy="4651375"/>
          </a:xfrm>
        </p:spPr>
        <p:txBody>
          <a:bodyPr>
            <a:normAutofit fontScale="90000"/>
          </a:bodyPr>
          <a:lstStyle/>
          <a:p>
            <a:r>
              <a:rPr lang="en-CA" altLang="en-US" sz="3200" dirty="0"/>
              <a:t>26(b)(3)(A) Documents and Tangible Things. </a:t>
            </a:r>
            <a:br>
              <a:rPr lang="en-US" sz="2800" dirty="0"/>
            </a:br>
            <a:r>
              <a:rPr lang="en-CA" altLang="en-US" sz="3200" dirty="0"/>
              <a:t>Ordinarily, a party may not discover documents and tangible things that are </a:t>
            </a:r>
            <a:r>
              <a:rPr lang="en-CA" altLang="en-US" sz="3200" b="1" i="1" dirty="0"/>
              <a:t>prepared in anticipation of litigation or for trial by or for another party or its representative </a:t>
            </a:r>
            <a:r>
              <a:rPr lang="en-CA" altLang="en-US" sz="3200" dirty="0"/>
              <a:t>(including the other party’s attorney, consultant, surety, indemnitor, insurer, or agent). But, subject to Rule 26(b)(4), those materials may be discovered if:</a:t>
            </a:r>
            <a:br>
              <a:rPr lang="en-US" altLang="en-US" sz="3200" dirty="0"/>
            </a:br>
            <a:r>
              <a:rPr lang="en-CA" altLang="en-US" sz="3200" dirty="0"/>
              <a:t>            (</a:t>
            </a:r>
            <a:r>
              <a:rPr lang="en-CA" altLang="en-US" sz="3200" dirty="0" err="1"/>
              <a:t>i</a:t>
            </a:r>
            <a:r>
              <a:rPr lang="en-CA" altLang="en-US" sz="3200" dirty="0"/>
              <a:t>) they are otherwise discoverable under Rule 26(b)(1); and</a:t>
            </a:r>
            <a:br>
              <a:rPr lang="en-US" altLang="en-US" sz="3200" dirty="0"/>
            </a:br>
            <a:r>
              <a:rPr lang="en-CA" altLang="en-US" sz="3200" dirty="0"/>
              <a:t>            (ii) the party shows that it has </a:t>
            </a:r>
            <a:r>
              <a:rPr lang="en-CA" altLang="en-US" sz="3200" b="1" i="1" dirty="0"/>
              <a:t>substantial need </a:t>
            </a:r>
            <a:r>
              <a:rPr lang="en-CA" altLang="en-US" sz="3200" dirty="0"/>
              <a:t>for the materials to prepare its case and </a:t>
            </a:r>
            <a:r>
              <a:rPr lang="en-CA" altLang="en-US" sz="3200" b="1" i="1" dirty="0"/>
              <a:t>cannot, without undue hardship, obtain their substantial equivalent </a:t>
            </a:r>
            <a:r>
              <a:rPr lang="en-CA" altLang="en-US" sz="3200" dirty="0"/>
              <a:t>by other means.</a:t>
            </a:r>
            <a:endParaRPr lang="en-US" altLang="en-US" sz="3200" dirty="0"/>
          </a:p>
        </p:txBody>
      </p:sp>
    </p:spTree>
    <p:extLst>
      <p:ext uri="{BB962C8B-B14F-4D97-AF65-F5344CB8AC3E}">
        <p14:creationId xmlns:p14="http://schemas.microsoft.com/office/powerpoint/2010/main" val="2723113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1063626"/>
            <a:ext cx="8763000" cy="4708525"/>
          </a:xfrm>
        </p:spPr>
        <p:txBody>
          <a:bodyPr>
            <a:normAutofit fontScale="90000"/>
          </a:bodyPr>
          <a:lstStyle/>
          <a:p>
            <a:pPr algn="l" eaLnBrk="1" hangingPunct="1"/>
            <a:r>
              <a:rPr lang="en-CA" altLang="en-US"/>
              <a:t>26(b)(3)(B) Protection Against Disclosure.  If the court orders discovery of those materials, it must </a:t>
            </a:r>
            <a:r>
              <a:rPr lang="en-CA" altLang="en-US" b="1" i="1"/>
              <a:t>protect against disclosure of the mental impressions, conclusions, opinions, or legal theories </a:t>
            </a:r>
            <a:r>
              <a:rPr lang="en-CA" altLang="en-US"/>
              <a:t>of a party’s attorney or other representative concerning the litigation.</a:t>
            </a:r>
            <a:endParaRPr lang="en-US" altLang="en-US"/>
          </a:p>
        </p:txBody>
      </p:sp>
    </p:spTree>
    <p:extLst>
      <p:ext uri="{BB962C8B-B14F-4D97-AF65-F5344CB8AC3E}">
        <p14:creationId xmlns:p14="http://schemas.microsoft.com/office/powerpoint/2010/main" val="1766283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3999" y="1131888"/>
            <a:ext cx="10214919" cy="4538662"/>
          </a:xfrm>
        </p:spPr>
        <p:txBody>
          <a:bodyPr>
            <a:normAutofit fontScale="90000"/>
          </a:bodyPr>
          <a:lstStyle/>
          <a:p>
            <a:r>
              <a:rPr lang="en-US" altLang="en-US" dirty="0"/>
              <a:t>P is going to offer a witness W</a:t>
            </a:r>
            <a:br>
              <a:rPr lang="en-US" altLang="en-US" dirty="0"/>
            </a:br>
            <a:br>
              <a:rPr lang="en-US" altLang="en-US" dirty="0"/>
            </a:br>
            <a:r>
              <a:rPr lang="en-US" altLang="en-US" dirty="0"/>
              <a:t>D thinks that W said something different to P’s lawyer compared to what W will say on the witness stand</a:t>
            </a:r>
            <a:br>
              <a:rPr lang="en-US" altLang="en-US" dirty="0"/>
            </a:br>
            <a:br>
              <a:rPr lang="en-US" altLang="en-US" dirty="0"/>
            </a:br>
            <a:r>
              <a:rPr lang="en-US" altLang="en-US" dirty="0"/>
              <a:t>can D get statements that W made to P’s lawyer?</a:t>
            </a:r>
          </a:p>
        </p:txBody>
      </p:sp>
    </p:spTree>
    <p:extLst>
      <p:ext uri="{BB962C8B-B14F-4D97-AF65-F5344CB8AC3E}">
        <p14:creationId xmlns:p14="http://schemas.microsoft.com/office/powerpoint/2010/main" val="1946443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939114" y="1063626"/>
            <a:ext cx="10367318" cy="4479925"/>
          </a:xfrm>
        </p:spPr>
        <p:txBody>
          <a:bodyPr>
            <a:normAutofit/>
          </a:bodyPr>
          <a:lstStyle/>
          <a:p>
            <a:pPr eaLnBrk="1" hangingPunct="1"/>
            <a:r>
              <a:rPr lang="en-US" altLang="en-US" dirty="0"/>
              <a:t>P is going to testify about the extent of his injuries due to D’s negligence</a:t>
            </a:r>
            <a:br>
              <a:rPr lang="en-US" altLang="en-US" dirty="0"/>
            </a:br>
            <a:br>
              <a:rPr lang="en-US" altLang="en-US" dirty="0"/>
            </a:br>
            <a:r>
              <a:rPr lang="en-US" altLang="en-US" dirty="0"/>
              <a:t>may P request in discovery any surveillance tapes that D may have made of P after the accident?</a:t>
            </a:r>
          </a:p>
        </p:txBody>
      </p:sp>
    </p:spTree>
    <p:extLst>
      <p:ext uri="{BB962C8B-B14F-4D97-AF65-F5344CB8AC3E}">
        <p14:creationId xmlns:p14="http://schemas.microsoft.com/office/powerpoint/2010/main" val="4062551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049463" y="1139826"/>
            <a:ext cx="8140700" cy="4691063"/>
          </a:xfrm>
        </p:spPr>
        <p:txBody>
          <a:bodyPr>
            <a:normAutofit fontScale="90000"/>
          </a:bodyPr>
          <a:lstStyle/>
          <a:p>
            <a:pPr eaLnBrk="1" hangingPunct="1"/>
            <a:r>
              <a:rPr lang="en-CA" altLang="en-US" dirty="0"/>
              <a:t> </a:t>
            </a:r>
            <a:br>
              <a:rPr lang="en-US" altLang="en-US" dirty="0"/>
            </a:br>
            <a:r>
              <a:rPr lang="en-US" altLang="en-US" dirty="0"/>
              <a:t>a witness, X, who is friendly to the D, was interviewed by P’s attorney and a statement was drawn up.</a:t>
            </a:r>
            <a:br>
              <a:rPr lang="en-US" altLang="en-US" dirty="0"/>
            </a:br>
            <a:br>
              <a:rPr lang="en-US" altLang="en-US" dirty="0"/>
            </a:br>
            <a:r>
              <a:rPr lang="en-US" altLang="en-US" dirty="0"/>
              <a:t>is there any way that D can get X’s statement without having to overcome the work-product privilege?</a:t>
            </a:r>
            <a:br>
              <a:rPr lang="en-US" altLang="en-US" dirty="0"/>
            </a:br>
            <a:endParaRPr lang="en-US" altLang="en-US" dirty="0"/>
          </a:p>
        </p:txBody>
      </p:sp>
    </p:spTree>
    <p:extLst>
      <p:ext uri="{BB962C8B-B14F-4D97-AF65-F5344CB8AC3E}">
        <p14:creationId xmlns:p14="http://schemas.microsoft.com/office/powerpoint/2010/main" val="404419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1131889"/>
            <a:ext cx="8915400" cy="4605337"/>
          </a:xfrm>
        </p:spPr>
        <p:txBody>
          <a:bodyPr>
            <a:normAutofit fontScale="90000"/>
          </a:bodyPr>
          <a:lstStyle/>
          <a:p>
            <a:pPr algn="l" eaLnBrk="1" hangingPunct="1"/>
            <a:r>
              <a:rPr lang="en-US" altLang="en-US" sz="3200"/>
              <a:t>26(b)(3)(C) Previous Statement.  Any party or other person may, on request and without the required showing, obtain the person’s own previous statement about the action or its subject matter....A previous statement is either:</a:t>
            </a:r>
            <a:br>
              <a:rPr lang="en-US" altLang="en-US" sz="3200"/>
            </a:br>
            <a:r>
              <a:rPr lang="en-US" altLang="en-US" sz="3200"/>
              <a:t>            (i) a written statement that the person has signed or otherwise adopted or approved; or</a:t>
            </a:r>
            <a:br>
              <a:rPr lang="en-US" altLang="en-US" sz="3200"/>
            </a:br>
            <a:r>
              <a:rPr lang="en-US" altLang="en-US" sz="3200"/>
              <a:t>            (ii) a contemporaneous stenographic, mechanical, electrical, or other recording — or a transcription of it — that recites substantially verbatim the person’s oral statement.</a:t>
            </a:r>
            <a:br>
              <a:rPr lang="en-US" altLang="en-US" sz="3200"/>
            </a:br>
            <a:endParaRPr lang="en-US" altLang="en-US" sz="3200"/>
          </a:p>
        </p:txBody>
      </p:sp>
    </p:spTree>
    <p:extLst>
      <p:ext uri="{BB962C8B-B14F-4D97-AF65-F5344CB8AC3E}">
        <p14:creationId xmlns:p14="http://schemas.microsoft.com/office/powerpoint/2010/main" val="15960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952750" y="1063626"/>
            <a:ext cx="6229350" cy="4651375"/>
          </a:xfrm>
        </p:spPr>
        <p:txBody>
          <a:bodyPr/>
          <a:lstStyle/>
          <a:p>
            <a:pPr eaLnBrk="1" hangingPunct="1"/>
            <a:r>
              <a:rPr lang="en-US" altLang="en-US"/>
              <a:t>waiver</a:t>
            </a:r>
          </a:p>
        </p:txBody>
      </p:sp>
    </p:spTree>
    <p:extLst>
      <p:ext uri="{BB962C8B-B14F-4D97-AF65-F5344CB8AC3E}">
        <p14:creationId xmlns:p14="http://schemas.microsoft.com/office/powerpoint/2010/main" val="3376709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r>
              <a:rPr lang="en-US" altLang="en-US" dirty="0"/>
              <a:t>mechanism of </a:t>
            </a:r>
            <a:br>
              <a:rPr lang="en-US" altLang="en-US" dirty="0"/>
            </a:br>
            <a:br>
              <a:rPr lang="en-US" altLang="en-US" dirty="0"/>
            </a:br>
            <a:r>
              <a:rPr lang="en-US" altLang="en-US" dirty="0"/>
              <a:t>disclosure </a:t>
            </a:r>
            <a:br>
              <a:rPr lang="en-US" altLang="en-US" dirty="0"/>
            </a:br>
            <a:r>
              <a:rPr lang="en-US" altLang="en-US" dirty="0"/>
              <a:t>&amp; </a:t>
            </a:r>
            <a:br>
              <a:rPr lang="en-US" altLang="en-US" dirty="0"/>
            </a:br>
            <a:r>
              <a:rPr lang="en-US" altLang="en-US" dirty="0"/>
              <a:t>discovery</a:t>
            </a:r>
          </a:p>
        </p:txBody>
      </p:sp>
    </p:spTree>
    <p:extLst>
      <p:ext uri="{BB962C8B-B14F-4D97-AF65-F5344CB8AC3E}">
        <p14:creationId xmlns:p14="http://schemas.microsoft.com/office/powerpoint/2010/main" val="2962404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828800" y="1063626"/>
            <a:ext cx="8382000" cy="4765675"/>
          </a:xfrm>
        </p:spPr>
        <p:txBody>
          <a:bodyPr/>
          <a:lstStyle/>
          <a:p>
            <a:pPr eaLnBrk="1" hangingPunct="1"/>
            <a:r>
              <a:rPr lang="en-US" altLang="en-US" dirty="0"/>
              <a:t>disclosure</a:t>
            </a:r>
            <a:br>
              <a:rPr lang="en-US" altLang="en-US" dirty="0"/>
            </a:br>
            <a:r>
              <a:rPr lang="en-US" altLang="en-US" dirty="0"/>
              <a:t>FRCP 26(a)(1)</a:t>
            </a:r>
          </a:p>
        </p:txBody>
      </p:sp>
    </p:spTree>
    <p:extLst>
      <p:ext uri="{BB962C8B-B14F-4D97-AF65-F5344CB8AC3E}">
        <p14:creationId xmlns:p14="http://schemas.microsoft.com/office/powerpoint/2010/main" val="954178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24000" y="1063626"/>
            <a:ext cx="9144000" cy="4937125"/>
          </a:xfrm>
        </p:spPr>
        <p:txBody>
          <a:bodyPr>
            <a:normAutofit fontScale="90000"/>
          </a:bodyPr>
          <a:lstStyle/>
          <a:p>
            <a:pPr algn="l" eaLnBrk="1" hangingPunct="1"/>
            <a:r>
              <a:rPr lang="en-US" altLang="en-US"/>
              <a:t>Used to be: </a:t>
            </a:r>
            <a:r>
              <a:rPr lang="en-CA" altLang="en-US"/>
              <a:t>obligation to disclose all witnesses “likely to have discoverable information </a:t>
            </a:r>
            <a:r>
              <a:rPr lang="en-CA" altLang="en-US" b="1" i="1"/>
              <a:t>relevant to disputed facts alleged with particularity</a:t>
            </a:r>
            <a:r>
              <a:rPr lang="en-CA" altLang="en-US"/>
              <a:t> in the pleadings” and all documents and tangible things “in possession custody or control of party that are </a:t>
            </a:r>
            <a:r>
              <a:rPr lang="en-CA" altLang="en-US" b="1" i="1"/>
              <a:t>relevant to disputed facts alleged with particularity </a:t>
            </a:r>
            <a:r>
              <a:rPr lang="en-CA" altLang="en-US"/>
              <a:t>in the pleadings” </a:t>
            </a:r>
            <a:br>
              <a:rPr lang="en-US" altLang="en-US"/>
            </a:br>
            <a:endParaRPr lang="en-US" altLang="en-US"/>
          </a:p>
        </p:txBody>
      </p:sp>
    </p:spTree>
    <p:extLst>
      <p:ext uri="{BB962C8B-B14F-4D97-AF65-F5344CB8AC3E}">
        <p14:creationId xmlns:p14="http://schemas.microsoft.com/office/powerpoint/2010/main" val="444312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br>
              <a:rPr lang="en-US" altLang="en-US" dirty="0"/>
            </a:br>
            <a:r>
              <a:rPr lang="en-US" altLang="en-US" dirty="0"/>
              <a:t>Discovery</a:t>
            </a:r>
          </a:p>
        </p:txBody>
      </p:sp>
    </p:spTree>
    <p:extLst>
      <p:ext uri="{BB962C8B-B14F-4D97-AF65-F5344CB8AC3E}">
        <p14:creationId xmlns:p14="http://schemas.microsoft.com/office/powerpoint/2010/main" val="1824106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828800" y="1063626"/>
            <a:ext cx="8382000" cy="4651375"/>
          </a:xfrm>
        </p:spPr>
        <p:txBody>
          <a:bodyPr>
            <a:normAutofit fontScale="90000"/>
          </a:bodyPr>
          <a:lstStyle/>
          <a:p>
            <a:r>
              <a:rPr lang="en-US" altLang="en-US" dirty="0"/>
              <a:t>R 26(a)(1)(A)(</a:t>
            </a:r>
            <a:r>
              <a:rPr lang="en-US" altLang="en-US" dirty="0" err="1"/>
              <a:t>i</a:t>
            </a:r>
            <a:r>
              <a:rPr lang="en-US" altLang="en-US" dirty="0"/>
              <a:t>) “</a:t>
            </a:r>
            <a:r>
              <a:rPr lang="en-US" dirty="0"/>
              <a:t>the name and, if known, the address and telephone number of each individual likely to have discoverable information—along with the subjects of that information—that the disclosing party may use to support its claims or defenses, unless the use would be solely for impeachment”</a:t>
            </a:r>
            <a:endParaRPr lang="en-US" altLang="en-US" dirty="0"/>
          </a:p>
        </p:txBody>
      </p:sp>
    </p:spTree>
    <p:extLst>
      <p:ext uri="{BB962C8B-B14F-4D97-AF65-F5344CB8AC3E}">
        <p14:creationId xmlns:p14="http://schemas.microsoft.com/office/powerpoint/2010/main" val="2159624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76400" y="1063626"/>
            <a:ext cx="8534400" cy="4537075"/>
          </a:xfrm>
        </p:spPr>
        <p:txBody>
          <a:bodyPr>
            <a:normAutofit fontScale="90000"/>
          </a:bodyPr>
          <a:lstStyle/>
          <a:p>
            <a:r>
              <a:rPr lang="en-US" altLang="en-US" dirty="0"/>
              <a:t> (ii) </a:t>
            </a:r>
            <a:r>
              <a:rPr lang="en-US" dirty="0"/>
              <a:t>a copy—or a description by category and location—of all documents, electronically stored information, and tangible things that the disclosing party has in its possession, custody, or control and may use to support its claims or defenses, unless the use would be solely </a:t>
            </a:r>
            <a:r>
              <a:rPr lang="en-US"/>
              <a:t>for impeachment</a:t>
            </a:r>
            <a:endParaRPr lang="en-US" altLang="en-US" dirty="0"/>
          </a:p>
        </p:txBody>
      </p:sp>
    </p:spTree>
    <p:extLst>
      <p:ext uri="{BB962C8B-B14F-4D97-AF65-F5344CB8AC3E}">
        <p14:creationId xmlns:p14="http://schemas.microsoft.com/office/powerpoint/2010/main" val="3527852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1063626"/>
            <a:ext cx="8229600" cy="4651375"/>
          </a:xfrm>
        </p:spPr>
        <p:txBody>
          <a:bodyPr/>
          <a:lstStyle/>
          <a:p>
            <a:pPr eaLnBrk="1" hangingPunct="1"/>
            <a:r>
              <a:rPr lang="en-US" altLang="en-US"/>
              <a:t>Perry Mason brings a surprise witness on the stand during trial. OK?</a:t>
            </a:r>
          </a:p>
        </p:txBody>
      </p:sp>
    </p:spTree>
    <p:extLst>
      <p:ext uri="{BB962C8B-B14F-4D97-AF65-F5344CB8AC3E}">
        <p14:creationId xmlns:p14="http://schemas.microsoft.com/office/powerpoint/2010/main" val="486747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524000" y="1063626"/>
            <a:ext cx="9144000" cy="4651375"/>
          </a:xfrm>
        </p:spPr>
        <p:txBody>
          <a:bodyPr>
            <a:normAutofit fontScale="90000"/>
          </a:bodyPr>
          <a:lstStyle/>
          <a:p>
            <a:pPr algn="l" eaLnBrk="1" hangingPunct="1"/>
            <a:r>
              <a:rPr lang="en-US" altLang="en-US" sz="2000" dirty="0"/>
              <a:t>R 26(a)(3) Pretrial Disclosures.</a:t>
            </a:r>
            <a:br>
              <a:rPr lang="en-US" altLang="en-US" sz="2000" dirty="0"/>
            </a:br>
            <a:r>
              <a:rPr lang="en-US" altLang="en-US" sz="2000" dirty="0"/>
              <a:t>(A) In General. In addition to the disclosures required by Rule 26(a)(1) and (2), a party must provide to the other parties and promptly file the following information </a:t>
            </a:r>
            <a:r>
              <a:rPr lang="en-US" altLang="en-US" sz="2000" b="1" i="1" dirty="0"/>
              <a:t>about the evidence that it may present at trial other than solely for impeachment</a:t>
            </a:r>
            <a:r>
              <a:rPr lang="en-US" altLang="en-US" sz="2000" dirty="0"/>
              <a:t>:</a:t>
            </a:r>
            <a:br>
              <a:rPr lang="en-US" altLang="en-US" sz="2000" dirty="0"/>
            </a:br>
            <a:r>
              <a:rPr lang="en-US" altLang="en-US" sz="2000" dirty="0"/>
              <a:t>(</a:t>
            </a:r>
            <a:r>
              <a:rPr lang="en-US" altLang="en-US" sz="2000" dirty="0" err="1"/>
              <a:t>i</a:t>
            </a:r>
            <a:r>
              <a:rPr lang="en-US" altLang="en-US" sz="2000" dirty="0"/>
              <a:t>) the name and, if not previously provided, the address and telephone number of each witness — separately identifying those the party expects to present and those it may call if the need arises;</a:t>
            </a:r>
            <a:br>
              <a:rPr lang="en-US" altLang="en-US" sz="2000" dirty="0"/>
            </a:br>
            <a:r>
              <a:rPr lang="en-US" altLang="en-US" sz="2000" dirty="0"/>
              <a:t>(ii) the designation of those witnesses whose testimony the party expects to present by deposition and, if not taken </a:t>
            </a:r>
            <a:r>
              <a:rPr lang="en-US" altLang="en-US" sz="2000" dirty="0" err="1"/>
              <a:t>stenographically</a:t>
            </a:r>
            <a:r>
              <a:rPr lang="en-US" altLang="en-US" sz="2000" dirty="0"/>
              <a:t>, a transcript of the pertinent parts of the deposition; and</a:t>
            </a:r>
            <a:br>
              <a:rPr lang="en-US" altLang="en-US" sz="2000" dirty="0"/>
            </a:br>
            <a:r>
              <a:rPr lang="en-US" altLang="en-US" sz="2000" dirty="0"/>
              <a:t>(iii) an identification of each document or other exhibit, including summaries of other evidence — separately identifying those items the party expects to offer and those it may offer if the need arises.</a:t>
            </a:r>
            <a:br>
              <a:rPr lang="en-US" altLang="en-US" sz="2000" dirty="0"/>
            </a:br>
            <a:r>
              <a:rPr lang="en-US" altLang="en-US" sz="2000" dirty="0"/>
              <a:t>(B) Time for Pretrial Disclosures; Objections. Unless the court orders otherwise, these disclosures must be made at least </a:t>
            </a:r>
            <a:r>
              <a:rPr lang="en-US" altLang="en-US" sz="2000" b="1" i="1" dirty="0"/>
              <a:t>30 days before trial</a:t>
            </a:r>
            <a:r>
              <a:rPr lang="en-US" altLang="en-US" sz="2000" dirty="0"/>
              <a:t>.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a:t>
            </a:r>
          </a:p>
        </p:txBody>
      </p:sp>
    </p:spTree>
    <p:extLst>
      <p:ext uri="{BB962C8B-B14F-4D97-AF65-F5344CB8AC3E}">
        <p14:creationId xmlns:p14="http://schemas.microsoft.com/office/powerpoint/2010/main" val="35427004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79614" y="1131888"/>
            <a:ext cx="8059737" cy="4525962"/>
          </a:xfrm>
        </p:spPr>
        <p:txBody>
          <a:bodyPr/>
          <a:lstStyle/>
          <a:p>
            <a:r>
              <a:rPr lang="en-US" altLang="en-US" dirty="0"/>
              <a:t>disclosure concerning experts</a:t>
            </a:r>
            <a:br>
              <a:rPr lang="en-US" altLang="en-US" dirty="0"/>
            </a:br>
            <a:r>
              <a:rPr lang="en-US" altLang="en-US" dirty="0"/>
              <a:t>Fed. R. Civ. P. 26(a)(2) &amp; (b)(4)</a:t>
            </a:r>
          </a:p>
        </p:txBody>
      </p:sp>
    </p:spTree>
    <p:extLst>
      <p:ext uri="{BB962C8B-B14F-4D97-AF65-F5344CB8AC3E}">
        <p14:creationId xmlns:p14="http://schemas.microsoft.com/office/powerpoint/2010/main" val="2977708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895600" y="1063626"/>
            <a:ext cx="6286500" cy="4594225"/>
          </a:xfrm>
        </p:spPr>
        <p:txBody>
          <a:bodyPr/>
          <a:lstStyle/>
          <a:p>
            <a:pPr eaLnBrk="1" hangingPunct="1"/>
            <a:r>
              <a:rPr lang="en-CA" altLang="en-US"/>
              <a:t>mechanics of discovery</a:t>
            </a:r>
            <a:endParaRPr lang="en-US" altLang="en-US"/>
          </a:p>
        </p:txBody>
      </p:sp>
    </p:spTree>
    <p:extLst>
      <p:ext uri="{BB962C8B-B14F-4D97-AF65-F5344CB8AC3E}">
        <p14:creationId xmlns:p14="http://schemas.microsoft.com/office/powerpoint/2010/main" val="285116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223319" y="1063626"/>
            <a:ext cx="7958781" cy="4651375"/>
          </a:xfrm>
        </p:spPr>
        <p:txBody>
          <a:bodyPr>
            <a:normAutofit fontScale="90000"/>
          </a:bodyPr>
          <a:lstStyle/>
          <a:p>
            <a:pPr algn="l" eaLnBrk="1" hangingPunct="1"/>
            <a:r>
              <a:rPr lang="en-US" altLang="en-US" dirty="0"/>
              <a:t>during discovery it has become clear that D was looking the other way while driving his car</a:t>
            </a:r>
            <a:br>
              <a:rPr lang="en-US" altLang="en-US" dirty="0"/>
            </a:br>
            <a:br>
              <a:rPr lang="en-US" altLang="en-US" dirty="0"/>
            </a:br>
            <a:r>
              <a:rPr lang="en-US" altLang="en-US" dirty="0"/>
              <a:t>P’s lawyer thinks that D would have admitted this allegation if it had been put in P’s complaint</a:t>
            </a:r>
            <a:br>
              <a:rPr lang="en-US" altLang="en-US" dirty="0"/>
            </a:br>
            <a:br>
              <a:rPr lang="en-US" altLang="en-US" dirty="0"/>
            </a:br>
            <a:r>
              <a:rPr lang="en-US" altLang="en-US" dirty="0"/>
              <a:t>what does P’s lawyer do?</a:t>
            </a:r>
            <a:br>
              <a:rPr lang="en-US" altLang="en-US" dirty="0"/>
            </a:br>
            <a:endParaRPr lang="en-US" altLang="en-US" dirty="0"/>
          </a:p>
        </p:txBody>
      </p:sp>
    </p:spTree>
    <p:extLst>
      <p:ext uri="{BB962C8B-B14F-4D97-AF65-F5344CB8AC3E}">
        <p14:creationId xmlns:p14="http://schemas.microsoft.com/office/powerpoint/2010/main" val="737344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895600" y="1063626"/>
            <a:ext cx="6286500" cy="4651375"/>
          </a:xfrm>
        </p:spPr>
        <p:txBody>
          <a:bodyPr/>
          <a:lstStyle/>
          <a:p>
            <a:pPr eaLnBrk="1" hangingPunct="1"/>
            <a:r>
              <a:rPr lang="en-US" altLang="en-US"/>
              <a:t>Rule 36. Requests for Admission</a:t>
            </a:r>
            <a:r>
              <a:rPr lang="en-US" altLang="en-US" b="1"/>
              <a:t> </a:t>
            </a:r>
            <a:endParaRPr lang="en-US" altLang="en-US"/>
          </a:p>
        </p:txBody>
      </p:sp>
    </p:spTree>
    <p:extLst>
      <p:ext uri="{BB962C8B-B14F-4D97-AF65-F5344CB8AC3E}">
        <p14:creationId xmlns:p14="http://schemas.microsoft.com/office/powerpoint/2010/main" val="3463839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81200" y="1063626"/>
            <a:ext cx="7200900" cy="4651375"/>
          </a:xfrm>
        </p:spPr>
        <p:txBody>
          <a:bodyPr/>
          <a:lstStyle/>
          <a:p>
            <a:pPr algn="l" eaLnBrk="1" hangingPunct="1"/>
            <a:r>
              <a:rPr lang="en-US" altLang="en-US" dirty="0"/>
              <a:t>can an insurer impleaded request an admission from the P, or a P from a co-P?</a:t>
            </a:r>
            <a:br>
              <a:rPr lang="en-US" altLang="en-US" dirty="0"/>
            </a:br>
            <a:endParaRPr lang="en-US" altLang="en-US" dirty="0"/>
          </a:p>
        </p:txBody>
      </p:sp>
    </p:spTree>
    <p:extLst>
      <p:ext uri="{BB962C8B-B14F-4D97-AF65-F5344CB8AC3E}">
        <p14:creationId xmlns:p14="http://schemas.microsoft.com/office/powerpoint/2010/main" val="1253132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235676" y="1063626"/>
            <a:ext cx="9127524" cy="4651375"/>
          </a:xfrm>
        </p:spPr>
        <p:txBody>
          <a:bodyPr>
            <a:normAutofit fontScale="90000"/>
          </a:bodyPr>
          <a:lstStyle/>
          <a:p>
            <a:pPr algn="l" eaLnBrk="1" hangingPunct="1"/>
            <a:r>
              <a:rPr lang="en-US" altLang="en-US" dirty="0"/>
              <a:t>the P Corp. is suing the D Corp. for violations of antitrust law</a:t>
            </a:r>
            <a:br>
              <a:rPr lang="en-US" altLang="en-US" dirty="0"/>
            </a:br>
            <a:br>
              <a:rPr lang="en-US" altLang="en-US" dirty="0"/>
            </a:br>
            <a:r>
              <a:rPr lang="en-US" altLang="en-US" dirty="0"/>
              <a:t>counsel for the P Corp. wants any documents that the X Corp. might have concerning agreements with the D Corp. to fix the price of widgets</a:t>
            </a:r>
            <a:br>
              <a:rPr lang="en-US" altLang="en-US" dirty="0"/>
            </a:br>
            <a:br>
              <a:rPr lang="en-US" altLang="en-US" dirty="0"/>
            </a:br>
            <a:r>
              <a:rPr lang="en-US" altLang="en-US" dirty="0"/>
              <a:t>what should the counsel for the P Corp. do? </a:t>
            </a:r>
            <a:br>
              <a:rPr lang="en-US" altLang="en-US" dirty="0"/>
            </a:br>
            <a:endParaRPr lang="en-US" altLang="en-US" dirty="0"/>
          </a:p>
        </p:txBody>
      </p:sp>
    </p:spTree>
    <p:extLst>
      <p:ext uri="{BB962C8B-B14F-4D97-AF65-F5344CB8AC3E}">
        <p14:creationId xmlns:p14="http://schemas.microsoft.com/office/powerpoint/2010/main" val="4132164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1063626"/>
            <a:ext cx="8229600" cy="4651375"/>
          </a:xfrm>
        </p:spPr>
        <p:txBody>
          <a:bodyPr/>
          <a:lstStyle/>
          <a:p>
            <a:pPr eaLnBrk="1" hangingPunct="1"/>
            <a:r>
              <a:rPr lang="en-US" altLang="en-US"/>
              <a:t>scope of discovery</a:t>
            </a:r>
            <a:br>
              <a:rPr lang="en-US" altLang="en-US"/>
            </a:br>
            <a:endParaRPr lang="en-US" altLang="en-US"/>
          </a:p>
        </p:txBody>
      </p:sp>
    </p:spTree>
    <p:extLst>
      <p:ext uri="{BB962C8B-B14F-4D97-AF65-F5344CB8AC3E}">
        <p14:creationId xmlns:p14="http://schemas.microsoft.com/office/powerpoint/2010/main" val="7743842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952750" y="1063626"/>
            <a:ext cx="6229350" cy="4537075"/>
          </a:xfrm>
        </p:spPr>
        <p:txBody>
          <a:bodyPr/>
          <a:lstStyle/>
          <a:p>
            <a:pPr eaLnBrk="1" hangingPunct="1"/>
            <a:r>
              <a:rPr lang="en-US" altLang="en-US"/>
              <a:t>Rule 45. Subpoena </a:t>
            </a:r>
          </a:p>
        </p:txBody>
      </p:sp>
    </p:spTree>
    <p:extLst>
      <p:ext uri="{BB962C8B-B14F-4D97-AF65-F5344CB8AC3E}">
        <p14:creationId xmlns:p14="http://schemas.microsoft.com/office/powerpoint/2010/main" val="303323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864973" y="1063626"/>
            <a:ext cx="8317127" cy="4651375"/>
          </a:xfrm>
        </p:spPr>
        <p:txBody>
          <a:bodyPr/>
          <a:lstStyle/>
          <a:p>
            <a:pPr eaLnBrk="1" hangingPunct="1"/>
            <a:r>
              <a:rPr lang="en-US" altLang="en-US" dirty="0"/>
              <a:t>how would counsel for the P Corp. get the same type of documents from the D Corp.?</a:t>
            </a:r>
          </a:p>
        </p:txBody>
      </p:sp>
    </p:spTree>
    <p:extLst>
      <p:ext uri="{BB962C8B-B14F-4D97-AF65-F5344CB8AC3E}">
        <p14:creationId xmlns:p14="http://schemas.microsoft.com/office/powerpoint/2010/main" val="2533128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062681" y="1063626"/>
            <a:ext cx="8119419" cy="4594225"/>
          </a:xfrm>
        </p:spPr>
        <p:txBody>
          <a:bodyPr/>
          <a:lstStyle/>
          <a:p>
            <a:pPr eaLnBrk="1" hangingPunct="1"/>
            <a:r>
              <a:rPr lang="en-US" altLang="en-US" dirty="0"/>
              <a:t>Rule 34. Producing Documents, Electronically Stored Information, and Tangible Things, or Entering onto Land, for Inspection and Other Purposes</a:t>
            </a:r>
          </a:p>
        </p:txBody>
      </p:sp>
    </p:spTree>
    <p:extLst>
      <p:ext uri="{BB962C8B-B14F-4D97-AF65-F5344CB8AC3E}">
        <p14:creationId xmlns:p14="http://schemas.microsoft.com/office/powerpoint/2010/main" val="28788841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752600" y="1063626"/>
            <a:ext cx="8610600" cy="4594225"/>
          </a:xfrm>
        </p:spPr>
        <p:txBody>
          <a:bodyPr>
            <a:normAutofit fontScale="90000"/>
          </a:bodyPr>
          <a:lstStyle/>
          <a:p>
            <a:pPr algn="l" eaLnBrk="1" hangingPunct="1"/>
            <a:r>
              <a:rPr lang="en-US" altLang="en-US" dirty="0"/>
              <a:t>P is suing the D Corp. for securities fraud for misrepresenting its loan loss reserves as adequate</a:t>
            </a:r>
            <a:br>
              <a:rPr lang="en-US" altLang="en-US" dirty="0"/>
            </a:br>
            <a:br>
              <a:rPr lang="en-US" altLang="en-US" dirty="0"/>
            </a:br>
            <a:r>
              <a:rPr lang="en-US" altLang="en-US" dirty="0"/>
              <a:t>P’s lawyer wants to find out who at the D Corp. knows how the loan loss reserves were determined</a:t>
            </a:r>
            <a:br>
              <a:rPr lang="en-US" altLang="en-US" dirty="0"/>
            </a:br>
            <a:br>
              <a:rPr lang="en-US" altLang="en-US" dirty="0"/>
            </a:br>
            <a:r>
              <a:rPr lang="en-US" altLang="en-US" dirty="0"/>
              <a:t>what does P’s lawyer do?</a:t>
            </a:r>
            <a:br>
              <a:rPr lang="en-US" altLang="en-US" dirty="0"/>
            </a:br>
            <a:endParaRPr lang="en-US" altLang="en-US" dirty="0"/>
          </a:p>
        </p:txBody>
      </p:sp>
    </p:spTree>
    <p:extLst>
      <p:ext uri="{BB962C8B-B14F-4D97-AF65-F5344CB8AC3E}">
        <p14:creationId xmlns:p14="http://schemas.microsoft.com/office/powerpoint/2010/main" val="30542340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009900" y="1063626"/>
            <a:ext cx="6172200" cy="4594225"/>
          </a:xfrm>
        </p:spPr>
        <p:txBody>
          <a:bodyPr/>
          <a:lstStyle/>
          <a:p>
            <a:pPr eaLnBrk="1" hangingPunct="1"/>
            <a:r>
              <a:rPr lang="en-US" altLang="en-US"/>
              <a:t>Rule 33. Interrogatories to Parties </a:t>
            </a:r>
          </a:p>
        </p:txBody>
      </p:sp>
    </p:spTree>
    <p:extLst>
      <p:ext uri="{BB962C8B-B14F-4D97-AF65-F5344CB8AC3E}">
        <p14:creationId xmlns:p14="http://schemas.microsoft.com/office/powerpoint/2010/main" val="69940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42551" y="1063626"/>
            <a:ext cx="9415849" cy="4594225"/>
          </a:xfrm>
        </p:spPr>
        <p:txBody>
          <a:bodyPr>
            <a:normAutofit fontScale="90000"/>
          </a:bodyPr>
          <a:lstStyle/>
          <a:p>
            <a:pPr eaLnBrk="1" hangingPunct="1"/>
            <a:r>
              <a:rPr lang="en-US" altLang="en-US" dirty="0"/>
              <a:t>X was a witness to the car accident that P is suing D for</a:t>
            </a:r>
            <a:br>
              <a:rPr lang="en-US" altLang="en-US" dirty="0"/>
            </a:br>
            <a:br>
              <a:rPr lang="en-US" altLang="en-US" dirty="0"/>
            </a:br>
            <a:r>
              <a:rPr lang="en-US" altLang="en-US" dirty="0"/>
              <a:t>P’s lawyer wants X to answer questions about what he saw, X refuses</a:t>
            </a:r>
            <a:br>
              <a:rPr lang="en-US" altLang="en-US" dirty="0"/>
            </a:br>
            <a:br>
              <a:rPr lang="en-US" altLang="en-US" dirty="0"/>
            </a:br>
            <a:r>
              <a:rPr lang="en-US" altLang="en-US" dirty="0"/>
              <a:t>how does P’s lawyer do so?</a:t>
            </a:r>
            <a:br>
              <a:rPr lang="en-US" altLang="en-US" dirty="0"/>
            </a:br>
            <a:endParaRPr lang="en-US" altLang="en-US" dirty="0"/>
          </a:p>
        </p:txBody>
      </p:sp>
    </p:spTree>
    <p:extLst>
      <p:ext uri="{BB962C8B-B14F-4D97-AF65-F5344CB8AC3E}">
        <p14:creationId xmlns:p14="http://schemas.microsoft.com/office/powerpoint/2010/main" val="9315882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838450" y="1063626"/>
            <a:ext cx="6343650" cy="4537075"/>
          </a:xfrm>
        </p:spPr>
        <p:txBody>
          <a:bodyPr/>
          <a:lstStyle/>
          <a:p>
            <a:pPr eaLnBrk="1" hangingPunct="1"/>
            <a:r>
              <a:rPr lang="en-US" altLang="en-US"/>
              <a:t>Rule 30. Deposition by Oral Examination</a:t>
            </a:r>
          </a:p>
        </p:txBody>
      </p:sp>
    </p:spTree>
    <p:extLst>
      <p:ext uri="{BB962C8B-B14F-4D97-AF65-F5344CB8AC3E}">
        <p14:creationId xmlns:p14="http://schemas.microsoft.com/office/powerpoint/2010/main" val="24264844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219200" y="586947"/>
            <a:ext cx="10668000" cy="5769403"/>
          </a:xfrm>
        </p:spPr>
        <p:txBody>
          <a:bodyPr>
            <a:normAutofit fontScale="90000"/>
          </a:bodyPr>
          <a:lstStyle/>
          <a:p>
            <a:pPr algn="l" eaLnBrk="1" hangingPunct="1"/>
            <a:r>
              <a:rPr lang="en-US" altLang="en-US" dirty="0"/>
              <a:t>during a deposition, opposing counsel asks your client for irrelevant material</a:t>
            </a:r>
            <a:br>
              <a:rPr lang="en-US" altLang="en-US" dirty="0"/>
            </a:br>
            <a:r>
              <a:rPr lang="en-US" altLang="en-US" dirty="0"/>
              <a:t> </a:t>
            </a:r>
            <a:br>
              <a:rPr lang="en-US" altLang="en-US" dirty="0"/>
            </a:br>
            <a:r>
              <a:rPr lang="en-US" altLang="en-US" dirty="0"/>
              <a:t>what do you do?</a:t>
            </a:r>
            <a:br>
              <a:rPr lang="en-US" altLang="en-US" dirty="0"/>
            </a:br>
            <a:br>
              <a:rPr lang="en-US" altLang="en-US" dirty="0"/>
            </a:br>
            <a:r>
              <a:rPr lang="en-US" altLang="en-US" dirty="0"/>
              <a:t>what if she asked for hearsay material that you think will be inadmissible at trial?</a:t>
            </a:r>
            <a:br>
              <a:rPr lang="en-US" altLang="en-US" dirty="0"/>
            </a:br>
            <a:br>
              <a:rPr lang="en-US" altLang="en-US" dirty="0"/>
            </a:br>
            <a:r>
              <a:rPr lang="en-US" altLang="en-US" dirty="0"/>
              <a:t>what if she asked for confidential communications between you and your client?</a:t>
            </a:r>
            <a:br>
              <a:rPr lang="en-US" altLang="en-US" dirty="0"/>
            </a:br>
            <a:endParaRPr lang="en-US" altLang="en-US" dirty="0"/>
          </a:p>
        </p:txBody>
      </p:sp>
      <p:sp>
        <p:nvSpPr>
          <p:cNvPr id="3891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D6809A9-D498-4694-96D7-2A7300ADE744}" type="slidenum">
              <a:rPr lang="en-US" altLang="en-US" sz="900">
                <a:solidFill>
                  <a:srgbClr val="898989"/>
                </a:solidFill>
              </a:rPr>
              <a:pPr>
                <a:spcBef>
                  <a:spcPct val="0"/>
                </a:spcBef>
                <a:buFontTx/>
                <a:buNone/>
              </a:pPr>
              <a:t>37</a:t>
            </a:fld>
            <a:endParaRPr lang="en-US" altLang="en-US" sz="900">
              <a:solidFill>
                <a:srgbClr val="898989"/>
              </a:solidFill>
            </a:endParaRPr>
          </a:p>
        </p:txBody>
      </p:sp>
    </p:spTree>
    <p:extLst>
      <p:ext uri="{BB962C8B-B14F-4D97-AF65-F5344CB8AC3E}">
        <p14:creationId xmlns:p14="http://schemas.microsoft.com/office/powerpoint/2010/main" val="18288962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676400" y="1063626"/>
            <a:ext cx="8686800" cy="4937125"/>
          </a:xfrm>
        </p:spPr>
        <p:txBody>
          <a:bodyPr>
            <a:normAutofit fontScale="90000"/>
          </a:bodyPr>
          <a:lstStyle/>
          <a:p>
            <a:pPr eaLnBrk="1" hangingPunct="1"/>
            <a:r>
              <a:rPr lang="en-US" altLang="en-US"/>
              <a:t>30(d)(3) Motion to Terminate or Limit. </a:t>
            </a:r>
            <a:br>
              <a:rPr lang="en-US" altLang="en-US"/>
            </a:br>
            <a:r>
              <a:rPr lang="en-US" altLang="en-US"/>
              <a:t>(A) Grounds. At any time during a deposition, the deponent or a party may move to terminate or limit it on the ground that it is being conducted in bad faith or in a manner that unreasonably annoys, embarrasses, or oppresses the deponent or party. </a:t>
            </a:r>
            <a:br>
              <a:rPr lang="en-US" altLang="en-US"/>
            </a:br>
            <a:endParaRPr lang="en-US" altLang="en-US"/>
          </a:p>
        </p:txBody>
      </p:sp>
    </p:spTree>
    <p:extLst>
      <p:ext uri="{BB962C8B-B14F-4D97-AF65-F5344CB8AC3E}">
        <p14:creationId xmlns:p14="http://schemas.microsoft.com/office/powerpoint/2010/main" val="11985802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6010961"/>
          </a:xfrm>
        </p:spPr>
        <p:txBody>
          <a:bodyPr/>
          <a:lstStyle/>
          <a:p>
            <a:r>
              <a:rPr lang="en-US" dirty="0"/>
              <a:t>e-discovery</a:t>
            </a:r>
          </a:p>
        </p:txBody>
      </p:sp>
    </p:spTree>
    <p:extLst>
      <p:ext uri="{BB962C8B-B14F-4D97-AF65-F5344CB8AC3E}">
        <p14:creationId xmlns:p14="http://schemas.microsoft.com/office/powerpoint/2010/main" val="1607943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458200" cy="4708525"/>
          </a:xfrm>
        </p:spPr>
        <p:txBody>
          <a:bodyPr/>
          <a:lstStyle/>
          <a:p>
            <a:pPr eaLnBrk="1" hangingPunct="1"/>
            <a:r>
              <a:rPr lang="en-CA" altLang="en-US"/>
              <a:t>privileges</a:t>
            </a:r>
            <a:br>
              <a:rPr lang="en-US" altLang="en-US"/>
            </a:br>
            <a:endParaRPr lang="en-US" altLang="en-US"/>
          </a:p>
        </p:txBody>
      </p:sp>
    </p:spTree>
    <p:extLst>
      <p:ext uri="{BB962C8B-B14F-4D97-AF65-F5344CB8AC3E}">
        <p14:creationId xmlns:p14="http://schemas.microsoft.com/office/powerpoint/2010/main" val="1358443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14" y="365125"/>
            <a:ext cx="11306432" cy="6171599"/>
          </a:xfrm>
        </p:spPr>
        <p:txBody>
          <a:bodyPr>
            <a:noAutofit/>
          </a:bodyPr>
          <a:lstStyle/>
          <a:p>
            <a:r>
              <a:rPr lang="en-US" sz="2400"/>
              <a:t>26(b)(2</a:t>
            </a:r>
            <a:r>
              <a:rPr lang="en-US" sz="2400" dirty="0"/>
              <a:t>) </a:t>
            </a:r>
            <a:r>
              <a:rPr lang="en-US" sz="2400" i="1" dirty="0"/>
              <a:t>Limitations on Frequency and Extent.</a:t>
            </a:r>
            <a:br>
              <a:rPr lang="en-US" sz="2400" dirty="0"/>
            </a:br>
            <a:r>
              <a:rPr lang="en-US" sz="2400" dirty="0"/>
              <a:t>(A) </a:t>
            </a:r>
            <a:r>
              <a:rPr lang="en-US" sz="2400" i="1" dirty="0"/>
              <a:t>When Permitted.</a:t>
            </a:r>
            <a:r>
              <a:rPr lang="en-US" sz="2400" dirty="0"/>
              <a:t> By order, the court may alter the limits in these rules on the number of depositions and interrogatories or on the length of depositions under Rule 30. By order or local rule, the court may also limit the number of requests under Rule 36.</a:t>
            </a:r>
            <a:br>
              <a:rPr lang="en-US" sz="2400" dirty="0"/>
            </a:br>
            <a:r>
              <a:rPr lang="en-US" sz="2400" dirty="0"/>
              <a:t>(B) </a:t>
            </a:r>
            <a:r>
              <a:rPr lang="en-US" sz="2400" i="1" dirty="0"/>
              <a:t>Specific Limitations on Electronically Stored Information.</a:t>
            </a:r>
            <a:r>
              <a:rPr lang="en-US" sz="2400" dirty="0"/>
              <a:t> A party need not provide discovery of electronically stored information from sources that the party identifies as not reasonably accessible because of undue burden or cost. On motion to compel discovery or for a protective order, the party from whom discovery is sought must show that the information is not reasonably accessible because of undue burden or cost. If that showing is made, the court may nonetheless order discovery from such sources if the requesting party shows good cause, considering the limitations of Rule 26(b)(2)(C). The court may specify conditions for the discovery.</a:t>
            </a:r>
            <a:br>
              <a:rPr lang="en-US" sz="2400" dirty="0"/>
            </a:br>
            <a:r>
              <a:rPr lang="en-US" sz="2400" dirty="0"/>
              <a:t>(C) </a:t>
            </a:r>
            <a:r>
              <a:rPr lang="en-US" sz="2400" i="1" dirty="0"/>
              <a:t>When Required.</a:t>
            </a:r>
            <a:r>
              <a:rPr lang="en-US" sz="2400" dirty="0"/>
              <a:t> On motion or on its own, the court must limit the frequency or extent of discovery otherwise allowed by these rules or by local rule if it determines that:</a:t>
            </a:r>
            <a:br>
              <a:rPr lang="en-US" sz="2400" dirty="0"/>
            </a:br>
            <a:r>
              <a:rPr lang="en-US" sz="2400" dirty="0"/>
              <a:t>(</a:t>
            </a:r>
            <a:r>
              <a:rPr lang="en-US" sz="2400" dirty="0" err="1"/>
              <a:t>i</a:t>
            </a:r>
            <a:r>
              <a:rPr lang="en-US" sz="2400" dirty="0"/>
              <a:t>) the discovery sought is unreasonably cumulative or duplicative, or can be obtained from some other source that is more convenient, less burdensome, or less expensive;</a:t>
            </a:r>
            <a:br>
              <a:rPr lang="en-US" sz="2400" dirty="0"/>
            </a:br>
            <a:r>
              <a:rPr lang="en-US" sz="2400" dirty="0"/>
              <a:t>(ii) the party seeking discovery has had ample opportunity to obtain the information by discovery in the action; or</a:t>
            </a:r>
            <a:br>
              <a:rPr lang="en-US" sz="2400" dirty="0"/>
            </a:br>
            <a:r>
              <a:rPr lang="en-US" sz="2400" dirty="0"/>
              <a:t>(iii) the proposed discovery is outside the scope permitted by Rule 26(b)(1).</a:t>
            </a:r>
            <a:br>
              <a:rPr lang="en-US" sz="2400" dirty="0"/>
            </a:br>
            <a:endParaRPr lang="en-US" sz="2400" dirty="0"/>
          </a:p>
        </p:txBody>
      </p:sp>
    </p:spTree>
    <p:extLst>
      <p:ext uri="{BB962C8B-B14F-4D97-AF65-F5344CB8AC3E}">
        <p14:creationId xmlns:p14="http://schemas.microsoft.com/office/powerpoint/2010/main" val="13811627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25638" y="1131888"/>
            <a:ext cx="8113712" cy="4525962"/>
          </a:xfrm>
        </p:spPr>
        <p:txBody>
          <a:bodyPr/>
          <a:lstStyle/>
          <a:p>
            <a:pPr eaLnBrk="1" hangingPunct="1"/>
            <a:r>
              <a:rPr lang="en-US" altLang="en-US" dirty="0"/>
              <a:t>motions to compel, sanctions</a:t>
            </a:r>
          </a:p>
        </p:txBody>
      </p:sp>
    </p:spTree>
    <p:extLst>
      <p:ext uri="{BB962C8B-B14F-4D97-AF65-F5344CB8AC3E}">
        <p14:creationId xmlns:p14="http://schemas.microsoft.com/office/powerpoint/2010/main" val="36406590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895600" y="1063626"/>
            <a:ext cx="6286500" cy="4651375"/>
          </a:xfrm>
        </p:spPr>
        <p:txBody>
          <a:bodyPr>
            <a:normAutofit fontScale="90000"/>
          </a:bodyPr>
          <a:lstStyle/>
          <a:p>
            <a:pPr eaLnBrk="1" hangingPunct="1"/>
            <a:r>
              <a:rPr lang="en-US" altLang="en-US"/>
              <a:t>D . . . </a:t>
            </a:r>
            <a:br>
              <a:rPr lang="en-US" altLang="en-US"/>
            </a:br>
            <a:r>
              <a:rPr lang="en-US" altLang="en-US"/>
              <a:t>- did not turn over disclosure materials</a:t>
            </a:r>
            <a:br>
              <a:rPr lang="en-US" altLang="en-US"/>
            </a:br>
            <a:r>
              <a:rPr lang="en-US" altLang="en-US"/>
              <a:t>- made frivolous discovery requests</a:t>
            </a:r>
            <a:br>
              <a:rPr lang="en-US" altLang="en-US"/>
            </a:br>
            <a:r>
              <a:rPr lang="en-US" altLang="en-US"/>
              <a:t>- and illegitimately refused to turn over materials that were within the scope of your discovery requests</a:t>
            </a:r>
            <a:br>
              <a:rPr lang="en-US" altLang="en-US"/>
            </a:br>
            <a:endParaRPr lang="en-US" altLang="en-US"/>
          </a:p>
        </p:txBody>
      </p:sp>
    </p:spTree>
    <p:extLst>
      <p:ext uri="{BB962C8B-B14F-4D97-AF65-F5344CB8AC3E}">
        <p14:creationId xmlns:p14="http://schemas.microsoft.com/office/powerpoint/2010/main" val="22345704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48281" y="0"/>
            <a:ext cx="11948984" cy="6858000"/>
          </a:xfrm>
        </p:spPr>
        <p:txBody>
          <a:bodyPr>
            <a:normAutofit/>
          </a:bodyPr>
          <a:lstStyle/>
          <a:p>
            <a:pPr algn="l" eaLnBrk="1" hangingPunct="1"/>
            <a:r>
              <a:rPr lang="en-US" altLang="en-US" sz="2400" dirty="0"/>
              <a:t>26(g) Signing Disclosures and Discovery Requests, Responses, and Objections.</a:t>
            </a:r>
            <a:br>
              <a:rPr lang="en-US" altLang="en-US" sz="2400" dirty="0"/>
            </a:br>
            <a:r>
              <a:rPr lang="en-US" altLang="en-US" sz="2400" dirty="0"/>
              <a:t>    (1) Signature Required; Effect of Signature.  Every </a:t>
            </a:r>
            <a:r>
              <a:rPr lang="en-US" altLang="en-US" sz="2400" b="1" i="1" dirty="0"/>
              <a:t>disclosure</a:t>
            </a:r>
            <a:r>
              <a:rPr lang="en-US" altLang="en-US" sz="2400" dirty="0"/>
              <a:t> under Rule 26(a)(1) or (a)(3) and every </a:t>
            </a:r>
            <a:r>
              <a:rPr lang="en-US" altLang="en-US" sz="2400" b="1" i="1" dirty="0"/>
              <a:t>discovery request, response, or objection must be signed </a:t>
            </a:r>
            <a:r>
              <a:rPr lang="en-US" altLang="en-US" sz="2400" dirty="0"/>
              <a:t>by at least one attorney of record in the attorney’s own name — or by the party personally, if unrepresented — and must state the signer’s address, e-mail address, and telephone number. By signing, an attorney or party certifies that to the </a:t>
            </a:r>
            <a:r>
              <a:rPr lang="en-US" altLang="en-US" sz="2400" b="1" i="1" dirty="0"/>
              <a:t>best of the person’s knowledge, information, and belief </a:t>
            </a:r>
            <a:r>
              <a:rPr lang="en-US" altLang="en-US" sz="2400" dirty="0"/>
              <a:t>formed after a reasonable inquiry:</a:t>
            </a:r>
            <a:br>
              <a:rPr lang="en-US" altLang="en-US" sz="2400" dirty="0"/>
            </a:br>
            <a:r>
              <a:rPr lang="en-US" altLang="en-US" sz="2400" dirty="0"/>
              <a:t>        (A) with respect to a </a:t>
            </a:r>
            <a:r>
              <a:rPr lang="en-US" altLang="en-US" sz="2400" b="1" i="1" dirty="0"/>
              <a:t>disclosure</a:t>
            </a:r>
            <a:r>
              <a:rPr lang="en-US" altLang="en-US" sz="2400" dirty="0"/>
              <a:t>, it is </a:t>
            </a:r>
            <a:r>
              <a:rPr lang="en-US" altLang="en-US" sz="2400" b="1" i="1" dirty="0"/>
              <a:t>complete and correct</a:t>
            </a:r>
            <a:r>
              <a:rPr lang="en-US" altLang="en-US" sz="2400" dirty="0"/>
              <a:t> as of the time it is made; and</a:t>
            </a:r>
            <a:br>
              <a:rPr lang="en-US" altLang="en-US" sz="2400" dirty="0"/>
            </a:br>
            <a:r>
              <a:rPr lang="en-US" altLang="en-US" sz="2400" dirty="0"/>
              <a:t>        (B) with respect to a </a:t>
            </a:r>
            <a:r>
              <a:rPr lang="en-US" altLang="en-US" sz="2400" b="1" i="1" dirty="0"/>
              <a:t>discovery request, response, or objection</a:t>
            </a:r>
            <a:r>
              <a:rPr lang="en-US" altLang="en-US" sz="2400" dirty="0"/>
              <a:t>, it is:</a:t>
            </a:r>
            <a:br>
              <a:rPr lang="en-US" altLang="en-US" sz="2400" dirty="0"/>
            </a:br>
            <a:r>
              <a:rPr lang="en-US" altLang="en-US" sz="2400" dirty="0"/>
              <a:t>            (</a:t>
            </a:r>
            <a:r>
              <a:rPr lang="en-US" altLang="en-US" sz="2400" dirty="0" err="1"/>
              <a:t>i</a:t>
            </a:r>
            <a:r>
              <a:rPr lang="en-US" altLang="en-US" sz="2400" dirty="0"/>
              <a:t>) consistent with these rules and </a:t>
            </a:r>
            <a:r>
              <a:rPr lang="en-US" altLang="en-US" sz="2400" b="1" i="1" dirty="0"/>
              <a:t>warranted by existing law or by a </a:t>
            </a:r>
            <a:r>
              <a:rPr lang="en-US" altLang="en-US" sz="2400" b="1" i="1" dirty="0" err="1"/>
              <a:t>nonfrivolous</a:t>
            </a:r>
            <a:r>
              <a:rPr lang="en-US" altLang="en-US" sz="2400" b="1" i="1" dirty="0"/>
              <a:t> argument for extending, modifying, or reversing existing law, or for establishing new law</a:t>
            </a:r>
            <a:r>
              <a:rPr lang="en-US" altLang="en-US" sz="2400" dirty="0"/>
              <a:t>;</a:t>
            </a:r>
            <a:br>
              <a:rPr lang="en-US" altLang="en-US" sz="2400" dirty="0"/>
            </a:br>
            <a:r>
              <a:rPr lang="en-US" altLang="en-US" sz="2400" dirty="0"/>
              <a:t>            (ii) not interposed for any improper purpose, such as to harass, cause unnecessary delay, or needlessly increase the cost of litigation; and</a:t>
            </a:r>
            <a:br>
              <a:rPr lang="en-US" altLang="en-US" sz="2400" dirty="0"/>
            </a:br>
            <a:r>
              <a:rPr lang="en-US" altLang="en-US" sz="2400" dirty="0"/>
              <a:t>            (iii) neither unreasonable nor unduly burdensome or expensive, considering the needs of the case, prior discovery in the case, the amount in controversy, and the importance of the issues at stake in the action....</a:t>
            </a:r>
            <a:br>
              <a:rPr lang="en-US" altLang="en-US" sz="2400" dirty="0"/>
            </a:br>
            <a:r>
              <a:rPr lang="en-US" altLang="en-US" sz="2400" dirty="0"/>
              <a:t>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a:t>
            </a:r>
          </a:p>
        </p:txBody>
      </p:sp>
    </p:spTree>
    <p:extLst>
      <p:ext uri="{BB962C8B-B14F-4D97-AF65-F5344CB8AC3E}">
        <p14:creationId xmlns:p14="http://schemas.microsoft.com/office/powerpoint/2010/main" val="10405963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5351" y="135924"/>
            <a:ext cx="11800703" cy="6919784"/>
          </a:xfrm>
        </p:spPr>
        <p:txBody>
          <a:bodyPr>
            <a:normAutofit/>
          </a:bodyPr>
          <a:lstStyle/>
          <a:p>
            <a:pPr algn="l" eaLnBrk="1" hangingPunct="1"/>
            <a:r>
              <a:rPr lang="en-US" altLang="en-US" sz="2800" dirty="0"/>
              <a:t>Rule 37. Failure to Make Disclosures or to Cooperate in Discovery; Sanctions</a:t>
            </a:r>
            <a:br>
              <a:rPr lang="en-US" altLang="en-US" sz="2800" dirty="0"/>
            </a:br>
            <a:r>
              <a:rPr lang="en-US" altLang="en-US" sz="2800" dirty="0"/>
              <a:t>(a) Motion for an Order Compelling Disclosure or Discovery.</a:t>
            </a:r>
            <a:br>
              <a:rPr lang="en-US" altLang="en-US" sz="2800" dirty="0"/>
            </a:br>
            <a:r>
              <a:rPr lang="en-US" altLang="en-US" sz="2800" dirty="0"/>
              <a:t>(1) In General.</a:t>
            </a:r>
            <a:br>
              <a:rPr lang="en-US" altLang="en-US" sz="2800" dirty="0"/>
            </a:br>
            <a:r>
              <a:rPr lang="en-US" altLang="en-US" sz="2800" dirty="0"/>
              <a:t>On notice to other parties and all affected persons, a party may move for an order compelling disclosure or discovery. The motion must include a certification that the movant has </a:t>
            </a:r>
            <a:r>
              <a:rPr lang="en-US" altLang="en-US" sz="2800" b="1" i="1" dirty="0"/>
              <a:t>in good faith conferred or attempted to confer with the person or party failing to make disclosure or discovery </a:t>
            </a:r>
            <a:r>
              <a:rPr lang="en-US" altLang="en-US" sz="2800" dirty="0"/>
              <a:t>in an effort to obtain it without court action.</a:t>
            </a:r>
            <a:br>
              <a:rPr lang="en-US" altLang="en-US" sz="2800" dirty="0"/>
            </a:br>
            <a:r>
              <a:rPr lang="en-US" altLang="en-US" sz="2800" dirty="0"/>
              <a:t> </a:t>
            </a:r>
            <a:br>
              <a:rPr lang="en-US" altLang="en-US" sz="2800" dirty="0"/>
            </a:br>
            <a:endParaRPr lang="en-US" altLang="en-US" sz="2800" dirty="0"/>
          </a:p>
        </p:txBody>
      </p:sp>
    </p:spTree>
    <p:extLst>
      <p:ext uri="{BB962C8B-B14F-4D97-AF65-F5344CB8AC3E}">
        <p14:creationId xmlns:p14="http://schemas.microsoft.com/office/powerpoint/2010/main" val="2107027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34777" y="0"/>
            <a:ext cx="11738919" cy="6858000"/>
          </a:xfrm>
        </p:spPr>
        <p:txBody>
          <a:bodyPr>
            <a:normAutofit/>
          </a:bodyPr>
          <a:lstStyle/>
          <a:p>
            <a:pPr algn="l" eaLnBrk="1" hangingPunct="1"/>
            <a:r>
              <a:rPr lang="en-US" altLang="en-US" sz="2400" dirty="0"/>
              <a:t>(b)(2) Sanctions in the District Where the Action Is Pending.</a:t>
            </a:r>
            <a:br>
              <a:rPr lang="en-US" altLang="en-US" sz="2400" dirty="0"/>
            </a:br>
            <a:r>
              <a:rPr lang="en-US" altLang="en-US" sz="2400" dirty="0"/>
              <a:t>(A) For Not Obeying a Discovery Order. If a party or a party's officer, director, or managing agent ...fails to obey an order to provide or permit discovery, including an order under Rule 26(f), 35, or 37(a), the court where the action is pending may issue further just orders. </a:t>
            </a:r>
            <a:br>
              <a:rPr lang="en-US" altLang="en-US" sz="2400" dirty="0"/>
            </a:br>
            <a:r>
              <a:rPr lang="en-US" altLang="en-US" sz="2400" dirty="0"/>
              <a:t>They may include the following:</a:t>
            </a:r>
            <a:br>
              <a:rPr lang="en-US" altLang="en-US" sz="2400" dirty="0"/>
            </a:br>
            <a:r>
              <a:rPr lang="en-US" altLang="en-US" sz="2400" dirty="0"/>
              <a:t>(</a:t>
            </a:r>
            <a:r>
              <a:rPr lang="en-US" altLang="en-US" sz="2400" dirty="0" err="1"/>
              <a:t>i</a:t>
            </a:r>
            <a:r>
              <a:rPr lang="en-US" altLang="en-US" sz="2400" dirty="0"/>
              <a:t>) directing that the matters embraced in the order or other designated facts be taken as established for purposes of the action, as the prevailing party claims; </a:t>
            </a:r>
            <a:br>
              <a:rPr lang="en-US" altLang="en-US" sz="2400" dirty="0"/>
            </a:br>
            <a:r>
              <a:rPr lang="en-US" altLang="en-US" sz="2400" dirty="0"/>
              <a:t>(ii) prohibiting the disobedient party from supporting or opposing designated claims or defenses, or from introducing designated matters in evidence; </a:t>
            </a:r>
            <a:br>
              <a:rPr lang="en-US" altLang="en-US" sz="2400" dirty="0"/>
            </a:br>
            <a:r>
              <a:rPr lang="en-US" altLang="en-US" sz="2400" dirty="0"/>
              <a:t>(iii) striking pleadings in whole or in part; </a:t>
            </a:r>
            <a:br>
              <a:rPr lang="en-US" altLang="en-US" sz="2400" dirty="0"/>
            </a:br>
            <a:r>
              <a:rPr lang="en-US" altLang="en-US" sz="2400" dirty="0"/>
              <a:t>(iv) staying further proceedings until the order is obeyed; </a:t>
            </a:r>
            <a:br>
              <a:rPr lang="en-US" altLang="en-US" sz="2400" dirty="0"/>
            </a:br>
            <a:r>
              <a:rPr lang="en-US" altLang="en-US" sz="2400" dirty="0"/>
              <a:t>(v) dismissing the action or proceeding in whole or in part; </a:t>
            </a:r>
            <a:br>
              <a:rPr lang="en-US" altLang="en-US" sz="2400" dirty="0"/>
            </a:br>
            <a:r>
              <a:rPr lang="en-US" altLang="en-US" sz="2400" dirty="0"/>
              <a:t>(vi) rendering a default judgment against the disobedient party</a:t>
            </a:r>
          </a:p>
        </p:txBody>
      </p:sp>
    </p:spTree>
    <p:extLst>
      <p:ext uri="{BB962C8B-B14F-4D97-AF65-F5344CB8AC3E}">
        <p14:creationId xmlns:p14="http://schemas.microsoft.com/office/powerpoint/2010/main" val="33581041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72995" y="197708"/>
            <a:ext cx="12019005" cy="6561438"/>
          </a:xfrm>
        </p:spPr>
        <p:txBody>
          <a:bodyPr>
            <a:normAutofit/>
          </a:bodyPr>
          <a:lstStyle/>
          <a:p>
            <a:pPr algn="l" eaLnBrk="1" hangingPunct="1"/>
            <a:r>
              <a:rPr lang="en-CA" altLang="en-US" sz="2800" dirty="0"/>
              <a:t>37(c) </a:t>
            </a:r>
            <a:r>
              <a:rPr lang="en-CA" altLang="en-US" sz="2800" b="1" i="1" dirty="0"/>
              <a:t>Failure to Disclose</a:t>
            </a:r>
            <a:r>
              <a:rPr lang="en-CA" altLang="en-US" sz="2800" dirty="0"/>
              <a:t>; to Supplement an Earlier Response, or to Admit.</a:t>
            </a:r>
            <a:br>
              <a:rPr lang="en-US" altLang="en-US" sz="2800" dirty="0"/>
            </a:br>
            <a:r>
              <a:rPr lang="en-CA" altLang="en-US" sz="2800" dirty="0"/>
              <a:t>(1) Failure to Disclose or Supplement. </a:t>
            </a:r>
            <a:br>
              <a:rPr lang="en-US" altLang="en-US" sz="2800" dirty="0"/>
            </a:br>
            <a:r>
              <a:rPr lang="en-CA" altLang="en-US" sz="2800" dirty="0"/>
              <a:t>If a party fails to provide information or identify a witness as required by Rule 26(a) or 26(e), </a:t>
            </a:r>
            <a:r>
              <a:rPr lang="en-CA" altLang="en-US" sz="2800" b="1" i="1" dirty="0"/>
              <a:t>the party is not allowed to use that information</a:t>
            </a:r>
            <a:r>
              <a:rPr lang="en-CA" altLang="en-US" sz="2800" dirty="0"/>
              <a:t> or witness to supply evidence on a motion, at a hearing, or at a trial, unless the failure was substantially justified or is harmless. In addition to or instead of this sanction, the court, on motion and after giving an opportunity to be heard:</a:t>
            </a:r>
            <a:br>
              <a:rPr lang="en-US" altLang="en-US" sz="2800" dirty="0"/>
            </a:br>
            <a:r>
              <a:rPr lang="en-CA" altLang="en-US" sz="2800" dirty="0"/>
              <a:t>(A) may order payment of the reasonable expenses, including attorney's fees, caused by the failure;</a:t>
            </a:r>
            <a:br>
              <a:rPr lang="en-US" altLang="en-US" sz="2800" dirty="0"/>
            </a:br>
            <a:r>
              <a:rPr lang="en-CA" altLang="en-US" sz="2800" dirty="0"/>
              <a:t>(B) may inform the jury of the party's failure; and </a:t>
            </a:r>
            <a:br>
              <a:rPr lang="en-US" altLang="en-US" sz="2800" dirty="0"/>
            </a:br>
            <a:r>
              <a:rPr lang="en-CA" altLang="en-US" sz="2800" dirty="0"/>
              <a:t>(C) may impose other appropriate sanctions, including any of the orders listed in Rule 37(b)(2)(A)(</a:t>
            </a:r>
            <a:r>
              <a:rPr lang="en-CA" altLang="en-US" sz="2800" dirty="0" err="1"/>
              <a:t>i</a:t>
            </a:r>
            <a:r>
              <a:rPr lang="en-CA" altLang="en-US" sz="2800" dirty="0"/>
              <a:t>)-(vi).</a:t>
            </a:r>
            <a:br>
              <a:rPr lang="en-US" altLang="en-US" sz="2800" dirty="0"/>
            </a:br>
            <a:endParaRPr lang="en-US" altLang="en-US" sz="2800" dirty="0"/>
          </a:p>
        </p:txBody>
      </p:sp>
    </p:spTree>
    <p:extLst>
      <p:ext uri="{BB962C8B-B14F-4D97-AF65-F5344CB8AC3E}">
        <p14:creationId xmlns:p14="http://schemas.microsoft.com/office/powerpoint/2010/main" val="42603896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6010961"/>
          </a:xfrm>
        </p:spPr>
        <p:txBody>
          <a:bodyPr/>
          <a:lstStyle/>
          <a:p>
            <a:r>
              <a:rPr lang="en-US" dirty="0"/>
              <a:t>protective orders</a:t>
            </a:r>
          </a:p>
        </p:txBody>
      </p:sp>
    </p:spTree>
    <p:extLst>
      <p:ext uri="{BB962C8B-B14F-4D97-AF65-F5344CB8AC3E}">
        <p14:creationId xmlns:p14="http://schemas.microsoft.com/office/powerpoint/2010/main" val="38138874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009900" y="1063626"/>
            <a:ext cx="6172200" cy="4708525"/>
          </a:xfrm>
        </p:spPr>
        <p:txBody>
          <a:bodyPr/>
          <a:lstStyle/>
          <a:p>
            <a:pPr eaLnBrk="1" hangingPunct="1"/>
            <a:r>
              <a:rPr lang="en-US" altLang="en-US"/>
              <a:t>terminating litigation before trial</a:t>
            </a:r>
            <a:br>
              <a:rPr lang="en-US" altLang="en-US"/>
            </a:br>
            <a:endParaRPr lang="en-US" altLang="en-US"/>
          </a:p>
        </p:txBody>
      </p:sp>
      <p:sp>
        <p:nvSpPr>
          <p:cNvPr id="1024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1559562-FFFF-4F8F-87EF-ED251660D30A}" type="slidenum">
              <a:rPr lang="en-US" altLang="en-US" sz="900">
                <a:solidFill>
                  <a:srgbClr val="898989"/>
                </a:solidFill>
              </a:rPr>
              <a:pPr>
                <a:spcBef>
                  <a:spcPct val="0"/>
                </a:spcBef>
                <a:buFontTx/>
                <a:buNone/>
              </a:pPr>
              <a:t>48</a:t>
            </a:fld>
            <a:endParaRPr lang="en-US" altLang="en-US" sz="900">
              <a:solidFill>
                <a:srgbClr val="898989"/>
              </a:solidFill>
            </a:endParaRPr>
          </a:p>
        </p:txBody>
      </p:sp>
    </p:spTree>
    <p:extLst>
      <p:ext uri="{BB962C8B-B14F-4D97-AF65-F5344CB8AC3E}">
        <p14:creationId xmlns:p14="http://schemas.microsoft.com/office/powerpoint/2010/main" val="37698832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38450" y="1063626"/>
            <a:ext cx="6343650" cy="4651375"/>
          </a:xfrm>
        </p:spPr>
        <p:txBody>
          <a:bodyPr/>
          <a:lstStyle/>
          <a:p>
            <a:pPr eaLnBrk="1" hangingPunct="1"/>
            <a:r>
              <a:rPr lang="en-US" altLang="en-US"/>
              <a:t>12(b)(6)</a:t>
            </a:r>
            <a:br>
              <a:rPr lang="en-US" altLang="en-US"/>
            </a:br>
            <a:br>
              <a:rPr lang="en-US" altLang="en-US"/>
            </a:br>
            <a:r>
              <a:rPr lang="en-US" altLang="en-US"/>
              <a:t>failure to state a claim</a:t>
            </a:r>
          </a:p>
        </p:txBody>
      </p:sp>
      <p:sp>
        <p:nvSpPr>
          <p:cNvPr id="112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02C03A9-83A9-415D-8B83-E811EEC8E0C1}" type="slidenum">
              <a:rPr lang="en-US" altLang="en-US" sz="900">
                <a:solidFill>
                  <a:srgbClr val="898989"/>
                </a:solidFill>
              </a:rPr>
              <a:pPr>
                <a:spcBef>
                  <a:spcPct val="0"/>
                </a:spcBef>
                <a:buFontTx/>
                <a:buNone/>
              </a:pPr>
              <a:t>49</a:t>
            </a:fld>
            <a:endParaRPr lang="en-US" altLang="en-US" sz="900">
              <a:solidFill>
                <a:srgbClr val="898989"/>
              </a:solidFill>
            </a:endParaRPr>
          </a:p>
        </p:txBody>
      </p:sp>
    </p:spTree>
    <p:extLst>
      <p:ext uri="{BB962C8B-B14F-4D97-AF65-F5344CB8AC3E}">
        <p14:creationId xmlns:p14="http://schemas.microsoft.com/office/powerpoint/2010/main" val="356904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537075"/>
          </a:xfrm>
        </p:spPr>
        <p:txBody>
          <a:bodyPr/>
          <a:lstStyle/>
          <a:p>
            <a:pPr eaLnBrk="1" hangingPunct="1"/>
            <a:r>
              <a:rPr lang="en-US" altLang="en-US"/>
              <a:t>attorney-client privilege</a:t>
            </a:r>
          </a:p>
        </p:txBody>
      </p:sp>
    </p:spTree>
    <p:extLst>
      <p:ext uri="{BB962C8B-B14F-4D97-AF65-F5344CB8AC3E}">
        <p14:creationId xmlns:p14="http://schemas.microsoft.com/office/powerpoint/2010/main" val="10872326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52750" y="1063626"/>
            <a:ext cx="6229350" cy="4422775"/>
          </a:xfrm>
        </p:spPr>
        <p:txBody>
          <a:bodyPr/>
          <a:lstStyle/>
          <a:p>
            <a:pPr eaLnBrk="1" hangingPunct="1"/>
            <a:r>
              <a:rPr lang="en-US" altLang="en-US"/>
              <a:t>12(c)</a:t>
            </a:r>
            <a:br>
              <a:rPr lang="en-US" altLang="en-US"/>
            </a:br>
            <a:br>
              <a:rPr lang="en-US" altLang="en-US"/>
            </a:br>
            <a:r>
              <a:rPr lang="en-US" altLang="en-US"/>
              <a:t>motion for  judgment on the pleadings</a:t>
            </a:r>
          </a:p>
        </p:txBody>
      </p:sp>
      <p:sp>
        <p:nvSpPr>
          <p:cNvPr id="122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08771AA-1A4F-45E4-A043-29CA9D53D62C}" type="slidenum">
              <a:rPr lang="en-US" altLang="en-US" sz="900">
                <a:solidFill>
                  <a:srgbClr val="898989"/>
                </a:solidFill>
              </a:rPr>
              <a:pPr>
                <a:spcBef>
                  <a:spcPct val="0"/>
                </a:spcBef>
                <a:buFontTx/>
                <a:buNone/>
              </a:pPr>
              <a:t>50</a:t>
            </a:fld>
            <a:endParaRPr lang="en-US" altLang="en-US" sz="900">
              <a:solidFill>
                <a:srgbClr val="898989"/>
              </a:solidFill>
            </a:endParaRPr>
          </a:p>
        </p:txBody>
      </p:sp>
    </p:spTree>
    <p:extLst>
      <p:ext uri="{BB962C8B-B14F-4D97-AF65-F5344CB8AC3E}">
        <p14:creationId xmlns:p14="http://schemas.microsoft.com/office/powerpoint/2010/main" val="34705052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27264" y="1131888"/>
            <a:ext cx="7812087" cy="4464050"/>
          </a:xfrm>
        </p:spPr>
        <p:txBody>
          <a:bodyPr/>
          <a:lstStyle/>
          <a:p>
            <a:r>
              <a:rPr lang="en-US" altLang="en-US"/>
              <a:t>How can a </a:t>
            </a:r>
            <a:r>
              <a:rPr lang="en-US" altLang="en-US" i="1"/>
              <a:t>plaintiff</a:t>
            </a:r>
            <a:r>
              <a:rPr lang="en-US" altLang="en-US"/>
              <a:t> receive a motion for a judgment on the pleadings?</a:t>
            </a:r>
          </a:p>
        </p:txBody>
      </p:sp>
    </p:spTree>
    <p:extLst>
      <p:ext uri="{BB962C8B-B14F-4D97-AF65-F5344CB8AC3E}">
        <p14:creationId xmlns:p14="http://schemas.microsoft.com/office/powerpoint/2010/main" val="1293774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112964" y="1131889"/>
            <a:ext cx="7926387" cy="4454525"/>
          </a:xfrm>
        </p:spPr>
        <p:txBody>
          <a:bodyPr/>
          <a:lstStyle/>
          <a:p>
            <a:r>
              <a:rPr lang="en-US" altLang="en-US"/>
              <a:t>evidentiary insufficiency</a:t>
            </a:r>
          </a:p>
        </p:txBody>
      </p:sp>
    </p:spTree>
    <p:extLst>
      <p:ext uri="{BB962C8B-B14F-4D97-AF65-F5344CB8AC3E}">
        <p14:creationId xmlns:p14="http://schemas.microsoft.com/office/powerpoint/2010/main" val="33910338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8176" y="1131888"/>
            <a:ext cx="8131175" cy="4686300"/>
          </a:xfrm>
        </p:spPr>
        <p:txBody>
          <a:bodyPr/>
          <a:lstStyle/>
          <a:p>
            <a:pPr eaLnBrk="1" hangingPunct="1"/>
            <a:r>
              <a:rPr lang="en-US" altLang="en-US"/>
              <a:t>summary judgment</a:t>
            </a:r>
            <a:br>
              <a:rPr lang="en-US" altLang="en-US"/>
            </a:br>
            <a:br>
              <a:rPr lang="en-US" altLang="en-US"/>
            </a:br>
            <a:r>
              <a:rPr lang="en-US" altLang="en-US"/>
              <a:t>directed verdict</a:t>
            </a:r>
            <a:br>
              <a:rPr lang="en-US" altLang="en-US"/>
            </a:br>
            <a:br>
              <a:rPr lang="en-US" altLang="en-US"/>
            </a:br>
            <a:r>
              <a:rPr lang="en-US" altLang="en-US"/>
              <a:t>judgment notwithstanding the verdict</a:t>
            </a:r>
          </a:p>
        </p:txBody>
      </p:sp>
    </p:spTree>
    <p:extLst>
      <p:ext uri="{BB962C8B-B14F-4D97-AF65-F5344CB8AC3E}">
        <p14:creationId xmlns:p14="http://schemas.microsoft.com/office/powerpoint/2010/main" val="41781012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09900" y="1063626"/>
            <a:ext cx="6172200" cy="4651375"/>
          </a:xfrm>
        </p:spPr>
        <p:txBody>
          <a:bodyPr/>
          <a:lstStyle/>
          <a:p>
            <a:pPr eaLnBrk="1" hangingPunct="1"/>
            <a:r>
              <a:rPr lang="en-US" altLang="en-US"/>
              <a:t>burden of pleading</a:t>
            </a:r>
            <a:br>
              <a:rPr lang="en-US" altLang="en-US"/>
            </a:br>
            <a:br>
              <a:rPr lang="en-US" altLang="en-US"/>
            </a:br>
            <a:r>
              <a:rPr lang="en-US" altLang="en-US"/>
              <a:t>burden of production</a:t>
            </a:r>
            <a:br>
              <a:rPr lang="en-US" altLang="en-US"/>
            </a:br>
            <a:br>
              <a:rPr lang="en-US" altLang="en-US"/>
            </a:br>
            <a:r>
              <a:rPr lang="en-US" altLang="en-US"/>
              <a:t>burden of persuasion</a:t>
            </a:r>
          </a:p>
        </p:txBody>
      </p:sp>
    </p:spTree>
    <p:extLst>
      <p:ext uri="{BB962C8B-B14F-4D97-AF65-F5344CB8AC3E}">
        <p14:creationId xmlns:p14="http://schemas.microsoft.com/office/powerpoint/2010/main" val="15781633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895600" y="1063626"/>
            <a:ext cx="6286500" cy="4651375"/>
          </a:xfrm>
        </p:spPr>
        <p:txBody>
          <a:bodyPr/>
          <a:lstStyle/>
          <a:p>
            <a:pPr eaLnBrk="1" hangingPunct="1"/>
            <a:r>
              <a:rPr lang="en-US" altLang="en-US"/>
              <a:t>burden of production </a:t>
            </a:r>
            <a:br>
              <a:rPr lang="en-US" altLang="en-US"/>
            </a:br>
            <a:br>
              <a:rPr lang="en-US" altLang="en-US"/>
            </a:br>
            <a:r>
              <a:rPr lang="en-US" altLang="en-US"/>
              <a:t>burden of providing evidence such that a reasonable jury could find in your favor</a:t>
            </a:r>
          </a:p>
        </p:txBody>
      </p:sp>
    </p:spTree>
    <p:extLst>
      <p:ext uri="{BB962C8B-B14F-4D97-AF65-F5344CB8AC3E}">
        <p14:creationId xmlns:p14="http://schemas.microsoft.com/office/powerpoint/2010/main" val="37885962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09900" y="1063626"/>
            <a:ext cx="6172200" cy="4708525"/>
          </a:xfrm>
        </p:spPr>
        <p:txBody>
          <a:bodyPr/>
          <a:lstStyle/>
          <a:p>
            <a:pPr eaLnBrk="1" hangingPunct="1"/>
            <a:r>
              <a:rPr lang="en-US" altLang="en-US"/>
              <a:t>burden of persuasion</a:t>
            </a:r>
            <a:br>
              <a:rPr lang="en-US" altLang="en-US"/>
            </a:br>
            <a:br>
              <a:rPr lang="en-US" altLang="en-US"/>
            </a:br>
            <a:r>
              <a:rPr lang="en-US" altLang="en-US"/>
              <a:t>if in doubt that the standard of proof is satisfied, then must find against the party who had the burden</a:t>
            </a:r>
          </a:p>
        </p:txBody>
      </p:sp>
    </p:spTree>
    <p:extLst>
      <p:ext uri="{BB962C8B-B14F-4D97-AF65-F5344CB8AC3E}">
        <p14:creationId xmlns:p14="http://schemas.microsoft.com/office/powerpoint/2010/main" val="25971806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67050" y="1063626"/>
            <a:ext cx="6115050" cy="4479925"/>
          </a:xfrm>
        </p:spPr>
        <p:txBody>
          <a:bodyPr>
            <a:normAutofit fontScale="90000"/>
          </a:bodyPr>
          <a:lstStyle/>
          <a:p>
            <a:pPr eaLnBrk="1" hangingPunct="1"/>
            <a:r>
              <a:rPr lang="en-US" altLang="en-US"/>
              <a:t>P satisfied his burden of production at trial concerning every element of the cause of action</a:t>
            </a:r>
            <a:br>
              <a:rPr lang="en-US" altLang="en-US"/>
            </a:br>
            <a:br>
              <a:rPr lang="en-US" altLang="en-US"/>
            </a:br>
            <a:r>
              <a:rPr lang="en-US" altLang="en-US"/>
              <a:t>D offers no evidence</a:t>
            </a:r>
            <a:br>
              <a:rPr lang="en-US" altLang="en-US"/>
            </a:br>
            <a:br>
              <a:rPr lang="en-US" altLang="en-US"/>
            </a:br>
            <a:r>
              <a:rPr lang="en-US" altLang="en-US"/>
              <a:t>directed verdict for P?</a:t>
            </a:r>
          </a:p>
        </p:txBody>
      </p:sp>
    </p:spTree>
    <p:extLst>
      <p:ext uri="{BB962C8B-B14F-4D97-AF65-F5344CB8AC3E}">
        <p14:creationId xmlns:p14="http://schemas.microsoft.com/office/powerpoint/2010/main" val="24080070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952750" y="1063626"/>
            <a:ext cx="6229350" cy="4594225"/>
          </a:xfrm>
        </p:spPr>
        <p:txBody>
          <a:bodyPr/>
          <a:lstStyle/>
          <a:p>
            <a:pPr eaLnBrk="1" hangingPunct="1"/>
            <a:r>
              <a:rPr lang="en-US" altLang="en-US"/>
              <a:t>Rule 50</a:t>
            </a:r>
            <a:br>
              <a:rPr lang="en-US" altLang="en-US"/>
            </a:br>
            <a:r>
              <a:rPr lang="en-US" altLang="en-US"/>
              <a:t>Judgment as a Matter of Law</a:t>
            </a:r>
          </a:p>
        </p:txBody>
      </p:sp>
    </p:spTree>
    <p:extLst>
      <p:ext uri="{BB962C8B-B14F-4D97-AF65-F5344CB8AC3E}">
        <p14:creationId xmlns:p14="http://schemas.microsoft.com/office/powerpoint/2010/main" val="34851565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3626"/>
            <a:ext cx="8610600" cy="4594225"/>
          </a:xfrm>
        </p:spPr>
        <p:txBody>
          <a:bodyPr rtlCol="0">
            <a:normAutofit fontScale="90000"/>
          </a:bodyPr>
          <a:lstStyle/>
          <a:p>
            <a:pPr>
              <a:defRPr/>
            </a:pPr>
            <a:r>
              <a:rPr lang="en-US" dirty="0"/>
              <a:t>Rule 56. Summary Judgment</a:t>
            </a:r>
            <a:br>
              <a:rPr lang="en-US" dirty="0"/>
            </a:br>
            <a:br>
              <a:rPr lang="en-US" dirty="0"/>
            </a:br>
            <a:r>
              <a:rPr lang="en-US" dirty="0"/>
              <a:t>(c)(2) The judgment sought should be rendered if the pleadings, the discovery and disclosure materials on file, and any affidavits show that there is no genuine issue as to any material fact and that the </a:t>
            </a:r>
            <a:r>
              <a:rPr lang="en-US" dirty="0" err="1"/>
              <a:t>movant</a:t>
            </a:r>
            <a:r>
              <a:rPr lang="en-US" dirty="0"/>
              <a:t> is entitled to judgment as a matter of law.</a:t>
            </a:r>
            <a:br>
              <a:rPr lang="en-US" dirty="0"/>
            </a:br>
            <a:br>
              <a:rPr lang="en-US" dirty="0"/>
            </a:br>
            <a:endParaRPr lang="en-US" dirty="0"/>
          </a:p>
        </p:txBody>
      </p:sp>
      <p:sp>
        <p:nvSpPr>
          <p:cNvPr id="215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FA772F-D72E-484A-A75E-8208F8C13B82}" type="slidenum">
              <a:rPr lang="en-US" altLang="en-US" sz="900">
                <a:solidFill>
                  <a:srgbClr val="898989"/>
                </a:solidFill>
              </a:rPr>
              <a:pPr>
                <a:spcBef>
                  <a:spcPct val="0"/>
                </a:spcBef>
                <a:buFontTx/>
                <a:buNone/>
              </a:pPr>
              <a:t>59</a:t>
            </a:fld>
            <a:endParaRPr lang="en-US" altLang="en-US" sz="900">
              <a:solidFill>
                <a:srgbClr val="898989"/>
              </a:solidFill>
            </a:endParaRPr>
          </a:p>
        </p:txBody>
      </p:sp>
    </p:spTree>
    <p:extLst>
      <p:ext uri="{BB962C8B-B14F-4D97-AF65-F5344CB8AC3E}">
        <p14:creationId xmlns:p14="http://schemas.microsoft.com/office/powerpoint/2010/main" val="391389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3A44D-296C-7E4E-A9E7-8A57D14E4DF7}"/>
              </a:ext>
            </a:extLst>
          </p:cNvPr>
          <p:cNvSpPr>
            <a:spLocks noGrp="1"/>
          </p:cNvSpPr>
          <p:nvPr>
            <p:ph type="title"/>
          </p:nvPr>
        </p:nvSpPr>
        <p:spPr>
          <a:xfrm>
            <a:off x="372533" y="365125"/>
            <a:ext cx="10981267" cy="6205008"/>
          </a:xfrm>
        </p:spPr>
        <p:txBody>
          <a:bodyPr>
            <a:normAutofit/>
          </a:bodyPr>
          <a:lstStyle/>
          <a:p>
            <a:r>
              <a:rPr lang="en-US" dirty="0"/>
              <a:t>MR 3.3: (a) A lawyer shall not knowingly:</a:t>
            </a:r>
            <a:br>
              <a:rPr lang="en-US" dirty="0"/>
            </a:br>
            <a:r>
              <a:rPr lang="en-US" dirty="0"/>
              <a:t>(3)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a:t>
            </a:r>
          </a:p>
        </p:txBody>
      </p:sp>
    </p:spTree>
    <p:extLst>
      <p:ext uri="{BB962C8B-B14F-4D97-AF65-F5344CB8AC3E}">
        <p14:creationId xmlns:p14="http://schemas.microsoft.com/office/powerpoint/2010/main" val="8003114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800" y="1063626"/>
            <a:ext cx="8382000" cy="4765675"/>
          </a:xfrm>
        </p:spPr>
        <p:txBody>
          <a:bodyPr>
            <a:normAutofit fontScale="90000"/>
          </a:bodyPr>
          <a:lstStyle/>
          <a:p>
            <a:pPr algn="l" eaLnBrk="1" hangingPunct="1"/>
            <a:r>
              <a:rPr lang="en-US" altLang="en-US"/>
              <a:t>- P sues D for negligence</a:t>
            </a:r>
            <a:br>
              <a:rPr lang="en-US" altLang="en-US"/>
            </a:br>
            <a:r>
              <a:rPr lang="en-US" altLang="en-US"/>
              <a:t>- P offers evidence that at trial would satisfy the burden of production concerning negligence and damages but nothing concerning causation</a:t>
            </a:r>
            <a:br>
              <a:rPr lang="en-US" altLang="en-US"/>
            </a:br>
            <a:r>
              <a:rPr lang="en-US" altLang="en-US"/>
              <a:t>- D offers no evidence and moves for summary judgment</a:t>
            </a:r>
            <a:br>
              <a:rPr lang="en-US" altLang="en-US"/>
            </a:br>
            <a:endParaRPr lang="en-US" altLang="en-US"/>
          </a:p>
        </p:txBody>
      </p:sp>
      <p:sp>
        <p:nvSpPr>
          <p:cNvPr id="2253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8D17624-17FC-4E9B-BEFE-FDF5304FF511}" type="slidenum">
              <a:rPr lang="en-US" altLang="en-US" sz="900">
                <a:solidFill>
                  <a:srgbClr val="898989"/>
                </a:solidFill>
              </a:rPr>
              <a:pPr>
                <a:spcBef>
                  <a:spcPct val="0"/>
                </a:spcBef>
                <a:buFontTx/>
                <a:buNone/>
              </a:pPr>
              <a:t>60</a:t>
            </a:fld>
            <a:endParaRPr lang="en-US" altLang="en-US" sz="900">
              <a:solidFill>
                <a:srgbClr val="898989"/>
              </a:solidFill>
            </a:endParaRPr>
          </a:p>
        </p:txBody>
      </p:sp>
    </p:spTree>
    <p:extLst>
      <p:ext uri="{BB962C8B-B14F-4D97-AF65-F5344CB8AC3E}">
        <p14:creationId xmlns:p14="http://schemas.microsoft.com/office/powerpoint/2010/main" val="5367251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895600" y="1063626"/>
            <a:ext cx="6286500" cy="4765675"/>
          </a:xfrm>
        </p:spPr>
        <p:txBody>
          <a:bodyPr>
            <a:normAutofit fontScale="90000"/>
          </a:bodyPr>
          <a:lstStyle/>
          <a:p>
            <a:pPr eaLnBrk="1" hangingPunct="1"/>
            <a:r>
              <a:rPr lang="en-US" altLang="en-US"/>
              <a:t>summary judgment for defendant concerning a cause of action</a:t>
            </a:r>
            <a:br>
              <a:rPr lang="en-US" altLang="en-US"/>
            </a:br>
            <a:br>
              <a:rPr lang="en-US" altLang="en-US"/>
            </a:br>
            <a:r>
              <a:rPr lang="en-US" altLang="en-US"/>
              <a:t>no reasonable jury could find for the plaintiff with respect to at least </a:t>
            </a:r>
            <a:r>
              <a:rPr lang="en-US" altLang="en-US" i="1"/>
              <a:t>one</a:t>
            </a:r>
            <a:r>
              <a:rPr lang="en-US" altLang="en-US"/>
              <a:t> element of the cause of action</a:t>
            </a:r>
          </a:p>
        </p:txBody>
      </p:sp>
      <p:sp>
        <p:nvSpPr>
          <p:cNvPr id="2355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8B6823-C7F5-4F02-84FF-6DE2B9E8351B}" type="slidenum">
              <a:rPr lang="en-US" altLang="en-US" sz="900">
                <a:solidFill>
                  <a:srgbClr val="898989"/>
                </a:solidFill>
              </a:rPr>
              <a:pPr>
                <a:spcBef>
                  <a:spcPct val="0"/>
                </a:spcBef>
                <a:buFontTx/>
                <a:buNone/>
              </a:pPr>
              <a:t>61</a:t>
            </a:fld>
            <a:endParaRPr lang="en-US" altLang="en-US" sz="900">
              <a:solidFill>
                <a:srgbClr val="898989"/>
              </a:solidFill>
            </a:endParaRPr>
          </a:p>
        </p:txBody>
      </p:sp>
    </p:spTree>
    <p:extLst>
      <p:ext uri="{BB962C8B-B14F-4D97-AF65-F5344CB8AC3E}">
        <p14:creationId xmlns:p14="http://schemas.microsoft.com/office/powerpoint/2010/main" val="22151323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895600" y="1063626"/>
            <a:ext cx="6286500" cy="4708525"/>
          </a:xfrm>
        </p:spPr>
        <p:txBody>
          <a:bodyPr>
            <a:normAutofit fontScale="90000"/>
          </a:bodyPr>
          <a:lstStyle/>
          <a:p>
            <a:pPr eaLnBrk="1" hangingPunct="1"/>
            <a:r>
              <a:rPr lang="en-US" altLang="en-US"/>
              <a:t>- P sues D for negligence</a:t>
            </a:r>
            <a:br>
              <a:rPr lang="en-US" altLang="en-US"/>
            </a:br>
            <a:r>
              <a:rPr lang="en-US" altLang="en-US"/>
              <a:t>- P offers sufficient evidence concerning negligence, causation and damages such that a reasonable jury </a:t>
            </a:r>
            <a:r>
              <a:rPr lang="en-US" altLang="en-US" i="1"/>
              <a:t>would have </a:t>
            </a:r>
            <a:r>
              <a:rPr lang="en-US" altLang="en-US"/>
              <a:t>to find in his favor</a:t>
            </a:r>
            <a:br>
              <a:rPr lang="en-US" altLang="en-US"/>
            </a:br>
            <a:r>
              <a:rPr lang="en-US" altLang="en-US"/>
              <a:t>- D offers no evidence</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A210AAB-C994-4138-9EB6-E51F883063B8}" type="slidenum">
              <a:rPr lang="en-US" altLang="en-US" sz="900">
                <a:solidFill>
                  <a:srgbClr val="898989"/>
                </a:solidFill>
              </a:rPr>
              <a:pPr>
                <a:spcBef>
                  <a:spcPct val="0"/>
                </a:spcBef>
                <a:buFontTx/>
                <a:buNone/>
              </a:pPr>
              <a:t>62</a:t>
            </a:fld>
            <a:endParaRPr lang="en-US" altLang="en-US" sz="900">
              <a:solidFill>
                <a:srgbClr val="898989"/>
              </a:solidFill>
            </a:endParaRPr>
          </a:p>
        </p:txBody>
      </p:sp>
    </p:spTree>
    <p:extLst>
      <p:ext uri="{BB962C8B-B14F-4D97-AF65-F5344CB8AC3E}">
        <p14:creationId xmlns:p14="http://schemas.microsoft.com/office/powerpoint/2010/main" val="32151604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067050" y="1063626"/>
            <a:ext cx="6115050" cy="4594225"/>
          </a:xfrm>
        </p:spPr>
        <p:txBody>
          <a:bodyPr>
            <a:normAutofit fontScale="90000"/>
          </a:bodyPr>
          <a:lstStyle/>
          <a:p>
            <a:pPr eaLnBrk="1" hangingPunct="1"/>
            <a:r>
              <a:rPr lang="en-US" altLang="en-US"/>
              <a:t>summary judgment for plaintiff concerning a cause of action</a:t>
            </a:r>
            <a:br>
              <a:rPr lang="en-US" altLang="en-US"/>
            </a:br>
            <a:br>
              <a:rPr lang="en-US" altLang="en-US"/>
            </a:br>
            <a:r>
              <a:rPr lang="en-US" altLang="en-US"/>
              <a:t>no reasonable jury could find for the defendant with respect to </a:t>
            </a:r>
            <a:r>
              <a:rPr lang="en-US" altLang="en-US" i="1"/>
              <a:t>each</a:t>
            </a:r>
            <a:r>
              <a:rPr lang="en-US" altLang="en-US"/>
              <a:t> element of the cause of action</a:t>
            </a: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97A494-D1E8-4C40-8B4F-91C409496446}" type="slidenum">
              <a:rPr lang="en-US" altLang="en-US" sz="900">
                <a:solidFill>
                  <a:srgbClr val="898989"/>
                </a:solidFill>
              </a:rPr>
              <a:pPr>
                <a:spcBef>
                  <a:spcPct val="0"/>
                </a:spcBef>
                <a:buFontTx/>
                <a:buNone/>
              </a:pPr>
              <a:t>63</a:t>
            </a:fld>
            <a:endParaRPr lang="en-US" altLang="en-US" sz="900">
              <a:solidFill>
                <a:srgbClr val="898989"/>
              </a:solidFill>
            </a:endParaRPr>
          </a:p>
        </p:txBody>
      </p:sp>
    </p:spTree>
    <p:extLst>
      <p:ext uri="{BB962C8B-B14F-4D97-AF65-F5344CB8AC3E}">
        <p14:creationId xmlns:p14="http://schemas.microsoft.com/office/powerpoint/2010/main" val="2390291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458200" cy="4651375"/>
          </a:xfrm>
        </p:spPr>
        <p:txBody>
          <a:bodyPr/>
          <a:lstStyle/>
          <a:p>
            <a:pPr algn="l" eaLnBrk="1" hangingPunct="1"/>
            <a:r>
              <a:rPr lang="en-US" altLang="en-US"/>
              <a:t>- P sues D for negligence</a:t>
            </a:r>
            <a:br>
              <a:rPr lang="en-US" altLang="en-US"/>
            </a:br>
            <a:r>
              <a:rPr lang="en-US" altLang="en-US"/>
              <a:t>- P offers sufficient evidence concerning negligence, causation and damages such that a reasonable jury </a:t>
            </a:r>
            <a:r>
              <a:rPr lang="en-US" altLang="en-US" i="1"/>
              <a:t>would have </a:t>
            </a:r>
            <a:r>
              <a:rPr lang="en-US" altLang="en-US"/>
              <a:t>to find in his favor </a:t>
            </a:r>
            <a:br>
              <a:rPr lang="en-US" altLang="en-US"/>
            </a:br>
            <a:r>
              <a:rPr lang="en-US" altLang="en-US"/>
              <a:t>- D offers rebutting evidence concerning causation</a:t>
            </a:r>
          </a:p>
        </p:txBody>
      </p:sp>
      <p:sp>
        <p:nvSpPr>
          <p:cNvPr id="2662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213CF23-AFF1-4515-AD84-8FB8B97CA391}" type="slidenum">
              <a:rPr lang="en-US" altLang="en-US" sz="900">
                <a:solidFill>
                  <a:srgbClr val="898989"/>
                </a:solidFill>
              </a:rPr>
              <a:pPr>
                <a:spcBef>
                  <a:spcPct val="0"/>
                </a:spcBef>
                <a:buFontTx/>
                <a:buNone/>
              </a:pPr>
              <a:t>64</a:t>
            </a:fld>
            <a:endParaRPr lang="en-US" altLang="en-US" sz="900">
              <a:solidFill>
                <a:srgbClr val="898989"/>
              </a:solidFill>
            </a:endParaRPr>
          </a:p>
        </p:txBody>
      </p:sp>
    </p:spTree>
    <p:extLst>
      <p:ext uri="{BB962C8B-B14F-4D97-AF65-F5344CB8AC3E}">
        <p14:creationId xmlns:p14="http://schemas.microsoft.com/office/powerpoint/2010/main" val="28774764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009900" y="1063626"/>
            <a:ext cx="6172200" cy="4651375"/>
          </a:xfrm>
        </p:spPr>
        <p:txBody>
          <a:bodyPr/>
          <a:lstStyle/>
          <a:p>
            <a:pPr eaLnBrk="1" hangingPunct="1"/>
            <a:r>
              <a:rPr lang="en-US" altLang="en-US" sz="3000"/>
              <a:t>partial summary judgment</a:t>
            </a:r>
            <a:br>
              <a:rPr lang="en-US" altLang="en-US" sz="3000"/>
            </a:br>
            <a:br>
              <a:rPr lang="en-US" altLang="en-US" sz="3000"/>
            </a:br>
            <a:r>
              <a:rPr lang="en-US" altLang="en-US" sz="3000"/>
              <a:t>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a:t>
            </a:r>
          </a:p>
        </p:txBody>
      </p:sp>
    </p:spTree>
    <p:extLst>
      <p:ext uri="{BB962C8B-B14F-4D97-AF65-F5344CB8AC3E}">
        <p14:creationId xmlns:p14="http://schemas.microsoft.com/office/powerpoint/2010/main" val="15210783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781300" y="1063626"/>
            <a:ext cx="6400800" cy="4651375"/>
          </a:xfrm>
        </p:spPr>
        <p:txBody>
          <a:bodyPr/>
          <a:lstStyle/>
          <a:p>
            <a:pPr eaLnBrk="1" hangingPunct="1"/>
            <a:r>
              <a:rPr lang="en-US" altLang="en-US"/>
              <a:t>materials that may be submitted in support or opposition to summary judgment</a:t>
            </a:r>
          </a:p>
        </p:txBody>
      </p:sp>
      <p:sp>
        <p:nvSpPr>
          <p:cNvPr id="286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378C08-0EB1-4C1D-A380-EE2B6C091748}" type="slidenum">
              <a:rPr lang="en-US" altLang="en-US" sz="900">
                <a:solidFill>
                  <a:srgbClr val="898989"/>
                </a:solidFill>
              </a:rPr>
              <a:pPr>
                <a:spcBef>
                  <a:spcPct val="0"/>
                </a:spcBef>
                <a:buFontTx/>
                <a:buNone/>
              </a:pPr>
              <a:t>66</a:t>
            </a:fld>
            <a:endParaRPr lang="en-US" altLang="en-US" sz="900">
              <a:solidFill>
                <a:srgbClr val="898989"/>
              </a:solidFill>
            </a:endParaRPr>
          </a:p>
        </p:txBody>
      </p:sp>
    </p:spTree>
    <p:extLst>
      <p:ext uri="{BB962C8B-B14F-4D97-AF65-F5344CB8AC3E}">
        <p14:creationId xmlns:p14="http://schemas.microsoft.com/office/powerpoint/2010/main" val="39078075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1063626"/>
            <a:ext cx="8610600" cy="4822825"/>
          </a:xfrm>
        </p:spPr>
        <p:txBody>
          <a:bodyPr>
            <a:normAutofit fontScale="90000"/>
          </a:bodyPr>
          <a:lstStyle/>
          <a:p>
            <a:pPr algn="l" eaLnBrk="1" hangingPunct="1"/>
            <a:r>
              <a:rPr lang="en-US" altLang="en-US" sz="2000" dirty="0"/>
              <a:t>56(c) Procedures.</a:t>
            </a:r>
            <a:br>
              <a:rPr lang="en-US" altLang="en-US" sz="2000" dirty="0"/>
            </a:br>
            <a:r>
              <a:rPr lang="en-US" altLang="en-US" sz="2000" dirty="0"/>
              <a:t>(1) Supporting Factual Positions. A party asserting that a fact cannot be or is genuinely disputed must support the assertion by:</a:t>
            </a:r>
            <a:br>
              <a:rPr lang="en-US" altLang="en-US" sz="2000" dirty="0"/>
            </a:br>
            <a:r>
              <a:rPr lang="en-US" altLang="en-US" sz="2000" dirty="0"/>
              <a:t>(A) </a:t>
            </a:r>
            <a:r>
              <a:rPr lang="en-US" altLang="en-US" sz="2000" b="1" i="1" dirty="0"/>
              <a:t>citing to particular parts of materials in the record, including depositions, documents, electronically stored information, affidavits or declarations, stipulations (including those made for purposes of the motion only), admissions, interrogatory answers, or other materials</a:t>
            </a:r>
            <a:r>
              <a:rPr lang="en-US" altLang="en-US" sz="2000" dirty="0"/>
              <a:t>; or</a:t>
            </a:r>
            <a:br>
              <a:rPr lang="en-US" altLang="en-US" sz="2000" dirty="0"/>
            </a:br>
            <a:r>
              <a:rPr lang="en-US" altLang="en-US" sz="2000" dirty="0"/>
              <a:t>(B) </a:t>
            </a:r>
            <a:r>
              <a:rPr lang="en-US" altLang="en-US" sz="2000" b="1" i="1" dirty="0"/>
              <a:t>showing that the materials cited do not establish the absence or presence of a genuine dispute, or that an adverse party cannot produce admissible evidence to support the fact</a:t>
            </a:r>
            <a:r>
              <a:rPr lang="en-US" altLang="en-US" sz="2000" dirty="0"/>
              <a:t>.</a:t>
            </a:r>
            <a:br>
              <a:rPr lang="en-US" altLang="en-US" sz="2000" dirty="0"/>
            </a:br>
            <a:r>
              <a:rPr lang="en-US" altLang="en-US" sz="2000" dirty="0"/>
              <a:t>(2) </a:t>
            </a:r>
            <a:r>
              <a:rPr lang="en-US" altLang="en-US" sz="2000" i="1" dirty="0"/>
              <a:t>Objection That a Fact Is Not Supported by Admissible Evidence.</a:t>
            </a:r>
            <a:r>
              <a:rPr lang="en-US" altLang="en-US" sz="2000" dirty="0"/>
              <a:t> A party may object that the material cited to support or dispute a fact cannot be presented in a form that would be admissible in evidence.</a:t>
            </a:r>
            <a:br>
              <a:rPr lang="en-US" altLang="en-US" sz="2000" dirty="0"/>
            </a:br>
            <a:r>
              <a:rPr lang="en-US" altLang="en-US" sz="2000" dirty="0"/>
              <a:t>(3) </a:t>
            </a:r>
            <a:r>
              <a:rPr lang="en-US" altLang="en-US" sz="2000" i="1" dirty="0"/>
              <a:t>Materials Not Cited.</a:t>
            </a:r>
            <a:r>
              <a:rPr lang="en-US" altLang="en-US" sz="2000" dirty="0"/>
              <a:t> The court need consider only the cited materials, but it may consider other materials in the record.</a:t>
            </a:r>
            <a:br>
              <a:rPr lang="en-US" altLang="en-US" sz="2000" dirty="0"/>
            </a:br>
            <a:r>
              <a:rPr lang="en-US" altLang="en-US" sz="2000" dirty="0"/>
              <a:t>(4) </a:t>
            </a:r>
            <a:r>
              <a:rPr lang="en-US" altLang="en-US" sz="2000" i="1" dirty="0"/>
              <a:t>Affidavits or Declarations.</a:t>
            </a:r>
            <a:r>
              <a:rPr lang="en-US" altLang="en-US" sz="2000" dirty="0"/>
              <a:t> An affidavit or declaration used to support or oppose a motion must be made on personal knowledge, </a:t>
            </a:r>
            <a:r>
              <a:rPr lang="en-US" altLang="en-US" sz="2000" b="1" i="1" dirty="0"/>
              <a:t>set out facts that would be admissible in evidence</a:t>
            </a:r>
            <a:r>
              <a:rPr lang="en-US" altLang="en-US" sz="2000" dirty="0"/>
              <a:t>, and show that the affiant or declarant is competent to testify on the matters stated.</a:t>
            </a:r>
            <a:br>
              <a:rPr lang="en-US" altLang="en-US" sz="2000" dirty="0"/>
            </a:br>
            <a:endParaRPr lang="en-US" altLang="en-US" sz="2000" dirty="0"/>
          </a:p>
        </p:txBody>
      </p:sp>
    </p:spTree>
    <p:extLst>
      <p:ext uri="{BB962C8B-B14F-4D97-AF65-F5344CB8AC3E}">
        <p14:creationId xmlns:p14="http://schemas.microsoft.com/office/powerpoint/2010/main" val="21420799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678" y="365125"/>
            <a:ext cx="10640122" cy="5913012"/>
          </a:xfrm>
        </p:spPr>
        <p:txBody>
          <a:bodyPr/>
          <a:lstStyle/>
          <a:p>
            <a:r>
              <a:rPr lang="en-US" dirty="0" err="1"/>
              <a:t>Slavin</a:t>
            </a:r>
            <a:r>
              <a:rPr lang="en-US" dirty="0"/>
              <a:t> v. City of Salem (Mass. 1982)</a:t>
            </a:r>
          </a:p>
        </p:txBody>
      </p:sp>
    </p:spTree>
    <p:extLst>
      <p:ext uri="{BB962C8B-B14F-4D97-AF65-F5344CB8AC3E}">
        <p14:creationId xmlns:p14="http://schemas.microsoft.com/office/powerpoint/2010/main" val="33556449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857255"/>
          </a:xfrm>
        </p:spPr>
        <p:txBody>
          <a:bodyPr/>
          <a:lstStyle/>
          <a:p>
            <a:r>
              <a:rPr lang="en-US" dirty="0"/>
              <a:t>could a jury have simply chosen to not believe the officers?</a:t>
            </a:r>
          </a:p>
        </p:txBody>
      </p:sp>
    </p:spTree>
    <p:extLst>
      <p:ext uri="{BB962C8B-B14F-4D97-AF65-F5344CB8AC3E}">
        <p14:creationId xmlns:p14="http://schemas.microsoft.com/office/powerpoint/2010/main" val="3058015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EC4-9EE3-1C42-AC66-CFBE6A212AEE}"/>
              </a:ext>
            </a:extLst>
          </p:cNvPr>
          <p:cNvSpPr>
            <a:spLocks noGrp="1"/>
          </p:cNvSpPr>
          <p:nvPr>
            <p:ph type="title"/>
          </p:nvPr>
        </p:nvSpPr>
        <p:spPr>
          <a:xfrm>
            <a:off x="519289" y="365125"/>
            <a:ext cx="10834511" cy="5855053"/>
          </a:xfrm>
        </p:spPr>
        <p:txBody>
          <a:bodyPr/>
          <a:lstStyle/>
          <a:p>
            <a:r>
              <a:rPr lang="en-US" dirty="0"/>
              <a:t>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a:t>
            </a:r>
          </a:p>
        </p:txBody>
      </p:sp>
    </p:spTree>
    <p:extLst>
      <p:ext uri="{BB962C8B-B14F-4D97-AF65-F5344CB8AC3E}">
        <p14:creationId xmlns:p14="http://schemas.microsoft.com/office/powerpoint/2010/main" val="36261888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6080280"/>
          </a:xfrm>
        </p:spPr>
        <p:txBody>
          <a:bodyPr/>
          <a:lstStyle/>
          <a:p>
            <a:r>
              <a:rPr lang="en-US" dirty="0"/>
              <a:t>what about role of pleadings?</a:t>
            </a:r>
            <a:br>
              <a:rPr lang="en-US" dirty="0"/>
            </a:br>
            <a:br>
              <a:rPr lang="en-US" dirty="0"/>
            </a:br>
            <a:r>
              <a:rPr lang="en-US" dirty="0"/>
              <a:t>the plaintiff has an allegation that the officers knew or </a:t>
            </a:r>
            <a:r>
              <a:rPr lang="en-US"/>
              <a:t>should have </a:t>
            </a:r>
            <a:r>
              <a:rPr lang="en-US" dirty="0"/>
              <a:t>known about the suicide risk</a:t>
            </a:r>
            <a:r>
              <a:rPr lang="mr-IN" dirty="0"/>
              <a:t>…</a:t>
            </a:r>
            <a:r>
              <a:rPr lang="en-US" dirty="0"/>
              <a:t>.</a:t>
            </a:r>
          </a:p>
        </p:txBody>
      </p:sp>
    </p:spTree>
    <p:extLst>
      <p:ext uri="{BB962C8B-B14F-4D97-AF65-F5344CB8AC3E}">
        <p14:creationId xmlns:p14="http://schemas.microsoft.com/office/powerpoint/2010/main" val="173921955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879558"/>
          </a:xfrm>
        </p:spPr>
        <p:txBody>
          <a:bodyPr/>
          <a:lstStyle/>
          <a:p>
            <a:r>
              <a:rPr lang="en-US" dirty="0"/>
              <a:t>what about the issue of the belt?</a:t>
            </a:r>
          </a:p>
        </p:txBody>
      </p:sp>
    </p:spTree>
    <p:extLst>
      <p:ext uri="{BB962C8B-B14F-4D97-AF65-F5344CB8AC3E}">
        <p14:creationId xmlns:p14="http://schemas.microsoft.com/office/powerpoint/2010/main" val="51670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828800" y="1063626"/>
            <a:ext cx="8610600" cy="4708525"/>
          </a:xfrm>
        </p:spPr>
        <p:txBody>
          <a:bodyPr>
            <a:normAutofit fontScale="90000"/>
          </a:bodyPr>
          <a:lstStyle/>
          <a:p>
            <a:pPr algn="l" eaLnBrk="1" hangingPunct="1"/>
            <a:r>
              <a:rPr lang="en-US" altLang="en-US" sz="2800"/>
              <a:t>- P is suing D for age discrimination</a:t>
            </a:r>
            <a:br>
              <a:rPr lang="en-US" altLang="en-US" sz="2800"/>
            </a:br>
            <a:r>
              <a:rPr lang="en-US" altLang="en-US" sz="2800"/>
              <a:t>- P alleges in his complaint that D promoted X rather than P</a:t>
            </a:r>
            <a:br>
              <a:rPr lang="en-US" altLang="en-US" sz="2800"/>
            </a:br>
            <a:r>
              <a:rPr lang="en-US" altLang="en-US" sz="2800"/>
              <a:t>D did so because X was younger than P, not because X had performed better on the job than P</a:t>
            </a:r>
            <a:br>
              <a:rPr lang="en-US" altLang="en-US" sz="2800"/>
            </a:br>
            <a:r>
              <a:rPr lang="en-US" altLang="en-US" sz="2800"/>
              <a:t>- D makes a motion for summary judgment </a:t>
            </a:r>
            <a:br>
              <a:rPr lang="en-US" altLang="en-US" sz="2800"/>
            </a:br>
            <a:r>
              <a:rPr lang="en-US" altLang="en-US" sz="2800"/>
              <a:t>- In opposition to motion, P introduces an affidavit by P stating that D said to P at a meeting that D “did not want to promote old people”</a:t>
            </a:r>
            <a:br>
              <a:rPr lang="en-US" altLang="en-US" sz="2800"/>
            </a:br>
            <a:r>
              <a:rPr lang="en-US" altLang="en-US" sz="2800"/>
              <a:t>- D introduces 10 affidavits from the other 10 people at that meeting stating that D said no such thing</a:t>
            </a:r>
            <a:br>
              <a:rPr lang="en-US" altLang="en-US" sz="2800"/>
            </a:br>
            <a:r>
              <a:rPr lang="en-US" altLang="en-US" sz="2800"/>
              <a:t>- If P’s affidavit is the only evidence that he has that D’s motive for not promoting P was age, should D win on his summary judgment motion?</a:t>
            </a:r>
          </a:p>
        </p:txBody>
      </p:sp>
      <p:sp>
        <p:nvSpPr>
          <p:cNvPr id="307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20CFCAE-FD9A-493E-9BA3-946F43B787AE}" type="slidenum">
              <a:rPr lang="en-US" altLang="en-US" sz="900">
                <a:solidFill>
                  <a:srgbClr val="898989"/>
                </a:solidFill>
              </a:rPr>
              <a:pPr>
                <a:spcBef>
                  <a:spcPct val="0"/>
                </a:spcBef>
                <a:buFontTx/>
                <a:buNone/>
              </a:pPr>
              <a:t>72</a:t>
            </a:fld>
            <a:endParaRPr lang="en-US" altLang="en-US" sz="900">
              <a:solidFill>
                <a:srgbClr val="898989"/>
              </a:solidFill>
            </a:endParaRPr>
          </a:p>
        </p:txBody>
      </p:sp>
    </p:spTree>
    <p:extLst>
      <p:ext uri="{BB962C8B-B14F-4D97-AF65-F5344CB8AC3E}">
        <p14:creationId xmlns:p14="http://schemas.microsoft.com/office/powerpoint/2010/main" val="40640267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933576" y="1131889"/>
            <a:ext cx="8105775" cy="4471987"/>
          </a:xfrm>
        </p:spPr>
        <p:txBody>
          <a:bodyPr>
            <a:normAutofit fontScale="90000"/>
          </a:bodyPr>
          <a:lstStyle/>
          <a:p>
            <a:pPr algn="l" eaLnBrk="1" hangingPunct="1"/>
            <a:r>
              <a:rPr lang="en-US" altLang="en-US"/>
              <a:t>P sues Ds for violation of the federal antitrust law (Sherman Act)</a:t>
            </a:r>
            <a:br>
              <a:rPr lang="en-US" altLang="en-US"/>
            </a:br>
            <a:br>
              <a:rPr lang="en-US" altLang="en-US"/>
            </a:br>
            <a:r>
              <a:rPr lang="en-US" altLang="en-US"/>
              <a:t>P offers as evidence of an agreement in restraint of trade the Ds’ parallel conduct </a:t>
            </a:r>
            <a:br>
              <a:rPr lang="en-US" altLang="en-US"/>
            </a:br>
            <a:r>
              <a:rPr lang="en-US" altLang="en-US"/>
              <a:t>	- for example, that they do not cut in on each other’s territory</a:t>
            </a:r>
          </a:p>
        </p:txBody>
      </p:sp>
    </p:spTree>
    <p:extLst>
      <p:ext uri="{BB962C8B-B14F-4D97-AF65-F5344CB8AC3E}">
        <p14:creationId xmlns:p14="http://schemas.microsoft.com/office/powerpoint/2010/main" val="23499413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1063626"/>
            <a:ext cx="8305800" cy="4822825"/>
          </a:xfrm>
        </p:spPr>
        <p:txBody>
          <a:bodyPr>
            <a:normAutofit fontScale="90000"/>
          </a:bodyPr>
          <a:lstStyle/>
          <a:p>
            <a:pPr algn="l" eaLnBrk="1" hangingPunct="1"/>
            <a:r>
              <a:rPr lang="en-US" altLang="en-US" sz="3200"/>
              <a:t>- Two cars enter an intersection at right angles and strike one another killing both drivers and all passengers. </a:t>
            </a:r>
            <a:br>
              <a:rPr lang="en-US" altLang="en-US" sz="3200"/>
            </a:br>
            <a:r>
              <a:rPr lang="en-US" altLang="en-US" sz="3200"/>
              <a:t>- There are no eyewitnesses to the accident. </a:t>
            </a:r>
            <a:br>
              <a:rPr lang="en-US" altLang="en-US" sz="3200"/>
            </a:br>
            <a:r>
              <a:rPr lang="en-US" altLang="en-US" sz="3200"/>
              <a:t>- The only evidence available is that there was a working traffic light; thus one of the drivers, but only one, had to go through the red light.</a:t>
            </a:r>
            <a:br>
              <a:rPr lang="en-US" altLang="en-US" sz="3200"/>
            </a:br>
            <a:r>
              <a:rPr lang="en-US" altLang="en-US" sz="3200"/>
              <a:t>- The family of the driver of one car sues the estate of the driver of the other for negligence</a:t>
            </a:r>
            <a:br>
              <a:rPr lang="en-US" altLang="en-US" sz="3200"/>
            </a:br>
            <a:r>
              <a:rPr lang="en-US" altLang="en-US" sz="3200"/>
              <a:t>- The estate moves for a directed verdict</a:t>
            </a:r>
            <a:br>
              <a:rPr lang="en-US" altLang="en-US" sz="3200"/>
            </a:br>
            <a:endParaRPr lang="en-US" altLang="en-US" sz="3200"/>
          </a:p>
        </p:txBody>
      </p:sp>
      <p:sp>
        <p:nvSpPr>
          <p:cNvPr id="3277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F573518-A982-44AB-BB34-DF4E49340CC2}" type="slidenum">
              <a:rPr lang="en-US" altLang="en-US" sz="900">
                <a:solidFill>
                  <a:srgbClr val="898989"/>
                </a:solidFill>
              </a:rPr>
              <a:pPr>
                <a:spcBef>
                  <a:spcPct val="0"/>
                </a:spcBef>
                <a:buFontTx/>
                <a:buNone/>
              </a:pPr>
              <a:t>74</a:t>
            </a:fld>
            <a:endParaRPr lang="en-US" altLang="en-US" sz="900">
              <a:solidFill>
                <a:srgbClr val="898989"/>
              </a:solidFill>
            </a:endParaRPr>
          </a:p>
        </p:txBody>
      </p:sp>
    </p:spTree>
    <p:extLst>
      <p:ext uri="{BB962C8B-B14F-4D97-AF65-F5344CB8AC3E}">
        <p14:creationId xmlns:p14="http://schemas.microsoft.com/office/powerpoint/2010/main" val="24755224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05000" y="1063626"/>
            <a:ext cx="8686800" cy="4937125"/>
          </a:xfrm>
        </p:spPr>
        <p:txBody>
          <a:bodyPr>
            <a:normAutofit fontScale="90000"/>
          </a:bodyPr>
          <a:lstStyle/>
          <a:p>
            <a:pPr algn="l" eaLnBrk="1" hangingPunct="1"/>
            <a:r>
              <a:rPr lang="en-US" altLang="en-US" sz="2800"/>
              <a:t>- X must take a certain pill once a day to remain alive. The pill is highly toxic. To take two within 24 hours is fatal. </a:t>
            </a:r>
            <a:br>
              <a:rPr lang="en-US" altLang="en-US" sz="2800"/>
            </a:br>
            <a:r>
              <a:rPr lang="en-US" altLang="en-US" sz="2800"/>
              <a:t>- X is found dead in his bedroom and the evidence is clear that he took two pills that day. </a:t>
            </a:r>
            <a:br>
              <a:rPr lang="en-US" altLang="en-US" sz="2800"/>
            </a:br>
            <a:r>
              <a:rPr lang="en-US" altLang="en-US" sz="2800"/>
              <a:t>- The uncontradicted evidence shows that several hours before his death, X made out a new will, substantially different from the one previously in force. It also shows that at about the same time, X made plans to accompany several friends on a fishing trip on the following day.</a:t>
            </a:r>
            <a:br>
              <a:rPr lang="en-US" altLang="en-US" sz="2800"/>
            </a:br>
            <a:r>
              <a:rPr lang="en-US" altLang="en-US" sz="2800"/>
              <a:t>- X’s family sues Insurance Co. for insurance proceeds on the ground that X’s death was an accident</a:t>
            </a:r>
            <a:br>
              <a:rPr lang="en-US" altLang="en-US" sz="2800"/>
            </a:br>
            <a:r>
              <a:rPr lang="en-US" altLang="en-US" sz="2800"/>
              <a:t>- Insurance Co. moves for summary judgment on the ground that no reasonable jury could find that the death was an accident and not suicide</a:t>
            </a:r>
            <a:br>
              <a:rPr lang="en-US" altLang="en-US" sz="2800" b="1"/>
            </a:br>
            <a:endParaRPr lang="en-US" altLang="en-US" sz="2800"/>
          </a:p>
        </p:txBody>
      </p:sp>
    </p:spTree>
    <p:extLst>
      <p:ext uri="{BB962C8B-B14F-4D97-AF65-F5344CB8AC3E}">
        <p14:creationId xmlns:p14="http://schemas.microsoft.com/office/powerpoint/2010/main" val="24824409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600200" y="1131889"/>
            <a:ext cx="8839200" cy="4562475"/>
          </a:xfrm>
        </p:spPr>
        <p:txBody>
          <a:bodyPr>
            <a:normAutofit fontScale="90000"/>
          </a:bodyPr>
          <a:lstStyle/>
          <a:p>
            <a:pPr algn="l"/>
            <a:r>
              <a:rPr lang="en-US" altLang="en-US" dirty="0"/>
              <a:t>the movant has the burden of showing that summary judgment is appropriate.</a:t>
            </a:r>
            <a:br>
              <a:rPr lang="en-US" altLang="en-US" dirty="0"/>
            </a:br>
            <a:br>
              <a:rPr lang="en-US" altLang="en-US" dirty="0"/>
            </a:br>
            <a:r>
              <a:rPr lang="en-US" altLang="en-US" dirty="0"/>
              <a:t>does that mean that a defendant being sued for negligence cannot successfully move for summary judgment unless she offers some evidence against the plaintiff’s allegations?</a:t>
            </a:r>
          </a:p>
        </p:txBody>
      </p:sp>
    </p:spTree>
    <p:extLst>
      <p:ext uri="{BB962C8B-B14F-4D97-AF65-F5344CB8AC3E}">
        <p14:creationId xmlns:p14="http://schemas.microsoft.com/office/powerpoint/2010/main" val="15644490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1F28-9A18-DE49-B8F0-4762495E51CE}"/>
              </a:ext>
            </a:extLst>
          </p:cNvPr>
          <p:cNvSpPr>
            <a:spLocks noGrp="1"/>
          </p:cNvSpPr>
          <p:nvPr>
            <p:ph type="title"/>
          </p:nvPr>
        </p:nvSpPr>
        <p:spPr>
          <a:xfrm>
            <a:off x="688622" y="365125"/>
            <a:ext cx="10665178" cy="5877631"/>
          </a:xfrm>
        </p:spPr>
        <p:txBody>
          <a:bodyPr/>
          <a:lstStyle/>
          <a:p>
            <a:r>
              <a:rPr lang="en-US"/>
              <a:t>proof of </a:t>
            </a:r>
            <a:r>
              <a:rPr lang="en-US" dirty="0"/>
              <a:t>an element </a:t>
            </a:r>
            <a:r>
              <a:rPr lang="en-US"/>
              <a:t>summary judgment</a:t>
            </a:r>
            <a:br>
              <a:rPr lang="en-US"/>
            </a:br>
            <a:br>
              <a:rPr lang="en-US"/>
            </a:br>
            <a:r>
              <a:rPr lang="en-US"/>
              <a:t>disproof </a:t>
            </a:r>
            <a:r>
              <a:rPr lang="en-US" dirty="0"/>
              <a:t>of an element summary judgment</a:t>
            </a:r>
            <a:br>
              <a:rPr lang="en-US" dirty="0"/>
            </a:br>
            <a:br>
              <a:rPr lang="en-US" dirty="0"/>
            </a:br>
            <a:r>
              <a:rPr lang="en-US" dirty="0"/>
              <a:t>absence of proof for </a:t>
            </a:r>
            <a:r>
              <a:rPr lang="en-US"/>
              <a:t>an element summary judgment</a:t>
            </a:r>
            <a:endParaRPr lang="en-US" dirty="0"/>
          </a:p>
        </p:txBody>
      </p:sp>
    </p:spTree>
    <p:extLst>
      <p:ext uri="{BB962C8B-B14F-4D97-AF65-F5344CB8AC3E}">
        <p14:creationId xmlns:p14="http://schemas.microsoft.com/office/powerpoint/2010/main" val="16403215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16114" y="1131888"/>
            <a:ext cx="8123237" cy="4659312"/>
          </a:xfrm>
        </p:spPr>
        <p:txBody>
          <a:bodyPr>
            <a:normAutofit fontScale="90000"/>
          </a:bodyPr>
          <a:lstStyle/>
          <a:p>
            <a:pPr eaLnBrk="1" hangingPunct="1"/>
            <a:r>
              <a:rPr lang="en-US" altLang="en-US" b="1"/>
              <a:t>Amendment VII</a:t>
            </a:r>
            <a:br>
              <a:rPr lang="en-US" altLang="en-US" b="1"/>
            </a:br>
            <a:r>
              <a:rPr lang="en-US" altLang="en-US"/>
              <a:t>In suits at common law, where the value in controversy shall exceed twenty dollars, the right of trial by jury shall be preserved, and no fact tried by a jury, shall be otherwise reexamined in any court of the United States, than according to the rules of the common law.</a:t>
            </a:r>
          </a:p>
        </p:txBody>
      </p:sp>
    </p:spTree>
    <p:extLst>
      <p:ext uri="{BB962C8B-B14F-4D97-AF65-F5344CB8AC3E}">
        <p14:creationId xmlns:p14="http://schemas.microsoft.com/office/powerpoint/2010/main" val="168763653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889126" y="1131889"/>
            <a:ext cx="8150225" cy="4491037"/>
          </a:xfrm>
        </p:spPr>
        <p:txBody>
          <a:bodyPr/>
          <a:lstStyle/>
          <a:p>
            <a:pPr eaLnBrk="1" hangingPunct="1"/>
            <a:r>
              <a:rPr lang="en-US" altLang="en-US"/>
              <a:t>Is summary judgment contrary to the 7</a:t>
            </a:r>
            <a:r>
              <a:rPr lang="en-US" altLang="en-US" baseline="30000"/>
              <a:t>th</a:t>
            </a:r>
            <a:r>
              <a:rPr lang="en-US" altLang="en-US"/>
              <a:t> Amendment?</a:t>
            </a:r>
          </a:p>
        </p:txBody>
      </p:sp>
    </p:spTree>
    <p:extLst>
      <p:ext uri="{BB962C8B-B14F-4D97-AF65-F5344CB8AC3E}">
        <p14:creationId xmlns:p14="http://schemas.microsoft.com/office/powerpoint/2010/main" val="1275322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895600" y="1063626"/>
            <a:ext cx="6286500" cy="4651375"/>
          </a:xfrm>
        </p:spPr>
        <p:txBody>
          <a:bodyPr/>
          <a:lstStyle/>
          <a:p>
            <a:pPr eaLnBrk="1" hangingPunct="1"/>
            <a:r>
              <a:rPr lang="en-CA" altLang="en-US" dirty="0"/>
              <a:t>work product “privilege”</a:t>
            </a:r>
            <a:br>
              <a:rPr lang="en-US" altLang="en-US" dirty="0"/>
            </a:br>
            <a:endParaRPr lang="en-US" altLang="en-US" dirty="0"/>
          </a:p>
        </p:txBody>
      </p:sp>
    </p:spTree>
    <p:extLst>
      <p:ext uri="{BB962C8B-B14F-4D97-AF65-F5344CB8AC3E}">
        <p14:creationId xmlns:p14="http://schemas.microsoft.com/office/powerpoint/2010/main" val="1041681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181350" y="1063626"/>
            <a:ext cx="6000750" cy="4594225"/>
          </a:xfrm>
        </p:spPr>
        <p:txBody>
          <a:bodyPr/>
          <a:lstStyle/>
          <a:p>
            <a:pPr eaLnBrk="1" hangingPunct="1"/>
            <a:r>
              <a:rPr lang="en-US" altLang="en-US"/>
              <a:t>Hickman v. Taylor</a:t>
            </a:r>
            <a:br>
              <a:rPr lang="en-US" altLang="en-US"/>
            </a:br>
            <a:r>
              <a:rPr lang="en-US" altLang="en-US"/>
              <a:t>(U.S. 1947)</a:t>
            </a:r>
          </a:p>
        </p:txBody>
      </p:sp>
    </p:spTree>
    <p:extLst>
      <p:ext uri="{BB962C8B-B14F-4D97-AF65-F5344CB8AC3E}">
        <p14:creationId xmlns:p14="http://schemas.microsoft.com/office/powerpoint/2010/main" val="3368474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2183</TotalTime>
  <Words>4132</Words>
  <Application>Microsoft Macintosh PowerPoint</Application>
  <PresentationFormat>Widescreen</PresentationFormat>
  <Paragraphs>92</Paragraphs>
  <Slides>79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79</vt:i4>
      </vt:variant>
    </vt:vector>
  </HeadingPairs>
  <TitlesOfParts>
    <vt:vector size="83" baseType="lpstr">
      <vt:lpstr>Arial</vt:lpstr>
      <vt:lpstr>Calibri</vt:lpstr>
      <vt:lpstr>Calibri Light</vt:lpstr>
      <vt:lpstr>Office Theme</vt:lpstr>
      <vt:lpstr>Tues., Nov. 5</vt:lpstr>
      <vt:lpstr> Discovery</vt:lpstr>
      <vt:lpstr>scope of discovery </vt:lpstr>
      <vt:lpstr>privileges </vt:lpstr>
      <vt:lpstr>attorney-client privilege</vt:lpstr>
      <vt:lpstr>MR 3.3: (a) A lawyer shall not knowingly: (3)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vt:lpstr>
      <vt:lpstr>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vt:lpstr>
      <vt:lpstr>work product “privilege” </vt:lpstr>
      <vt:lpstr>Hickman v. Taylor (U.S. 1947)</vt:lpstr>
      <vt:lpstr>26(b)(3)(A) Documents and Tangible Things.  Ordinarily, a party may not discover documents and tangible things that are prepared in anticipation of litigation or for trial by or for another party or its representative (including the other party’s attorney, consultant, surety, indemnitor, insurer, or agent). But, subject to Rule 26(b)(4), those materials may be discovered if:             (i) they are otherwise discoverable under Rule 26(b)(1); and             (ii) the party shows that it has substantial need for the materials to prepare its case and cannot, without undue hardship, obtain their substantial equivalent by other means.</vt:lpstr>
      <vt:lpstr>26(b)(3)(B) Protection Against Disclosure.  If the court orders discovery of those materials, it must protect against disclosure of the mental impressions, conclusions, opinions, or legal theories of a party’s attorney or other representative concerning the litigation.</vt:lpstr>
      <vt:lpstr>P is going to offer a witness W  D thinks that W said something different to P’s lawyer compared to what W will say on the witness stand  can D get statements that W made to P’s lawyer?</vt:lpstr>
      <vt:lpstr>P is going to testify about the extent of his injuries due to D’s negligence  may P request in discovery any surveillance tapes that D may have made of P after the accident?</vt:lpstr>
      <vt:lpstr>  a witness, X, who is friendly to the D, was interviewed by P’s attorney and a statement was drawn up.  is there any way that D can get X’s statement without having to overcome the work-product privilege? </vt:lpstr>
      <vt:lpstr>26(b)(3)(C) Previous Statement.  Any party or other person may, on request and without the required showing, obtain the person’s own previous statement about the action or its subject matter....A previous statement is either:             (i) a written statement that the person has signed or otherwise adopted or approved; or             (ii) a contemporaneous stenographic, mechanical, electrical, or other recording — or a transcription of it — that recites substantially verbatim the person’s oral statement. </vt:lpstr>
      <vt:lpstr>waiver</vt:lpstr>
      <vt:lpstr>mechanism of   disclosure  &amp;  discovery</vt:lpstr>
      <vt:lpstr>disclosure FRCP 26(a)(1)</vt:lpstr>
      <vt:lpstr>Used to be: obligation to disclose all witnesses “likely to have discoverable information relevant to disputed facts alleged with particularity in the pleadings” and all documents and tangible things “in possession custody or control of party that are relevant to disputed facts alleged with particularity in the pleadings”  </vt:lpstr>
      <vt:lpstr>R 26(a)(1)(A)(i) “the name and, if known, the address and telephone number of each individual likely to have discoverable information—along with the subjects of that information—that the disclosing party may use to support its claims or defenses, unless the use would be solely for impeachment”</vt:lpstr>
      <vt:lpstr> (ii) a copy—or a description by category and location—of all documents, electronically stored information, and tangible things that the disclosing party has in its possession, custody, or control and may use to support its claims or defenses, unless the use would be solely for impeachment</vt:lpstr>
      <vt:lpstr>Perry Mason brings a surprise witness on the stand during trial. OK?</vt:lpstr>
      <vt:lpstr>R 26(a)(3) Pretrial Disclosures. (A) In General. In addition to the disclosures required by Rule 26(a)(1) and (2), a party must provide to the other parties and promptly file the following information about the evidence that it may present at trial other than solely for impeachment: (i) the name and, if not previously provided, the address and telephone number of each witness — separately identifying those the party expects to present and those it may call if the need arises; (ii) the designation of those witnesses whose testimony the party expects to present by deposition and, if not taken stenographically, a transcript of the pertinent parts of the deposition; and (iii) an identification of each document or other exhibit, including summaries of other evidence — separately identifying those items the party expects to offer and those it may offer if the need arises. (B) Time for Pretrial Disclosures; Objections. Unless the court orders otherwise, these disclosures must be made at least 30 days before trial.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vt:lpstr>
      <vt:lpstr>disclosure concerning experts Fed. R. Civ. P. 26(a)(2) &amp; (b)(4)</vt:lpstr>
      <vt:lpstr>mechanics of discovery</vt:lpstr>
      <vt:lpstr>during discovery it has become clear that D was looking the other way while driving his car  P’s lawyer thinks that D would have admitted this allegation if it had been put in P’s complaint  what does P’s lawyer do? </vt:lpstr>
      <vt:lpstr>Rule 36. Requests for Admission </vt:lpstr>
      <vt:lpstr>can an insurer impleaded request an admission from the P, or a P from a co-P? </vt:lpstr>
      <vt:lpstr>the P Corp. is suing the D Corp. for violations of antitrust law  counsel for the P Corp. wants any documents that the X Corp. might have concerning agreements with the D Corp. to fix the price of widgets  what should the counsel for the P Corp. do?  </vt:lpstr>
      <vt:lpstr>Rule 45. Subpoena </vt:lpstr>
      <vt:lpstr>how would counsel for the P Corp. get the same type of documents from the D Corp.?</vt:lpstr>
      <vt:lpstr>Rule 34. Producing Documents, Electronically Stored Information, and Tangible Things, or Entering onto Land, for Inspection and Other Purposes</vt:lpstr>
      <vt:lpstr>P is suing the D Corp. for securities fraud for misrepresenting its loan loss reserves as adequate  P’s lawyer wants to find out who at the D Corp. knows how the loan loss reserves were determined  what does P’s lawyer do? </vt:lpstr>
      <vt:lpstr>Rule 33. Interrogatories to Parties </vt:lpstr>
      <vt:lpstr>X was a witness to the car accident that P is suing D for  P’s lawyer wants X to answer questions about what he saw, X refuses  how does P’s lawyer do so? </vt:lpstr>
      <vt:lpstr>Rule 30. Deposition by Oral Examination</vt:lpstr>
      <vt:lpstr>during a deposition, opposing counsel asks your client for irrelevant material   what do you do?  what if she asked for hearsay material that you think will be inadmissible at trial?  what if she asked for confidential communications between you and your client? </vt:lpstr>
      <vt:lpstr>30(d)(3) Motion to Terminate or Limit.  (A) Grounds. At any time during a deposition, the deponent or a party may move to terminate or limit it on the ground that it is being conducted in bad faith or in a manner that unreasonably annoys, embarrasses, or oppresses the deponent or party.  </vt:lpstr>
      <vt:lpstr>e-discovery</vt:lpstr>
      <vt:lpstr>26(b)(2) Limitations on Frequency and Extent. (A) When Permitted. By order, the court may alter the limits in these rules on the number of depositions and interrogatories or on the length of depositions under Rule 30. By order or local rule, the court may also limit the number of requests under Rule 36. (B) Specific Limitations on Electronically Stored Information. A party need not provide discovery of electronically stored information from sources that the party identifies as not reasonably accessible because of undue burden or cost. On motion to compel discovery or for a protective order, the party from whom discovery is sought must show that the information is not reasonably accessible because of undue burden or cost. If that showing is made, the court may nonetheless order discovery from such sources if the requesting party shows good cause, considering the limitations of Rule 26(b)(2)(C). The court may specify conditions for the discovery. (C) When Required. On motion or on its own, the court must limit the frequency or extent of discovery otherwise allowed by these rules or by local rule if it determines that: (i) the discovery sought is unreasonably cumulative or duplicative, or can be obtained from some other source that is more convenient, less burdensome, or less expensive; (ii) the party seeking discovery has had ample opportunity to obtain the information by discovery in the action; or (iii) the proposed discovery is outside the scope permitted by Rule 26(b)(1). </vt:lpstr>
      <vt:lpstr>motions to compel, sanctions</vt:lpstr>
      <vt:lpstr>D . . .  - did not turn over disclosure materials - made frivolous discovery requests - and illegitimately refused to turn over materials that were within the scope of your discovery requests </vt:lpstr>
      <vt:lpstr>26(g) Signing Disclosures and Discovery Requests, Responses, and Objections.     (1) Signature Required; Effect of Signature.  Every disclosure under Rule 26(a)(1) or (a)(3) and every discovery request, response, or objection must be signed by at least one attorney of record in the attorney’s own name — or by the party personally, if unrepresented — and must state the signer’s address, e-mail address, and telephone number. By signing, an attorney or party certifies that to the best of the person’s knowledge, information, and belief formed after a reasonable inquiry:         (A) with respect to a disclosure, it is complete and correct as of the time it is made; and         (B) with respect to a discovery request, response, or objection, it is:             (i) consistent with these rules and warranted by existing law or by a nonfrivolous argument for extending, modifying, or reversing existing law, or for establishing new law;             (ii) not interposed for any improper purpose, such as to harass, cause unnecessary delay, or needlessly increase the cost of litigation; and             (iii) neither unreasonable nor unduly burdensome or expensive, considering the needs of the case, prior discovery in the case, the amount in controversy, and the importance of the issues at stake in the action....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vt:lpstr>
      <vt:lpstr>Rule 37. Failure to Make Disclosures or to Cooperate in Discovery; Sanctions (a) Motion for an Order Compelling Disclosure or Discovery. (1) In General. On notice to other parties and all affected persons, a party may move for an order compelling disclosure or discovery. The motion must include a certification that the movant has in good faith conferred or attempted to confer with the person or party failing to make disclosure or discovery in an effort to obtain it without court action.   </vt:lpstr>
      <vt:lpstr>(b)(2) Sanctions in the District Where the Action Is Pending. (A) For Not Obeying a Discovery Order. If a party or a party's officer, director, or managing agent ...fails to obey an order to provide or permit discovery, including an order under Rule 26(f), 35, or 37(a), the court where the action is pending may issue further just orders.  They may include the following: (i) directing that the matters embraced in the order or other designated facts be taken as established for purposes of the action, as the prevailing party claims;  (ii) prohibiting the disobedient party from supporting or opposing designated claims or defenses, or from introducing designated matters in evidence;  (iii) striking pleadings in whole or in part;  (iv) staying further proceedings until the order is obeyed;  (v) dismissing the action or proceeding in whole or in part;  (vi) rendering a default judgment against the disobedient party</vt:lpstr>
      <vt:lpstr>37(c) Failure to Disclose; to Supplement an Earlier Response, or to Admit. (1) Failure to Disclose or Supplement.  If a party fails to provide information or identify a witness as required by Rule 26(a) or 26(e), the party is not allowed to use that information or witness to supply evidence on a motion, at a hearing, or at a trial, unless the failure was substantially justified or is harmless. In addition to or instead of this sanction, the court, on motion and after giving an opportunity to be heard: (A) may order payment of the reasonable expenses, including attorney's fees, caused by the failure; (B) may inform the jury of the party's failure; and  (C) may impose other appropriate sanctions, including any of the orders listed in Rule 37(b)(2)(A)(i)-(vi). </vt:lpstr>
      <vt:lpstr>protective orders</vt:lpstr>
      <vt:lpstr>terminating litigation before trial </vt:lpstr>
      <vt:lpstr>12(b)(6)  failure to state a claim</vt:lpstr>
      <vt:lpstr>12(c)  motion for  judgment on the pleadings</vt:lpstr>
      <vt:lpstr>How can a plaintiff receive a motion for a judgment on the pleadings?</vt:lpstr>
      <vt:lpstr>evidentiary insufficiency</vt:lpstr>
      <vt:lpstr>summary judgment  directed verdict  judgment notwithstanding the verdict</vt:lpstr>
      <vt:lpstr>burden of pleading  burden of production  burden of persuasion</vt:lpstr>
      <vt:lpstr>burden of production   burden of providing evidence such that a reasonable jury could find in your favor</vt:lpstr>
      <vt:lpstr>burden of persuasion  if in doubt that the standard of proof is satisfied, then must find against the party who had the burden</vt:lpstr>
      <vt:lpstr>P satisfied his burden of production at trial concerning every element of the cause of action  D offers no evidence  directed verdict for P?</vt:lpstr>
      <vt:lpstr>Rule 50 Judgment as a Matter of Law</vt:lpstr>
      <vt:lpstr>Rule 56. Summary Judgment  (c)(2) The judgment sought should be rendered if the pleadings, the discovery and disclosure materials on file, and any affidavits show that there is no genuine issue as to any material fact and that the movant is entitled to judgment as a matter of law.  </vt:lpstr>
      <vt:lpstr>- P sues D for negligence - P offers evidence that at trial would satisfy the burden of production concerning negligence and damages but nothing concerning causation - D offers no evidence and moves for summary judgment </vt:lpstr>
      <vt:lpstr>summary judgment for defendant concerning a cause of action  no reasonable jury could find for the plaintiff with respect to at least one element of the cause of action</vt:lpstr>
      <vt:lpstr>- P sues D for negligence - P offers sufficient evidence concerning negligence, causation and damages such that a reasonable jury would have to find in his favor - D offers no evidence</vt:lpstr>
      <vt:lpstr>summary judgment for plaintiff concerning a cause of action  no reasonable jury could find for the defendant with respect to each element of the cause of action</vt:lpstr>
      <vt:lpstr>- P sues D for negligence - P offers sufficient evidence concerning negligence, causation and damages such that a reasonable jury would have to find in his favor  - D offers rebutting evidence concerning causation</vt:lpstr>
      <vt:lpstr>partial summary judgment  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vt:lpstr>
      <vt:lpstr>materials that may be submitted in support or opposition to summary judgment</vt:lpstr>
      <vt:lpstr>56(c) Procedures. (1) Supporting Factual Positions. A party asserting that a fact cannot be or is genuinely disputed must support the assertion by: (A) citing to particular parts of materials in the record, including depositions, documents, electronically stored information, affidavits or declarations, stipulations (including those made for purposes of the motion only), admissions, interrogatory answers, or other materials; or (B) showing that the materials cited do not establish the absence or presence of a genuine dispute, or that an adverse party cannot produce admissible evidence to support the fact. (2) Objection That a Fact Is Not Supported by Admissible Evidence. A party may object that the material cited to support or dispute a fact cannot be presented in a form that would be admissible in evidence. (3) Materials Not Cited. The court need consider only the cited materials, but it may consider other materials in the record. (4) Affidavits or Declarations. An affidavit or declaration used to support or oppose a motion must be made on personal knowledge, set out facts that would be admissible in evidence, and show that the affiant or declarant is competent to testify on the matters stated. </vt:lpstr>
      <vt:lpstr>Slavin v. City of Salem (Mass. 1982)</vt:lpstr>
      <vt:lpstr>could a jury have simply chosen to not believe the officers?</vt:lpstr>
      <vt:lpstr>what about role of pleadings?  the plaintiff has an allegation that the officers knew or should have known about the suicide risk….</vt:lpstr>
      <vt:lpstr>what about the issue of the belt?</vt:lpstr>
      <vt:lpstr>- P is suing D for age discrimination - P alleges in his complaint that D promoted X rather than P D did so because X was younger than P, not because X had performed better on the job than P - D makes a motion for summary judgment  - In opposition to motion, P introduces an affidavit by P stating that D said to P at a meeting that D “did not want to promote old people” - D introduces 10 affidavits from the other 10 people at that meeting stating that D said no such thing - If P’s affidavit is the only evidence that he has that D’s motive for not promoting P was age, should D win on his summary judgment motion?</vt:lpstr>
      <vt:lpstr>P sues Ds for violation of the federal antitrust law (Sherman Act)  P offers as evidence of an agreement in restraint of trade the Ds’ parallel conduct   - for example, that they do not cut in on each other’s territory</vt:lpstr>
      <vt:lpstr>- Two cars enter an intersection at right angles and strike one another killing both drivers and all passengers.  - There are no eyewitnesses to the accident.  - The only evidence available is that there was a working traffic light; thus one of the drivers, but only one, had to go through the red light. - The family of the driver of one car sues the estate of the driver of the other for negligence - The estate moves for a directed verdict </vt:lpstr>
      <vt:lpstr>- X must take a certain pill once a day to remain alive. The pill is highly toxic. To take two within 24 hours is fatal.  - X is found dead in his bedroom and the evidence is clear that he took two pills that day.  - The uncontradicted evidence shows that several hours before his death, X made out a new will, substantially different from the one previously in force. It also shows that at about the same time, X made plans to accompany several friends on a fishing trip on the following day. - X’s family sues Insurance Co. for insurance proceeds on the ground that X’s death was an accident - Insurance Co. moves for summary judgment on the ground that no reasonable jury could find that the death was an accident and not suicide </vt:lpstr>
      <vt:lpstr>the movant has the burden of showing that summary judgment is appropriate.  does that mean that a defendant being sued for negligence cannot successfully move for summary judgment unless she offers some evidence against the plaintiff’s allegations?</vt:lpstr>
      <vt:lpstr>proof of an element summary judgment  disproof of an element summary judgment  absence of proof for an element summary judgment</vt:lpstr>
      <vt:lpstr>Amendment VII In suits at common law, where the value in controversy shall exceed twenty dollars, the right of trial by jury shall be preserved, and no fact tried by a jury, shall be otherwise reexamined in any court of the United States, than according to the rules of the common law.</vt:lpstr>
      <vt:lpstr>Is summary judgment contrary to the 7th Amendment?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533</cp:revision>
  <cp:lastPrinted>2017-10-09T17:13:38Z</cp:lastPrinted>
  <dcterms:created xsi:type="dcterms:W3CDTF">2017-09-12T14:18:22Z</dcterms:created>
  <dcterms:modified xsi:type="dcterms:W3CDTF">2019-11-04T21:31:45Z</dcterms:modified>
</cp:coreProperties>
</file>