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6"/>
  </p:notesMasterIdLst>
  <p:handoutMasterIdLst>
    <p:handoutMasterId r:id="rId97"/>
  </p:handoutMasterIdLst>
  <p:sldIdLst>
    <p:sldId id="257" r:id="rId2"/>
    <p:sldId id="1367" r:id="rId3"/>
    <p:sldId id="1266" r:id="rId4"/>
    <p:sldId id="1268" r:id="rId5"/>
    <p:sldId id="1274" r:id="rId6"/>
    <p:sldId id="1214" r:id="rId7"/>
    <p:sldId id="1225" r:id="rId8"/>
    <p:sldId id="1226" r:id="rId9"/>
    <p:sldId id="1227" r:id="rId10"/>
    <p:sldId id="1228" r:id="rId11"/>
    <p:sldId id="1369" r:id="rId12"/>
    <p:sldId id="1231" r:id="rId13"/>
    <p:sldId id="1245" r:id="rId14"/>
    <p:sldId id="1246" r:id="rId15"/>
    <p:sldId id="1247" r:id="rId16"/>
    <p:sldId id="1248" r:id="rId17"/>
    <p:sldId id="1249" r:id="rId18"/>
    <p:sldId id="1250" r:id="rId19"/>
    <p:sldId id="1251" r:id="rId20"/>
    <p:sldId id="1252" r:id="rId21"/>
    <p:sldId id="1253" r:id="rId22"/>
    <p:sldId id="1254" r:id="rId23"/>
    <p:sldId id="1255" r:id="rId24"/>
    <p:sldId id="1256" r:id="rId25"/>
    <p:sldId id="1257" r:id="rId26"/>
    <p:sldId id="1258" r:id="rId27"/>
    <p:sldId id="1259" r:id="rId28"/>
    <p:sldId id="1328" r:id="rId29"/>
    <p:sldId id="1375" r:id="rId30"/>
    <p:sldId id="1376" r:id="rId31"/>
    <p:sldId id="1377" r:id="rId32"/>
    <p:sldId id="1275" r:id="rId33"/>
    <p:sldId id="1276" r:id="rId34"/>
    <p:sldId id="1431" r:id="rId35"/>
    <p:sldId id="1277" r:id="rId36"/>
    <p:sldId id="1278" r:id="rId37"/>
    <p:sldId id="1298" r:id="rId38"/>
    <p:sldId id="1299" r:id="rId39"/>
    <p:sldId id="1300" r:id="rId40"/>
    <p:sldId id="1301" r:id="rId41"/>
    <p:sldId id="1302" r:id="rId42"/>
    <p:sldId id="1303" r:id="rId43"/>
    <p:sldId id="1433" r:id="rId44"/>
    <p:sldId id="1432" r:id="rId45"/>
    <p:sldId id="1323" r:id="rId46"/>
    <p:sldId id="1324" r:id="rId47"/>
    <p:sldId id="1304" r:id="rId48"/>
    <p:sldId id="1305" r:id="rId49"/>
    <p:sldId id="1435" r:id="rId50"/>
    <p:sldId id="1434" r:id="rId51"/>
    <p:sldId id="1306" r:id="rId52"/>
    <p:sldId id="1307" r:id="rId53"/>
    <p:sldId id="1308" r:id="rId54"/>
    <p:sldId id="1309" r:id="rId55"/>
    <p:sldId id="1310" r:id="rId56"/>
    <p:sldId id="1311" r:id="rId57"/>
    <p:sldId id="1312" r:id="rId58"/>
    <p:sldId id="1313" r:id="rId59"/>
    <p:sldId id="1327" r:id="rId60"/>
    <p:sldId id="1314" r:id="rId61"/>
    <p:sldId id="1320" r:id="rId62"/>
    <p:sldId id="1321" r:id="rId63"/>
    <p:sldId id="1322" r:id="rId64"/>
    <p:sldId id="1382" r:id="rId65"/>
    <p:sldId id="1383" r:id="rId66"/>
    <p:sldId id="1384" r:id="rId67"/>
    <p:sldId id="1385" r:id="rId68"/>
    <p:sldId id="1386" r:id="rId69"/>
    <p:sldId id="1360" r:id="rId70"/>
    <p:sldId id="1361" r:id="rId71"/>
    <p:sldId id="1362" r:id="rId72"/>
    <p:sldId id="1344" r:id="rId73"/>
    <p:sldId id="1345" r:id="rId74"/>
    <p:sldId id="1346" r:id="rId75"/>
    <p:sldId id="1348" r:id="rId76"/>
    <p:sldId id="1349" r:id="rId77"/>
    <p:sldId id="1350" r:id="rId78"/>
    <p:sldId id="1352" r:id="rId79"/>
    <p:sldId id="1353" r:id="rId80"/>
    <p:sldId id="1355" r:id="rId81"/>
    <p:sldId id="1356" r:id="rId82"/>
    <p:sldId id="1358" r:id="rId83"/>
    <p:sldId id="1359" r:id="rId84"/>
    <p:sldId id="1363" r:id="rId85"/>
    <p:sldId id="1364" r:id="rId86"/>
    <p:sldId id="1365" r:id="rId87"/>
    <p:sldId id="1366" r:id="rId88"/>
    <p:sldId id="1415" r:id="rId89"/>
    <p:sldId id="1416" r:id="rId90"/>
    <p:sldId id="1417" r:id="rId91"/>
    <p:sldId id="1418" r:id="rId92"/>
    <p:sldId id="1419" r:id="rId93"/>
    <p:sldId id="1420" r:id="rId94"/>
    <p:sldId id="1430" r:id="rId9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0" autoAdjust="0"/>
    <p:restoredTop sz="94660"/>
  </p:normalViewPr>
  <p:slideViewPr>
    <p:cSldViewPr snapToGrid="0">
      <p:cViewPr varScale="1">
        <p:scale>
          <a:sx n="112" d="100"/>
          <a:sy n="112" d="100"/>
        </p:scale>
        <p:origin x="3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11/3/19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11/3/19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11/3/19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Nov. 4</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00200" y="1063626"/>
            <a:ext cx="8229600" cy="4708525"/>
          </a:xfrm>
        </p:spPr>
        <p:txBody>
          <a:bodyPr/>
          <a:lstStyle/>
          <a:p>
            <a:pPr algn="ctr" eaLnBrk="1" hangingPunct="1"/>
            <a:r>
              <a:rPr lang="en-US" altLang="en-US" dirty="0"/>
              <a:t>    P(NY)</a:t>
            </a:r>
            <a:br>
              <a:rPr lang="en-US" altLang="en-US" dirty="0"/>
            </a:br>
            <a:br>
              <a:rPr lang="en-US" altLang="en-US" dirty="0"/>
            </a:br>
            <a:br>
              <a:rPr lang="en-US" altLang="en-US" dirty="0"/>
            </a:br>
            <a:r>
              <a:rPr lang="en-US" altLang="en-US" dirty="0"/>
              <a:t>                           D(NY)               I(NY)</a:t>
            </a:r>
          </a:p>
        </p:txBody>
      </p:sp>
      <p:sp>
        <p:nvSpPr>
          <p:cNvPr id="3" name="Down Arrow 2"/>
          <p:cNvSpPr/>
          <p:nvPr/>
        </p:nvSpPr>
        <p:spPr>
          <a:xfrm>
            <a:off x="5581651" y="2686050"/>
            <a:ext cx="835025" cy="1371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ight Arrow 4"/>
          <p:cNvSpPr/>
          <p:nvPr/>
        </p:nvSpPr>
        <p:spPr>
          <a:xfrm>
            <a:off x="7070725" y="4328968"/>
            <a:ext cx="12573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Up Arrow 10"/>
          <p:cNvSpPr/>
          <p:nvPr/>
        </p:nvSpPr>
        <p:spPr>
          <a:xfrm>
            <a:off x="6496050" y="2743200"/>
            <a:ext cx="171450" cy="1371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Down Arrow 11"/>
          <p:cNvSpPr/>
          <p:nvPr/>
        </p:nvSpPr>
        <p:spPr>
          <a:xfrm>
            <a:off x="5238750" y="2686050"/>
            <a:ext cx="285750" cy="14287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583" name="TextBox 6"/>
          <p:cNvSpPr txBox="1">
            <a:spLocks noChangeArrowheads="1"/>
          </p:cNvSpPr>
          <p:nvPr/>
        </p:nvSpPr>
        <p:spPr bwMode="auto">
          <a:xfrm>
            <a:off x="5410200" y="3143250"/>
            <a:ext cx="12128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federal</a:t>
            </a:r>
          </a:p>
          <a:p>
            <a:pPr algn="ctr" eaLnBrk="1" hangingPunct="1">
              <a:lnSpc>
                <a:spcPct val="100000"/>
              </a:lnSpc>
              <a:spcBef>
                <a:spcPct val="0"/>
              </a:spcBef>
              <a:buFontTx/>
              <a:buNone/>
              <a:defRPr/>
            </a:pPr>
            <a:r>
              <a:rPr lang="en-US" altLang="en-US" sz="1350"/>
              <a:t>securities</a:t>
            </a:r>
          </a:p>
        </p:txBody>
      </p:sp>
      <p:sp>
        <p:nvSpPr>
          <p:cNvPr id="24584" name="TextBox 7"/>
          <p:cNvSpPr txBox="1">
            <a:spLocks noChangeArrowheads="1"/>
          </p:cNvSpPr>
          <p:nvPr/>
        </p:nvSpPr>
        <p:spPr bwMode="auto">
          <a:xfrm>
            <a:off x="4841875" y="3257550"/>
            <a:ext cx="814388"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a:t>
            </a:r>
          </a:p>
          <a:p>
            <a:pPr algn="ctr" eaLnBrk="1" hangingPunct="1">
              <a:lnSpc>
                <a:spcPct val="100000"/>
              </a:lnSpc>
              <a:spcBef>
                <a:spcPct val="0"/>
              </a:spcBef>
              <a:buFontTx/>
              <a:buNone/>
              <a:defRPr/>
            </a:pPr>
            <a:r>
              <a:rPr lang="en-US" altLang="en-US" sz="1350"/>
              <a:t>fraud</a:t>
            </a:r>
          </a:p>
        </p:txBody>
      </p:sp>
      <p:sp>
        <p:nvSpPr>
          <p:cNvPr id="24585" name="TextBox 8"/>
          <p:cNvSpPr txBox="1">
            <a:spLocks noChangeArrowheads="1"/>
          </p:cNvSpPr>
          <p:nvPr/>
        </p:nvSpPr>
        <p:spPr bwMode="auto">
          <a:xfrm>
            <a:off x="6038850" y="314325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a:t>state law </a:t>
            </a:r>
          </a:p>
          <a:p>
            <a:pPr algn="ctr" eaLnBrk="1" hangingPunct="1">
              <a:lnSpc>
                <a:spcPct val="100000"/>
              </a:lnSpc>
              <a:spcBef>
                <a:spcPct val="0"/>
              </a:spcBef>
              <a:buFontTx/>
              <a:buNone/>
              <a:defRPr/>
            </a:pPr>
            <a:r>
              <a:rPr lang="en-US" altLang="en-US" sz="1350"/>
              <a:t>breach of contract</a:t>
            </a:r>
          </a:p>
        </p:txBody>
      </p:sp>
      <p:sp>
        <p:nvSpPr>
          <p:cNvPr id="24586" name="TextBox 9"/>
          <p:cNvSpPr txBox="1">
            <a:spLocks noChangeArrowheads="1"/>
          </p:cNvSpPr>
          <p:nvPr/>
        </p:nvSpPr>
        <p:spPr bwMode="auto">
          <a:xfrm>
            <a:off x="6623050" y="3822700"/>
            <a:ext cx="21526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defRPr/>
            </a:pPr>
            <a:r>
              <a:rPr lang="en-US" altLang="en-US" sz="1350" dirty="0"/>
              <a:t>state law </a:t>
            </a:r>
          </a:p>
          <a:p>
            <a:pPr algn="ctr" eaLnBrk="1" hangingPunct="1">
              <a:lnSpc>
                <a:spcPct val="100000"/>
              </a:lnSpc>
              <a:spcBef>
                <a:spcPct val="0"/>
              </a:spcBef>
              <a:buFontTx/>
              <a:buNone/>
              <a:defRPr/>
            </a:pPr>
            <a:r>
              <a:rPr lang="en-US" altLang="en-US" sz="1350" dirty="0"/>
              <a:t>Insurance contract</a:t>
            </a:r>
          </a:p>
        </p:txBody>
      </p:sp>
    </p:spTree>
    <p:extLst>
      <p:ext uri="{BB962C8B-B14F-4D97-AF65-F5344CB8AC3E}">
        <p14:creationId xmlns:p14="http://schemas.microsoft.com/office/powerpoint/2010/main" val="3012765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676400" y="1063626"/>
            <a:ext cx="8839200" cy="4594225"/>
          </a:xfrm>
        </p:spPr>
        <p:txBody>
          <a:bodyPr>
            <a:normAutofit fontScale="90000"/>
          </a:bodyPr>
          <a:lstStyle/>
          <a:p>
            <a:pPr algn="l" eaLnBrk="1" hangingPunct="1"/>
            <a:r>
              <a:rPr lang="en-US" altLang="en-US" sz="3200"/>
              <a:t>(c) The district courts may decline to exercise supplemental jurisdiction over a claim under subsection (a) if -</a:t>
            </a:r>
            <a:br>
              <a:rPr lang="en-US" altLang="en-US" sz="3200"/>
            </a:br>
            <a:r>
              <a:rPr lang="en-US" altLang="en-US" sz="3200"/>
              <a:t>(1) the claim raises a novel or complex issue of State law,</a:t>
            </a:r>
            <a:br>
              <a:rPr lang="en-US" altLang="en-US" sz="3200"/>
            </a:br>
            <a:r>
              <a:rPr lang="en-US" altLang="en-US" sz="3200"/>
              <a:t>(2) the claim substantially predominates over the claim or claims over which the district court has original jurisdiction,</a:t>
            </a:r>
            <a:br>
              <a:rPr lang="en-US" altLang="en-US" sz="3200"/>
            </a:br>
            <a:r>
              <a:rPr lang="en-US" altLang="en-US" sz="3200"/>
              <a:t>(3) the district court has dismissed all claims over which it has original jurisdiction, or</a:t>
            </a:r>
            <a:br>
              <a:rPr lang="en-US" altLang="en-US" sz="3200"/>
            </a:br>
            <a:r>
              <a:rPr lang="en-US" altLang="en-US" sz="3200"/>
              <a:t>(4) in exceptional circumstances, there are other compelling reasons for declining jurisdiction.</a:t>
            </a:r>
            <a:br>
              <a:rPr lang="en-US" altLang="en-US" sz="3200"/>
            </a:br>
            <a:endParaRPr lang="en-US" altLang="en-US" sz="3200"/>
          </a:p>
        </p:txBody>
      </p:sp>
    </p:spTree>
    <p:extLst>
      <p:ext uri="{BB962C8B-B14F-4D97-AF65-F5344CB8AC3E}">
        <p14:creationId xmlns:p14="http://schemas.microsoft.com/office/powerpoint/2010/main" val="810536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600200" y="1063626"/>
            <a:ext cx="8915400" cy="4765675"/>
          </a:xfrm>
        </p:spPr>
        <p:txBody>
          <a:bodyPr>
            <a:normAutofit fontScale="90000"/>
          </a:bodyPr>
          <a:lstStyle/>
          <a:p>
            <a:pPr algn="l" eaLnBrk="1" hangingPunct="1"/>
            <a:r>
              <a:rPr lang="en-US" altLang="en-US" sz="4000"/>
              <a:t>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a:t>
            </a:r>
          </a:p>
        </p:txBody>
      </p:sp>
    </p:spTree>
    <p:extLst>
      <p:ext uri="{BB962C8B-B14F-4D97-AF65-F5344CB8AC3E}">
        <p14:creationId xmlns:p14="http://schemas.microsoft.com/office/powerpoint/2010/main" val="282349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P (NY) sues D1 (NJ) for state law battery asking $100k and D2 (NJ) asking $25K.</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r>
              <a:rPr lang="en-US" sz="2100" dirty="0"/>
              <a:t> </a:t>
            </a:r>
            <a:r>
              <a:rPr lang="en-US" sz="22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200" dirty="0"/>
            </a:br>
            <a:endParaRPr lang="en-US" sz="2200" dirty="0"/>
          </a:p>
        </p:txBody>
      </p:sp>
      <p:cxnSp>
        <p:nvCxnSpPr>
          <p:cNvPr id="6" name="Straight Arrow Connector 5"/>
          <p:cNvCxnSpPr/>
          <p:nvPr/>
        </p:nvCxnSpPr>
        <p:spPr>
          <a:xfrm rot="5400000">
            <a:off x="4924425" y="2695575"/>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038850" y="2800350"/>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2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752600" y="1063626"/>
            <a:ext cx="8763000" cy="4822825"/>
          </a:xfrm>
        </p:spPr>
        <p:txBody>
          <a:bodyPr/>
          <a:lstStyle/>
          <a:p>
            <a:pPr algn="l" eaLnBrk="1" hangingPunct="1"/>
            <a:r>
              <a:rPr lang="en-US" altLang="en-US" sz="2800"/>
              <a:t>(b) In any civil action of which the district courts have original jurisdiction founded </a:t>
            </a:r>
            <a:r>
              <a:rPr lang="en-US" altLang="en-US" sz="2800" b="1"/>
              <a:t>solely on section 1332 of this title</a:t>
            </a:r>
            <a:r>
              <a:rPr lang="en-US" altLang="en-US" sz="2800"/>
              <a:t>, the district courts shall not have supplemental jurisdiction under subsection (a) over claims by </a:t>
            </a:r>
            <a:r>
              <a:rPr lang="en-US" altLang="en-US" sz="2800" b="1"/>
              <a:t>plaintiffs against persons made parties under Rule 14, 19, 20, or 24 of the Federal Rules of Civil Procedure</a:t>
            </a:r>
            <a:r>
              <a:rPr lang="en-US" altLang="en-US" sz="2800"/>
              <a:t>, or over </a:t>
            </a:r>
            <a:r>
              <a:rPr lang="en-US" altLang="en-US" sz="2800" b="1"/>
              <a:t>claims by persons proposed to be joined as plaintiffs under Rule 19 of such rules, or seeking to intervene as plaintiffs under Rule 24 of such rules</a:t>
            </a:r>
            <a:r>
              <a:rPr lang="en-US" altLang="en-US" sz="2800"/>
              <a:t>, when exercising supplemental jurisdiction over such claims would be </a:t>
            </a:r>
            <a:r>
              <a:rPr lang="en-US" altLang="en-US" sz="2800" b="1"/>
              <a:t>inconsistent with the jurisdictional requirements of section 1332</a:t>
            </a:r>
            <a:r>
              <a:rPr lang="en-US" altLang="en-US" sz="2800"/>
              <a:t>. </a:t>
            </a:r>
            <a:br>
              <a:rPr lang="en-US" altLang="en-US" sz="2800"/>
            </a:br>
            <a:endParaRPr lang="en-US" altLang="en-US" sz="2800"/>
          </a:p>
        </p:txBody>
      </p:sp>
    </p:spTree>
    <p:extLst>
      <p:ext uri="{BB962C8B-B14F-4D97-AF65-F5344CB8AC3E}">
        <p14:creationId xmlns:p14="http://schemas.microsoft.com/office/powerpoint/2010/main" val="2039784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and joins with P2 (NY) who sues D for $25K. </a:t>
            </a:r>
            <a:br>
              <a:rPr lang="en-US" dirty="0"/>
            </a:br>
            <a:r>
              <a:rPr lang="en-US" dirty="0"/>
              <a:t>P1(NY)  P2(NY)</a:t>
            </a:r>
            <a:br>
              <a:rPr lang="en-US" dirty="0"/>
            </a:br>
            <a:br>
              <a:rPr lang="en-US"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181600" y="27432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5953125" y="271462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4153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781300" y="1063626"/>
            <a:ext cx="6400800" cy="4594225"/>
          </a:xfrm>
        </p:spPr>
        <p:txBody>
          <a:bodyPr/>
          <a:lstStyle/>
          <a:p>
            <a:pPr eaLnBrk="1" hangingPunct="1"/>
            <a:r>
              <a:rPr lang="en-US" altLang="en-US"/>
              <a:t>Exxon Corp. v. Allapattah</a:t>
            </a:r>
            <a:br>
              <a:rPr lang="en-US" altLang="en-US"/>
            </a:br>
            <a:r>
              <a:rPr lang="en-US" altLang="en-US"/>
              <a:t>(U.S. 2005)</a:t>
            </a:r>
          </a:p>
        </p:txBody>
      </p:sp>
    </p:spTree>
    <p:extLst>
      <p:ext uri="{BB962C8B-B14F-4D97-AF65-F5344CB8AC3E}">
        <p14:creationId xmlns:p14="http://schemas.microsoft.com/office/powerpoint/2010/main" val="3558659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D makes a motion to join P2 (NY), who has a claim against D for $25K, as a </a:t>
            </a:r>
            <a:r>
              <a:rPr lang="en-US" sz="2700" i="1" dirty="0"/>
              <a:t>necessary </a:t>
            </a:r>
            <a:r>
              <a:rPr lang="en-US" sz="2700" dirty="0"/>
              <a:t>party</a:t>
            </a:r>
            <a:br>
              <a:rPr lang="en-US" dirty="0"/>
            </a:br>
            <a:r>
              <a:rPr lang="en-US" dirty="0"/>
              <a:t>P1(NY)  P2(NY)</a:t>
            </a:r>
            <a:br>
              <a:rPr lang="en-US" dirty="0"/>
            </a:br>
            <a:r>
              <a:rPr lang="en-US" sz="3600" i="1" dirty="0"/>
              <a:t>R. 19</a:t>
            </a:r>
            <a:br>
              <a:rPr lang="en-US" sz="3600" i="1" dirty="0"/>
            </a:br>
            <a:r>
              <a:rPr lang="en-US" sz="2325" dirty="0"/>
              <a:t>$100k        $25k</a:t>
            </a:r>
            <a:br>
              <a:rPr lang="en-US" sz="2325" dirty="0"/>
            </a:br>
            <a:br>
              <a:rPr lang="en-US" dirty="0"/>
            </a:br>
            <a:r>
              <a:rPr lang="en-US" dirty="0"/>
              <a:t>D(NJ) </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rot="16200000" flipH="1">
            <a:off x="5219700" y="30099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010275" y="292417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394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3009900" y="1063626"/>
            <a:ext cx="6172200" cy="4708525"/>
          </a:xfrm>
        </p:spPr>
        <p:txBody>
          <a:bodyPr/>
          <a:lstStyle/>
          <a:p>
            <a:pPr algn="ctr" eaLnBrk="1" hangingPunct="1"/>
            <a:r>
              <a:rPr lang="en-US" altLang="en-US" dirty="0"/>
              <a:t>P1(NY) sues D (NJ) for $100k and joins with P2 (NJ) who sues D for $100K</a:t>
            </a:r>
            <a:br>
              <a:rPr lang="en-US" altLang="en-US" dirty="0"/>
            </a:b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172075" y="42767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4346575"/>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7321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51038" y="1131889"/>
            <a:ext cx="8088312" cy="4651375"/>
          </a:xfrm>
        </p:spPr>
        <p:txBody>
          <a:bodyPr/>
          <a:lstStyle/>
          <a:p>
            <a:pPr eaLnBrk="1" hangingPunct="1"/>
            <a:r>
              <a:rPr lang="en-US" altLang="en-US"/>
              <a:t>P1(NY) sues D1 (NJ) for $100k. P1 joins with P2 (NY) who sues D2(NJ) for $25k. </a:t>
            </a:r>
            <a:br>
              <a:rPr lang="en-US" altLang="en-US"/>
            </a:br>
            <a:endParaRPr lang="en-US" altLang="en-US"/>
          </a:p>
        </p:txBody>
      </p:sp>
    </p:spTree>
    <p:extLst>
      <p:ext uri="{BB962C8B-B14F-4D97-AF65-F5344CB8AC3E}">
        <p14:creationId xmlns:p14="http://schemas.microsoft.com/office/powerpoint/2010/main" val="233322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in that person’s absence, the court cannot accord complete relief among existing parties;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2687886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dirty="0"/>
              <a:t>P1(NY)  P2(NY)</a:t>
            </a:r>
            <a:br>
              <a:rPr lang="en-US" dirty="0"/>
            </a:br>
            <a:r>
              <a:rPr lang="en-US" sz="2325" dirty="0"/>
              <a:t>$100k        $25k</a:t>
            </a:r>
            <a:br>
              <a:rPr lang="en-US" sz="2325" dirty="0"/>
            </a:br>
            <a:br>
              <a:rPr lang="en-US" sz="2325" dirty="0"/>
            </a:br>
            <a:br>
              <a:rPr lang="en-US" sz="2325" dirty="0"/>
            </a:br>
            <a:br>
              <a:rPr lang="en-US" dirty="0"/>
            </a:br>
            <a:r>
              <a:rPr lang="en-US" dirty="0"/>
              <a:t>D1(NJ)   D2(NJ)</a:t>
            </a:r>
            <a:br>
              <a:rPr lang="en-US" sz="2400" dirty="0"/>
            </a:br>
            <a:r>
              <a:rPr lang="en-US" sz="2400" dirty="0"/>
              <a:t> </a:t>
            </a:r>
            <a:r>
              <a:rPr lang="en-US" sz="2100" dirty="0"/>
              <a:t>(a) over claims by plaintiffs against persons made parties under Rule 14, 19, 20, or 24 of the Federal Rules of Civil Procedure, or over claims by persons proposed to be joined as plaintiffs under Rule 19 of such rules, or seeking to intervene as plaintiffs under Rule 24 of such rules, </a:t>
            </a:r>
            <a:br>
              <a:rPr lang="en-US" sz="2100" dirty="0"/>
            </a:br>
            <a:endParaRPr lang="en-US" sz="2100" dirty="0"/>
          </a:p>
        </p:txBody>
      </p:sp>
      <p:cxnSp>
        <p:nvCxnSpPr>
          <p:cNvPr id="4" name="Straight Arrow Connector 3"/>
          <p:cNvCxnSpPr/>
          <p:nvPr/>
        </p:nvCxnSpPr>
        <p:spPr>
          <a:xfrm>
            <a:off x="5691188" y="1676400"/>
            <a:ext cx="1166812" cy="16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5691189" y="1701800"/>
            <a:ext cx="1177925" cy="157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1504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981200" y="274638"/>
            <a:ext cx="8229600" cy="6354762"/>
          </a:xfrm>
        </p:spPr>
        <p:txBody>
          <a:bodyPr/>
          <a:lstStyle/>
          <a:p>
            <a:r>
              <a:rPr lang="en-US" altLang="en-US"/>
              <a:t>recap of supplemental jurisdiction for diversity cases with co-plaintiffs and co-defendants…</a:t>
            </a:r>
          </a:p>
        </p:txBody>
      </p:sp>
    </p:spTree>
    <p:extLst>
      <p:ext uri="{BB962C8B-B14F-4D97-AF65-F5344CB8AC3E}">
        <p14:creationId xmlns:p14="http://schemas.microsoft.com/office/powerpoint/2010/main" val="1389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009900" y="1063626"/>
            <a:ext cx="6172200" cy="4708525"/>
          </a:xfrm>
        </p:spPr>
        <p:txBody>
          <a:bodyPr/>
          <a:lstStyle/>
          <a:p>
            <a:pPr algn="ctr" eaLnBrk="1" hangingPunct="1"/>
            <a:r>
              <a:rPr lang="en-US" altLang="en-US" dirty="0"/>
              <a:t>No</a:t>
            </a:r>
            <a:br>
              <a:rPr lang="en-US" altLang="en-US" dirty="0"/>
            </a:br>
            <a:r>
              <a:rPr lang="en-US" altLang="en-US" dirty="0"/>
              <a:t> </a:t>
            </a:r>
            <a:br>
              <a:rPr lang="en-US" altLang="en-US" dirty="0"/>
            </a:br>
            <a:r>
              <a:rPr lang="en-US" altLang="en-US" dirty="0"/>
              <a:t>P1(NY)   P2(NJ)</a:t>
            </a:r>
            <a:br>
              <a:rPr lang="en-US" altLang="en-US" dirty="0"/>
            </a:br>
            <a:r>
              <a:rPr lang="en-US" altLang="en-US" sz="2100" dirty="0"/>
              <a:t>$100k           $100k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245100" y="3819525"/>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181725" y="3871913"/>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264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3009900" y="1063626"/>
            <a:ext cx="6172200" cy="4708525"/>
          </a:xfrm>
        </p:spPr>
        <p:txBody>
          <a:bodyPr/>
          <a:lstStyle/>
          <a:p>
            <a:pPr algn="ctr" eaLnBrk="1" hangingPunct="1"/>
            <a:r>
              <a:rPr lang="en-US" altLang="en-US" dirty="0"/>
              <a:t>Yes</a:t>
            </a:r>
            <a:br>
              <a:rPr lang="en-US" altLang="en-US" dirty="0"/>
            </a:br>
            <a:br>
              <a:rPr lang="en-US" altLang="en-US" dirty="0"/>
            </a:br>
            <a:r>
              <a:rPr lang="en-US" altLang="en-US" dirty="0"/>
              <a:t>P1(NY)   P2(NY)</a:t>
            </a:r>
            <a:br>
              <a:rPr lang="en-US" altLang="en-US" dirty="0"/>
            </a:br>
            <a:r>
              <a:rPr lang="en-US" altLang="en-US" sz="2100" dirty="0"/>
              <a:t>$100k                $25k</a:t>
            </a:r>
            <a:br>
              <a:rPr lang="en-US" altLang="en-US" dirty="0"/>
            </a:br>
            <a:br>
              <a:rPr lang="en-US" altLang="en-US" dirty="0"/>
            </a:br>
            <a:r>
              <a:rPr lang="en-US" altLang="en-US" dirty="0"/>
              <a:t>D(NJ)</a:t>
            </a:r>
            <a:endParaRPr lang="en-US" altLang="en-US" sz="2400" dirty="0"/>
          </a:p>
        </p:txBody>
      </p:sp>
      <p:cxnSp>
        <p:nvCxnSpPr>
          <p:cNvPr id="4" name="Straight Arrow Connector 3"/>
          <p:cNvCxnSpPr/>
          <p:nvPr/>
        </p:nvCxnSpPr>
        <p:spPr>
          <a:xfrm rot="16200000" flipH="1">
            <a:off x="5019675" y="3817938"/>
            <a:ext cx="914400" cy="7429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6257925" y="3873500"/>
            <a:ext cx="9144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0200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$100k</a:t>
            </a:r>
            <a:br>
              <a:rPr lang="en-US" dirty="0"/>
            </a:br>
            <a:r>
              <a:rPr lang="en-US" dirty="0"/>
              <a:t>D1(NJ)  D2(NY)</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596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76200"/>
            <a:ext cx="9144000" cy="6781800"/>
          </a:xfrm>
        </p:spPr>
        <p:txBody>
          <a:bodyPr rtlCol="0">
            <a:normAutofit/>
          </a:bodyPr>
          <a:lstStyle/>
          <a:p>
            <a:pPr algn="ctr">
              <a:defRPr/>
            </a:pPr>
            <a:r>
              <a:rPr lang="en-US" dirty="0"/>
              <a:t>No</a:t>
            </a:r>
            <a:br>
              <a:rPr lang="en-US" dirty="0"/>
            </a:br>
            <a:br>
              <a:rPr lang="en-US" dirty="0"/>
            </a:br>
            <a:r>
              <a:rPr lang="en-US" dirty="0"/>
              <a:t>P(NY)</a:t>
            </a:r>
            <a:br>
              <a:rPr lang="en-US" dirty="0"/>
            </a:br>
            <a:br>
              <a:rPr lang="en-US" dirty="0"/>
            </a:br>
            <a:br>
              <a:rPr lang="en-US" dirty="0"/>
            </a:br>
            <a:r>
              <a:rPr lang="en-US" sz="2325" dirty="0"/>
              <a:t>$100k                $25k</a:t>
            </a:r>
            <a:br>
              <a:rPr lang="en-US" dirty="0"/>
            </a:br>
            <a:r>
              <a:rPr lang="en-US" dirty="0"/>
              <a:t>D1(NJ)  D2(NJ)</a:t>
            </a:r>
            <a:br>
              <a:rPr lang="en-US" dirty="0"/>
            </a:br>
            <a:br>
              <a:rPr lang="en-US" dirty="0"/>
            </a:br>
            <a:endParaRPr lang="en-US" sz="2200" dirty="0"/>
          </a:p>
        </p:txBody>
      </p:sp>
      <p:cxnSp>
        <p:nvCxnSpPr>
          <p:cNvPr id="6" name="Straight Arrow Connector 5"/>
          <p:cNvCxnSpPr/>
          <p:nvPr/>
        </p:nvCxnSpPr>
        <p:spPr>
          <a:xfrm rot="5400000">
            <a:off x="4848225" y="3124200"/>
            <a:ext cx="120015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H="1">
            <a:off x="6115050" y="3152775"/>
            <a:ext cx="120015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0508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1981200" y="1063626"/>
            <a:ext cx="8229600" cy="4708525"/>
          </a:xfrm>
        </p:spPr>
        <p:txBody>
          <a:bodyPr>
            <a:normAutofit fontScale="90000"/>
          </a:bodyPr>
          <a:lstStyle/>
          <a:p>
            <a:pPr algn="ctr" eaLnBrk="1" hangingPunct="1"/>
            <a:r>
              <a:rPr lang="en-US" altLang="en-US" sz="2700" dirty="0"/>
              <a:t>P(Cal) sues D(Cal) in state court in Cal under 42 U.S.C. </a:t>
            </a:r>
            <a:r>
              <a:rPr lang="en-US" altLang="en-US" sz="2700" dirty="0">
                <a:latin typeface="WP TypographicSymbols"/>
              </a:rPr>
              <a:t>§ </a:t>
            </a:r>
            <a:r>
              <a:rPr lang="en-US" altLang="en-US" sz="2700" dirty="0"/>
              <a:t>1983 for violations of his civil right.</a:t>
            </a:r>
            <a:br>
              <a:rPr lang="en-US" altLang="en-US" sz="2700" dirty="0"/>
            </a:br>
            <a:r>
              <a:rPr lang="en-US" altLang="en-US" sz="2700" dirty="0"/>
              <a:t>Joined to the action is an unrelated state law breach of contract action against D.</a:t>
            </a:r>
            <a:br>
              <a:rPr lang="en-US" altLang="en-US" sz="2700" dirty="0"/>
            </a:br>
            <a:r>
              <a:rPr lang="en-US" altLang="en-US" sz="2700" dirty="0"/>
              <a:t>May D successfully remove?</a:t>
            </a:r>
            <a:br>
              <a:rPr lang="en-US" altLang="en-US" dirty="0"/>
            </a:br>
            <a:r>
              <a:rPr lang="en-US" altLang="en-US" dirty="0"/>
              <a:t>P(Cal)</a:t>
            </a:r>
            <a:br>
              <a:rPr lang="en-US" altLang="en-US" dirty="0"/>
            </a:br>
            <a:r>
              <a:rPr lang="en-US" altLang="en-US" sz="1800" dirty="0"/>
              <a:t>federal    state</a:t>
            </a:r>
            <a:br>
              <a:rPr lang="en-US" altLang="en-US" sz="1800" dirty="0"/>
            </a:br>
            <a:r>
              <a:rPr lang="en-US" altLang="en-US" sz="1800" dirty="0"/>
              <a:t>civil rights   contract</a:t>
            </a:r>
            <a:br>
              <a:rPr lang="en-US" altLang="en-US" sz="1800" dirty="0"/>
            </a:br>
            <a:br>
              <a:rPr lang="en-US" altLang="en-US" sz="1800" dirty="0"/>
            </a:br>
            <a:br>
              <a:rPr lang="en-US" altLang="en-US" sz="1800" dirty="0"/>
            </a:br>
            <a:br>
              <a:rPr lang="en-US" altLang="en-US" sz="1800" dirty="0"/>
            </a:br>
            <a:br>
              <a:rPr lang="en-US" altLang="en-US" dirty="0"/>
            </a:br>
            <a:r>
              <a:rPr lang="en-US" altLang="en-US" dirty="0"/>
              <a:t>D(Cal)</a:t>
            </a:r>
          </a:p>
        </p:txBody>
      </p:sp>
      <p:cxnSp>
        <p:nvCxnSpPr>
          <p:cNvPr id="4" name="Straight Arrow Connector 3"/>
          <p:cNvCxnSpPr/>
          <p:nvPr/>
        </p:nvCxnSpPr>
        <p:spPr>
          <a:xfrm rot="5400000">
            <a:off x="5124451" y="4686301"/>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 name="Straight Arrow Connector 4"/>
          <p:cNvCxnSpPr/>
          <p:nvPr/>
        </p:nvCxnSpPr>
        <p:spPr>
          <a:xfrm rot="5400000">
            <a:off x="6040438" y="4684713"/>
            <a:ext cx="1028700" cy="31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95782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649414" y="1063626"/>
            <a:ext cx="9018587" cy="4937125"/>
          </a:xfrm>
        </p:spPr>
        <p:txBody>
          <a:bodyPr>
            <a:normAutofit fontScale="90000"/>
          </a:bodyPr>
          <a:lstStyle/>
          <a:p>
            <a:pPr algn="l" eaLnBrk="1" hangingPunct="1"/>
            <a:r>
              <a:rPr lang="en-US" altLang="en-US" sz="2400" b="1"/>
              <a:t>28 U.S.C. § 1441. - Actions removable generally</a:t>
            </a:r>
            <a:br>
              <a:rPr lang="en-US" altLang="en-US" sz="2400" b="1"/>
            </a:br>
            <a:r>
              <a:rPr lang="en-US" altLang="en-US" sz="2400"/>
              <a:t>(c) Joinder of Federal law claims and State law claims.--(1) If a civil action includes—</a:t>
            </a:r>
            <a:br>
              <a:rPr lang="en-US" altLang="en-US" sz="2400"/>
            </a:br>
            <a:r>
              <a:rPr lang="en-US" altLang="en-US" sz="2400"/>
              <a:t>(A) a claim arising under the Constitution, laws, or treaties of the United States (within the meaning of section 1331 of this title), and</a:t>
            </a:r>
            <a:br>
              <a:rPr lang="en-US" altLang="en-US" sz="2400"/>
            </a:br>
            <a:r>
              <a:rPr lang="en-US" altLang="en-US" sz="2400"/>
              <a:t>(B) a claim not within the original or supplemental jurisdiction of the district court or a claim that has been made nonremovable by statute, the entire action may be removed if the action would be removable without the inclusion of the claim described in subparagraph (B).</a:t>
            </a:r>
            <a:br>
              <a:rPr lang="en-US" altLang="en-US" sz="2400"/>
            </a:br>
            <a:r>
              <a:rPr lang="en-US" altLang="en-US" sz="2400"/>
              <a:t>(2)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a:t>
            </a:r>
            <a:br>
              <a:rPr lang="en-US" altLang="en-US" sz="1800"/>
            </a:br>
            <a:endParaRPr lang="en-US" altLang="en-US" sz="1800"/>
          </a:p>
        </p:txBody>
      </p:sp>
    </p:spTree>
    <p:extLst>
      <p:ext uri="{BB962C8B-B14F-4D97-AF65-F5344CB8AC3E}">
        <p14:creationId xmlns:p14="http://schemas.microsoft.com/office/powerpoint/2010/main" val="2986620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br>
              <a:rPr lang="en-US" altLang="en-US" dirty="0"/>
            </a:br>
            <a:r>
              <a:rPr lang="en-US" altLang="en-US" dirty="0"/>
              <a:t>Discovery</a:t>
            </a:r>
          </a:p>
        </p:txBody>
      </p:sp>
    </p:spTree>
    <p:extLst>
      <p:ext uri="{BB962C8B-B14F-4D97-AF65-F5344CB8AC3E}">
        <p14:creationId xmlns:p14="http://schemas.microsoft.com/office/powerpoint/2010/main" val="1824106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1063626"/>
            <a:ext cx="8229600" cy="4651375"/>
          </a:xfrm>
        </p:spPr>
        <p:txBody>
          <a:bodyPr/>
          <a:lstStyle/>
          <a:p>
            <a:pPr eaLnBrk="1" hangingPunct="1"/>
            <a:r>
              <a:rPr lang="en-US" altLang="en-US"/>
              <a:t>scope of discovery</a:t>
            </a:r>
            <a:br>
              <a:rPr lang="en-US" altLang="en-US"/>
            </a:br>
            <a:endParaRPr lang="en-US" altLang="en-US"/>
          </a:p>
        </p:txBody>
      </p:sp>
    </p:spTree>
    <p:extLst>
      <p:ext uri="{BB962C8B-B14F-4D97-AF65-F5344CB8AC3E}">
        <p14:creationId xmlns:p14="http://schemas.microsoft.com/office/powerpoint/2010/main" val="774384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676400" y="1066801"/>
            <a:ext cx="8763000" cy="4765675"/>
          </a:xfrm>
        </p:spPr>
        <p:txBody>
          <a:bodyPr>
            <a:normAutofit fontScale="90000"/>
          </a:bodyPr>
          <a:lstStyle/>
          <a:p>
            <a:pPr algn="l" eaLnBrk="1" hangingPunct="1"/>
            <a:r>
              <a:rPr lang="en-US" altLang="en-US" sz="2400"/>
              <a:t>(b)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a:t>
            </a:r>
            <a:br>
              <a:rPr lang="en-US" altLang="en-US" sz="2400"/>
            </a:br>
            <a:r>
              <a:rPr lang="en-US" altLang="en-US" sz="2400"/>
              <a:t>    (1) the extent to which a judgment rendered in the person’s absence might prejudice that person or the existing parties;</a:t>
            </a:r>
            <a:br>
              <a:rPr lang="en-US" altLang="en-US" sz="2400"/>
            </a:br>
            <a:r>
              <a:rPr lang="en-US" altLang="en-US" sz="2400"/>
              <a:t>    (2) the extent to which any prejudice could be lessened or avoided by:</a:t>
            </a:r>
            <a:br>
              <a:rPr lang="en-US" altLang="en-US" sz="2400"/>
            </a:br>
            <a:r>
              <a:rPr lang="en-US" altLang="en-US" sz="2400"/>
              <a:t>        (A) protective provisions in the judgment;</a:t>
            </a:r>
            <a:br>
              <a:rPr lang="en-US" altLang="en-US" sz="2400"/>
            </a:br>
            <a:r>
              <a:rPr lang="en-US" altLang="en-US" sz="2400"/>
              <a:t>        (B) shaping the relief; or</a:t>
            </a:r>
            <a:br>
              <a:rPr lang="en-US" altLang="en-US" sz="2400"/>
            </a:br>
            <a:r>
              <a:rPr lang="en-US" altLang="en-US" sz="2400"/>
              <a:t>        (C) other measures;</a:t>
            </a:r>
            <a:br>
              <a:rPr lang="en-US" altLang="en-US" sz="2400"/>
            </a:br>
            <a:r>
              <a:rPr lang="en-US" altLang="en-US" sz="2400"/>
              <a:t>    (3) whether a judgment rendered in the person’s absence would be adequate; and</a:t>
            </a:r>
            <a:br>
              <a:rPr lang="en-US" altLang="en-US" sz="2400"/>
            </a:br>
            <a:r>
              <a:rPr lang="en-US" altLang="en-US" sz="2400"/>
              <a:t>    (4) whether the plaintiff would have an adequate remedy if the action were dismissed for nonjoinder. </a:t>
            </a:r>
            <a:br>
              <a:rPr lang="en-US" altLang="en-US" sz="2400"/>
            </a:br>
            <a:endParaRPr lang="en-US" altLang="en-US" sz="2400"/>
          </a:p>
        </p:txBody>
      </p:sp>
    </p:spTree>
    <p:extLst>
      <p:ext uri="{BB962C8B-B14F-4D97-AF65-F5344CB8AC3E}">
        <p14:creationId xmlns:p14="http://schemas.microsoft.com/office/powerpoint/2010/main" val="29312842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839200" cy="4651375"/>
          </a:xfrm>
        </p:spPr>
        <p:txBody>
          <a:bodyPr>
            <a:normAutofit/>
          </a:bodyPr>
          <a:lstStyle/>
          <a:p>
            <a:pPr algn="l" eaLnBrk="1" hangingPunct="1"/>
            <a:r>
              <a:rPr lang="en-US" altLang="en-US" sz="3200" dirty="0"/>
              <a:t>Old version:</a:t>
            </a:r>
            <a:br>
              <a:rPr lang="en-US" altLang="en-US" sz="3200" dirty="0"/>
            </a:br>
            <a:r>
              <a:rPr lang="en-US" altLang="en-US" sz="3200" dirty="0"/>
              <a:t>26(b)(1): Parties may obtain discovery regarding any </a:t>
            </a:r>
            <a:r>
              <a:rPr lang="en-US" altLang="en-US" sz="3200" b="1" i="1" dirty="0" err="1"/>
              <a:t>nonprivileged</a:t>
            </a:r>
            <a:r>
              <a:rPr lang="en-US" altLang="en-US" sz="3200" i="1" dirty="0"/>
              <a:t> </a:t>
            </a:r>
            <a:r>
              <a:rPr lang="en-US" altLang="en-US" sz="3200" dirty="0"/>
              <a:t>matter that is </a:t>
            </a:r>
            <a:r>
              <a:rPr lang="en-US" altLang="en-US" sz="3200" b="1" i="1" dirty="0"/>
              <a:t>relevant to any party’s claim or defense</a:t>
            </a:r>
            <a:r>
              <a:rPr lang="en-US" altLang="en-US" sz="3200" i="1" dirty="0"/>
              <a:t> </a:t>
            </a:r>
            <a:endParaRPr lang="en-US" altLang="en-US" sz="3200" dirty="0"/>
          </a:p>
        </p:txBody>
      </p:sp>
    </p:spTree>
    <p:extLst>
      <p:ext uri="{BB962C8B-B14F-4D97-AF65-F5344CB8AC3E}">
        <p14:creationId xmlns:p14="http://schemas.microsoft.com/office/powerpoint/2010/main" val="11018799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159243"/>
          </a:xfrm>
        </p:spPr>
        <p:txBody>
          <a:bodyPr>
            <a:noAutofit/>
          </a:bodyPr>
          <a:lstStyle/>
          <a:p>
            <a:r>
              <a:rPr lang="en-US" sz="3600" dirty="0"/>
              <a:t>NOW:</a:t>
            </a:r>
            <a:br>
              <a:rPr lang="en-US" sz="3600" dirty="0"/>
            </a:br>
            <a:r>
              <a:rPr lang="en-US" sz="3600" i="1" dirty="0"/>
              <a:t>Scope in General.</a:t>
            </a:r>
            <a:r>
              <a:rPr lang="en-US" sz="3600" dirty="0"/>
              <a:t> Unless otherwise limited by court order, the scope of discovery is as follows: Parties may obtain discovery regarding any </a:t>
            </a:r>
            <a:r>
              <a:rPr lang="en-US" sz="3600" dirty="0" err="1"/>
              <a:t>nonprivileged</a:t>
            </a:r>
            <a:r>
              <a:rPr lang="en-US" sz="3600" dirty="0"/>
              <a:t>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a:t>
            </a:r>
          </a:p>
        </p:txBody>
      </p:sp>
    </p:spTree>
    <p:extLst>
      <p:ext uri="{BB962C8B-B14F-4D97-AF65-F5344CB8AC3E}">
        <p14:creationId xmlns:p14="http://schemas.microsoft.com/office/powerpoint/2010/main" val="284080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458200" cy="4708525"/>
          </a:xfrm>
        </p:spPr>
        <p:txBody>
          <a:bodyPr/>
          <a:lstStyle/>
          <a:p>
            <a:pPr eaLnBrk="1" hangingPunct="1"/>
            <a:r>
              <a:rPr lang="en-CA" altLang="en-US"/>
              <a:t>privileges</a:t>
            </a:r>
            <a:br>
              <a:rPr lang="en-US" altLang="en-US"/>
            </a:br>
            <a:endParaRPr lang="en-US" altLang="en-US"/>
          </a:p>
        </p:txBody>
      </p:sp>
    </p:spTree>
    <p:extLst>
      <p:ext uri="{BB962C8B-B14F-4D97-AF65-F5344CB8AC3E}">
        <p14:creationId xmlns:p14="http://schemas.microsoft.com/office/powerpoint/2010/main" val="1358443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28800" y="1063626"/>
            <a:ext cx="8382000" cy="4651375"/>
          </a:xfrm>
        </p:spPr>
        <p:txBody>
          <a:bodyPr/>
          <a:lstStyle/>
          <a:p>
            <a:pPr eaLnBrk="1" hangingPunct="1"/>
            <a:r>
              <a:rPr lang="en-US" altLang="en-US"/>
              <a:t>privilege against self-incrimination</a:t>
            </a:r>
          </a:p>
        </p:txBody>
      </p:sp>
    </p:spTree>
    <p:extLst>
      <p:ext uri="{BB962C8B-B14F-4D97-AF65-F5344CB8AC3E}">
        <p14:creationId xmlns:p14="http://schemas.microsoft.com/office/powerpoint/2010/main" val="2121890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8FA54-11FB-1948-A511-E21635E6EDC3}"/>
              </a:ext>
            </a:extLst>
          </p:cNvPr>
          <p:cNvSpPr>
            <a:spLocks noGrp="1"/>
          </p:cNvSpPr>
          <p:nvPr>
            <p:ph type="title"/>
          </p:nvPr>
        </p:nvSpPr>
        <p:spPr>
          <a:xfrm>
            <a:off x="699911" y="365125"/>
            <a:ext cx="10653889" cy="6159853"/>
          </a:xfrm>
        </p:spPr>
        <p:txBody>
          <a:bodyPr/>
          <a:lstStyle/>
          <a:p>
            <a:r>
              <a:rPr lang="en-US" dirty="0"/>
              <a:t>how might the privilege against self-incrimination be relevant in a civil case?</a:t>
            </a:r>
          </a:p>
        </p:txBody>
      </p:sp>
    </p:spTree>
    <p:extLst>
      <p:ext uri="{BB962C8B-B14F-4D97-AF65-F5344CB8AC3E}">
        <p14:creationId xmlns:p14="http://schemas.microsoft.com/office/powerpoint/2010/main" val="32608614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676400" y="1063626"/>
            <a:ext cx="8534400" cy="4822825"/>
          </a:xfrm>
        </p:spPr>
        <p:txBody>
          <a:bodyPr/>
          <a:lstStyle/>
          <a:p>
            <a:pPr eaLnBrk="1" hangingPunct="1"/>
            <a:r>
              <a:rPr lang="en-US" altLang="en-US"/>
              <a:t>Fed. R. Evid. 501</a:t>
            </a:r>
          </a:p>
        </p:txBody>
      </p:sp>
    </p:spTree>
    <p:extLst>
      <p:ext uri="{BB962C8B-B14F-4D97-AF65-F5344CB8AC3E}">
        <p14:creationId xmlns:p14="http://schemas.microsoft.com/office/powerpoint/2010/main" val="4249225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1063626"/>
            <a:ext cx="8305800" cy="4537075"/>
          </a:xfrm>
        </p:spPr>
        <p:txBody>
          <a:bodyPr/>
          <a:lstStyle/>
          <a:p>
            <a:pPr eaLnBrk="1" hangingPunct="1"/>
            <a:r>
              <a:rPr lang="en-US" altLang="en-US"/>
              <a:t>attorney-client privilege</a:t>
            </a:r>
            <a:br>
              <a:rPr lang="en-US" altLang="en-US"/>
            </a:br>
            <a:r>
              <a:rPr lang="en-US" altLang="en-US"/>
              <a:t>spousal privileges</a:t>
            </a:r>
            <a:br>
              <a:rPr lang="en-US" altLang="en-US"/>
            </a:br>
            <a:r>
              <a:rPr lang="en-US" altLang="en-US"/>
              <a:t>priest-penitent privilege</a:t>
            </a:r>
            <a:br>
              <a:rPr lang="en-US" altLang="en-US"/>
            </a:br>
            <a:r>
              <a:rPr lang="en-US" altLang="en-US"/>
              <a:t>doctor-patient privilege</a:t>
            </a:r>
            <a:br>
              <a:rPr lang="en-US" altLang="en-US"/>
            </a:br>
            <a:endParaRPr lang="en-US" altLang="en-US"/>
          </a:p>
        </p:txBody>
      </p:sp>
    </p:spTree>
    <p:extLst>
      <p:ext uri="{BB962C8B-B14F-4D97-AF65-F5344CB8AC3E}">
        <p14:creationId xmlns:p14="http://schemas.microsoft.com/office/powerpoint/2010/main" val="27842534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537075"/>
          </a:xfrm>
        </p:spPr>
        <p:txBody>
          <a:bodyPr/>
          <a:lstStyle/>
          <a:p>
            <a:pPr eaLnBrk="1" hangingPunct="1"/>
            <a:r>
              <a:rPr lang="en-US" altLang="en-US"/>
              <a:t>attorney-client privilege</a:t>
            </a:r>
          </a:p>
        </p:txBody>
      </p:sp>
    </p:spTree>
    <p:extLst>
      <p:ext uri="{BB962C8B-B14F-4D97-AF65-F5344CB8AC3E}">
        <p14:creationId xmlns:p14="http://schemas.microsoft.com/office/powerpoint/2010/main" val="1087232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05000" y="1063626"/>
            <a:ext cx="8305800" cy="4765675"/>
          </a:xfrm>
        </p:spPr>
        <p:txBody>
          <a:bodyPr>
            <a:normAutofit fontScale="90000"/>
          </a:bodyPr>
          <a:lstStyle/>
          <a:p>
            <a:pPr algn="l" eaLnBrk="1" hangingPunct="1"/>
            <a:r>
              <a:rPr lang="en-CA" altLang="en-US" sz="3200"/>
              <a:t>Restatement (Third) of The Law Governing Lawyers</a:t>
            </a:r>
            <a:br>
              <a:rPr lang="en-CA" altLang="en-US" sz="3200"/>
            </a:br>
            <a:br>
              <a:rPr lang="en-US" altLang="en-US" sz="3200"/>
            </a:br>
            <a:r>
              <a:rPr lang="en-CA" altLang="en-US" sz="3200"/>
              <a:t>§ 68. Attorney–Client Privilege</a:t>
            </a:r>
            <a:br>
              <a:rPr lang="en-US" altLang="en-US" sz="3200"/>
            </a:br>
            <a:r>
              <a:rPr lang="en-CA" altLang="en-US" sz="3200"/>
              <a:t> </a:t>
            </a:r>
            <a:br>
              <a:rPr lang="en-US" altLang="en-US" sz="3200"/>
            </a:br>
            <a:r>
              <a:rPr lang="en-CA" altLang="en-US" sz="3200"/>
              <a:t>[T]he attorney-client privilege may be invoked as provided in § 86 with respect to:</a:t>
            </a:r>
            <a:br>
              <a:rPr lang="en-US" altLang="en-US" sz="3200"/>
            </a:br>
            <a:r>
              <a:rPr lang="en-CA" altLang="en-US" sz="3200"/>
              <a:t>(1) a communication</a:t>
            </a:r>
            <a:br>
              <a:rPr lang="en-US" altLang="en-US" sz="3200"/>
            </a:br>
            <a:r>
              <a:rPr lang="en-CA" altLang="en-US" sz="3200"/>
              <a:t>(2) made between privileged persons</a:t>
            </a:r>
            <a:br>
              <a:rPr lang="en-US" altLang="en-US" sz="3200"/>
            </a:br>
            <a:r>
              <a:rPr lang="en-CA" altLang="en-US" sz="3200"/>
              <a:t>(3) in confidence</a:t>
            </a:r>
            <a:br>
              <a:rPr lang="en-US" altLang="en-US" sz="3200"/>
            </a:br>
            <a:r>
              <a:rPr lang="en-CA" altLang="en-US" sz="3200"/>
              <a:t>(4) for the purpose of obtaining or providing legal assistance for the client.</a:t>
            </a:r>
            <a:br>
              <a:rPr lang="en-US" altLang="en-US" sz="3200"/>
            </a:br>
            <a:endParaRPr lang="en-US" altLang="en-US" sz="3200"/>
          </a:p>
        </p:txBody>
      </p:sp>
    </p:spTree>
    <p:extLst>
      <p:ext uri="{BB962C8B-B14F-4D97-AF65-F5344CB8AC3E}">
        <p14:creationId xmlns:p14="http://schemas.microsoft.com/office/powerpoint/2010/main" val="3571073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133600" y="274638"/>
            <a:ext cx="8077200" cy="5897562"/>
          </a:xfrm>
        </p:spPr>
        <p:txBody>
          <a:bodyPr/>
          <a:lstStyle/>
          <a:p>
            <a:r>
              <a:rPr lang="en-US" altLang="en-US" dirty="0"/>
              <a:t>why does the attorney-client privilege exist?</a:t>
            </a:r>
          </a:p>
        </p:txBody>
      </p:sp>
    </p:spTree>
    <p:extLst>
      <p:ext uri="{BB962C8B-B14F-4D97-AF65-F5344CB8AC3E}">
        <p14:creationId xmlns:p14="http://schemas.microsoft.com/office/powerpoint/2010/main" val="1109497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52600" y="1063626"/>
            <a:ext cx="8839200" cy="4765675"/>
          </a:xfrm>
        </p:spPr>
        <p:txBody>
          <a:bodyPr>
            <a:normAutofit fontScale="90000"/>
          </a:bodyPr>
          <a:lstStyle/>
          <a:p>
            <a:pPr algn="l" eaLnBrk="1" hangingPunct="1"/>
            <a:r>
              <a:rPr lang="en-US" altLang="en-US" sz="3200" b="1"/>
              <a:t>Rule 24. Intervention</a:t>
            </a:r>
            <a:br>
              <a:rPr lang="en-US" altLang="en-US" sz="3200"/>
            </a:br>
            <a:br>
              <a:rPr lang="en-US" altLang="en-US" sz="3200"/>
            </a:br>
            <a:r>
              <a:rPr lang="en-US" altLang="en-US" sz="3200"/>
              <a:t>(a) Intervention of Right.  On timely motion, the court must permit anyone to intervene who:</a:t>
            </a:r>
            <a:br>
              <a:rPr lang="en-US" altLang="en-US" sz="3200"/>
            </a:br>
            <a:r>
              <a:rPr lang="en-US" altLang="en-US" sz="3200"/>
              <a:t>    (1) is given an unconditional right to intervene by a federal statute; or</a:t>
            </a:r>
            <a:br>
              <a:rPr lang="en-US" altLang="en-US" sz="3200"/>
            </a:br>
            <a:r>
              <a:rPr lang="en-US" altLang="en-US" sz="3200"/>
              <a:t>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a:t>
            </a:r>
            <a:br>
              <a:rPr lang="en-US" altLang="en-US" sz="3200"/>
            </a:br>
            <a:endParaRPr lang="en-US" altLang="en-US" sz="3200"/>
          </a:p>
        </p:txBody>
      </p:sp>
    </p:spTree>
    <p:extLst>
      <p:ext uri="{BB962C8B-B14F-4D97-AF65-F5344CB8AC3E}">
        <p14:creationId xmlns:p14="http://schemas.microsoft.com/office/powerpoint/2010/main" val="32117469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864973" y="1063626"/>
            <a:ext cx="10799805" cy="4765675"/>
          </a:xfrm>
        </p:spPr>
        <p:txBody>
          <a:bodyPr>
            <a:normAutofit fontScale="90000"/>
          </a:bodyPr>
          <a:lstStyle/>
          <a:p>
            <a:pPr algn="l" eaLnBrk="1" hangingPunct="1"/>
            <a:r>
              <a:rPr lang="en-CA" altLang="en-US" dirty="0"/>
              <a:t>your client tells you that he was looking the other way when he drove into the plaintiff</a:t>
            </a:r>
            <a:br>
              <a:rPr lang="en-CA" altLang="en-US" dirty="0"/>
            </a:br>
            <a:br>
              <a:rPr lang="en-US" altLang="en-US" dirty="0"/>
            </a:br>
            <a:r>
              <a:rPr lang="en-CA" altLang="en-US" dirty="0"/>
              <a:t>your client receives an interrogatory asking whether he </a:t>
            </a:r>
            <a:r>
              <a:rPr lang="en-CA" altLang="en-US" i="1" dirty="0"/>
              <a:t>said to you </a:t>
            </a:r>
            <a:r>
              <a:rPr lang="en-CA" altLang="en-US" dirty="0"/>
              <a:t>that he was looking the other way when he drove into the plaintiff</a:t>
            </a:r>
            <a:br>
              <a:rPr lang="en-CA" altLang="en-US" dirty="0"/>
            </a:br>
            <a:br>
              <a:rPr lang="en-US" altLang="en-US" dirty="0"/>
            </a:br>
            <a:r>
              <a:rPr lang="en-CA" altLang="en-US" dirty="0"/>
              <a:t>does your client have to answer the interrogatory?</a:t>
            </a:r>
            <a:br>
              <a:rPr lang="en-US" altLang="en-US" dirty="0"/>
            </a:br>
            <a:endParaRPr lang="en-US" altLang="en-US" dirty="0"/>
          </a:p>
        </p:txBody>
      </p:sp>
    </p:spTree>
    <p:extLst>
      <p:ext uri="{BB962C8B-B14F-4D97-AF65-F5344CB8AC3E}">
        <p14:creationId xmlns:p14="http://schemas.microsoft.com/office/powerpoint/2010/main" val="40786900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124465" y="1063626"/>
            <a:ext cx="10416746" cy="4651375"/>
          </a:xfrm>
        </p:spPr>
        <p:txBody>
          <a:bodyPr/>
          <a:lstStyle/>
          <a:p>
            <a:pPr eaLnBrk="1" hangingPunct="1"/>
            <a:r>
              <a:rPr lang="en-US" altLang="en-US" dirty="0"/>
              <a:t>if the interrogatory asks whether your client was looking the other way when </a:t>
            </a:r>
            <a:r>
              <a:rPr lang="en-CA" altLang="en-US" dirty="0"/>
              <a:t>he drove into the plaintiff</a:t>
            </a:r>
            <a:r>
              <a:rPr lang="en-US" altLang="en-US" dirty="0"/>
              <a:t> does he have to answer?</a:t>
            </a:r>
            <a:br>
              <a:rPr lang="en-US" altLang="en-US" dirty="0"/>
            </a:br>
            <a:br>
              <a:rPr lang="en-US" altLang="en-US" dirty="0"/>
            </a:br>
            <a:r>
              <a:rPr lang="en-US" altLang="en-US" dirty="0"/>
              <a:t>what if your client says he was not looking the other way on the stand?</a:t>
            </a:r>
          </a:p>
        </p:txBody>
      </p:sp>
    </p:spTree>
    <p:extLst>
      <p:ext uri="{BB962C8B-B14F-4D97-AF65-F5344CB8AC3E}">
        <p14:creationId xmlns:p14="http://schemas.microsoft.com/office/powerpoint/2010/main" val="42866049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10065" y="222422"/>
            <a:ext cx="11738919" cy="6882713"/>
          </a:xfrm>
        </p:spPr>
        <p:txBody>
          <a:bodyPr>
            <a:normAutofit/>
          </a:bodyPr>
          <a:lstStyle/>
          <a:p>
            <a:pPr algn="l" eaLnBrk="1" hangingPunct="1"/>
            <a:r>
              <a:rPr lang="en-CA" altLang="en-US" sz="3200" dirty="0"/>
              <a:t>- your client tells you that he was looking the other way when he drove into the plaintiff</a:t>
            </a:r>
            <a:br>
              <a:rPr lang="en-CA" altLang="en-US" sz="3200" dirty="0"/>
            </a:br>
            <a:br>
              <a:rPr lang="en-US" altLang="en-US" sz="3200" dirty="0"/>
            </a:br>
            <a:r>
              <a:rPr lang="en-US" altLang="en-US" sz="3200" dirty="0"/>
              <a:t>- </a:t>
            </a:r>
            <a:r>
              <a:rPr lang="en-CA" altLang="en-US" sz="3200" dirty="0"/>
              <a:t>subsequently he credibly tells you that when he said he was not actually looking the other way at that moment, he was feeling guilty because he had done so about 20 second before the accident</a:t>
            </a:r>
            <a:br>
              <a:rPr lang="en-CA" altLang="en-US" sz="3200" dirty="0"/>
            </a:br>
            <a:br>
              <a:rPr lang="en-US" altLang="en-US" sz="3200" dirty="0"/>
            </a:br>
            <a:r>
              <a:rPr lang="en-US" altLang="en-US" sz="3200" dirty="0"/>
              <a:t>- </a:t>
            </a:r>
            <a:r>
              <a:rPr lang="en-CA" altLang="en-US" sz="3200" dirty="0"/>
              <a:t>your client receives an interrogatory asking whether he said to you that he was looking the other way when he drove into the plaintiff</a:t>
            </a:r>
            <a:br>
              <a:rPr lang="en-CA" altLang="en-US" sz="3200" dirty="0"/>
            </a:br>
            <a:br>
              <a:rPr lang="en-US" altLang="en-US" sz="3200" dirty="0"/>
            </a:br>
            <a:r>
              <a:rPr lang="en-US" altLang="en-US" sz="3200" dirty="0"/>
              <a:t>- </a:t>
            </a:r>
            <a:r>
              <a:rPr lang="en-CA" altLang="en-US" sz="3200" dirty="0"/>
              <a:t>does your client have to answer the interrogatory?</a:t>
            </a:r>
            <a:br>
              <a:rPr lang="en-US" altLang="en-US" sz="3200" dirty="0"/>
            </a:br>
            <a:endParaRPr lang="en-US" altLang="en-US" sz="3200" dirty="0"/>
          </a:p>
        </p:txBody>
      </p:sp>
    </p:spTree>
    <p:extLst>
      <p:ext uri="{BB962C8B-B14F-4D97-AF65-F5344CB8AC3E}">
        <p14:creationId xmlns:p14="http://schemas.microsoft.com/office/powerpoint/2010/main" val="42290159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3A44D-296C-7E4E-A9E7-8A57D14E4DF7}"/>
              </a:ext>
            </a:extLst>
          </p:cNvPr>
          <p:cNvSpPr>
            <a:spLocks noGrp="1"/>
          </p:cNvSpPr>
          <p:nvPr>
            <p:ph type="title"/>
          </p:nvPr>
        </p:nvSpPr>
        <p:spPr>
          <a:xfrm>
            <a:off x="372533" y="365125"/>
            <a:ext cx="10981267" cy="6205008"/>
          </a:xfrm>
        </p:spPr>
        <p:txBody>
          <a:bodyPr>
            <a:normAutofit/>
          </a:bodyPr>
          <a:lstStyle/>
          <a:p>
            <a:r>
              <a:rPr lang="en-US" dirty="0"/>
              <a:t>MR 3.3: (a) A lawyer shall not knowingly:</a:t>
            </a:r>
            <a:br>
              <a:rPr lang="en-US" dirty="0"/>
            </a:br>
            <a:r>
              <a:rPr lang="en-US" dirty="0"/>
              <a:t>(3)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a:t>
            </a:r>
          </a:p>
        </p:txBody>
      </p:sp>
    </p:spTree>
    <p:extLst>
      <p:ext uri="{BB962C8B-B14F-4D97-AF65-F5344CB8AC3E}">
        <p14:creationId xmlns:p14="http://schemas.microsoft.com/office/powerpoint/2010/main" val="8003114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EC4-9EE3-1C42-AC66-CFBE6A212AEE}"/>
              </a:ext>
            </a:extLst>
          </p:cNvPr>
          <p:cNvSpPr>
            <a:spLocks noGrp="1"/>
          </p:cNvSpPr>
          <p:nvPr>
            <p:ph type="title"/>
          </p:nvPr>
        </p:nvSpPr>
        <p:spPr>
          <a:xfrm>
            <a:off x="519289" y="365125"/>
            <a:ext cx="10834511" cy="5855053"/>
          </a:xfrm>
        </p:spPr>
        <p:txBody>
          <a:bodyPr/>
          <a:lstStyle/>
          <a:p>
            <a:r>
              <a:rPr lang="en-US" dirty="0"/>
              <a:t>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a:t>
            </a:r>
          </a:p>
        </p:txBody>
      </p:sp>
    </p:spTree>
    <p:extLst>
      <p:ext uri="{BB962C8B-B14F-4D97-AF65-F5344CB8AC3E}">
        <p14:creationId xmlns:p14="http://schemas.microsoft.com/office/powerpoint/2010/main" val="36261888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195" y="365125"/>
            <a:ext cx="10723605" cy="6060389"/>
          </a:xfrm>
        </p:spPr>
        <p:txBody>
          <a:bodyPr/>
          <a:lstStyle/>
          <a:p>
            <a:r>
              <a:rPr lang="en-US" dirty="0"/>
              <a:t>who controls the attorney-client privilege?</a:t>
            </a:r>
          </a:p>
        </p:txBody>
      </p:sp>
    </p:spTree>
    <p:extLst>
      <p:ext uri="{BB962C8B-B14F-4D97-AF65-F5344CB8AC3E}">
        <p14:creationId xmlns:p14="http://schemas.microsoft.com/office/powerpoint/2010/main" val="731807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692" y="365125"/>
            <a:ext cx="10637108" cy="6097459"/>
          </a:xfrm>
        </p:spPr>
        <p:txBody>
          <a:bodyPr/>
          <a:lstStyle/>
          <a:p>
            <a:r>
              <a:rPr lang="en-US" dirty="0"/>
              <a:t>corporate attorney-client privilege</a:t>
            </a:r>
          </a:p>
        </p:txBody>
      </p:sp>
    </p:spTree>
    <p:extLst>
      <p:ext uri="{BB962C8B-B14F-4D97-AF65-F5344CB8AC3E}">
        <p14:creationId xmlns:p14="http://schemas.microsoft.com/office/powerpoint/2010/main" val="40377430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895600" y="1063626"/>
            <a:ext cx="6286500" cy="4651375"/>
          </a:xfrm>
        </p:spPr>
        <p:txBody>
          <a:bodyPr/>
          <a:lstStyle/>
          <a:p>
            <a:pPr eaLnBrk="1" hangingPunct="1"/>
            <a:r>
              <a:rPr lang="en-CA" altLang="en-US" dirty="0"/>
              <a:t>work product “privilege”</a:t>
            </a:r>
            <a:br>
              <a:rPr lang="en-US" altLang="en-US" dirty="0"/>
            </a:br>
            <a:endParaRPr lang="en-US" altLang="en-US" dirty="0"/>
          </a:p>
        </p:txBody>
      </p:sp>
    </p:spTree>
    <p:extLst>
      <p:ext uri="{BB962C8B-B14F-4D97-AF65-F5344CB8AC3E}">
        <p14:creationId xmlns:p14="http://schemas.microsoft.com/office/powerpoint/2010/main" val="10416813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181350" y="1063626"/>
            <a:ext cx="6000750" cy="4594225"/>
          </a:xfrm>
        </p:spPr>
        <p:txBody>
          <a:bodyPr/>
          <a:lstStyle/>
          <a:p>
            <a:pPr eaLnBrk="1" hangingPunct="1"/>
            <a:r>
              <a:rPr lang="en-US" altLang="en-US"/>
              <a:t>Hickman v. Taylor</a:t>
            </a:r>
            <a:br>
              <a:rPr lang="en-US" altLang="en-US"/>
            </a:br>
            <a:r>
              <a:rPr lang="en-US" altLang="en-US"/>
              <a:t>(U.S. 1947)</a:t>
            </a:r>
          </a:p>
        </p:txBody>
      </p:sp>
    </p:spTree>
    <p:extLst>
      <p:ext uri="{BB962C8B-B14F-4D97-AF65-F5344CB8AC3E}">
        <p14:creationId xmlns:p14="http://schemas.microsoft.com/office/powerpoint/2010/main" val="33684743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9D8BB-08D9-EA4E-8FA8-009C71A63F95}"/>
              </a:ext>
            </a:extLst>
          </p:cNvPr>
          <p:cNvSpPr>
            <a:spLocks noGrp="1"/>
          </p:cNvSpPr>
          <p:nvPr>
            <p:ph type="title"/>
          </p:nvPr>
        </p:nvSpPr>
        <p:spPr>
          <a:xfrm>
            <a:off x="711200" y="365125"/>
            <a:ext cx="10642600" cy="6001808"/>
          </a:xfrm>
        </p:spPr>
        <p:txBody>
          <a:bodyPr/>
          <a:lstStyle/>
          <a:p>
            <a:r>
              <a:rPr lang="en-US" dirty="0"/>
              <a:t>w</a:t>
            </a:r>
            <a:r>
              <a:rPr lang="en-US"/>
              <a:t>hy </a:t>
            </a:r>
            <a:r>
              <a:rPr lang="en-US" dirty="0"/>
              <a:t>not </a:t>
            </a:r>
            <a:r>
              <a:rPr lang="en-US"/>
              <a:t>attorney-client privilege?</a:t>
            </a:r>
            <a:endParaRPr lang="en-US" dirty="0"/>
          </a:p>
        </p:txBody>
      </p:sp>
    </p:spTree>
    <p:extLst>
      <p:ext uri="{BB962C8B-B14F-4D97-AF65-F5344CB8AC3E}">
        <p14:creationId xmlns:p14="http://schemas.microsoft.com/office/powerpoint/2010/main" val="3320682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52600" y="1063626"/>
            <a:ext cx="8686800" cy="4765675"/>
          </a:xfrm>
        </p:spPr>
        <p:txBody>
          <a:bodyPr>
            <a:normAutofit fontScale="90000"/>
          </a:bodyPr>
          <a:lstStyle/>
          <a:p>
            <a:pPr algn="l" eaLnBrk="1" hangingPunct="1"/>
            <a:r>
              <a:rPr lang="en-US" altLang="en-US"/>
              <a:t>(b) Permissive Intervention.</a:t>
            </a:r>
            <a:br>
              <a:rPr lang="en-US" altLang="en-US"/>
            </a:br>
            <a:r>
              <a:rPr lang="en-US" altLang="en-US"/>
              <a:t>    (1) In General. On timely motion, the court may permit anyone to intervene who:</a:t>
            </a:r>
            <a:br>
              <a:rPr lang="en-US" altLang="en-US"/>
            </a:br>
            <a:r>
              <a:rPr lang="en-US" altLang="en-US"/>
              <a:t>        (A) is given a conditional right to intervene by a federal statute; or</a:t>
            </a:r>
            <a:br>
              <a:rPr lang="en-US" altLang="en-US"/>
            </a:br>
            <a:r>
              <a:rPr lang="en-US" altLang="en-US"/>
              <a:t>        (B) has a claim or defense that shares with the main action a common question of law or fact.</a:t>
            </a:r>
            <a:br>
              <a:rPr lang="en-US" altLang="en-US"/>
            </a:br>
            <a:r>
              <a:rPr lang="en-US" altLang="en-US"/>
              <a:t>. . .</a:t>
            </a:r>
          </a:p>
        </p:txBody>
      </p:sp>
    </p:spTree>
    <p:extLst>
      <p:ext uri="{BB962C8B-B14F-4D97-AF65-F5344CB8AC3E}">
        <p14:creationId xmlns:p14="http://schemas.microsoft.com/office/powerpoint/2010/main" val="34224582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65022-9D8B-C84F-BEC2-251F38FA654E}"/>
              </a:ext>
            </a:extLst>
          </p:cNvPr>
          <p:cNvSpPr>
            <a:spLocks noGrp="1"/>
          </p:cNvSpPr>
          <p:nvPr>
            <p:ph type="title"/>
          </p:nvPr>
        </p:nvSpPr>
        <p:spPr>
          <a:xfrm>
            <a:off x="643467" y="365125"/>
            <a:ext cx="10710333" cy="5990519"/>
          </a:xfrm>
        </p:spPr>
        <p:txBody>
          <a:bodyPr/>
          <a:lstStyle/>
          <a:p>
            <a:r>
              <a:rPr lang="en-US" dirty="0"/>
              <a:t>why have the fact work product privilege?</a:t>
            </a:r>
          </a:p>
        </p:txBody>
      </p:sp>
    </p:spTree>
    <p:extLst>
      <p:ext uri="{BB962C8B-B14F-4D97-AF65-F5344CB8AC3E}">
        <p14:creationId xmlns:p14="http://schemas.microsoft.com/office/powerpoint/2010/main" val="19959480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52600" y="1063626"/>
            <a:ext cx="8763000" cy="4651375"/>
          </a:xfrm>
        </p:spPr>
        <p:txBody>
          <a:bodyPr>
            <a:normAutofit fontScale="90000"/>
          </a:bodyPr>
          <a:lstStyle/>
          <a:p>
            <a:r>
              <a:rPr lang="en-CA" altLang="en-US" sz="3200" dirty="0"/>
              <a:t>26(b)(3)(A) Documents and Tangible Things. </a:t>
            </a:r>
            <a:br>
              <a:rPr lang="en-US" sz="2800" dirty="0"/>
            </a:br>
            <a:r>
              <a:rPr lang="en-CA" altLang="en-US" sz="3200" dirty="0"/>
              <a:t>Ordinarily, a party may not discover documents and tangible things that are </a:t>
            </a:r>
            <a:r>
              <a:rPr lang="en-CA" altLang="en-US" sz="3200" b="1" i="1" dirty="0"/>
              <a:t>prepared in anticipation of litigation or for trial by or for another party or its representative </a:t>
            </a:r>
            <a:r>
              <a:rPr lang="en-CA" altLang="en-US" sz="3200" dirty="0"/>
              <a:t>(including the other party’s attorney, consultant, surety, indemnitor, insurer, or agent). But, subject to Rule 26(b)(4), those materials may be discovered if:</a:t>
            </a:r>
            <a:br>
              <a:rPr lang="en-US" altLang="en-US" sz="3200" dirty="0"/>
            </a:br>
            <a:r>
              <a:rPr lang="en-CA" altLang="en-US" sz="3200" dirty="0"/>
              <a:t>            (</a:t>
            </a:r>
            <a:r>
              <a:rPr lang="en-CA" altLang="en-US" sz="3200" dirty="0" err="1"/>
              <a:t>i</a:t>
            </a:r>
            <a:r>
              <a:rPr lang="en-CA" altLang="en-US" sz="3200" dirty="0"/>
              <a:t>) they are otherwise discoverable under Rule 26(b)(1); and</a:t>
            </a:r>
            <a:br>
              <a:rPr lang="en-US" altLang="en-US" sz="3200" dirty="0"/>
            </a:br>
            <a:r>
              <a:rPr lang="en-CA" altLang="en-US" sz="3200" dirty="0"/>
              <a:t>            (ii) the party shows that it has </a:t>
            </a:r>
            <a:r>
              <a:rPr lang="en-CA" altLang="en-US" sz="3200" b="1" i="1" dirty="0"/>
              <a:t>substantial need </a:t>
            </a:r>
            <a:r>
              <a:rPr lang="en-CA" altLang="en-US" sz="3200" dirty="0"/>
              <a:t>for the materials to prepare its case and </a:t>
            </a:r>
            <a:r>
              <a:rPr lang="en-CA" altLang="en-US" sz="3200" b="1" i="1" dirty="0"/>
              <a:t>cannot, without undue hardship, obtain their substantial equivalent </a:t>
            </a:r>
            <a:r>
              <a:rPr lang="en-CA" altLang="en-US" sz="3200" dirty="0"/>
              <a:t>by other means.</a:t>
            </a:r>
            <a:endParaRPr lang="en-US" altLang="en-US" sz="3200" dirty="0"/>
          </a:p>
        </p:txBody>
      </p:sp>
    </p:spTree>
    <p:extLst>
      <p:ext uri="{BB962C8B-B14F-4D97-AF65-F5344CB8AC3E}">
        <p14:creationId xmlns:p14="http://schemas.microsoft.com/office/powerpoint/2010/main" val="27231136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1063626"/>
            <a:ext cx="8763000" cy="4708525"/>
          </a:xfrm>
        </p:spPr>
        <p:txBody>
          <a:bodyPr>
            <a:normAutofit fontScale="90000"/>
          </a:bodyPr>
          <a:lstStyle/>
          <a:p>
            <a:pPr algn="l" eaLnBrk="1" hangingPunct="1"/>
            <a:r>
              <a:rPr lang="en-CA" altLang="en-US"/>
              <a:t>26(b)(3)(B) Protection Against Disclosure.  If the court orders discovery of those materials, it must </a:t>
            </a:r>
            <a:r>
              <a:rPr lang="en-CA" altLang="en-US" b="1" i="1"/>
              <a:t>protect against disclosure of the mental impressions, conclusions, opinions, or legal theories </a:t>
            </a:r>
            <a:r>
              <a:rPr lang="en-CA" altLang="en-US"/>
              <a:t>of a party’s attorney or other representative concerning the litigation.</a:t>
            </a:r>
            <a:endParaRPr lang="en-US" altLang="en-US"/>
          </a:p>
        </p:txBody>
      </p:sp>
    </p:spTree>
    <p:extLst>
      <p:ext uri="{BB962C8B-B14F-4D97-AF65-F5344CB8AC3E}">
        <p14:creationId xmlns:p14="http://schemas.microsoft.com/office/powerpoint/2010/main" val="17662835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524000" y="1063626"/>
            <a:ext cx="8991600" cy="4651375"/>
          </a:xfrm>
        </p:spPr>
        <p:txBody>
          <a:bodyPr>
            <a:normAutofit fontScale="90000"/>
          </a:bodyPr>
          <a:lstStyle/>
          <a:p>
            <a:pPr algn="l" eaLnBrk="1" hangingPunct="1"/>
            <a:r>
              <a:rPr lang="en-CA" altLang="en-US" dirty="0"/>
              <a:t>an interrogatory asks, “Whom have you interviewed in connection with this case and did you make any reports, memos, etc.” </a:t>
            </a:r>
            <a:br>
              <a:rPr lang="en-CA" altLang="en-US" dirty="0"/>
            </a:br>
            <a:br>
              <a:rPr lang="en-US" altLang="en-US" dirty="0"/>
            </a:br>
            <a:r>
              <a:rPr lang="en-CA" altLang="en-US" dirty="0"/>
              <a:t>may you claim that the information is work-product under 26(b)(3) and/or Hickman?</a:t>
            </a:r>
            <a:br>
              <a:rPr lang="en-US" altLang="en-US" dirty="0"/>
            </a:br>
            <a:endParaRPr lang="en-US" altLang="en-US" dirty="0"/>
          </a:p>
        </p:txBody>
      </p:sp>
    </p:spTree>
    <p:extLst>
      <p:ext uri="{BB962C8B-B14F-4D97-AF65-F5344CB8AC3E}">
        <p14:creationId xmlns:p14="http://schemas.microsoft.com/office/powerpoint/2010/main" val="24568775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877329" y="321276"/>
            <a:ext cx="11096367" cy="6301946"/>
          </a:xfrm>
        </p:spPr>
        <p:txBody>
          <a:bodyPr rtlCol="0">
            <a:normAutofit/>
          </a:bodyPr>
          <a:lstStyle/>
          <a:p>
            <a:pPr>
              <a:defRPr/>
            </a:pPr>
            <a:r>
              <a:rPr lang="en-CA" sz="3200" dirty="0"/>
              <a:t>a witness you interviewed said that your client was looking the other way while he drove into plaintiff</a:t>
            </a:r>
            <a:br>
              <a:rPr lang="en-CA" sz="3200" dirty="0"/>
            </a:br>
            <a:br>
              <a:rPr lang="en-US" sz="3200" dirty="0"/>
            </a:br>
            <a:r>
              <a:rPr lang="en-CA" sz="3200" dirty="0"/>
              <a:t>you write it up in a witness statement</a:t>
            </a:r>
            <a:br>
              <a:rPr lang="en-CA" sz="3200" dirty="0"/>
            </a:br>
            <a:br>
              <a:rPr lang="en-US" sz="3200" dirty="0"/>
            </a:br>
            <a:r>
              <a:rPr lang="en-CA" sz="3200" dirty="0"/>
              <a:t>the plaintiff requests the statement in a document request</a:t>
            </a:r>
            <a:br>
              <a:rPr lang="en-CA" sz="3200" dirty="0"/>
            </a:br>
            <a:br>
              <a:rPr lang="en-US" sz="3200" dirty="0"/>
            </a:br>
            <a:r>
              <a:rPr lang="en-CA" sz="3200" dirty="0"/>
              <a:t>may you claim that it is work product under 26(b)(3) and/or Hickman?</a:t>
            </a:r>
            <a:br>
              <a:rPr lang="en-CA" sz="3200" dirty="0"/>
            </a:br>
            <a:br>
              <a:rPr lang="en-US" sz="3200" dirty="0"/>
            </a:br>
            <a:r>
              <a:rPr lang="en-CA" sz="3200" dirty="0"/>
              <a:t>if the interrogatory instead asks your client whether he was looking the other way during the accident, may he refuse to answer on the basis of 26(b)(3) and/or Hickman?</a:t>
            </a:r>
            <a:br>
              <a:rPr lang="en-US" sz="2700" dirty="0"/>
            </a:br>
            <a:endParaRPr lang="en-US" sz="2700" dirty="0"/>
          </a:p>
        </p:txBody>
      </p:sp>
    </p:spTree>
    <p:extLst>
      <p:ext uri="{BB962C8B-B14F-4D97-AF65-F5344CB8AC3E}">
        <p14:creationId xmlns:p14="http://schemas.microsoft.com/office/powerpoint/2010/main" val="21593163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667265" y="1063626"/>
            <a:ext cx="10960443" cy="4537075"/>
          </a:xfrm>
        </p:spPr>
        <p:txBody>
          <a:bodyPr>
            <a:normAutofit/>
          </a:bodyPr>
          <a:lstStyle/>
          <a:p>
            <a:pPr eaLnBrk="1" hangingPunct="1"/>
            <a:r>
              <a:rPr lang="en-CA" altLang="en-US" dirty="0"/>
              <a:t>the plaintiff serves you with a document request asking for witness statements drafted by a private investigator retained by your client prior to hiring you, when he was worried that he might be sued</a:t>
            </a:r>
            <a:br>
              <a:rPr lang="en-CA" altLang="en-US" dirty="0"/>
            </a:br>
            <a:br>
              <a:rPr lang="en-CA" altLang="en-US" dirty="0"/>
            </a:br>
            <a:r>
              <a:rPr lang="en-CA" altLang="en-US" dirty="0"/>
              <a:t>work product?</a:t>
            </a:r>
            <a:endParaRPr lang="en-US" altLang="en-US" dirty="0"/>
          </a:p>
        </p:txBody>
      </p:sp>
    </p:spTree>
    <p:extLst>
      <p:ext uri="{BB962C8B-B14F-4D97-AF65-F5344CB8AC3E}">
        <p14:creationId xmlns:p14="http://schemas.microsoft.com/office/powerpoint/2010/main" val="22699193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42551" y="543697"/>
            <a:ext cx="11664779" cy="5955957"/>
          </a:xfrm>
        </p:spPr>
        <p:txBody>
          <a:bodyPr/>
          <a:lstStyle/>
          <a:p>
            <a:pPr eaLnBrk="1" hangingPunct="1"/>
            <a:r>
              <a:rPr lang="en-CA" altLang="en-US" dirty="0"/>
              <a:t>would it matter if the plaintiff served you with an interrogatory asking for the substance of the witness statements?</a:t>
            </a:r>
            <a:br>
              <a:rPr lang="en-US" altLang="en-US" dirty="0"/>
            </a:br>
            <a:endParaRPr lang="en-US" altLang="en-US" dirty="0"/>
          </a:p>
        </p:txBody>
      </p:sp>
    </p:spTree>
    <p:extLst>
      <p:ext uri="{BB962C8B-B14F-4D97-AF65-F5344CB8AC3E}">
        <p14:creationId xmlns:p14="http://schemas.microsoft.com/office/powerpoint/2010/main" val="24339267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2838450" y="1063626"/>
            <a:ext cx="6343650" cy="4594225"/>
          </a:xfrm>
        </p:spPr>
        <p:txBody>
          <a:bodyPr/>
          <a:lstStyle/>
          <a:p>
            <a:pPr eaLnBrk="1" hangingPunct="1"/>
            <a:r>
              <a:rPr lang="en-CA" altLang="en-US" dirty="0"/>
              <a:t>what if the document was instead an unsolicited letter from a witness?</a:t>
            </a:r>
            <a:br>
              <a:rPr lang="en-US" altLang="en-US" dirty="0"/>
            </a:br>
            <a:endParaRPr lang="en-US" altLang="en-US" dirty="0"/>
          </a:p>
        </p:txBody>
      </p:sp>
    </p:spTree>
    <p:extLst>
      <p:ext uri="{BB962C8B-B14F-4D97-AF65-F5344CB8AC3E}">
        <p14:creationId xmlns:p14="http://schemas.microsoft.com/office/powerpoint/2010/main" val="10644969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766119" y="432486"/>
            <a:ext cx="10738022" cy="6203092"/>
          </a:xfrm>
        </p:spPr>
        <p:txBody>
          <a:bodyPr>
            <a:normAutofit/>
          </a:bodyPr>
          <a:lstStyle/>
          <a:p>
            <a:pPr eaLnBrk="1" hangingPunct="1"/>
            <a:r>
              <a:rPr lang="en-US" altLang="en-US" sz="3000" dirty="0"/>
              <a:t>you are being sued for negligence in connection with a car accident</a:t>
            </a:r>
            <a:br>
              <a:rPr lang="en-US" altLang="en-US" sz="3000" dirty="0"/>
            </a:br>
            <a:br>
              <a:rPr lang="en-US" altLang="en-US" sz="3000" dirty="0"/>
            </a:br>
            <a:r>
              <a:rPr lang="en-US" altLang="en-US" sz="3000" dirty="0"/>
              <a:t>the plaintiff serves you with a document request asking for: </a:t>
            </a:r>
            <a:br>
              <a:rPr lang="en-US" altLang="en-US" sz="3000" dirty="0"/>
            </a:br>
            <a:br>
              <a:rPr lang="en-US" altLang="en-US" sz="3000" dirty="0"/>
            </a:br>
            <a:r>
              <a:rPr lang="en-US" altLang="en-US" sz="3000" dirty="0"/>
              <a:t>1) witness statements taken by your lawyer a year ago – only a few hours after the accident</a:t>
            </a:r>
            <a:br>
              <a:rPr lang="en-US" altLang="en-US" sz="3000" dirty="0"/>
            </a:br>
            <a:br>
              <a:rPr lang="en-US" altLang="en-US" sz="3000" dirty="0"/>
            </a:br>
            <a:r>
              <a:rPr lang="en-US" altLang="en-US" sz="3000" dirty="0"/>
              <a:t>2) your lawyer’s notes on the interviews with the witnesses</a:t>
            </a:r>
            <a:br>
              <a:rPr lang="en-US" altLang="en-US" sz="3000" dirty="0"/>
            </a:br>
            <a:br>
              <a:rPr lang="en-US" altLang="en-US" sz="3000" dirty="0"/>
            </a:br>
            <a:r>
              <a:rPr lang="en-US" altLang="en-US" sz="3000" dirty="0"/>
              <a:t>can the Work Product Privilege be overcome?</a:t>
            </a:r>
            <a:br>
              <a:rPr lang="en-US" altLang="en-US" sz="3000" dirty="0"/>
            </a:br>
            <a:endParaRPr lang="en-US" altLang="en-US" sz="3000" dirty="0"/>
          </a:p>
        </p:txBody>
      </p:sp>
    </p:spTree>
    <p:extLst>
      <p:ext uri="{BB962C8B-B14F-4D97-AF65-F5344CB8AC3E}">
        <p14:creationId xmlns:p14="http://schemas.microsoft.com/office/powerpoint/2010/main" val="15497446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523999" y="1131888"/>
            <a:ext cx="10214919" cy="4538662"/>
          </a:xfrm>
        </p:spPr>
        <p:txBody>
          <a:bodyPr>
            <a:normAutofit fontScale="90000"/>
          </a:bodyPr>
          <a:lstStyle/>
          <a:p>
            <a:r>
              <a:rPr lang="en-US" altLang="en-US" dirty="0"/>
              <a:t>P is going to offer a witness W</a:t>
            </a:r>
            <a:br>
              <a:rPr lang="en-US" altLang="en-US" dirty="0"/>
            </a:br>
            <a:br>
              <a:rPr lang="en-US" altLang="en-US" dirty="0"/>
            </a:br>
            <a:r>
              <a:rPr lang="en-US" altLang="en-US" dirty="0"/>
              <a:t>D thinks that W said something different to P’s lawyer compared to what W will say on the witness stand</a:t>
            </a:r>
            <a:br>
              <a:rPr lang="en-US" altLang="en-US" dirty="0"/>
            </a:br>
            <a:br>
              <a:rPr lang="en-US" altLang="en-US" dirty="0"/>
            </a:br>
            <a:r>
              <a:rPr lang="en-US" altLang="en-US" dirty="0"/>
              <a:t>can D get statements that W made to P’s lawyer?</a:t>
            </a:r>
          </a:p>
        </p:txBody>
      </p:sp>
    </p:spTree>
    <p:extLst>
      <p:ext uri="{BB962C8B-B14F-4D97-AF65-F5344CB8AC3E}">
        <p14:creationId xmlns:p14="http://schemas.microsoft.com/office/powerpoint/2010/main" val="1946443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952750" y="1063626"/>
            <a:ext cx="6229350" cy="4479925"/>
          </a:xfrm>
        </p:spPr>
        <p:txBody>
          <a:bodyPr/>
          <a:lstStyle/>
          <a:p>
            <a:pPr eaLnBrk="1" hangingPunct="1"/>
            <a:r>
              <a:rPr lang="en-CA" altLang="en-US" dirty="0"/>
              <a:t>supplemental jurisdiction</a:t>
            </a:r>
            <a:br>
              <a:rPr lang="en-US" altLang="en-US" dirty="0"/>
            </a:br>
            <a:endParaRPr lang="en-US" altLang="en-US" dirty="0"/>
          </a:p>
        </p:txBody>
      </p:sp>
    </p:spTree>
    <p:extLst>
      <p:ext uri="{BB962C8B-B14F-4D97-AF65-F5344CB8AC3E}">
        <p14:creationId xmlns:p14="http://schemas.microsoft.com/office/powerpoint/2010/main" val="3603857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939114" y="1063626"/>
            <a:ext cx="10367318" cy="4479925"/>
          </a:xfrm>
        </p:spPr>
        <p:txBody>
          <a:bodyPr>
            <a:normAutofit/>
          </a:bodyPr>
          <a:lstStyle/>
          <a:p>
            <a:pPr eaLnBrk="1" hangingPunct="1"/>
            <a:r>
              <a:rPr lang="en-US" altLang="en-US" dirty="0"/>
              <a:t>P is going to testify about the extent of his injuries due to D’s negligence</a:t>
            </a:r>
            <a:br>
              <a:rPr lang="en-US" altLang="en-US" dirty="0"/>
            </a:br>
            <a:br>
              <a:rPr lang="en-US" altLang="en-US" dirty="0"/>
            </a:br>
            <a:r>
              <a:rPr lang="en-US" altLang="en-US" dirty="0"/>
              <a:t>may P request in discovery any surveillance tapes that D may have made of P after the accident?</a:t>
            </a:r>
          </a:p>
        </p:txBody>
      </p:sp>
    </p:spTree>
    <p:extLst>
      <p:ext uri="{BB962C8B-B14F-4D97-AF65-F5344CB8AC3E}">
        <p14:creationId xmlns:p14="http://schemas.microsoft.com/office/powerpoint/2010/main" val="40625518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049463" y="1139826"/>
            <a:ext cx="8140700" cy="4691063"/>
          </a:xfrm>
        </p:spPr>
        <p:txBody>
          <a:bodyPr>
            <a:normAutofit fontScale="90000"/>
          </a:bodyPr>
          <a:lstStyle/>
          <a:p>
            <a:pPr eaLnBrk="1" hangingPunct="1"/>
            <a:r>
              <a:rPr lang="en-CA" altLang="en-US" dirty="0"/>
              <a:t> </a:t>
            </a:r>
            <a:br>
              <a:rPr lang="en-US" altLang="en-US" dirty="0"/>
            </a:br>
            <a:r>
              <a:rPr lang="en-US" altLang="en-US" dirty="0"/>
              <a:t>a witness, X, who is friendly to the D, was interviewed by P’s attorney and a statement was drawn up.</a:t>
            </a:r>
            <a:br>
              <a:rPr lang="en-US" altLang="en-US" dirty="0"/>
            </a:br>
            <a:br>
              <a:rPr lang="en-US" altLang="en-US" dirty="0"/>
            </a:br>
            <a:r>
              <a:rPr lang="en-US" altLang="en-US" dirty="0"/>
              <a:t>is there any way that D can get X’s statement without having to overcome the work-product privilege?</a:t>
            </a:r>
            <a:br>
              <a:rPr lang="en-US" altLang="en-US" dirty="0"/>
            </a:br>
            <a:endParaRPr lang="en-US" altLang="en-US" dirty="0"/>
          </a:p>
        </p:txBody>
      </p:sp>
    </p:spTree>
    <p:extLst>
      <p:ext uri="{BB962C8B-B14F-4D97-AF65-F5344CB8AC3E}">
        <p14:creationId xmlns:p14="http://schemas.microsoft.com/office/powerpoint/2010/main" val="40441988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1131889"/>
            <a:ext cx="8915400" cy="4605337"/>
          </a:xfrm>
        </p:spPr>
        <p:txBody>
          <a:bodyPr>
            <a:normAutofit fontScale="90000"/>
          </a:bodyPr>
          <a:lstStyle/>
          <a:p>
            <a:pPr algn="l" eaLnBrk="1" hangingPunct="1"/>
            <a:r>
              <a:rPr lang="en-US" altLang="en-US" sz="3200"/>
              <a:t>26(b)(3)(C) Previous Statement.  Any party or other person may, on request and without the required showing, obtain the person’s own previous statement about the action or its subject matter....A previous statement is either:</a:t>
            </a:r>
            <a:br>
              <a:rPr lang="en-US" altLang="en-US" sz="3200"/>
            </a:br>
            <a:r>
              <a:rPr lang="en-US" altLang="en-US" sz="3200"/>
              <a:t>            (i) a written statement that the person has signed or otherwise adopted or approved; or</a:t>
            </a:r>
            <a:br>
              <a:rPr lang="en-US" altLang="en-US" sz="3200"/>
            </a:br>
            <a:r>
              <a:rPr lang="en-US" altLang="en-US" sz="3200"/>
              <a:t>            (ii) a contemporaneous stenographic, mechanical, electrical, or other recording — or a transcription of it — that recites substantially verbatim the person’s oral statement.</a:t>
            </a:r>
            <a:br>
              <a:rPr lang="en-US" altLang="en-US" sz="3200"/>
            </a:br>
            <a:endParaRPr lang="en-US" altLang="en-US" sz="3200"/>
          </a:p>
        </p:txBody>
      </p:sp>
    </p:spTree>
    <p:extLst>
      <p:ext uri="{BB962C8B-B14F-4D97-AF65-F5344CB8AC3E}">
        <p14:creationId xmlns:p14="http://schemas.microsoft.com/office/powerpoint/2010/main" val="1596001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952750" y="1063626"/>
            <a:ext cx="6229350" cy="4651375"/>
          </a:xfrm>
        </p:spPr>
        <p:txBody>
          <a:bodyPr/>
          <a:lstStyle/>
          <a:p>
            <a:pPr eaLnBrk="1" hangingPunct="1"/>
            <a:r>
              <a:rPr lang="en-US" altLang="en-US"/>
              <a:t>waiver</a:t>
            </a:r>
          </a:p>
        </p:txBody>
      </p:sp>
    </p:spTree>
    <p:extLst>
      <p:ext uri="{BB962C8B-B14F-4D97-AF65-F5344CB8AC3E}">
        <p14:creationId xmlns:p14="http://schemas.microsoft.com/office/powerpoint/2010/main" val="33767097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r>
              <a:rPr lang="en-US" altLang="en-US" dirty="0"/>
              <a:t>mechanism of </a:t>
            </a:r>
            <a:br>
              <a:rPr lang="en-US" altLang="en-US" dirty="0"/>
            </a:br>
            <a:br>
              <a:rPr lang="en-US" altLang="en-US" dirty="0"/>
            </a:br>
            <a:r>
              <a:rPr lang="en-US" altLang="en-US" dirty="0"/>
              <a:t>disclosure </a:t>
            </a:r>
            <a:br>
              <a:rPr lang="en-US" altLang="en-US" dirty="0"/>
            </a:br>
            <a:r>
              <a:rPr lang="en-US" altLang="en-US" dirty="0"/>
              <a:t>&amp; </a:t>
            </a:r>
            <a:br>
              <a:rPr lang="en-US" altLang="en-US" dirty="0"/>
            </a:br>
            <a:r>
              <a:rPr lang="en-US" altLang="en-US" dirty="0"/>
              <a:t>discovery</a:t>
            </a:r>
          </a:p>
        </p:txBody>
      </p:sp>
    </p:spTree>
    <p:extLst>
      <p:ext uri="{BB962C8B-B14F-4D97-AF65-F5344CB8AC3E}">
        <p14:creationId xmlns:p14="http://schemas.microsoft.com/office/powerpoint/2010/main" val="29624042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828800" y="1063626"/>
            <a:ext cx="8382000" cy="4765675"/>
          </a:xfrm>
        </p:spPr>
        <p:txBody>
          <a:bodyPr/>
          <a:lstStyle/>
          <a:p>
            <a:pPr eaLnBrk="1" hangingPunct="1"/>
            <a:r>
              <a:rPr lang="en-US" altLang="en-US" dirty="0"/>
              <a:t>disclosure</a:t>
            </a:r>
            <a:br>
              <a:rPr lang="en-US" altLang="en-US" dirty="0"/>
            </a:br>
            <a:r>
              <a:rPr lang="en-US" altLang="en-US" dirty="0"/>
              <a:t>FRCP 26(a)(1)</a:t>
            </a:r>
          </a:p>
        </p:txBody>
      </p:sp>
    </p:spTree>
    <p:extLst>
      <p:ext uri="{BB962C8B-B14F-4D97-AF65-F5344CB8AC3E}">
        <p14:creationId xmlns:p14="http://schemas.microsoft.com/office/powerpoint/2010/main" val="9541785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24000" y="1063626"/>
            <a:ext cx="9144000" cy="4937125"/>
          </a:xfrm>
        </p:spPr>
        <p:txBody>
          <a:bodyPr>
            <a:normAutofit fontScale="90000"/>
          </a:bodyPr>
          <a:lstStyle/>
          <a:p>
            <a:pPr algn="l" eaLnBrk="1" hangingPunct="1"/>
            <a:r>
              <a:rPr lang="en-US" altLang="en-US"/>
              <a:t>Used to be: </a:t>
            </a:r>
            <a:r>
              <a:rPr lang="en-CA" altLang="en-US"/>
              <a:t>obligation to disclose all witnesses “likely to have discoverable information </a:t>
            </a:r>
            <a:r>
              <a:rPr lang="en-CA" altLang="en-US" b="1" i="1"/>
              <a:t>relevant to disputed facts alleged with particularity</a:t>
            </a:r>
            <a:r>
              <a:rPr lang="en-CA" altLang="en-US"/>
              <a:t> in the pleadings” and all documents and tangible things “in possession custody or control of party that are </a:t>
            </a:r>
            <a:r>
              <a:rPr lang="en-CA" altLang="en-US" b="1" i="1"/>
              <a:t>relevant to disputed facts alleged with particularity </a:t>
            </a:r>
            <a:r>
              <a:rPr lang="en-CA" altLang="en-US"/>
              <a:t>in the pleadings” </a:t>
            </a:r>
            <a:br>
              <a:rPr lang="en-US" altLang="en-US"/>
            </a:br>
            <a:endParaRPr lang="en-US" altLang="en-US"/>
          </a:p>
        </p:txBody>
      </p:sp>
    </p:spTree>
    <p:extLst>
      <p:ext uri="{BB962C8B-B14F-4D97-AF65-F5344CB8AC3E}">
        <p14:creationId xmlns:p14="http://schemas.microsoft.com/office/powerpoint/2010/main" val="4443123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828800" y="1063626"/>
            <a:ext cx="8382000" cy="4651375"/>
          </a:xfrm>
        </p:spPr>
        <p:txBody>
          <a:bodyPr>
            <a:normAutofit fontScale="90000"/>
          </a:bodyPr>
          <a:lstStyle/>
          <a:p>
            <a:r>
              <a:rPr lang="en-US" altLang="en-US" dirty="0"/>
              <a:t>R 26(a)(1)(A)(</a:t>
            </a:r>
            <a:r>
              <a:rPr lang="en-US" altLang="en-US" dirty="0" err="1"/>
              <a:t>i</a:t>
            </a:r>
            <a:r>
              <a:rPr lang="en-US" altLang="en-US" dirty="0"/>
              <a:t>) “</a:t>
            </a:r>
            <a:r>
              <a:rPr lang="en-US" dirty="0"/>
              <a:t>the name and, if known, the address and telephone number of each individual likely to have discoverable information—along with the subjects of that information—that the disclosing party may use to support its claims or defenses, unless the use would be solely for impeachment”</a:t>
            </a:r>
            <a:endParaRPr lang="en-US" altLang="en-US" dirty="0"/>
          </a:p>
        </p:txBody>
      </p:sp>
    </p:spTree>
    <p:extLst>
      <p:ext uri="{BB962C8B-B14F-4D97-AF65-F5344CB8AC3E}">
        <p14:creationId xmlns:p14="http://schemas.microsoft.com/office/powerpoint/2010/main" val="21596245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76400" y="1063626"/>
            <a:ext cx="8534400" cy="4537075"/>
          </a:xfrm>
        </p:spPr>
        <p:txBody>
          <a:bodyPr>
            <a:normAutofit fontScale="90000"/>
          </a:bodyPr>
          <a:lstStyle/>
          <a:p>
            <a:r>
              <a:rPr lang="en-US" altLang="en-US" dirty="0"/>
              <a:t> (ii) </a:t>
            </a:r>
            <a:r>
              <a:rPr lang="en-US" dirty="0"/>
              <a:t>a copy—or a description by category and location—of all documents, electronically stored information, and tangible things that the disclosing party has in its possession, custody, or control and may use to support its claims or defenses, unless the use would be solely </a:t>
            </a:r>
            <a:r>
              <a:rPr lang="en-US"/>
              <a:t>for impeachment</a:t>
            </a:r>
            <a:endParaRPr lang="en-US" altLang="en-US" dirty="0"/>
          </a:p>
        </p:txBody>
      </p:sp>
    </p:spTree>
    <p:extLst>
      <p:ext uri="{BB962C8B-B14F-4D97-AF65-F5344CB8AC3E}">
        <p14:creationId xmlns:p14="http://schemas.microsoft.com/office/powerpoint/2010/main" val="35278529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1063626"/>
            <a:ext cx="8229600" cy="4651375"/>
          </a:xfrm>
        </p:spPr>
        <p:txBody>
          <a:bodyPr/>
          <a:lstStyle/>
          <a:p>
            <a:pPr eaLnBrk="1" hangingPunct="1"/>
            <a:r>
              <a:rPr lang="en-US" altLang="en-US"/>
              <a:t>Perry Mason brings a surprise witness on the stand during trial. OK?</a:t>
            </a:r>
          </a:p>
        </p:txBody>
      </p:sp>
    </p:spTree>
    <p:extLst>
      <p:ext uri="{BB962C8B-B14F-4D97-AF65-F5344CB8AC3E}">
        <p14:creationId xmlns:p14="http://schemas.microsoft.com/office/powerpoint/2010/main" val="486747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952750" y="1063626"/>
            <a:ext cx="6229350" cy="4708525"/>
          </a:xfrm>
        </p:spPr>
        <p:txBody>
          <a:bodyPr/>
          <a:lstStyle/>
          <a:p>
            <a:pPr eaLnBrk="1" hangingPunct="1"/>
            <a:r>
              <a:rPr lang="en-US" altLang="en-US"/>
              <a:t>28 U.S.C. § 1367. - Supplemental jurisdiction </a:t>
            </a:r>
            <a:br>
              <a:rPr lang="en-US" altLang="en-US"/>
            </a:br>
            <a:endParaRPr lang="en-US" altLang="en-US"/>
          </a:p>
        </p:txBody>
      </p:sp>
    </p:spTree>
    <p:extLst>
      <p:ext uri="{BB962C8B-B14F-4D97-AF65-F5344CB8AC3E}">
        <p14:creationId xmlns:p14="http://schemas.microsoft.com/office/powerpoint/2010/main" val="31928699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524000" y="1063626"/>
            <a:ext cx="9144000" cy="4651375"/>
          </a:xfrm>
        </p:spPr>
        <p:txBody>
          <a:bodyPr>
            <a:normAutofit fontScale="90000"/>
          </a:bodyPr>
          <a:lstStyle/>
          <a:p>
            <a:pPr algn="l" eaLnBrk="1" hangingPunct="1"/>
            <a:r>
              <a:rPr lang="en-US" altLang="en-US" sz="2000" dirty="0"/>
              <a:t>R 26(a)(3) Pretrial Disclosures.</a:t>
            </a:r>
            <a:br>
              <a:rPr lang="en-US" altLang="en-US" sz="2000" dirty="0"/>
            </a:br>
            <a:r>
              <a:rPr lang="en-US" altLang="en-US" sz="2000" dirty="0"/>
              <a:t>(A) In General. In addition to the disclosures required by Rule 26(a)(1) and (2), a party must provide to the other parties and promptly file the following information </a:t>
            </a:r>
            <a:r>
              <a:rPr lang="en-US" altLang="en-US" sz="2000" b="1" i="1" dirty="0"/>
              <a:t>about the evidence that it may present at trial other than solely for impeachment</a:t>
            </a:r>
            <a:r>
              <a:rPr lang="en-US" altLang="en-US" sz="2000" dirty="0"/>
              <a:t>:</a:t>
            </a:r>
            <a:br>
              <a:rPr lang="en-US" altLang="en-US" sz="2000" dirty="0"/>
            </a:br>
            <a:r>
              <a:rPr lang="en-US" altLang="en-US" sz="2000" dirty="0"/>
              <a:t>(</a:t>
            </a:r>
            <a:r>
              <a:rPr lang="en-US" altLang="en-US" sz="2000" dirty="0" err="1"/>
              <a:t>i</a:t>
            </a:r>
            <a:r>
              <a:rPr lang="en-US" altLang="en-US" sz="2000" dirty="0"/>
              <a:t>) the name and, if not previously provided, the address and telephone number of each witness — separately identifying those the party expects to present and those it may call if the need arises;</a:t>
            </a:r>
            <a:br>
              <a:rPr lang="en-US" altLang="en-US" sz="2000" dirty="0"/>
            </a:br>
            <a:r>
              <a:rPr lang="en-US" altLang="en-US" sz="2000" dirty="0"/>
              <a:t>(ii) the designation of those witnesses whose testimony the party expects to present by deposition and, if not taken </a:t>
            </a:r>
            <a:r>
              <a:rPr lang="en-US" altLang="en-US" sz="2000" dirty="0" err="1"/>
              <a:t>stenographically</a:t>
            </a:r>
            <a:r>
              <a:rPr lang="en-US" altLang="en-US" sz="2000" dirty="0"/>
              <a:t>, a transcript of the pertinent parts of the deposition; and</a:t>
            </a:r>
            <a:br>
              <a:rPr lang="en-US" altLang="en-US" sz="2000" dirty="0"/>
            </a:br>
            <a:r>
              <a:rPr lang="en-US" altLang="en-US" sz="2000" dirty="0"/>
              <a:t>(iii) an identification of each document or other exhibit, including summaries of other evidence — separately identifying those items the party expects to offer and those it may offer if the need arises.</a:t>
            </a:r>
            <a:br>
              <a:rPr lang="en-US" altLang="en-US" sz="2000" dirty="0"/>
            </a:br>
            <a:r>
              <a:rPr lang="en-US" altLang="en-US" sz="2000" dirty="0"/>
              <a:t>(B) Time for Pretrial Disclosures; Objections. Unless the court orders otherwise, these disclosures must be made at least </a:t>
            </a:r>
            <a:r>
              <a:rPr lang="en-US" altLang="en-US" sz="2000" b="1" i="1" dirty="0"/>
              <a:t>30 days before trial</a:t>
            </a:r>
            <a:r>
              <a:rPr lang="en-US" altLang="en-US" sz="2000" dirty="0"/>
              <a:t>.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a:t>
            </a:r>
          </a:p>
        </p:txBody>
      </p:sp>
    </p:spTree>
    <p:extLst>
      <p:ext uri="{BB962C8B-B14F-4D97-AF65-F5344CB8AC3E}">
        <p14:creationId xmlns:p14="http://schemas.microsoft.com/office/powerpoint/2010/main" val="354270049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79614" y="1131888"/>
            <a:ext cx="8059737" cy="4525962"/>
          </a:xfrm>
        </p:spPr>
        <p:txBody>
          <a:bodyPr/>
          <a:lstStyle/>
          <a:p>
            <a:r>
              <a:rPr lang="en-US" altLang="en-US" dirty="0"/>
              <a:t>disclosure concerning experts</a:t>
            </a:r>
            <a:br>
              <a:rPr lang="en-US" altLang="en-US" dirty="0"/>
            </a:br>
            <a:r>
              <a:rPr lang="en-US" altLang="en-US" dirty="0"/>
              <a:t>Fed. R. Civ. P. 26(a)(2) &amp; (b)(4)</a:t>
            </a:r>
          </a:p>
        </p:txBody>
      </p:sp>
    </p:spTree>
    <p:extLst>
      <p:ext uri="{BB962C8B-B14F-4D97-AF65-F5344CB8AC3E}">
        <p14:creationId xmlns:p14="http://schemas.microsoft.com/office/powerpoint/2010/main" val="29777080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895600" y="1063626"/>
            <a:ext cx="6286500" cy="4594225"/>
          </a:xfrm>
        </p:spPr>
        <p:txBody>
          <a:bodyPr/>
          <a:lstStyle/>
          <a:p>
            <a:pPr eaLnBrk="1" hangingPunct="1"/>
            <a:r>
              <a:rPr lang="en-CA" altLang="en-US"/>
              <a:t>mechanics of discovery</a:t>
            </a:r>
            <a:endParaRPr lang="en-US" altLang="en-US"/>
          </a:p>
        </p:txBody>
      </p:sp>
    </p:spTree>
    <p:extLst>
      <p:ext uri="{BB962C8B-B14F-4D97-AF65-F5344CB8AC3E}">
        <p14:creationId xmlns:p14="http://schemas.microsoft.com/office/powerpoint/2010/main" val="28511646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223319" y="1063626"/>
            <a:ext cx="7958781" cy="4651375"/>
          </a:xfrm>
        </p:spPr>
        <p:txBody>
          <a:bodyPr>
            <a:normAutofit fontScale="90000"/>
          </a:bodyPr>
          <a:lstStyle/>
          <a:p>
            <a:pPr algn="l" eaLnBrk="1" hangingPunct="1"/>
            <a:r>
              <a:rPr lang="en-US" altLang="en-US" dirty="0"/>
              <a:t>during discovery it has become clear that D was looking the other way while driving his car</a:t>
            </a:r>
            <a:br>
              <a:rPr lang="en-US" altLang="en-US" dirty="0"/>
            </a:br>
            <a:br>
              <a:rPr lang="en-US" altLang="en-US" dirty="0"/>
            </a:br>
            <a:r>
              <a:rPr lang="en-US" altLang="en-US" dirty="0"/>
              <a:t>P’s lawyer thinks that D would have admitted this allegation if it had been put in P’s complaint</a:t>
            </a:r>
            <a:br>
              <a:rPr lang="en-US" altLang="en-US" dirty="0"/>
            </a:br>
            <a:br>
              <a:rPr lang="en-US" altLang="en-US" dirty="0"/>
            </a:br>
            <a:r>
              <a:rPr lang="en-US" altLang="en-US" dirty="0"/>
              <a:t>what does P’s lawyer do?</a:t>
            </a:r>
            <a:br>
              <a:rPr lang="en-US" altLang="en-US" dirty="0"/>
            </a:br>
            <a:endParaRPr lang="en-US" altLang="en-US" dirty="0"/>
          </a:p>
        </p:txBody>
      </p:sp>
    </p:spTree>
    <p:extLst>
      <p:ext uri="{BB962C8B-B14F-4D97-AF65-F5344CB8AC3E}">
        <p14:creationId xmlns:p14="http://schemas.microsoft.com/office/powerpoint/2010/main" val="7373445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895600" y="1063626"/>
            <a:ext cx="6286500" cy="4651375"/>
          </a:xfrm>
        </p:spPr>
        <p:txBody>
          <a:bodyPr/>
          <a:lstStyle/>
          <a:p>
            <a:pPr eaLnBrk="1" hangingPunct="1"/>
            <a:r>
              <a:rPr lang="en-US" altLang="en-US"/>
              <a:t>Rule 36. Requests for Admission</a:t>
            </a:r>
            <a:r>
              <a:rPr lang="en-US" altLang="en-US" b="1"/>
              <a:t> </a:t>
            </a:r>
            <a:endParaRPr lang="en-US" altLang="en-US"/>
          </a:p>
        </p:txBody>
      </p:sp>
    </p:spTree>
    <p:extLst>
      <p:ext uri="{BB962C8B-B14F-4D97-AF65-F5344CB8AC3E}">
        <p14:creationId xmlns:p14="http://schemas.microsoft.com/office/powerpoint/2010/main" val="346383972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81200" y="1063626"/>
            <a:ext cx="7200900" cy="4651375"/>
          </a:xfrm>
        </p:spPr>
        <p:txBody>
          <a:bodyPr/>
          <a:lstStyle/>
          <a:p>
            <a:pPr algn="l" eaLnBrk="1" hangingPunct="1"/>
            <a:r>
              <a:rPr lang="en-US" altLang="en-US" dirty="0"/>
              <a:t>can an insurer impleaded request an admission from the P, or a P from a co-P?</a:t>
            </a:r>
            <a:br>
              <a:rPr lang="en-US" altLang="en-US" dirty="0"/>
            </a:br>
            <a:endParaRPr lang="en-US" altLang="en-US" dirty="0"/>
          </a:p>
        </p:txBody>
      </p:sp>
    </p:spTree>
    <p:extLst>
      <p:ext uri="{BB962C8B-B14F-4D97-AF65-F5344CB8AC3E}">
        <p14:creationId xmlns:p14="http://schemas.microsoft.com/office/powerpoint/2010/main" val="125313282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235676" y="1063626"/>
            <a:ext cx="9127524" cy="4651375"/>
          </a:xfrm>
        </p:spPr>
        <p:txBody>
          <a:bodyPr>
            <a:normAutofit fontScale="90000"/>
          </a:bodyPr>
          <a:lstStyle/>
          <a:p>
            <a:pPr algn="l" eaLnBrk="1" hangingPunct="1"/>
            <a:r>
              <a:rPr lang="en-US" altLang="en-US" dirty="0"/>
              <a:t>the P Corp. is suing the D Corp. for violations of antitrust law</a:t>
            </a:r>
            <a:br>
              <a:rPr lang="en-US" altLang="en-US" dirty="0"/>
            </a:br>
            <a:br>
              <a:rPr lang="en-US" altLang="en-US" dirty="0"/>
            </a:br>
            <a:r>
              <a:rPr lang="en-US" altLang="en-US" dirty="0"/>
              <a:t>counsel for the P Corp. wants any documents that the X Corp. might have concerning agreements with the D Corp. to fix the price of widgets</a:t>
            </a:r>
            <a:br>
              <a:rPr lang="en-US" altLang="en-US" dirty="0"/>
            </a:br>
            <a:br>
              <a:rPr lang="en-US" altLang="en-US" dirty="0"/>
            </a:br>
            <a:r>
              <a:rPr lang="en-US" altLang="en-US" dirty="0"/>
              <a:t>what should the counsel for the P Corp. do? </a:t>
            </a:r>
            <a:br>
              <a:rPr lang="en-US" altLang="en-US" dirty="0"/>
            </a:br>
            <a:endParaRPr lang="en-US" altLang="en-US" dirty="0"/>
          </a:p>
        </p:txBody>
      </p:sp>
    </p:spTree>
    <p:extLst>
      <p:ext uri="{BB962C8B-B14F-4D97-AF65-F5344CB8AC3E}">
        <p14:creationId xmlns:p14="http://schemas.microsoft.com/office/powerpoint/2010/main" val="41321644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952750" y="1063626"/>
            <a:ext cx="6229350" cy="4537075"/>
          </a:xfrm>
        </p:spPr>
        <p:txBody>
          <a:bodyPr/>
          <a:lstStyle/>
          <a:p>
            <a:pPr eaLnBrk="1" hangingPunct="1"/>
            <a:r>
              <a:rPr lang="en-US" altLang="en-US"/>
              <a:t>Rule 45. Subpoena </a:t>
            </a:r>
          </a:p>
        </p:txBody>
      </p:sp>
    </p:spTree>
    <p:extLst>
      <p:ext uri="{BB962C8B-B14F-4D97-AF65-F5344CB8AC3E}">
        <p14:creationId xmlns:p14="http://schemas.microsoft.com/office/powerpoint/2010/main" val="3033233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864973" y="1063626"/>
            <a:ext cx="8317127" cy="4651375"/>
          </a:xfrm>
        </p:spPr>
        <p:txBody>
          <a:bodyPr/>
          <a:lstStyle/>
          <a:p>
            <a:pPr eaLnBrk="1" hangingPunct="1"/>
            <a:r>
              <a:rPr lang="en-US" altLang="en-US" dirty="0"/>
              <a:t>how would counsel for the P Corp. get the same type of documents from the D Corp.?</a:t>
            </a:r>
          </a:p>
        </p:txBody>
      </p:sp>
    </p:spTree>
    <p:extLst>
      <p:ext uri="{BB962C8B-B14F-4D97-AF65-F5344CB8AC3E}">
        <p14:creationId xmlns:p14="http://schemas.microsoft.com/office/powerpoint/2010/main" val="253312840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062681" y="1063626"/>
            <a:ext cx="8119419" cy="4594225"/>
          </a:xfrm>
        </p:spPr>
        <p:txBody>
          <a:bodyPr/>
          <a:lstStyle/>
          <a:p>
            <a:pPr eaLnBrk="1" hangingPunct="1"/>
            <a:r>
              <a:rPr lang="en-US" altLang="en-US" dirty="0"/>
              <a:t>Rule 34. Producing Documents, Electronically Stored Information, and Tangible Things, or Entering onto Land, for Inspection and Other Purposes</a:t>
            </a:r>
          </a:p>
        </p:txBody>
      </p:sp>
    </p:spTree>
    <p:extLst>
      <p:ext uri="{BB962C8B-B14F-4D97-AF65-F5344CB8AC3E}">
        <p14:creationId xmlns:p14="http://schemas.microsoft.com/office/powerpoint/2010/main" val="2878884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763000" cy="4937125"/>
          </a:xfrm>
        </p:spPr>
        <p:txBody>
          <a:bodyPr>
            <a:normAutofit fontScale="90000"/>
          </a:bodyPr>
          <a:lstStyle/>
          <a:p>
            <a:pPr algn="l" eaLnBrk="1" hangingPunct="1"/>
            <a:r>
              <a:rPr lang="en-US" altLang="en-US" sz="3200"/>
              <a:t>(a)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a:t>
            </a:r>
            <a:br>
              <a:rPr lang="en-US" altLang="en-US" sz="3200"/>
            </a:br>
            <a:endParaRPr lang="en-US" altLang="en-US" sz="3200"/>
          </a:p>
        </p:txBody>
      </p:sp>
    </p:spTree>
    <p:extLst>
      <p:ext uri="{BB962C8B-B14F-4D97-AF65-F5344CB8AC3E}">
        <p14:creationId xmlns:p14="http://schemas.microsoft.com/office/powerpoint/2010/main" val="370465664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752600" y="1063626"/>
            <a:ext cx="8610600" cy="4594225"/>
          </a:xfrm>
        </p:spPr>
        <p:txBody>
          <a:bodyPr>
            <a:normAutofit fontScale="90000"/>
          </a:bodyPr>
          <a:lstStyle/>
          <a:p>
            <a:pPr algn="l" eaLnBrk="1" hangingPunct="1"/>
            <a:r>
              <a:rPr lang="en-US" altLang="en-US" dirty="0"/>
              <a:t>P is suing the D Corp. for securities fraud for misrepresenting its loan loss reserves as adequate</a:t>
            </a:r>
            <a:br>
              <a:rPr lang="en-US" altLang="en-US" dirty="0"/>
            </a:br>
            <a:br>
              <a:rPr lang="en-US" altLang="en-US" dirty="0"/>
            </a:br>
            <a:r>
              <a:rPr lang="en-US" altLang="en-US" dirty="0"/>
              <a:t>P’s lawyer wants to find out who at the D Corp. knows how the loan loss reserves were determined</a:t>
            </a:r>
            <a:br>
              <a:rPr lang="en-US" altLang="en-US" dirty="0"/>
            </a:br>
            <a:br>
              <a:rPr lang="en-US" altLang="en-US" dirty="0"/>
            </a:br>
            <a:r>
              <a:rPr lang="en-US" altLang="en-US" dirty="0"/>
              <a:t>what does P’s lawyer do?</a:t>
            </a:r>
            <a:br>
              <a:rPr lang="en-US" altLang="en-US" dirty="0"/>
            </a:br>
            <a:endParaRPr lang="en-US" altLang="en-US" dirty="0"/>
          </a:p>
        </p:txBody>
      </p:sp>
    </p:spTree>
    <p:extLst>
      <p:ext uri="{BB962C8B-B14F-4D97-AF65-F5344CB8AC3E}">
        <p14:creationId xmlns:p14="http://schemas.microsoft.com/office/powerpoint/2010/main" val="30542340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009900" y="1063626"/>
            <a:ext cx="6172200" cy="4594225"/>
          </a:xfrm>
        </p:spPr>
        <p:txBody>
          <a:bodyPr/>
          <a:lstStyle/>
          <a:p>
            <a:pPr eaLnBrk="1" hangingPunct="1"/>
            <a:r>
              <a:rPr lang="en-US" altLang="en-US"/>
              <a:t>Rule 33. Interrogatories to Parties </a:t>
            </a:r>
          </a:p>
        </p:txBody>
      </p:sp>
    </p:spTree>
    <p:extLst>
      <p:ext uri="{BB962C8B-B14F-4D97-AF65-F5344CB8AC3E}">
        <p14:creationId xmlns:p14="http://schemas.microsoft.com/office/powerpoint/2010/main" val="699400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42551" y="1063626"/>
            <a:ext cx="9415849" cy="4594225"/>
          </a:xfrm>
        </p:spPr>
        <p:txBody>
          <a:bodyPr>
            <a:normAutofit fontScale="90000"/>
          </a:bodyPr>
          <a:lstStyle/>
          <a:p>
            <a:pPr eaLnBrk="1" hangingPunct="1"/>
            <a:r>
              <a:rPr lang="en-US" altLang="en-US" dirty="0"/>
              <a:t>X was a witness to the car accident that P is suing D for</a:t>
            </a:r>
            <a:br>
              <a:rPr lang="en-US" altLang="en-US" dirty="0"/>
            </a:br>
            <a:br>
              <a:rPr lang="en-US" altLang="en-US" dirty="0"/>
            </a:br>
            <a:r>
              <a:rPr lang="en-US" altLang="en-US" dirty="0"/>
              <a:t>P’s lawyer wants X to answer questions about what he saw, X refuses</a:t>
            </a:r>
            <a:br>
              <a:rPr lang="en-US" altLang="en-US" dirty="0"/>
            </a:br>
            <a:br>
              <a:rPr lang="en-US" altLang="en-US" dirty="0"/>
            </a:br>
            <a:r>
              <a:rPr lang="en-US" altLang="en-US" dirty="0"/>
              <a:t>how does P’s lawyer do so?</a:t>
            </a:r>
            <a:br>
              <a:rPr lang="en-US" altLang="en-US" dirty="0"/>
            </a:br>
            <a:endParaRPr lang="en-US" altLang="en-US" dirty="0"/>
          </a:p>
        </p:txBody>
      </p:sp>
    </p:spTree>
    <p:extLst>
      <p:ext uri="{BB962C8B-B14F-4D97-AF65-F5344CB8AC3E}">
        <p14:creationId xmlns:p14="http://schemas.microsoft.com/office/powerpoint/2010/main" val="9315882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838450" y="1063626"/>
            <a:ext cx="6343650" cy="4537075"/>
          </a:xfrm>
        </p:spPr>
        <p:txBody>
          <a:bodyPr/>
          <a:lstStyle/>
          <a:p>
            <a:pPr eaLnBrk="1" hangingPunct="1"/>
            <a:r>
              <a:rPr lang="en-US" altLang="en-US"/>
              <a:t>Rule 30. Deposition by Oral Examination</a:t>
            </a:r>
          </a:p>
        </p:txBody>
      </p:sp>
    </p:spTree>
    <p:extLst>
      <p:ext uri="{BB962C8B-B14F-4D97-AF65-F5344CB8AC3E}">
        <p14:creationId xmlns:p14="http://schemas.microsoft.com/office/powerpoint/2010/main" val="24264844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219200" y="586947"/>
            <a:ext cx="10668000" cy="5769403"/>
          </a:xfrm>
        </p:spPr>
        <p:txBody>
          <a:bodyPr>
            <a:normAutofit fontScale="90000"/>
          </a:bodyPr>
          <a:lstStyle/>
          <a:p>
            <a:pPr algn="l" eaLnBrk="1" hangingPunct="1"/>
            <a:r>
              <a:rPr lang="en-US" altLang="en-US" dirty="0"/>
              <a:t>during a deposition, opposing counsel asks your client for irrelevant material</a:t>
            </a:r>
            <a:br>
              <a:rPr lang="en-US" altLang="en-US" dirty="0"/>
            </a:br>
            <a:r>
              <a:rPr lang="en-US" altLang="en-US" dirty="0"/>
              <a:t> </a:t>
            </a:r>
            <a:br>
              <a:rPr lang="en-US" altLang="en-US" dirty="0"/>
            </a:br>
            <a:r>
              <a:rPr lang="en-US" altLang="en-US" dirty="0"/>
              <a:t>what do you do?</a:t>
            </a:r>
            <a:br>
              <a:rPr lang="en-US" altLang="en-US" dirty="0"/>
            </a:br>
            <a:br>
              <a:rPr lang="en-US" altLang="en-US" dirty="0"/>
            </a:br>
            <a:r>
              <a:rPr lang="en-US" altLang="en-US" dirty="0"/>
              <a:t>what if she asked for hearsay material that you think will be inadmissible at trial?</a:t>
            </a:r>
            <a:br>
              <a:rPr lang="en-US" altLang="en-US" dirty="0"/>
            </a:br>
            <a:br>
              <a:rPr lang="en-US" altLang="en-US" dirty="0"/>
            </a:br>
            <a:r>
              <a:rPr lang="en-US" altLang="en-US" dirty="0"/>
              <a:t>what if she asked for confidential communications between you and your client?</a:t>
            </a:r>
            <a:br>
              <a:rPr lang="en-US" altLang="en-US" dirty="0"/>
            </a:br>
            <a:endParaRPr lang="en-US" altLang="en-US" dirty="0"/>
          </a:p>
        </p:txBody>
      </p:sp>
      <p:sp>
        <p:nvSpPr>
          <p:cNvPr id="3891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D6809A9-D498-4694-96D7-2A7300ADE744}" type="slidenum">
              <a:rPr lang="en-US" altLang="en-US" sz="900">
                <a:solidFill>
                  <a:srgbClr val="898989"/>
                </a:solidFill>
              </a:rPr>
              <a:pPr>
                <a:spcBef>
                  <a:spcPct val="0"/>
                </a:spcBef>
                <a:buFontTx/>
                <a:buNone/>
              </a:pPr>
              <a:t>84</a:t>
            </a:fld>
            <a:endParaRPr lang="en-US" altLang="en-US" sz="900">
              <a:solidFill>
                <a:srgbClr val="898989"/>
              </a:solidFill>
            </a:endParaRPr>
          </a:p>
        </p:txBody>
      </p:sp>
    </p:spTree>
    <p:extLst>
      <p:ext uri="{BB962C8B-B14F-4D97-AF65-F5344CB8AC3E}">
        <p14:creationId xmlns:p14="http://schemas.microsoft.com/office/powerpoint/2010/main" val="182889627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676400" y="1063626"/>
            <a:ext cx="8686800" cy="4937125"/>
          </a:xfrm>
        </p:spPr>
        <p:txBody>
          <a:bodyPr>
            <a:normAutofit fontScale="90000"/>
          </a:bodyPr>
          <a:lstStyle/>
          <a:p>
            <a:pPr eaLnBrk="1" hangingPunct="1"/>
            <a:r>
              <a:rPr lang="en-US" altLang="en-US"/>
              <a:t>30(d)(3) Motion to Terminate or Limit. </a:t>
            </a:r>
            <a:br>
              <a:rPr lang="en-US" altLang="en-US"/>
            </a:br>
            <a:r>
              <a:rPr lang="en-US" altLang="en-US"/>
              <a:t>(A) Grounds. At any time during a deposition, the deponent or a party may move to terminate or limit it on the ground that it is being conducted in bad faith or in a manner that unreasonably annoys, embarrasses, or oppresses the deponent or party. </a:t>
            </a:r>
            <a:br>
              <a:rPr lang="en-US" altLang="en-US"/>
            </a:br>
            <a:endParaRPr lang="en-US" altLang="en-US"/>
          </a:p>
        </p:txBody>
      </p:sp>
    </p:spTree>
    <p:extLst>
      <p:ext uri="{BB962C8B-B14F-4D97-AF65-F5344CB8AC3E}">
        <p14:creationId xmlns:p14="http://schemas.microsoft.com/office/powerpoint/2010/main" val="119858023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6010961"/>
          </a:xfrm>
        </p:spPr>
        <p:txBody>
          <a:bodyPr/>
          <a:lstStyle/>
          <a:p>
            <a:r>
              <a:rPr lang="en-US" dirty="0"/>
              <a:t>e-discovery</a:t>
            </a:r>
          </a:p>
        </p:txBody>
      </p:sp>
    </p:spTree>
    <p:extLst>
      <p:ext uri="{BB962C8B-B14F-4D97-AF65-F5344CB8AC3E}">
        <p14:creationId xmlns:p14="http://schemas.microsoft.com/office/powerpoint/2010/main" val="160794307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14" y="365125"/>
            <a:ext cx="11306432" cy="6171599"/>
          </a:xfrm>
        </p:spPr>
        <p:txBody>
          <a:bodyPr>
            <a:noAutofit/>
          </a:bodyPr>
          <a:lstStyle/>
          <a:p>
            <a:r>
              <a:rPr lang="en-US" sz="2400"/>
              <a:t>26(b)(2</a:t>
            </a:r>
            <a:r>
              <a:rPr lang="en-US" sz="2400" dirty="0"/>
              <a:t>) </a:t>
            </a:r>
            <a:r>
              <a:rPr lang="en-US" sz="2400" i="1" dirty="0"/>
              <a:t>Limitations on Frequency and Extent.</a:t>
            </a:r>
            <a:br>
              <a:rPr lang="en-US" sz="2400" dirty="0"/>
            </a:br>
            <a:r>
              <a:rPr lang="en-US" sz="2400" dirty="0"/>
              <a:t>(A) </a:t>
            </a:r>
            <a:r>
              <a:rPr lang="en-US" sz="2400" i="1" dirty="0"/>
              <a:t>When Permitted.</a:t>
            </a:r>
            <a:r>
              <a:rPr lang="en-US" sz="2400" dirty="0"/>
              <a:t> By order, the court may alter the limits in these rules on the number of depositions and interrogatories or on the length of depositions under Rule 30. By order or local rule, the court may also limit the number of requests under Rule 36.</a:t>
            </a:r>
            <a:br>
              <a:rPr lang="en-US" sz="2400" dirty="0"/>
            </a:br>
            <a:r>
              <a:rPr lang="en-US" sz="2400" dirty="0"/>
              <a:t>(B) </a:t>
            </a:r>
            <a:r>
              <a:rPr lang="en-US" sz="2400" i="1" dirty="0"/>
              <a:t>Specific Limitations on Electronically Stored Information.</a:t>
            </a:r>
            <a:r>
              <a:rPr lang="en-US" sz="2400" dirty="0"/>
              <a:t> A party need not provide discovery of electronically stored information from sources that the party identifies as not reasonably accessible because of undue burden or cost. On motion to compel discovery or for a protective order, the party from whom discovery is sought must show that the information is not reasonably accessible because of undue burden or cost. If that showing is made, the court may nonetheless order discovery from such sources if the requesting party shows good cause, considering the limitations of Rule 26(b)(2)(C). The court may specify conditions for the discovery.</a:t>
            </a:r>
            <a:br>
              <a:rPr lang="en-US" sz="2400" dirty="0"/>
            </a:br>
            <a:r>
              <a:rPr lang="en-US" sz="2400" dirty="0"/>
              <a:t>(C) </a:t>
            </a:r>
            <a:r>
              <a:rPr lang="en-US" sz="2400" i="1" dirty="0"/>
              <a:t>When Required.</a:t>
            </a:r>
            <a:r>
              <a:rPr lang="en-US" sz="2400" dirty="0"/>
              <a:t> On motion or on its own, the court must limit the frequency or extent of discovery otherwise allowed by these rules or by local rule if it determines that:</a:t>
            </a:r>
            <a:br>
              <a:rPr lang="en-US" sz="2400" dirty="0"/>
            </a:br>
            <a:r>
              <a:rPr lang="en-US" sz="2400" dirty="0"/>
              <a:t>(</a:t>
            </a:r>
            <a:r>
              <a:rPr lang="en-US" sz="2400" dirty="0" err="1"/>
              <a:t>i</a:t>
            </a:r>
            <a:r>
              <a:rPr lang="en-US" sz="2400" dirty="0"/>
              <a:t>) the discovery sought is unreasonably cumulative or duplicative, or can be obtained from some other source that is more convenient, less burdensome, or less expensive;</a:t>
            </a:r>
            <a:br>
              <a:rPr lang="en-US" sz="2400" dirty="0"/>
            </a:br>
            <a:r>
              <a:rPr lang="en-US" sz="2400" dirty="0"/>
              <a:t>(ii) the party seeking discovery has had ample opportunity to obtain the information by discovery in the action; or</a:t>
            </a:r>
            <a:br>
              <a:rPr lang="en-US" sz="2400" dirty="0"/>
            </a:br>
            <a:r>
              <a:rPr lang="en-US" sz="2400" dirty="0"/>
              <a:t>(iii) the proposed discovery is outside the scope permitted by Rule 26(b)(1).</a:t>
            </a:r>
            <a:br>
              <a:rPr lang="en-US" sz="2400" dirty="0"/>
            </a:br>
            <a:endParaRPr lang="en-US" sz="2400" dirty="0"/>
          </a:p>
        </p:txBody>
      </p:sp>
    </p:spTree>
    <p:extLst>
      <p:ext uri="{BB962C8B-B14F-4D97-AF65-F5344CB8AC3E}">
        <p14:creationId xmlns:p14="http://schemas.microsoft.com/office/powerpoint/2010/main" val="138116279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25638" y="1131888"/>
            <a:ext cx="8113712" cy="4525962"/>
          </a:xfrm>
        </p:spPr>
        <p:txBody>
          <a:bodyPr/>
          <a:lstStyle/>
          <a:p>
            <a:pPr eaLnBrk="1" hangingPunct="1"/>
            <a:r>
              <a:rPr lang="en-US" altLang="en-US" dirty="0"/>
              <a:t>motions to compel, sanctions</a:t>
            </a:r>
          </a:p>
        </p:txBody>
      </p:sp>
    </p:spTree>
    <p:extLst>
      <p:ext uri="{BB962C8B-B14F-4D97-AF65-F5344CB8AC3E}">
        <p14:creationId xmlns:p14="http://schemas.microsoft.com/office/powerpoint/2010/main" val="36406590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895600" y="1063626"/>
            <a:ext cx="6286500" cy="4651375"/>
          </a:xfrm>
        </p:spPr>
        <p:txBody>
          <a:bodyPr>
            <a:normAutofit fontScale="90000"/>
          </a:bodyPr>
          <a:lstStyle/>
          <a:p>
            <a:pPr eaLnBrk="1" hangingPunct="1"/>
            <a:r>
              <a:rPr lang="en-US" altLang="en-US"/>
              <a:t>D . . . </a:t>
            </a:r>
            <a:br>
              <a:rPr lang="en-US" altLang="en-US"/>
            </a:br>
            <a:r>
              <a:rPr lang="en-US" altLang="en-US"/>
              <a:t>- did not turn over disclosure materials</a:t>
            </a:r>
            <a:br>
              <a:rPr lang="en-US" altLang="en-US"/>
            </a:br>
            <a:r>
              <a:rPr lang="en-US" altLang="en-US"/>
              <a:t>- made frivolous discovery requests</a:t>
            </a:r>
            <a:br>
              <a:rPr lang="en-US" altLang="en-US"/>
            </a:br>
            <a:r>
              <a:rPr lang="en-US" altLang="en-US"/>
              <a:t>- and illegitimately refused to turn over materials that were within the scope of your discovery requests</a:t>
            </a:r>
            <a:br>
              <a:rPr lang="en-US" altLang="en-US"/>
            </a:br>
            <a:endParaRPr lang="en-US" altLang="en-US"/>
          </a:p>
        </p:txBody>
      </p:sp>
    </p:spTree>
    <p:extLst>
      <p:ext uri="{BB962C8B-B14F-4D97-AF65-F5344CB8AC3E}">
        <p14:creationId xmlns:p14="http://schemas.microsoft.com/office/powerpoint/2010/main" val="2234570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828800" y="1063626"/>
            <a:ext cx="8686800" cy="4822825"/>
          </a:xfrm>
        </p:spPr>
        <p:txBody>
          <a:bodyPr>
            <a:normAutofit fontScale="90000"/>
          </a:bodyPr>
          <a:lstStyle/>
          <a:p>
            <a:pPr algn="l" eaLnBrk="1" hangingPunct="1"/>
            <a:r>
              <a:rPr lang="en-US" altLang="en-US" sz="3200"/>
              <a:t>(b) In any civil action of which the district courts have original jurisdiction founded </a:t>
            </a:r>
            <a:r>
              <a:rPr lang="en-US" altLang="en-US" sz="3200" b="1"/>
              <a:t>solely on section 1332 of this title</a:t>
            </a:r>
            <a:r>
              <a:rPr lang="en-US" altLang="en-US" sz="3200"/>
              <a:t>, the district courts shall not have supplemental jurisdiction under subsection (a) over claims by </a:t>
            </a:r>
            <a:r>
              <a:rPr lang="en-US" altLang="en-US" sz="3200" b="1"/>
              <a:t>plaintiffs against persons made parties under Rule 14, 19, 20, or 24 of the Federal Rules of Civil Procedure</a:t>
            </a:r>
            <a:r>
              <a:rPr lang="en-US" altLang="en-US" sz="3200"/>
              <a:t>, or over </a:t>
            </a:r>
            <a:r>
              <a:rPr lang="en-US" altLang="en-US" sz="3200" b="1"/>
              <a:t>claims by persons proposed to be joined as plaintiffs under Rule 19 of such rules, or seeking to intervene as plaintiffs under Rule 24 of such rules</a:t>
            </a:r>
            <a:r>
              <a:rPr lang="en-US" altLang="en-US" sz="3200"/>
              <a:t>, when exercising supplemental jurisdiction over such claims would be </a:t>
            </a:r>
            <a:r>
              <a:rPr lang="en-US" altLang="en-US" sz="3200" b="1"/>
              <a:t>inconsistent with the jurisdictional requirements of section 1332</a:t>
            </a:r>
            <a:r>
              <a:rPr lang="en-US" altLang="en-US" sz="3200"/>
              <a:t>. </a:t>
            </a:r>
            <a:br>
              <a:rPr lang="en-US" altLang="en-US" sz="3200"/>
            </a:br>
            <a:endParaRPr lang="en-US" altLang="en-US" sz="3200"/>
          </a:p>
        </p:txBody>
      </p:sp>
    </p:spTree>
    <p:extLst>
      <p:ext uri="{BB962C8B-B14F-4D97-AF65-F5344CB8AC3E}">
        <p14:creationId xmlns:p14="http://schemas.microsoft.com/office/powerpoint/2010/main" val="154894343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48281" y="0"/>
            <a:ext cx="11948984" cy="6858000"/>
          </a:xfrm>
        </p:spPr>
        <p:txBody>
          <a:bodyPr>
            <a:normAutofit/>
          </a:bodyPr>
          <a:lstStyle/>
          <a:p>
            <a:pPr algn="l" eaLnBrk="1" hangingPunct="1"/>
            <a:r>
              <a:rPr lang="en-US" altLang="en-US" sz="2400" dirty="0"/>
              <a:t>26(g) Signing Disclosures and Discovery Requests, Responses, and Objections.</a:t>
            </a:r>
            <a:br>
              <a:rPr lang="en-US" altLang="en-US" sz="2400" dirty="0"/>
            </a:br>
            <a:r>
              <a:rPr lang="en-US" altLang="en-US" sz="2400" dirty="0"/>
              <a:t>    (1) Signature Required; Effect of Signature.  Every </a:t>
            </a:r>
            <a:r>
              <a:rPr lang="en-US" altLang="en-US" sz="2400" b="1" i="1" dirty="0"/>
              <a:t>disclosure</a:t>
            </a:r>
            <a:r>
              <a:rPr lang="en-US" altLang="en-US" sz="2400" dirty="0"/>
              <a:t> under Rule 26(a)(1) or (a)(3) and every </a:t>
            </a:r>
            <a:r>
              <a:rPr lang="en-US" altLang="en-US" sz="2400" b="1" i="1" dirty="0"/>
              <a:t>discovery request, response, or objection must be signed </a:t>
            </a:r>
            <a:r>
              <a:rPr lang="en-US" altLang="en-US" sz="2400" dirty="0"/>
              <a:t>by at least one attorney of record in the attorney’s own name — or by the party personally, if unrepresented — and must state the signer’s address, e-mail address, and telephone number. By signing, an attorney or party certifies that to the </a:t>
            </a:r>
            <a:r>
              <a:rPr lang="en-US" altLang="en-US" sz="2400" b="1" i="1" dirty="0"/>
              <a:t>best of the person’s knowledge, information, and belief </a:t>
            </a:r>
            <a:r>
              <a:rPr lang="en-US" altLang="en-US" sz="2400" dirty="0"/>
              <a:t>formed after a reasonable inquiry:</a:t>
            </a:r>
            <a:br>
              <a:rPr lang="en-US" altLang="en-US" sz="2400" dirty="0"/>
            </a:br>
            <a:r>
              <a:rPr lang="en-US" altLang="en-US" sz="2400" dirty="0"/>
              <a:t>        (A) with respect to a </a:t>
            </a:r>
            <a:r>
              <a:rPr lang="en-US" altLang="en-US" sz="2400" b="1" i="1" dirty="0"/>
              <a:t>disclosure</a:t>
            </a:r>
            <a:r>
              <a:rPr lang="en-US" altLang="en-US" sz="2400" dirty="0"/>
              <a:t>, it is </a:t>
            </a:r>
            <a:r>
              <a:rPr lang="en-US" altLang="en-US" sz="2400" b="1" i="1" dirty="0"/>
              <a:t>complete and correct</a:t>
            </a:r>
            <a:r>
              <a:rPr lang="en-US" altLang="en-US" sz="2400" dirty="0"/>
              <a:t> as of the time it is made; and</a:t>
            </a:r>
            <a:br>
              <a:rPr lang="en-US" altLang="en-US" sz="2400" dirty="0"/>
            </a:br>
            <a:r>
              <a:rPr lang="en-US" altLang="en-US" sz="2400" dirty="0"/>
              <a:t>        (B) with respect to a </a:t>
            </a:r>
            <a:r>
              <a:rPr lang="en-US" altLang="en-US" sz="2400" b="1" i="1" dirty="0"/>
              <a:t>discovery request, response, or objection</a:t>
            </a:r>
            <a:r>
              <a:rPr lang="en-US" altLang="en-US" sz="2400" dirty="0"/>
              <a:t>, it is:</a:t>
            </a:r>
            <a:br>
              <a:rPr lang="en-US" altLang="en-US" sz="2400" dirty="0"/>
            </a:br>
            <a:r>
              <a:rPr lang="en-US" altLang="en-US" sz="2400" dirty="0"/>
              <a:t>            (</a:t>
            </a:r>
            <a:r>
              <a:rPr lang="en-US" altLang="en-US" sz="2400" dirty="0" err="1"/>
              <a:t>i</a:t>
            </a:r>
            <a:r>
              <a:rPr lang="en-US" altLang="en-US" sz="2400" dirty="0"/>
              <a:t>) consistent with these rules and </a:t>
            </a:r>
            <a:r>
              <a:rPr lang="en-US" altLang="en-US" sz="2400" b="1" i="1" dirty="0"/>
              <a:t>warranted by existing law or by a </a:t>
            </a:r>
            <a:r>
              <a:rPr lang="en-US" altLang="en-US" sz="2400" b="1" i="1" dirty="0" err="1"/>
              <a:t>nonfrivolous</a:t>
            </a:r>
            <a:r>
              <a:rPr lang="en-US" altLang="en-US" sz="2400" b="1" i="1" dirty="0"/>
              <a:t> argument for extending, modifying, or reversing existing law, or for establishing new law</a:t>
            </a:r>
            <a:r>
              <a:rPr lang="en-US" altLang="en-US" sz="2400" dirty="0"/>
              <a:t>;</a:t>
            </a:r>
            <a:br>
              <a:rPr lang="en-US" altLang="en-US" sz="2400" dirty="0"/>
            </a:br>
            <a:r>
              <a:rPr lang="en-US" altLang="en-US" sz="2400" dirty="0"/>
              <a:t>            (ii) not interposed for any improper purpose, such as to harass, cause unnecessary delay, or needlessly increase the cost of litigation; and</a:t>
            </a:r>
            <a:br>
              <a:rPr lang="en-US" altLang="en-US" sz="2400" dirty="0"/>
            </a:br>
            <a:r>
              <a:rPr lang="en-US" altLang="en-US" sz="2400" dirty="0"/>
              <a:t>            (iii) neither unreasonable nor unduly burdensome or expensive, considering the needs of the case, prior discovery in the case, the amount in controversy, and the importance of the issues at stake in the action....</a:t>
            </a:r>
            <a:br>
              <a:rPr lang="en-US" altLang="en-US" sz="2400" dirty="0"/>
            </a:br>
            <a:r>
              <a:rPr lang="en-US" altLang="en-US" sz="2400" dirty="0"/>
              <a:t>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a:t>
            </a:r>
          </a:p>
        </p:txBody>
      </p:sp>
    </p:spTree>
    <p:extLst>
      <p:ext uri="{BB962C8B-B14F-4D97-AF65-F5344CB8AC3E}">
        <p14:creationId xmlns:p14="http://schemas.microsoft.com/office/powerpoint/2010/main" val="104059639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5351" y="135924"/>
            <a:ext cx="11800703" cy="6919784"/>
          </a:xfrm>
        </p:spPr>
        <p:txBody>
          <a:bodyPr>
            <a:normAutofit/>
          </a:bodyPr>
          <a:lstStyle/>
          <a:p>
            <a:pPr algn="l" eaLnBrk="1" hangingPunct="1"/>
            <a:r>
              <a:rPr lang="en-US" altLang="en-US" sz="2800" dirty="0"/>
              <a:t>Rule 37. Failure to Make Disclosures or to Cooperate in Discovery; Sanctions</a:t>
            </a:r>
            <a:br>
              <a:rPr lang="en-US" altLang="en-US" sz="2800" dirty="0"/>
            </a:br>
            <a:r>
              <a:rPr lang="en-US" altLang="en-US" sz="2800" dirty="0"/>
              <a:t>(a) Motion for an Order Compelling Disclosure or Discovery.</a:t>
            </a:r>
            <a:br>
              <a:rPr lang="en-US" altLang="en-US" sz="2800" dirty="0"/>
            </a:br>
            <a:r>
              <a:rPr lang="en-US" altLang="en-US" sz="2800" dirty="0"/>
              <a:t>(1) In General.</a:t>
            </a:r>
            <a:br>
              <a:rPr lang="en-US" altLang="en-US" sz="2800" dirty="0"/>
            </a:br>
            <a:r>
              <a:rPr lang="en-US" altLang="en-US" sz="2800" dirty="0"/>
              <a:t>On notice to other parties and all affected persons, a party may move for an order compelling disclosure or discovery. The motion must include a certification that the movant has </a:t>
            </a:r>
            <a:r>
              <a:rPr lang="en-US" altLang="en-US" sz="2800" b="1" i="1" dirty="0"/>
              <a:t>in good faith conferred or attempted to confer with the person or party failing to make disclosure or discovery </a:t>
            </a:r>
            <a:r>
              <a:rPr lang="en-US" altLang="en-US" sz="2800" dirty="0"/>
              <a:t>in an effort to obtain it without court action.</a:t>
            </a:r>
            <a:br>
              <a:rPr lang="en-US" altLang="en-US" sz="2800" dirty="0"/>
            </a:br>
            <a:r>
              <a:rPr lang="en-US" altLang="en-US" sz="2800" dirty="0"/>
              <a:t> </a:t>
            </a:r>
            <a:br>
              <a:rPr lang="en-US" altLang="en-US" sz="2800" dirty="0"/>
            </a:br>
            <a:endParaRPr lang="en-US" altLang="en-US" sz="2800" dirty="0"/>
          </a:p>
        </p:txBody>
      </p:sp>
    </p:spTree>
    <p:extLst>
      <p:ext uri="{BB962C8B-B14F-4D97-AF65-F5344CB8AC3E}">
        <p14:creationId xmlns:p14="http://schemas.microsoft.com/office/powerpoint/2010/main" val="210702703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34777" y="0"/>
            <a:ext cx="11738919" cy="6858000"/>
          </a:xfrm>
        </p:spPr>
        <p:txBody>
          <a:bodyPr>
            <a:normAutofit/>
          </a:bodyPr>
          <a:lstStyle/>
          <a:p>
            <a:pPr algn="l" eaLnBrk="1" hangingPunct="1"/>
            <a:r>
              <a:rPr lang="en-US" altLang="en-US" sz="2400" dirty="0"/>
              <a:t>(b)(2) Sanctions in the District Where the Action Is Pending.</a:t>
            </a:r>
            <a:br>
              <a:rPr lang="en-US" altLang="en-US" sz="2400" dirty="0"/>
            </a:br>
            <a:r>
              <a:rPr lang="en-US" altLang="en-US" sz="2400" dirty="0"/>
              <a:t>(A) For Not Obeying a Discovery Order. If a party or a party's officer, director, or managing agent ...fails to obey an order to provide or permit discovery, including an order under Rule 26(f), 35, or 37(a), the court where the action is pending may issue further just orders. </a:t>
            </a:r>
            <a:br>
              <a:rPr lang="en-US" altLang="en-US" sz="2400" dirty="0"/>
            </a:br>
            <a:r>
              <a:rPr lang="en-US" altLang="en-US" sz="2400" dirty="0"/>
              <a:t>They may include the following:</a:t>
            </a:r>
            <a:br>
              <a:rPr lang="en-US" altLang="en-US" sz="2400" dirty="0"/>
            </a:br>
            <a:r>
              <a:rPr lang="en-US" altLang="en-US" sz="2400" dirty="0"/>
              <a:t>(</a:t>
            </a:r>
            <a:r>
              <a:rPr lang="en-US" altLang="en-US" sz="2400" dirty="0" err="1"/>
              <a:t>i</a:t>
            </a:r>
            <a:r>
              <a:rPr lang="en-US" altLang="en-US" sz="2400" dirty="0"/>
              <a:t>) directing that the matters embraced in the order or other designated facts be taken as established for purposes of the action, as the prevailing party claims; </a:t>
            </a:r>
            <a:br>
              <a:rPr lang="en-US" altLang="en-US" sz="2400" dirty="0"/>
            </a:br>
            <a:r>
              <a:rPr lang="en-US" altLang="en-US" sz="2400" dirty="0"/>
              <a:t>(ii) prohibiting the disobedient party from supporting or opposing designated claims or defenses, or from introducing designated matters in evidence; </a:t>
            </a:r>
            <a:br>
              <a:rPr lang="en-US" altLang="en-US" sz="2400" dirty="0"/>
            </a:br>
            <a:r>
              <a:rPr lang="en-US" altLang="en-US" sz="2400" dirty="0"/>
              <a:t>(iii) striking pleadings in whole or in part; </a:t>
            </a:r>
            <a:br>
              <a:rPr lang="en-US" altLang="en-US" sz="2400" dirty="0"/>
            </a:br>
            <a:r>
              <a:rPr lang="en-US" altLang="en-US" sz="2400" dirty="0"/>
              <a:t>(iv) staying further proceedings until the order is obeyed; </a:t>
            </a:r>
            <a:br>
              <a:rPr lang="en-US" altLang="en-US" sz="2400" dirty="0"/>
            </a:br>
            <a:r>
              <a:rPr lang="en-US" altLang="en-US" sz="2400" dirty="0"/>
              <a:t>(v) dismissing the action or proceeding in whole or in part; </a:t>
            </a:r>
            <a:br>
              <a:rPr lang="en-US" altLang="en-US" sz="2400" dirty="0"/>
            </a:br>
            <a:r>
              <a:rPr lang="en-US" altLang="en-US" sz="2400" dirty="0"/>
              <a:t>(vi) rendering a default judgment against the disobedient party</a:t>
            </a:r>
          </a:p>
        </p:txBody>
      </p:sp>
    </p:spTree>
    <p:extLst>
      <p:ext uri="{BB962C8B-B14F-4D97-AF65-F5344CB8AC3E}">
        <p14:creationId xmlns:p14="http://schemas.microsoft.com/office/powerpoint/2010/main" val="335810414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72995" y="197708"/>
            <a:ext cx="12019005" cy="6561438"/>
          </a:xfrm>
        </p:spPr>
        <p:txBody>
          <a:bodyPr>
            <a:normAutofit/>
          </a:bodyPr>
          <a:lstStyle/>
          <a:p>
            <a:pPr algn="l" eaLnBrk="1" hangingPunct="1"/>
            <a:r>
              <a:rPr lang="en-CA" altLang="en-US" sz="2800" dirty="0"/>
              <a:t>37(c) </a:t>
            </a:r>
            <a:r>
              <a:rPr lang="en-CA" altLang="en-US" sz="2800" b="1" i="1" dirty="0"/>
              <a:t>Failure to Disclose</a:t>
            </a:r>
            <a:r>
              <a:rPr lang="en-CA" altLang="en-US" sz="2800" dirty="0"/>
              <a:t>; to Supplement an Earlier Response, or to Admit.</a:t>
            </a:r>
            <a:br>
              <a:rPr lang="en-US" altLang="en-US" sz="2800" dirty="0"/>
            </a:br>
            <a:r>
              <a:rPr lang="en-CA" altLang="en-US" sz="2800" dirty="0"/>
              <a:t>(1) Failure to Disclose or Supplement. </a:t>
            </a:r>
            <a:br>
              <a:rPr lang="en-US" altLang="en-US" sz="2800" dirty="0"/>
            </a:br>
            <a:r>
              <a:rPr lang="en-CA" altLang="en-US" sz="2800" dirty="0"/>
              <a:t>If a party fails to provide information or identify a witness as required by Rule 26(a) or 26(e), </a:t>
            </a:r>
            <a:r>
              <a:rPr lang="en-CA" altLang="en-US" sz="2800" b="1" i="1" dirty="0"/>
              <a:t>the party is not allowed to use that information</a:t>
            </a:r>
            <a:r>
              <a:rPr lang="en-CA" altLang="en-US" sz="2800" dirty="0"/>
              <a:t> or witness to supply evidence on a motion, at a hearing, or at a trial, unless the failure was substantially justified or is harmless. In addition to or instead of this sanction, the court, on motion and after giving an opportunity to be heard:</a:t>
            </a:r>
            <a:br>
              <a:rPr lang="en-US" altLang="en-US" sz="2800" dirty="0"/>
            </a:br>
            <a:r>
              <a:rPr lang="en-CA" altLang="en-US" sz="2800" dirty="0"/>
              <a:t>(A) may order payment of the reasonable expenses, including attorney's fees, caused by the failure;</a:t>
            </a:r>
            <a:br>
              <a:rPr lang="en-US" altLang="en-US" sz="2800" dirty="0"/>
            </a:br>
            <a:r>
              <a:rPr lang="en-CA" altLang="en-US" sz="2800" dirty="0"/>
              <a:t>(B) may inform the jury of the party's failure; and </a:t>
            </a:r>
            <a:br>
              <a:rPr lang="en-US" altLang="en-US" sz="2800" dirty="0"/>
            </a:br>
            <a:r>
              <a:rPr lang="en-CA" altLang="en-US" sz="2800" dirty="0"/>
              <a:t>(C) may impose other appropriate sanctions, including any of the orders listed in Rule 37(b)(2)(A)(</a:t>
            </a:r>
            <a:r>
              <a:rPr lang="en-CA" altLang="en-US" sz="2800" dirty="0" err="1"/>
              <a:t>i</a:t>
            </a:r>
            <a:r>
              <a:rPr lang="en-CA" altLang="en-US" sz="2800" dirty="0"/>
              <a:t>)-(vi).</a:t>
            </a:r>
            <a:br>
              <a:rPr lang="en-US" altLang="en-US" sz="2800" dirty="0"/>
            </a:br>
            <a:endParaRPr lang="en-US" altLang="en-US" sz="2800" dirty="0"/>
          </a:p>
        </p:txBody>
      </p:sp>
    </p:spTree>
    <p:extLst>
      <p:ext uri="{BB962C8B-B14F-4D97-AF65-F5344CB8AC3E}">
        <p14:creationId xmlns:p14="http://schemas.microsoft.com/office/powerpoint/2010/main" val="426038960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6010961"/>
          </a:xfrm>
        </p:spPr>
        <p:txBody>
          <a:bodyPr/>
          <a:lstStyle/>
          <a:p>
            <a:r>
              <a:rPr lang="en-US" dirty="0"/>
              <a:t>protective orders</a:t>
            </a:r>
          </a:p>
        </p:txBody>
      </p:sp>
    </p:spTree>
    <p:extLst>
      <p:ext uri="{BB962C8B-B14F-4D97-AF65-F5344CB8AC3E}">
        <p14:creationId xmlns:p14="http://schemas.microsoft.com/office/powerpoint/2010/main" val="3813887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2180</TotalTime>
  <Words>5624</Words>
  <Application>Microsoft Macintosh PowerPoint</Application>
  <PresentationFormat>Widescreen</PresentationFormat>
  <Paragraphs>103</Paragraphs>
  <Slides>94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94</vt:i4>
      </vt:variant>
    </vt:vector>
  </HeadingPairs>
  <TitlesOfParts>
    <vt:vector size="99" baseType="lpstr">
      <vt:lpstr>Arial</vt:lpstr>
      <vt:lpstr>Calibri</vt:lpstr>
      <vt:lpstr>Calibri Light</vt:lpstr>
      <vt:lpstr>WP TypographicSymbols</vt:lpstr>
      <vt:lpstr>Office Theme</vt:lpstr>
      <vt:lpstr>Mon., Nov. 4</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     (1) the extent to which a judgment rendered in the person’s absence might prejudice that person or the existing parties;     (2) the extent to which any prejudice could be lessened or avoided by:         (A) protective provisions in the judgment;         (B) shaping the relief; or         (C) other measures;     (3) whether a judgment rendered in the person’s absence would be adequate; and     (4) whether the plaintiff would have an adequate remedy if the action were dismissed for nonjoinder.  </vt:lpstr>
      <vt:lpstr>Rule 24. Intervention  (a) Intervention of Right.  On timely motion, the court must permit anyone to intervene who:     (1) is given an unconditional right to intervene by a federal statute; or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vt:lpstr>
      <vt:lpstr>(b) Permissive Intervention.     (1) In General. On timely motion, the court may permit anyone to intervene who:         (A) is given a conditional right to intervene by a federal statute; or         (B) has a claim or defense that shares with the main action a common question of law or fact. . . .</vt:lpstr>
      <vt:lpstr>supplemental jurisdiction </vt:lpstr>
      <vt:lpstr>28 U.S.C. § 1367. - Supplemental jurisdiction  </vt:lpstr>
      <vt:lpstr>(a)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    P(NY)                              D(NY)               I(NY)</vt:lpstr>
      <vt:lpstr>(c) The district courts may decline to exercise supplemental jurisdiction over a claim under subsection (a) if - (1) the claim raises a novel or complex issue of State law, (2) the claim substantially predominates over the claim or claims over which the district court has original jurisdiction, (3) the district court has dismissed all claims over which it has original jurisdiction, or (4) in exceptional circumstances, there are other compelling reasons for declining jurisdiction. </vt:lpstr>
      <vt:lpstr>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vt:lpstr>
      <vt:lpstr>P (NY) sues D1 (NJ) for state law battery asking $100k and D2 (NJ) asking $25K.  P(NY)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P1 (NY) sues D (NJ) under state law battery for $100k and joins with P2 (NY) who sues D for $25K.  P1(NY)  P2(NY)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Exxon Corp. v. Allapattah (U.S. 2005)</vt:lpstr>
      <vt:lpstr>P1 (NY) sues D (NJ) under state law battery for $100k. D makes a motion to join P2 (NY), who has a claim against D for $25K, as a necessary party P1(NY)  P2(NY) R. 19 $100k        $25k  D(NJ)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P1(NY) sues D (NJ) for $100k and joins with P2 (NJ) who sues D for $100K  P1(NY)   P2(NJ) $100k           $100k  D(NJ)</vt:lpstr>
      <vt:lpstr>P1(NY) sues D1 (NJ) for $100k. P1 joins with P2 (NY) who sues D2(NJ) for $25k.  </vt:lpstr>
      <vt:lpstr>P1(NY)  P2(NY) $100k        $25k    D1(NJ)   D2(NJ)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vt:lpstr>
      <vt:lpstr>recap of supplemental jurisdiction for diversity cases with co-plaintiffs and co-defendants…</vt:lpstr>
      <vt:lpstr>No   P1(NY)   P2(NJ) $100k           $100k  D(NJ)</vt:lpstr>
      <vt:lpstr>Yes  P1(NY)   P2(NY) $100k                $25k  D(NJ)</vt:lpstr>
      <vt:lpstr>No  P(NY)   $100k                $100k D1(NJ)  D2(NY)  </vt:lpstr>
      <vt:lpstr>No  P(NY)   $100k                $25k D1(NJ)  D2(NJ)  </vt:lpstr>
      <vt:lpstr>P(Cal) sues D(Cal) in state court in Cal under 42 U.S.C. § 1983 for violations of his civil right. Joined to the action is an unrelated state law breach of contract action against D. May D successfully remove? P(Cal) federal    state civil rights   contract     D(Cal)</vt:lpstr>
      <vt:lpstr>28 U.S.C. § 1441. - Actions removable generally (c) Joinder of Federal law claims and State law claims.--(1) If a civil action includes— (A) a claim arising under the Constitution, laws, or treaties of the United States (within the meaning of section 1331 of this title), and (B) a claim not within the original or supplemental jurisdiction of the district court or a claim that has been made nonremovable by statute, the entire action may be removed if the action would be removable without the inclusion of the claim described in subparagraph (B). (2)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 </vt:lpstr>
      <vt:lpstr> Discovery</vt:lpstr>
      <vt:lpstr>scope of discovery </vt:lpstr>
      <vt:lpstr>Old version: 26(b)(1): Parties may obtain discovery regarding any nonprivileged matter that is relevant to any party’s claim or defense </vt:lpstr>
      <vt:lpstr>NOW: Scope in General. Unless otherwise limited by court order, the scope of discovery is as follows: Parties may obtain discovery regarding any nonprivileged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vt:lpstr>
      <vt:lpstr>privileges </vt:lpstr>
      <vt:lpstr>privilege against self-incrimination</vt:lpstr>
      <vt:lpstr>how might the privilege against self-incrimination be relevant in a civil case?</vt:lpstr>
      <vt:lpstr>Fed. R. Evid. 501</vt:lpstr>
      <vt:lpstr>attorney-client privilege spousal privileges priest-penitent privilege doctor-patient privilege </vt:lpstr>
      <vt:lpstr>attorney-client privilege</vt:lpstr>
      <vt:lpstr>Restatement (Third) of The Law Governing Lawyers  § 68. Attorney–Client Privilege   [T]he attorney-client privilege may be invoked as provided in § 86 with respect to: (1) a communication (2) made between privileged persons (3) in confidence (4) for the purpose of obtaining or providing legal assistance for the client. </vt:lpstr>
      <vt:lpstr>why does the attorney-client privilege exist?</vt:lpstr>
      <vt:lpstr>your client tells you that he was looking the other way when he drove into the plaintiff  your client receives an interrogatory asking whether he said to you that he was looking the other way when he drove into the plaintiff  does your client have to answer the interrogatory? </vt:lpstr>
      <vt:lpstr>if the interrogatory asks whether your client was looking the other way when he drove into the plaintiff does he have to answer?  what if your client says he was not looking the other way on the stand?</vt:lpstr>
      <vt:lpstr>- your client tells you that he was looking the other way when he drove into the plaintiff  - subsequently he credibly tells you that when he said he was not actually looking the other way at that moment, he was feeling guilty because he had done so about 20 second before the accident  - your client receives an interrogatory asking whether he said to you that he was looking the other way when he drove into the plaintiff  - does your client have to answer the interrogatory? </vt:lpstr>
      <vt:lpstr>MR 3.3: (a) A lawyer shall not knowingly: (3)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vt:lpstr>
      <vt:lpstr>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vt:lpstr>
      <vt:lpstr>who controls the attorney-client privilege?</vt:lpstr>
      <vt:lpstr>corporate attorney-client privilege</vt:lpstr>
      <vt:lpstr>work product “privilege” </vt:lpstr>
      <vt:lpstr>Hickman v. Taylor (U.S. 1947)</vt:lpstr>
      <vt:lpstr>why not attorney-client privilege?</vt:lpstr>
      <vt:lpstr>why have the fact work product privilege?</vt:lpstr>
      <vt:lpstr>26(b)(3)(A) Documents and Tangible Things.  Ordinarily, a party may not discover documents and tangible things that are prepared in anticipation of litigation or for trial by or for another party or its representative (including the other party’s attorney, consultant, surety, indemnitor, insurer, or agent). But, subject to Rule 26(b)(4), those materials may be discovered if:             (i) they are otherwise discoverable under Rule 26(b)(1); and             (ii) the party shows that it has substantial need for the materials to prepare its case and cannot, without undue hardship, obtain their substantial equivalent by other means.</vt:lpstr>
      <vt:lpstr>26(b)(3)(B) Protection Against Disclosure.  If the court orders discovery of those materials, it must protect against disclosure of the mental impressions, conclusions, opinions, or legal theories of a party’s attorney or other representative concerning the litigation.</vt:lpstr>
      <vt:lpstr>an interrogatory asks, “Whom have you interviewed in connection with this case and did you make any reports, memos, etc.”   may you claim that the information is work-product under 26(b)(3) and/or Hickman? </vt:lpstr>
      <vt:lpstr>a witness you interviewed said that your client was looking the other way while he drove into plaintiff  you write it up in a witness statement  the plaintiff requests the statement in a document request  may you claim that it is work product under 26(b)(3) and/or Hickman?  if the interrogatory instead asks your client whether he was looking the other way during the accident, may he refuse to answer on the basis of 26(b)(3) and/or Hickman? </vt:lpstr>
      <vt:lpstr>the plaintiff serves you with a document request asking for witness statements drafted by a private investigator retained by your client prior to hiring you, when he was worried that he might be sued  work product?</vt:lpstr>
      <vt:lpstr>would it matter if the plaintiff served you with an interrogatory asking for the substance of the witness statements? </vt:lpstr>
      <vt:lpstr>what if the document was instead an unsolicited letter from a witness? </vt:lpstr>
      <vt:lpstr>you are being sued for negligence in connection with a car accident  the plaintiff serves you with a document request asking for:   1) witness statements taken by your lawyer a year ago – only a few hours after the accident  2) your lawyer’s notes on the interviews with the witnesses  can the Work Product Privilege be overcome? </vt:lpstr>
      <vt:lpstr>P is going to offer a witness W  D thinks that W said something different to P’s lawyer compared to what W will say on the witness stand  can D get statements that W made to P’s lawyer?</vt:lpstr>
      <vt:lpstr>P is going to testify about the extent of his injuries due to D’s negligence  may P request in discovery any surveillance tapes that D may have made of P after the accident?</vt:lpstr>
      <vt:lpstr>  a witness, X, who is friendly to the D, was interviewed by P’s attorney and a statement was drawn up.  is there any way that D can get X’s statement without having to overcome the work-product privilege? </vt:lpstr>
      <vt:lpstr>26(b)(3)(C) Previous Statement.  Any party or other person may, on request and without the required showing, obtain the person’s own previous statement about the action or its subject matter....A previous statement is either:             (i) a written statement that the person has signed or otherwise adopted or approved; or             (ii) a contemporaneous stenographic, mechanical, electrical, or other recording — or a transcription of it — that recites substantially verbatim the person’s oral statement. </vt:lpstr>
      <vt:lpstr>waiver</vt:lpstr>
      <vt:lpstr>mechanism of   disclosure  &amp;  discovery</vt:lpstr>
      <vt:lpstr>disclosure FRCP 26(a)(1)</vt:lpstr>
      <vt:lpstr>Used to be: obligation to disclose all witnesses “likely to have discoverable information relevant to disputed facts alleged with particularity in the pleadings” and all documents and tangible things “in possession custody or control of party that are relevant to disputed facts alleged with particularity in the pleadings”  </vt:lpstr>
      <vt:lpstr>R 26(a)(1)(A)(i) “the name and, if known, the address and telephone number of each individual likely to have discoverable information—along with the subjects of that information—that the disclosing party may use to support its claims or defenses, unless the use would be solely for impeachment”</vt:lpstr>
      <vt:lpstr> (ii) a copy—or a description by category and location—of all documents, electronically stored information, and tangible things that the disclosing party has in its possession, custody, or control and may use to support its claims or defenses, unless the use would be solely for impeachment</vt:lpstr>
      <vt:lpstr>Perry Mason brings a surprise witness on the stand during trial. OK?</vt:lpstr>
      <vt:lpstr>R 26(a)(3) Pretrial Disclosures. (A) In General. In addition to the disclosures required by Rule 26(a)(1) and (2), a party must provide to the other parties and promptly file the following information about the evidence that it may present at trial other than solely for impeachment: (i) the name and, if not previously provided, the address and telephone number of each witness — separately identifying those the party expects to present and those it may call if the need arises; (ii) the designation of those witnesses whose testimony the party expects to present by deposition and, if not taken stenographically, a transcript of the pertinent parts of the deposition; and (iii) an identification of each document or other exhibit, including summaries of other evidence — separately identifying those items the party expects to offer and those it may offer if the need arises. (B) Time for Pretrial Disclosures; Objections. Unless the court orders otherwise, these disclosures must be made at least 30 days before trial.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vt:lpstr>
      <vt:lpstr>disclosure concerning experts Fed. R. Civ. P. 26(a)(2) &amp; (b)(4)</vt:lpstr>
      <vt:lpstr>mechanics of discovery</vt:lpstr>
      <vt:lpstr>during discovery it has become clear that D was looking the other way while driving his car  P’s lawyer thinks that D would have admitted this allegation if it had been put in P’s complaint  what does P’s lawyer do? </vt:lpstr>
      <vt:lpstr>Rule 36. Requests for Admission </vt:lpstr>
      <vt:lpstr>can an insurer impleaded request an admission from the P, or a P from a co-P? </vt:lpstr>
      <vt:lpstr>the P Corp. is suing the D Corp. for violations of antitrust law  counsel for the P Corp. wants any documents that the X Corp. might have concerning agreements with the D Corp. to fix the price of widgets  what should the counsel for the P Corp. do?  </vt:lpstr>
      <vt:lpstr>Rule 45. Subpoena </vt:lpstr>
      <vt:lpstr>how would counsel for the P Corp. get the same type of documents from the D Corp.?</vt:lpstr>
      <vt:lpstr>Rule 34. Producing Documents, Electronically Stored Information, and Tangible Things, or Entering onto Land, for Inspection and Other Purposes</vt:lpstr>
      <vt:lpstr>P is suing the D Corp. for securities fraud for misrepresenting its loan loss reserves as adequate  P’s lawyer wants to find out who at the D Corp. knows how the loan loss reserves were determined  what does P’s lawyer do? </vt:lpstr>
      <vt:lpstr>Rule 33. Interrogatories to Parties </vt:lpstr>
      <vt:lpstr>X was a witness to the car accident that P is suing D for  P’s lawyer wants X to answer questions about what he saw, X refuses  how does P’s lawyer do so? </vt:lpstr>
      <vt:lpstr>Rule 30. Deposition by Oral Examination</vt:lpstr>
      <vt:lpstr>during a deposition, opposing counsel asks your client for irrelevant material   what do you do?  what if she asked for hearsay material that you think will be inadmissible at trial?  what if she asked for confidential communications between you and your client? </vt:lpstr>
      <vt:lpstr>30(d)(3) Motion to Terminate or Limit.  (A) Grounds. At any time during a deposition, the deponent or a party may move to terminate or limit it on the ground that it is being conducted in bad faith or in a manner that unreasonably annoys, embarrasses, or oppresses the deponent or party.  </vt:lpstr>
      <vt:lpstr>e-discovery</vt:lpstr>
      <vt:lpstr>26(b)(2) Limitations on Frequency and Extent. (A) When Permitted. By order, the court may alter the limits in these rules on the number of depositions and interrogatories or on the length of depositions under Rule 30. By order or local rule, the court may also limit the number of requests under Rule 36. (B) Specific Limitations on Electronically Stored Information. A party need not provide discovery of electronically stored information from sources that the party identifies as not reasonably accessible because of undue burden or cost. On motion to compel discovery or for a protective order, the party from whom discovery is sought must show that the information is not reasonably accessible because of undue burden or cost. If that showing is made, the court may nonetheless order discovery from such sources if the requesting party shows good cause, considering the limitations of Rule 26(b)(2)(C). The court may specify conditions for the discovery. (C) When Required. On motion or on its own, the court must limit the frequency or extent of discovery otherwise allowed by these rules or by local rule if it determines that: (i) the discovery sought is unreasonably cumulative or duplicative, or can be obtained from some other source that is more convenient, less burdensome, or less expensive; (ii) the party seeking discovery has had ample opportunity to obtain the information by discovery in the action; or (iii) the proposed discovery is outside the scope permitted by Rule 26(b)(1). </vt:lpstr>
      <vt:lpstr>motions to compel, sanctions</vt:lpstr>
      <vt:lpstr>D . . .  - did not turn over disclosure materials - made frivolous discovery requests - and illegitimately refused to turn over materials that were within the scope of your discovery requests </vt:lpstr>
      <vt:lpstr>26(g) Signing Disclosures and Discovery Requests, Responses, and Objections.     (1) Signature Required; Effect of Signature.  Every disclosure under Rule 26(a)(1) or (a)(3) and every discovery request, response, or objection must be signed by at least one attorney of record in the attorney’s own name — or by the party personally, if unrepresented — and must state the signer’s address, e-mail address, and telephone number. By signing, an attorney or party certifies that to the best of the person’s knowledge, information, and belief formed after a reasonable inquiry:         (A) with respect to a disclosure, it is complete and correct as of the time it is made; and         (B) with respect to a discovery request, response, or objection, it is:             (i) consistent with these rules and warranted by existing law or by a nonfrivolous argument for extending, modifying, or reversing existing law, or for establishing new law;             (ii) not interposed for any improper purpose, such as to harass, cause unnecessary delay, or needlessly increase the cost of litigation; and             (iii) neither unreasonable nor unduly burdensome or expensive, considering the needs of the case, prior discovery in the case, the amount in controversy, and the importance of the issues at stake in the action....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vt:lpstr>
      <vt:lpstr>Rule 37. Failure to Make Disclosures or to Cooperate in Discovery; Sanctions (a) Motion for an Order Compelling Disclosure or Discovery. (1) In General. On notice to other parties and all affected persons, a party may move for an order compelling disclosure or discovery. The motion must include a certification that the movant has in good faith conferred or attempted to confer with the person or party failing to make disclosure or discovery in an effort to obtain it without court action.   </vt:lpstr>
      <vt:lpstr>(b)(2) Sanctions in the District Where the Action Is Pending. (A) For Not Obeying a Discovery Order. If a party or a party's officer, director, or managing agent ...fails to obey an order to provide or permit discovery, including an order under Rule 26(f), 35, or 37(a), the court where the action is pending may issue further just orders.  They may include the following: (i) directing that the matters embraced in the order or other designated facts be taken as established for purposes of the action, as the prevailing party claims;  (ii) prohibiting the disobedient party from supporting or opposing designated claims or defenses, or from introducing designated matters in evidence;  (iii) striking pleadings in whole or in part;  (iv) staying further proceedings until the order is obeyed;  (v) dismissing the action or proceeding in whole or in part;  (vi) rendering a default judgment against the disobedient party</vt:lpstr>
      <vt:lpstr>37(c) Failure to Disclose; to Supplement an Earlier Response, or to Admit. (1) Failure to Disclose or Supplement.  If a party fails to provide information or identify a witness as required by Rule 26(a) or 26(e), the party is not allowed to use that information or witness to supply evidence on a motion, at a hearing, or at a trial, unless the failure was substantially justified or is harmless. In addition to or instead of this sanction, the court, on motion and after giving an opportunity to be heard: (A) may order payment of the reasonable expenses, including attorney's fees, caused by the failure; (B) may inform the jury of the party's failure; and  (C) may impose other appropriate sanctions, including any of the orders listed in Rule 37(b)(2)(A)(i)-(vi). </vt:lpstr>
      <vt:lpstr>protective orders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532</cp:revision>
  <cp:lastPrinted>2017-10-09T17:13:38Z</cp:lastPrinted>
  <dcterms:created xsi:type="dcterms:W3CDTF">2017-09-12T14:18:22Z</dcterms:created>
  <dcterms:modified xsi:type="dcterms:W3CDTF">2019-11-03T23:03:40Z</dcterms:modified>
</cp:coreProperties>
</file>