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5"/>
  </p:notesMasterIdLst>
  <p:handoutMasterIdLst>
    <p:handoutMasterId r:id="rId96"/>
  </p:handoutMasterIdLst>
  <p:sldIdLst>
    <p:sldId id="257" r:id="rId2"/>
    <p:sldId id="1366" r:id="rId3"/>
    <p:sldId id="1367" r:id="rId4"/>
    <p:sldId id="1266" r:id="rId5"/>
    <p:sldId id="1268" r:id="rId6"/>
    <p:sldId id="1269" r:id="rId7"/>
    <p:sldId id="1270" r:id="rId8"/>
    <p:sldId id="1271" r:id="rId9"/>
    <p:sldId id="1272" r:id="rId10"/>
    <p:sldId id="1273" r:id="rId11"/>
    <p:sldId id="1274" r:id="rId12"/>
    <p:sldId id="1214" r:id="rId13"/>
    <p:sldId id="1215" r:id="rId14"/>
    <p:sldId id="1216" r:id="rId15"/>
    <p:sldId id="1217" r:id="rId16"/>
    <p:sldId id="1218" r:id="rId17"/>
    <p:sldId id="1219" r:id="rId18"/>
    <p:sldId id="1220" r:id="rId19"/>
    <p:sldId id="1221" r:id="rId20"/>
    <p:sldId id="1222" r:id="rId21"/>
    <p:sldId id="1223" r:id="rId22"/>
    <p:sldId id="1224" r:id="rId23"/>
    <p:sldId id="1225" r:id="rId24"/>
    <p:sldId id="1226" r:id="rId25"/>
    <p:sldId id="1227" r:id="rId26"/>
    <p:sldId id="1228" r:id="rId27"/>
    <p:sldId id="1368" r:id="rId28"/>
    <p:sldId id="1369" r:id="rId29"/>
    <p:sldId id="1231" r:id="rId30"/>
    <p:sldId id="1232" r:id="rId31"/>
    <p:sldId id="1233" r:id="rId32"/>
    <p:sldId id="1234" r:id="rId33"/>
    <p:sldId id="1235" r:id="rId34"/>
    <p:sldId id="1236" r:id="rId35"/>
    <p:sldId id="1237" r:id="rId36"/>
    <p:sldId id="1370" r:id="rId37"/>
    <p:sldId id="1371" r:id="rId38"/>
    <p:sldId id="1372" r:id="rId39"/>
    <p:sldId id="1241" r:id="rId40"/>
    <p:sldId id="1373" r:id="rId41"/>
    <p:sldId id="1243" r:id="rId42"/>
    <p:sldId id="1244" r:id="rId43"/>
    <p:sldId id="1245" r:id="rId44"/>
    <p:sldId id="1246" r:id="rId45"/>
    <p:sldId id="1247" r:id="rId46"/>
    <p:sldId id="1248" r:id="rId47"/>
    <p:sldId id="1249" r:id="rId48"/>
    <p:sldId id="1250" r:id="rId49"/>
    <p:sldId id="1251" r:id="rId50"/>
    <p:sldId id="1252" r:id="rId51"/>
    <p:sldId id="1253" r:id="rId52"/>
    <p:sldId id="1254" r:id="rId53"/>
    <p:sldId id="1255" r:id="rId54"/>
    <p:sldId id="1256" r:id="rId55"/>
    <p:sldId id="1257" r:id="rId56"/>
    <p:sldId id="1258" r:id="rId57"/>
    <p:sldId id="1259" r:id="rId58"/>
    <p:sldId id="1328" r:id="rId59"/>
    <p:sldId id="1375" r:id="rId60"/>
    <p:sldId id="1376" r:id="rId61"/>
    <p:sldId id="1377" r:id="rId62"/>
    <p:sldId id="1275" r:id="rId63"/>
    <p:sldId id="1276" r:id="rId64"/>
    <p:sldId id="1431" r:id="rId65"/>
    <p:sldId id="1277" r:id="rId66"/>
    <p:sldId id="1278" r:id="rId67"/>
    <p:sldId id="1298" r:id="rId68"/>
    <p:sldId id="1299" r:id="rId69"/>
    <p:sldId id="1300" r:id="rId70"/>
    <p:sldId id="1301" r:id="rId71"/>
    <p:sldId id="1302" r:id="rId72"/>
    <p:sldId id="1303" r:id="rId73"/>
    <p:sldId id="1433" r:id="rId74"/>
    <p:sldId id="1432" r:id="rId75"/>
    <p:sldId id="1323" r:id="rId76"/>
    <p:sldId id="1324" r:id="rId77"/>
    <p:sldId id="1304" r:id="rId78"/>
    <p:sldId id="1305" r:id="rId79"/>
    <p:sldId id="1435" r:id="rId80"/>
    <p:sldId id="1434" r:id="rId81"/>
    <p:sldId id="1306" r:id="rId82"/>
    <p:sldId id="1307" r:id="rId83"/>
    <p:sldId id="1308" r:id="rId84"/>
    <p:sldId id="1309" r:id="rId85"/>
    <p:sldId id="1310" r:id="rId86"/>
    <p:sldId id="1311" r:id="rId87"/>
    <p:sldId id="1312" r:id="rId88"/>
    <p:sldId id="1313" r:id="rId89"/>
    <p:sldId id="1327" r:id="rId90"/>
    <p:sldId id="1314" r:id="rId91"/>
    <p:sldId id="1320" r:id="rId92"/>
    <p:sldId id="1321" r:id="rId93"/>
    <p:sldId id="1322" r:id="rId94"/>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70" autoAdjust="0"/>
    <p:restoredTop sz="94660"/>
  </p:normalViewPr>
  <p:slideViewPr>
    <p:cSldViewPr snapToGrid="0">
      <p:cViewPr varScale="1">
        <p:scale>
          <a:sx n="112" d="100"/>
          <a:sy n="112" d="100"/>
        </p:scale>
        <p:origin x="320"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notesMaster" Target="notesMasters/notesMaster1.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0" Type="http://schemas.openxmlformats.org/officeDocument/2006/relationships/slide" Target="slides/slide79.xml"/><Relationship Id="rId85" Type="http://schemas.openxmlformats.org/officeDocument/2006/relationships/slide" Target="slides/slide84.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7DBCBFD6-4551-4DBD-B9C4-EAEBBF2DAF0D}" type="datetimeFigureOut">
              <a:rPr lang="en-US" smtClean="0"/>
              <a:t>10/29/19</a:t>
            </a:fld>
            <a:endParaRPr lang="en-US"/>
          </a:p>
        </p:txBody>
      </p:sp>
      <p:sp>
        <p:nvSpPr>
          <p:cNvPr id="4" name="Footer Placeholder 3"/>
          <p:cNvSpPr>
            <a:spLocks noGrp="1"/>
          </p:cNvSpPr>
          <p:nvPr>
            <p:ph type="ftr" sz="quarter" idx="2"/>
          </p:nvPr>
        </p:nvSpPr>
        <p:spPr>
          <a:xfrm>
            <a:off x="0" y="8829973"/>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73"/>
            <a:ext cx="3037840" cy="466433"/>
          </a:xfrm>
          <a:prstGeom prst="rect">
            <a:avLst/>
          </a:prstGeom>
        </p:spPr>
        <p:txBody>
          <a:bodyPr vert="horz" lIns="93177" tIns="46589" rIns="93177" bIns="46589" rtlCol="0" anchor="b"/>
          <a:lstStyle>
            <a:lvl1pPr algn="r">
              <a:defRPr sz="1200"/>
            </a:lvl1pPr>
          </a:lstStyle>
          <a:p>
            <a:fld id="{FAEFE8B7-8CFF-4F4D-94A6-B9BB49523A8D}" type="slidenum">
              <a:rPr lang="en-US" smtClean="0"/>
              <a:t>‹#›</a:t>
            </a:fld>
            <a:endParaRPr lang="en-US"/>
          </a:p>
        </p:txBody>
      </p:sp>
    </p:spTree>
    <p:extLst>
      <p:ext uri="{BB962C8B-B14F-4D97-AF65-F5344CB8AC3E}">
        <p14:creationId xmlns:p14="http://schemas.microsoft.com/office/powerpoint/2010/main" val="325462259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 y="6"/>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41" y="6"/>
            <a:ext cx="3038475" cy="466725"/>
          </a:xfrm>
          <a:prstGeom prst="rect">
            <a:avLst/>
          </a:prstGeom>
        </p:spPr>
        <p:txBody>
          <a:bodyPr vert="horz" lIns="91440" tIns="45720" rIns="91440" bIns="45720" rtlCol="0"/>
          <a:lstStyle>
            <a:lvl1pPr algn="r">
              <a:defRPr sz="1200"/>
            </a:lvl1pPr>
          </a:lstStyle>
          <a:p>
            <a:fld id="{8A16A093-262C-5C40-8390-1ECC09DA62F7}" type="datetimeFigureOut">
              <a:rPr lang="en-US" smtClean="0"/>
              <a:t>10/29/19</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73581"/>
            <a:ext cx="5607050" cy="366077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3" y="8829681"/>
            <a:ext cx="3038475"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41" y="8829681"/>
            <a:ext cx="3038475" cy="466725"/>
          </a:xfrm>
          <a:prstGeom prst="rect">
            <a:avLst/>
          </a:prstGeom>
        </p:spPr>
        <p:txBody>
          <a:bodyPr vert="horz" lIns="91440" tIns="45720" rIns="91440" bIns="45720" rtlCol="0" anchor="b"/>
          <a:lstStyle>
            <a:lvl1pPr algn="r">
              <a:defRPr sz="1200"/>
            </a:lvl1pPr>
          </a:lstStyle>
          <a:p>
            <a:fld id="{188B24F4-2D16-E743-8EDE-7B0C0DD6D6CA}" type="slidenum">
              <a:rPr lang="en-US" smtClean="0"/>
              <a:t>‹#›</a:t>
            </a:fld>
            <a:endParaRPr lang="en-US"/>
          </a:p>
        </p:txBody>
      </p:sp>
    </p:spTree>
    <p:extLst>
      <p:ext uri="{BB962C8B-B14F-4D97-AF65-F5344CB8AC3E}">
        <p14:creationId xmlns:p14="http://schemas.microsoft.com/office/powerpoint/2010/main" val="9064117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D7B8717B-3FF1-4C79-B652-E0BC406EBB88}" type="datetimeFigureOut">
              <a:rPr lang="en-US" smtClean="0"/>
              <a:t>10/29/19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35867916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7B8717B-3FF1-4C79-B652-E0BC406EBB88}" type="datetimeFigureOut">
              <a:rPr lang="en-US" smtClean="0"/>
              <a:t>10/29/19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22496754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7B8717B-3FF1-4C79-B652-E0BC406EBB88}" type="datetimeFigureOut">
              <a:rPr lang="en-US" smtClean="0"/>
              <a:t>10/29/19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13136402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7B8717B-3FF1-4C79-B652-E0BC406EBB88}" type="datetimeFigureOut">
              <a:rPr lang="en-US" smtClean="0"/>
              <a:t>10/29/19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36195402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7B8717B-3FF1-4C79-B652-E0BC406EBB88}" type="datetimeFigureOut">
              <a:rPr lang="en-US" smtClean="0"/>
              <a:t>10/29/19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15379752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7B8717B-3FF1-4C79-B652-E0BC406EBB88}" type="datetimeFigureOut">
              <a:rPr lang="en-US" smtClean="0"/>
              <a:t>10/29/19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31563683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7B8717B-3FF1-4C79-B652-E0BC406EBB88}" type="datetimeFigureOut">
              <a:rPr lang="en-US" smtClean="0"/>
              <a:t>10/29/19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2274822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7B8717B-3FF1-4C79-B652-E0BC406EBB88}" type="datetimeFigureOut">
              <a:rPr lang="en-US" smtClean="0"/>
              <a:t>10/29/19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1170775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7B8717B-3FF1-4C79-B652-E0BC406EBB88}" type="datetimeFigureOut">
              <a:rPr lang="en-US" smtClean="0"/>
              <a:t>10/29/19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34321009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7B8717B-3FF1-4C79-B652-E0BC406EBB88}" type="datetimeFigureOut">
              <a:rPr lang="en-US" smtClean="0"/>
              <a:t>10/29/19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14816251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7B8717B-3FF1-4C79-B652-E0BC406EBB88}" type="datetimeFigureOut">
              <a:rPr lang="en-US" smtClean="0"/>
              <a:t>10/29/19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14475335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7B8717B-3FF1-4C79-B652-E0BC406EBB88}" type="datetimeFigureOut">
              <a:rPr lang="en-US" smtClean="0"/>
              <a:t>10/29/19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700E80-2B1F-4CD1-B586-42FB52AE81F5}" type="slidenum">
              <a:rPr lang="en-US" smtClean="0"/>
              <a:t>‹#›</a:t>
            </a:fld>
            <a:endParaRPr lang="en-US"/>
          </a:p>
        </p:txBody>
      </p:sp>
    </p:spTree>
    <p:extLst>
      <p:ext uri="{BB962C8B-B14F-4D97-AF65-F5344CB8AC3E}">
        <p14:creationId xmlns:p14="http://schemas.microsoft.com/office/powerpoint/2010/main" val="29431332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title"/>
          </p:nvPr>
        </p:nvSpPr>
        <p:spPr>
          <a:xfrm>
            <a:off x="1905000" y="274638"/>
            <a:ext cx="8305800" cy="5668962"/>
          </a:xfrm>
        </p:spPr>
        <p:txBody>
          <a:bodyPr/>
          <a:lstStyle/>
          <a:p>
            <a:pPr eaLnBrk="1" hangingPunct="1"/>
            <a:r>
              <a:rPr lang="en-US" altLang="en-US" dirty="0"/>
              <a:t>Wed., Oct. 30</a:t>
            </a:r>
          </a:p>
        </p:txBody>
      </p:sp>
    </p:spTree>
    <p:extLst>
      <p:ext uri="{BB962C8B-B14F-4D97-AF65-F5344CB8AC3E}">
        <p14:creationId xmlns:p14="http://schemas.microsoft.com/office/powerpoint/2010/main" val="35426585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Title 1"/>
          <p:cNvSpPr>
            <a:spLocks noGrp="1"/>
          </p:cNvSpPr>
          <p:nvPr>
            <p:ph type="title"/>
          </p:nvPr>
        </p:nvSpPr>
        <p:spPr>
          <a:xfrm>
            <a:off x="1524000" y="1063626"/>
            <a:ext cx="8991600" cy="4765675"/>
          </a:xfrm>
        </p:spPr>
        <p:txBody>
          <a:bodyPr>
            <a:normAutofit fontScale="90000"/>
          </a:bodyPr>
          <a:lstStyle/>
          <a:p>
            <a:pPr algn="l" eaLnBrk="1" hangingPunct="1"/>
            <a:r>
              <a:rPr lang="en-US" altLang="en-US"/>
              <a:t>P wants to build a dump in some wetlands</a:t>
            </a:r>
            <a:br>
              <a:rPr lang="en-US" altLang="en-US"/>
            </a:br>
            <a:br>
              <a:rPr lang="en-US" altLang="en-US"/>
            </a:br>
            <a:r>
              <a:rPr lang="en-US" altLang="en-US"/>
              <a:t>the Army Corp of Engineers refuses to issue a permit</a:t>
            </a:r>
            <a:br>
              <a:rPr lang="en-US" altLang="en-US"/>
            </a:br>
            <a:br>
              <a:rPr lang="en-US" altLang="en-US"/>
            </a:br>
            <a:r>
              <a:rPr lang="en-US" altLang="en-US"/>
              <a:t>P sues the Army Corp of Engineers</a:t>
            </a:r>
            <a:br>
              <a:rPr lang="en-US" altLang="en-US"/>
            </a:br>
            <a:br>
              <a:rPr lang="en-US" altLang="en-US"/>
            </a:br>
            <a:r>
              <a:rPr lang="en-US" altLang="en-US"/>
              <a:t>may people who live by the wetlands intervene on the side of the government?</a:t>
            </a:r>
            <a:br>
              <a:rPr lang="en-US" altLang="en-US"/>
            </a:br>
            <a:endParaRPr lang="en-US" altLang="en-US"/>
          </a:p>
        </p:txBody>
      </p:sp>
    </p:spTree>
    <p:extLst>
      <p:ext uri="{BB962C8B-B14F-4D97-AF65-F5344CB8AC3E}">
        <p14:creationId xmlns:p14="http://schemas.microsoft.com/office/powerpoint/2010/main" val="4003246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itle 1"/>
          <p:cNvSpPr>
            <a:spLocks noGrp="1"/>
          </p:cNvSpPr>
          <p:nvPr>
            <p:ph type="title"/>
          </p:nvPr>
        </p:nvSpPr>
        <p:spPr>
          <a:xfrm>
            <a:off x="1752600" y="1063626"/>
            <a:ext cx="8686800" cy="4765675"/>
          </a:xfrm>
        </p:spPr>
        <p:txBody>
          <a:bodyPr>
            <a:normAutofit fontScale="90000"/>
          </a:bodyPr>
          <a:lstStyle/>
          <a:p>
            <a:pPr algn="l" eaLnBrk="1" hangingPunct="1"/>
            <a:r>
              <a:rPr lang="en-US" altLang="en-US"/>
              <a:t>(b) Permissive Intervention.</a:t>
            </a:r>
            <a:br>
              <a:rPr lang="en-US" altLang="en-US"/>
            </a:br>
            <a:r>
              <a:rPr lang="en-US" altLang="en-US"/>
              <a:t>    (1) In General. On timely motion, the court may permit anyone to intervene who:</a:t>
            </a:r>
            <a:br>
              <a:rPr lang="en-US" altLang="en-US"/>
            </a:br>
            <a:r>
              <a:rPr lang="en-US" altLang="en-US"/>
              <a:t>        (A) is given a conditional right to intervene by a federal statute; or</a:t>
            </a:r>
            <a:br>
              <a:rPr lang="en-US" altLang="en-US"/>
            </a:br>
            <a:r>
              <a:rPr lang="en-US" altLang="en-US"/>
              <a:t>        (B) has a claim or defense that shares with the main action a common question of law or fact.</a:t>
            </a:r>
            <a:br>
              <a:rPr lang="en-US" altLang="en-US"/>
            </a:br>
            <a:r>
              <a:rPr lang="en-US" altLang="en-US"/>
              <a:t>. . .</a:t>
            </a:r>
          </a:p>
        </p:txBody>
      </p:sp>
    </p:spTree>
    <p:extLst>
      <p:ext uri="{BB962C8B-B14F-4D97-AF65-F5344CB8AC3E}">
        <p14:creationId xmlns:p14="http://schemas.microsoft.com/office/powerpoint/2010/main" val="34224582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2952750" y="1063626"/>
            <a:ext cx="6229350" cy="4479925"/>
          </a:xfrm>
        </p:spPr>
        <p:txBody>
          <a:bodyPr/>
          <a:lstStyle/>
          <a:p>
            <a:pPr eaLnBrk="1" hangingPunct="1"/>
            <a:r>
              <a:rPr lang="en-CA" altLang="en-US" dirty="0"/>
              <a:t>supplemental jurisdiction</a:t>
            </a:r>
            <a:br>
              <a:rPr lang="en-US" altLang="en-US" dirty="0"/>
            </a:br>
            <a:endParaRPr lang="en-US" altLang="en-US" dirty="0"/>
          </a:p>
        </p:txBody>
      </p:sp>
    </p:spTree>
    <p:extLst>
      <p:ext uri="{BB962C8B-B14F-4D97-AF65-F5344CB8AC3E}">
        <p14:creationId xmlns:p14="http://schemas.microsoft.com/office/powerpoint/2010/main" val="3603857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2166" y="1063626"/>
            <a:ext cx="11374244" cy="4937125"/>
          </a:xfrm>
        </p:spPr>
        <p:txBody>
          <a:bodyPr rtlCol="0">
            <a:normAutofit fontScale="90000"/>
          </a:bodyPr>
          <a:lstStyle/>
          <a:p>
            <a:pPr>
              <a:defRPr/>
            </a:pPr>
            <a:r>
              <a:rPr lang="en-CA" dirty="0"/>
              <a:t>P (NY) sues D (NY) under federal securities law in federal court</a:t>
            </a:r>
            <a:br>
              <a:rPr lang="en-CA" dirty="0"/>
            </a:br>
            <a:br>
              <a:rPr lang="en-US" dirty="0"/>
            </a:br>
            <a:r>
              <a:rPr lang="en-CA" dirty="0"/>
              <a:t>P joins under R 18(a) a state law fraud claim against D </a:t>
            </a:r>
            <a:br>
              <a:rPr lang="en-CA" dirty="0"/>
            </a:br>
            <a:br>
              <a:rPr lang="en-US" dirty="0"/>
            </a:br>
            <a:r>
              <a:rPr lang="en-CA" dirty="0"/>
              <a:t>D impleads insurer I (NY) for state law contract claim</a:t>
            </a:r>
            <a:br>
              <a:rPr lang="en-CA" dirty="0"/>
            </a:br>
            <a:br>
              <a:rPr lang="en-US" dirty="0"/>
            </a:br>
            <a:r>
              <a:rPr lang="en-CA" dirty="0"/>
              <a:t>D also brings compulsory counterclaim for breach of contract (P didn’t pay all the money he owes under the securities contract)</a:t>
            </a:r>
            <a:br>
              <a:rPr lang="en-US" dirty="0"/>
            </a:br>
            <a:endParaRPr lang="en-US" dirty="0"/>
          </a:p>
        </p:txBody>
      </p:sp>
    </p:spTree>
    <p:extLst>
      <p:ext uri="{BB962C8B-B14F-4D97-AF65-F5344CB8AC3E}">
        <p14:creationId xmlns:p14="http://schemas.microsoft.com/office/powerpoint/2010/main" val="9791075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990600" y="1063626"/>
            <a:ext cx="9525000" cy="4708525"/>
          </a:xfrm>
        </p:spPr>
        <p:txBody>
          <a:bodyPr/>
          <a:lstStyle/>
          <a:p>
            <a:pPr algn="ctr" eaLnBrk="1" hangingPunct="1"/>
            <a:r>
              <a:rPr lang="en-US" altLang="en-US" dirty="0"/>
              <a:t>P(NY)</a:t>
            </a:r>
            <a:br>
              <a:rPr lang="en-US" altLang="en-US" dirty="0"/>
            </a:br>
            <a:br>
              <a:rPr lang="en-US" altLang="en-US" dirty="0"/>
            </a:br>
            <a:br>
              <a:rPr lang="en-US" altLang="en-US" dirty="0"/>
            </a:br>
            <a:br>
              <a:rPr lang="en-US" altLang="en-US" dirty="0"/>
            </a:br>
            <a:r>
              <a:rPr lang="en-US" altLang="en-US" dirty="0"/>
              <a:t>                         D(NY)                I(NY)</a:t>
            </a:r>
          </a:p>
        </p:txBody>
      </p:sp>
      <p:sp>
        <p:nvSpPr>
          <p:cNvPr id="3" name="Down Arrow 2"/>
          <p:cNvSpPr/>
          <p:nvPr/>
        </p:nvSpPr>
        <p:spPr>
          <a:xfrm>
            <a:off x="5581651" y="2686050"/>
            <a:ext cx="835025" cy="13716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5" name="Right Arrow 4"/>
          <p:cNvSpPr/>
          <p:nvPr/>
        </p:nvSpPr>
        <p:spPr>
          <a:xfrm>
            <a:off x="6680200" y="4623884"/>
            <a:ext cx="1257300" cy="2286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11" name="Up Arrow 10"/>
          <p:cNvSpPr/>
          <p:nvPr/>
        </p:nvSpPr>
        <p:spPr>
          <a:xfrm>
            <a:off x="6496050" y="2743200"/>
            <a:ext cx="171450" cy="137160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2" name="Down Arrow 11"/>
          <p:cNvSpPr/>
          <p:nvPr/>
        </p:nvSpPr>
        <p:spPr>
          <a:xfrm>
            <a:off x="5238750" y="2686050"/>
            <a:ext cx="285750" cy="142875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4583" name="TextBox 6"/>
          <p:cNvSpPr txBox="1">
            <a:spLocks noChangeArrowheads="1"/>
          </p:cNvSpPr>
          <p:nvPr/>
        </p:nvSpPr>
        <p:spPr bwMode="auto">
          <a:xfrm>
            <a:off x="5410200" y="3143250"/>
            <a:ext cx="1212850"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lnSpc>
                <a:spcPct val="100000"/>
              </a:lnSpc>
              <a:spcBef>
                <a:spcPct val="0"/>
              </a:spcBef>
              <a:buFontTx/>
              <a:buNone/>
              <a:defRPr/>
            </a:pPr>
            <a:r>
              <a:rPr lang="en-US" altLang="en-US" sz="1350"/>
              <a:t>federal</a:t>
            </a:r>
          </a:p>
          <a:p>
            <a:pPr algn="ctr" eaLnBrk="1" hangingPunct="1">
              <a:lnSpc>
                <a:spcPct val="100000"/>
              </a:lnSpc>
              <a:spcBef>
                <a:spcPct val="0"/>
              </a:spcBef>
              <a:buFontTx/>
              <a:buNone/>
              <a:defRPr/>
            </a:pPr>
            <a:r>
              <a:rPr lang="en-US" altLang="en-US" sz="1350"/>
              <a:t>securities</a:t>
            </a:r>
          </a:p>
        </p:txBody>
      </p:sp>
      <p:sp>
        <p:nvSpPr>
          <p:cNvPr id="24584" name="TextBox 7"/>
          <p:cNvSpPr txBox="1">
            <a:spLocks noChangeArrowheads="1"/>
          </p:cNvSpPr>
          <p:nvPr/>
        </p:nvSpPr>
        <p:spPr bwMode="auto">
          <a:xfrm>
            <a:off x="4841875" y="3257550"/>
            <a:ext cx="814388"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lnSpc>
                <a:spcPct val="100000"/>
              </a:lnSpc>
              <a:spcBef>
                <a:spcPct val="0"/>
              </a:spcBef>
              <a:buFontTx/>
              <a:buNone/>
              <a:defRPr/>
            </a:pPr>
            <a:r>
              <a:rPr lang="en-US" altLang="en-US" sz="1350"/>
              <a:t>state law</a:t>
            </a:r>
          </a:p>
          <a:p>
            <a:pPr algn="ctr" eaLnBrk="1" hangingPunct="1">
              <a:lnSpc>
                <a:spcPct val="100000"/>
              </a:lnSpc>
              <a:spcBef>
                <a:spcPct val="0"/>
              </a:spcBef>
              <a:buFontTx/>
              <a:buNone/>
              <a:defRPr/>
            </a:pPr>
            <a:r>
              <a:rPr lang="en-US" altLang="en-US" sz="1350"/>
              <a:t>fraud</a:t>
            </a:r>
          </a:p>
        </p:txBody>
      </p:sp>
      <p:sp>
        <p:nvSpPr>
          <p:cNvPr id="24585" name="TextBox 8"/>
          <p:cNvSpPr txBox="1">
            <a:spLocks noChangeArrowheads="1"/>
          </p:cNvSpPr>
          <p:nvPr/>
        </p:nvSpPr>
        <p:spPr bwMode="auto">
          <a:xfrm>
            <a:off x="6038850" y="3143250"/>
            <a:ext cx="2152650"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lnSpc>
                <a:spcPct val="100000"/>
              </a:lnSpc>
              <a:spcBef>
                <a:spcPct val="0"/>
              </a:spcBef>
              <a:buFontTx/>
              <a:buNone/>
              <a:defRPr/>
            </a:pPr>
            <a:r>
              <a:rPr lang="en-US" altLang="en-US" sz="1350"/>
              <a:t>state law </a:t>
            </a:r>
          </a:p>
          <a:p>
            <a:pPr algn="ctr" eaLnBrk="1" hangingPunct="1">
              <a:lnSpc>
                <a:spcPct val="100000"/>
              </a:lnSpc>
              <a:spcBef>
                <a:spcPct val="0"/>
              </a:spcBef>
              <a:buFontTx/>
              <a:buNone/>
              <a:defRPr/>
            </a:pPr>
            <a:r>
              <a:rPr lang="en-US" altLang="en-US" sz="1350"/>
              <a:t>breach of contract</a:t>
            </a:r>
          </a:p>
        </p:txBody>
      </p:sp>
      <p:sp>
        <p:nvSpPr>
          <p:cNvPr id="24586" name="TextBox 9"/>
          <p:cNvSpPr txBox="1">
            <a:spLocks noChangeArrowheads="1"/>
          </p:cNvSpPr>
          <p:nvPr/>
        </p:nvSpPr>
        <p:spPr bwMode="auto">
          <a:xfrm>
            <a:off x="6232525" y="4124325"/>
            <a:ext cx="2152650"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lnSpc>
                <a:spcPct val="100000"/>
              </a:lnSpc>
              <a:spcBef>
                <a:spcPct val="0"/>
              </a:spcBef>
              <a:buFontTx/>
              <a:buNone/>
              <a:defRPr/>
            </a:pPr>
            <a:r>
              <a:rPr lang="en-US" altLang="en-US" sz="1350" dirty="0"/>
              <a:t>state law </a:t>
            </a:r>
          </a:p>
          <a:p>
            <a:pPr algn="ctr" eaLnBrk="1" hangingPunct="1">
              <a:lnSpc>
                <a:spcPct val="100000"/>
              </a:lnSpc>
              <a:spcBef>
                <a:spcPct val="0"/>
              </a:spcBef>
              <a:buFontTx/>
              <a:buNone/>
              <a:defRPr/>
            </a:pPr>
            <a:r>
              <a:rPr lang="en-US" altLang="en-US" sz="1350" dirty="0"/>
              <a:t>Insurance contract</a:t>
            </a:r>
          </a:p>
        </p:txBody>
      </p:sp>
    </p:spTree>
    <p:extLst>
      <p:ext uri="{BB962C8B-B14F-4D97-AF65-F5344CB8AC3E}">
        <p14:creationId xmlns:p14="http://schemas.microsoft.com/office/powerpoint/2010/main" val="10737467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1676400" y="990600"/>
            <a:ext cx="8686800" cy="5029200"/>
          </a:xfrm>
        </p:spPr>
        <p:txBody>
          <a:bodyPr>
            <a:normAutofit fontScale="90000"/>
          </a:bodyPr>
          <a:lstStyle/>
          <a:p>
            <a:pPr algn="l" eaLnBrk="1" hangingPunct="1"/>
            <a:r>
              <a:rPr lang="en-US" altLang="en-US" sz="2800"/>
              <a:t>U.S. Const. Article III. Section. 2. </a:t>
            </a:r>
            <a:br>
              <a:rPr lang="en-US" altLang="en-US" sz="2800"/>
            </a:br>
            <a:br>
              <a:rPr lang="en-US" altLang="en-US" sz="2800"/>
            </a:br>
            <a:r>
              <a:rPr lang="en-US" altLang="en-US" sz="2800"/>
              <a:t>The judicial Power shall extend to all </a:t>
            </a:r>
            <a:r>
              <a:rPr lang="en-US" altLang="en-US" sz="2800" b="1"/>
              <a:t>Cases</a:t>
            </a:r>
            <a:r>
              <a:rPr lang="en-US" altLang="en-US" sz="2800"/>
              <a:t>, in Law and Equity, arising under this Constitution, the Laws of the United States, and Treaties made, or which shall be made, under their Authority; . . . --to all </a:t>
            </a:r>
            <a:r>
              <a:rPr lang="en-US" altLang="en-US" sz="2800" b="1"/>
              <a:t>Cases</a:t>
            </a:r>
            <a:r>
              <a:rPr lang="en-US" altLang="en-US" sz="2800"/>
              <a:t> of admiralty and maritime Jurisdiction;--to </a:t>
            </a:r>
            <a:r>
              <a:rPr lang="en-US" altLang="en-US" sz="2800" b="1"/>
              <a:t>Controversies</a:t>
            </a:r>
            <a:r>
              <a:rPr lang="en-US" altLang="en-US" sz="2800"/>
              <a:t> to which the United States shall be a Party;--to </a:t>
            </a:r>
            <a:r>
              <a:rPr lang="en-US" altLang="en-US" sz="2800" b="1"/>
              <a:t>Controversies</a:t>
            </a:r>
            <a:r>
              <a:rPr lang="en-US" altLang="en-US" sz="2800"/>
              <a:t> between two or more States;--between a State and Citizens of another State;--between Citizens of different States,--between Citizens of the same State claiming Lands under Grants of different States, and between a State, or the Citizens thereof, and foreign States, Citizens or Subjects.</a:t>
            </a:r>
            <a:br>
              <a:rPr lang="en-US" altLang="en-US" sz="2800"/>
            </a:br>
            <a:endParaRPr lang="en-US" altLang="en-US" sz="2800"/>
          </a:p>
        </p:txBody>
      </p:sp>
    </p:spTree>
    <p:extLst>
      <p:ext uri="{BB962C8B-B14F-4D97-AF65-F5344CB8AC3E}">
        <p14:creationId xmlns:p14="http://schemas.microsoft.com/office/powerpoint/2010/main" val="22792657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1752600" y="1063626"/>
            <a:ext cx="8610600" cy="4651375"/>
          </a:xfrm>
        </p:spPr>
        <p:txBody>
          <a:bodyPr>
            <a:normAutofit fontScale="90000"/>
          </a:bodyPr>
          <a:lstStyle/>
          <a:p>
            <a:r>
              <a:rPr lang="en-CA" altLang="en-US" sz="4000" dirty="0"/>
              <a:t>pendent jurisdiction</a:t>
            </a:r>
            <a:br>
              <a:rPr lang="en-CA" altLang="en-US" sz="4000" dirty="0"/>
            </a:br>
            <a:br>
              <a:rPr lang="en-US" altLang="en-US" sz="4000" dirty="0"/>
            </a:br>
            <a:r>
              <a:rPr lang="en-CA" altLang="en-US" sz="4000" dirty="0"/>
              <a:t>	- applies to a plaintiff with an action that has its own source of SMJ who joins causes of action without their own source of SMJ but that arise from a common nucleus of operative fact</a:t>
            </a:r>
            <a:br>
              <a:rPr lang="en-US" altLang="en-US" sz="4000" dirty="0"/>
            </a:br>
            <a:r>
              <a:rPr lang="en-CA" altLang="en-US" sz="4000" dirty="0"/>
              <a:t>	</a:t>
            </a:r>
            <a:br>
              <a:rPr lang="en-US" altLang="en-US" sz="4000" dirty="0"/>
            </a:br>
            <a:endParaRPr lang="en-US" altLang="en-US" sz="4000" dirty="0"/>
          </a:p>
        </p:txBody>
      </p:sp>
    </p:spTree>
    <p:extLst>
      <p:ext uri="{BB962C8B-B14F-4D97-AF65-F5344CB8AC3E}">
        <p14:creationId xmlns:p14="http://schemas.microsoft.com/office/powerpoint/2010/main" val="43825602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1752600" y="1063626"/>
            <a:ext cx="8839200" cy="4708525"/>
          </a:xfrm>
        </p:spPr>
        <p:txBody>
          <a:bodyPr>
            <a:normAutofit fontScale="90000"/>
          </a:bodyPr>
          <a:lstStyle/>
          <a:p>
            <a:pPr algn="l" eaLnBrk="1" hangingPunct="1"/>
            <a:r>
              <a:rPr lang="en-CA" altLang="en-US" sz="4000" dirty="0"/>
              <a:t>ancillary jurisdiction </a:t>
            </a:r>
            <a:br>
              <a:rPr lang="en-CA" altLang="en-US" sz="4000" dirty="0"/>
            </a:br>
            <a:br>
              <a:rPr lang="en-US" altLang="en-US" sz="4000" dirty="0"/>
            </a:br>
            <a:r>
              <a:rPr lang="en-CA" altLang="en-US" sz="4000" dirty="0"/>
              <a:t>	1) actions brought by someone other than the plaintiff that lack their own source of federal SMJ but have a common nucleus of operative fact with the action that does</a:t>
            </a:r>
            <a:br>
              <a:rPr lang="en-CA" altLang="en-US" sz="4000" dirty="0"/>
            </a:br>
            <a:r>
              <a:rPr lang="en-CA" altLang="en-US" sz="4000" dirty="0"/>
              <a:t>(compulsory counterclaims, crossclaims)</a:t>
            </a:r>
            <a:br>
              <a:rPr lang="en-CA" altLang="en-US" sz="4000" dirty="0"/>
            </a:br>
            <a:br>
              <a:rPr lang="en-CA" altLang="en-US" sz="4000" dirty="0"/>
            </a:br>
            <a:r>
              <a:rPr lang="en-CA" altLang="en-US" sz="4000" dirty="0"/>
              <a:t>or</a:t>
            </a:r>
            <a:br>
              <a:rPr lang="en-US" altLang="en-US" sz="4000" dirty="0"/>
            </a:br>
            <a:r>
              <a:rPr lang="en-CA" altLang="en-US" sz="4000" dirty="0"/>
              <a:t> </a:t>
            </a:r>
            <a:br>
              <a:rPr lang="en-US" altLang="en-US" sz="4000" dirty="0"/>
            </a:br>
            <a:endParaRPr lang="en-US" altLang="en-US" sz="4000" dirty="0"/>
          </a:p>
        </p:txBody>
      </p:sp>
    </p:spTree>
    <p:extLst>
      <p:ext uri="{BB962C8B-B14F-4D97-AF65-F5344CB8AC3E}">
        <p14:creationId xmlns:p14="http://schemas.microsoft.com/office/powerpoint/2010/main" val="24099773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1925638" y="1131889"/>
            <a:ext cx="8113712" cy="4543425"/>
          </a:xfrm>
        </p:spPr>
        <p:txBody>
          <a:bodyPr>
            <a:normAutofit fontScale="90000"/>
          </a:bodyPr>
          <a:lstStyle/>
          <a:p>
            <a:r>
              <a:rPr lang="en-US" altLang="en-US" dirty="0"/>
              <a:t>2) joined cause of action, although not really arising out of the common </a:t>
            </a:r>
            <a:r>
              <a:rPr lang="en-CA" altLang="en-US" dirty="0"/>
              <a:t>nucleus </a:t>
            </a:r>
            <a:r>
              <a:rPr lang="en-US" altLang="en-US" dirty="0"/>
              <a:t>of operative fact, asserts legal rights that were activated by the cause of action that has an independent source of federal SMJ actions</a:t>
            </a:r>
            <a:br>
              <a:rPr lang="en-US" altLang="en-US" dirty="0"/>
            </a:br>
            <a:r>
              <a:rPr lang="en-US" altLang="en-US" dirty="0"/>
              <a:t>- impleader</a:t>
            </a:r>
            <a:br>
              <a:rPr lang="en-US" altLang="en-US" dirty="0"/>
            </a:br>
            <a:r>
              <a:rPr lang="en-US" altLang="en-US" dirty="0"/>
              <a:t>- supplementary proceedings to effectuate P’s judgment</a:t>
            </a:r>
          </a:p>
        </p:txBody>
      </p:sp>
    </p:spTree>
    <p:extLst>
      <p:ext uri="{BB962C8B-B14F-4D97-AF65-F5344CB8AC3E}">
        <p14:creationId xmlns:p14="http://schemas.microsoft.com/office/powerpoint/2010/main" val="109474918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1981200" y="1063626"/>
            <a:ext cx="8001000" cy="4537075"/>
          </a:xfrm>
        </p:spPr>
        <p:txBody>
          <a:bodyPr/>
          <a:lstStyle/>
          <a:p>
            <a:pPr eaLnBrk="1" hangingPunct="1"/>
            <a:r>
              <a:rPr lang="en-CA" altLang="en-US"/>
              <a:t>P (NY) sues D1 (NJ) for brawl</a:t>
            </a:r>
            <a:br>
              <a:rPr lang="en-US" altLang="en-US"/>
            </a:br>
            <a:r>
              <a:rPr lang="en-CA" altLang="en-US"/>
              <a:t>P joins D2 (NY) under R 20(a)</a:t>
            </a:r>
            <a:br>
              <a:rPr lang="en-CA" altLang="en-US"/>
            </a:br>
            <a:br>
              <a:rPr lang="en-US" altLang="en-US"/>
            </a:br>
            <a:r>
              <a:rPr lang="en-US" altLang="en-US"/>
              <a:t>pendent jurisdiction?</a:t>
            </a:r>
          </a:p>
        </p:txBody>
      </p:sp>
    </p:spTree>
    <p:extLst>
      <p:ext uri="{BB962C8B-B14F-4D97-AF65-F5344CB8AC3E}">
        <p14:creationId xmlns:p14="http://schemas.microsoft.com/office/powerpoint/2010/main" val="20350180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a:xfrm>
            <a:off x="2895600" y="1063626"/>
            <a:ext cx="6286500" cy="4765675"/>
          </a:xfrm>
        </p:spPr>
        <p:txBody>
          <a:bodyPr/>
          <a:lstStyle/>
          <a:p>
            <a:pPr eaLnBrk="1" hangingPunct="1"/>
            <a:r>
              <a:rPr lang="en-US" altLang="en-US"/>
              <a:t>necessary parties</a:t>
            </a:r>
          </a:p>
        </p:txBody>
      </p:sp>
    </p:spTree>
    <p:extLst>
      <p:ext uri="{BB962C8B-B14F-4D97-AF65-F5344CB8AC3E}">
        <p14:creationId xmlns:p14="http://schemas.microsoft.com/office/powerpoint/2010/main" val="326186036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xfrm>
            <a:off x="1524000" y="76200"/>
            <a:ext cx="9144000" cy="6781800"/>
          </a:xfrm>
        </p:spPr>
        <p:txBody>
          <a:bodyPr/>
          <a:lstStyle/>
          <a:p>
            <a:pPr algn="ctr" eaLnBrk="1" hangingPunct="1"/>
            <a:r>
              <a:rPr lang="en-CA" altLang="en-US" dirty="0"/>
              <a:t>P (NY) sues D1 (NJ) for brawl</a:t>
            </a:r>
            <a:br>
              <a:rPr lang="en-US" altLang="en-US" dirty="0"/>
            </a:br>
            <a:r>
              <a:rPr lang="en-CA" altLang="en-US" dirty="0"/>
              <a:t>P joins D2 (NY) under R 20(a)</a:t>
            </a:r>
            <a:br>
              <a:rPr lang="en-CA" altLang="en-US" dirty="0"/>
            </a:br>
            <a:br>
              <a:rPr lang="en-CA" altLang="en-US" dirty="0"/>
            </a:br>
            <a:r>
              <a:rPr lang="en-US" altLang="en-US" dirty="0"/>
              <a:t>P(NY)</a:t>
            </a:r>
            <a:br>
              <a:rPr lang="en-US" altLang="en-US" dirty="0"/>
            </a:br>
            <a:br>
              <a:rPr lang="en-US" altLang="en-US" dirty="0"/>
            </a:br>
            <a:br>
              <a:rPr lang="en-US" altLang="en-US" dirty="0"/>
            </a:br>
            <a:r>
              <a:rPr lang="en-US" altLang="en-US" dirty="0"/>
              <a:t>D1(NJ)  D2(NY)</a:t>
            </a:r>
            <a:br>
              <a:rPr lang="en-US" altLang="en-US" dirty="0"/>
            </a:br>
            <a:br>
              <a:rPr lang="en-US" altLang="en-US" dirty="0"/>
            </a:br>
            <a:r>
              <a:rPr lang="en-US" altLang="en-US" sz="2100" dirty="0"/>
              <a:t> </a:t>
            </a:r>
            <a:endParaRPr lang="en-US" altLang="en-US" sz="2200" dirty="0"/>
          </a:p>
        </p:txBody>
      </p:sp>
      <p:cxnSp>
        <p:nvCxnSpPr>
          <p:cNvPr id="6" name="Straight Arrow Connector 5"/>
          <p:cNvCxnSpPr/>
          <p:nvPr/>
        </p:nvCxnSpPr>
        <p:spPr>
          <a:xfrm rot="5400000">
            <a:off x="4772025" y="3600450"/>
            <a:ext cx="1200150" cy="685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rot="16200000" flipH="1">
            <a:off x="6191250" y="3629025"/>
            <a:ext cx="1200150" cy="62865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7533036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xfrm>
            <a:off x="1981200" y="274638"/>
            <a:ext cx="8229600" cy="6278562"/>
          </a:xfrm>
        </p:spPr>
        <p:txBody>
          <a:bodyPr/>
          <a:lstStyle/>
          <a:p>
            <a:r>
              <a:rPr lang="en-US" altLang="en-US"/>
              <a:t>initial approach –</a:t>
            </a:r>
            <a:br>
              <a:rPr lang="en-US" altLang="en-US"/>
            </a:br>
            <a:br>
              <a:rPr lang="en-US" altLang="en-US"/>
            </a:br>
            <a:r>
              <a:rPr lang="en-US" altLang="en-US"/>
              <a:t>even if pendent or ancillary jurisdiction is constitutional, look to the purposes of the statute providing SMJ to the “core” action to see if it is in keeping with the purposes of the statute</a:t>
            </a:r>
            <a:br>
              <a:rPr lang="en-US" altLang="en-US"/>
            </a:br>
            <a:endParaRPr lang="en-US" altLang="en-US"/>
          </a:p>
        </p:txBody>
      </p:sp>
    </p:spTree>
    <p:extLst>
      <p:ext uri="{BB962C8B-B14F-4D97-AF65-F5344CB8AC3E}">
        <p14:creationId xmlns:p14="http://schemas.microsoft.com/office/powerpoint/2010/main" val="295915855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xfrm>
            <a:off x="1981200" y="274638"/>
            <a:ext cx="8229600" cy="6354762"/>
          </a:xfrm>
        </p:spPr>
        <p:txBody>
          <a:bodyPr/>
          <a:lstStyle/>
          <a:p>
            <a:r>
              <a:rPr lang="en-US" altLang="en-US"/>
              <a:t>after Finley…</a:t>
            </a:r>
          </a:p>
        </p:txBody>
      </p:sp>
    </p:spTree>
    <p:extLst>
      <p:ext uri="{BB962C8B-B14F-4D97-AF65-F5344CB8AC3E}">
        <p14:creationId xmlns:p14="http://schemas.microsoft.com/office/powerpoint/2010/main" val="56022731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a:xfrm>
            <a:off x="2952750" y="1063626"/>
            <a:ext cx="6229350" cy="4708525"/>
          </a:xfrm>
        </p:spPr>
        <p:txBody>
          <a:bodyPr/>
          <a:lstStyle/>
          <a:p>
            <a:pPr eaLnBrk="1" hangingPunct="1"/>
            <a:r>
              <a:rPr lang="en-US" altLang="en-US"/>
              <a:t>28 U.S.C. § 1367. - Supplemental jurisdiction </a:t>
            </a:r>
            <a:br>
              <a:rPr lang="en-US" altLang="en-US"/>
            </a:br>
            <a:endParaRPr lang="en-US" altLang="en-US"/>
          </a:p>
        </p:txBody>
      </p:sp>
    </p:spTree>
    <p:extLst>
      <p:ext uri="{BB962C8B-B14F-4D97-AF65-F5344CB8AC3E}">
        <p14:creationId xmlns:p14="http://schemas.microsoft.com/office/powerpoint/2010/main" val="319286998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a:xfrm>
            <a:off x="1752600" y="1063626"/>
            <a:ext cx="8763000" cy="4937125"/>
          </a:xfrm>
        </p:spPr>
        <p:txBody>
          <a:bodyPr>
            <a:normAutofit fontScale="90000"/>
          </a:bodyPr>
          <a:lstStyle/>
          <a:p>
            <a:pPr algn="l" eaLnBrk="1" hangingPunct="1"/>
            <a:r>
              <a:rPr lang="en-US" altLang="en-US" sz="3200"/>
              <a:t>(a) Except as provided in subsections (b) and (c) or as expressly provided otherwise by Federal statute, in any civil action of which the district courts have original jurisdiction, the district courts shall have supplemental jurisdiction over all other claims that are so related to claims in the action within such original jurisdiction that they form part of the same case or controversy under Article III of the United States Constitution. Such supplemental jurisdiction shall include claims that involve the joinder or intervention of additional parties. </a:t>
            </a:r>
            <a:br>
              <a:rPr lang="en-US" altLang="en-US" sz="3200"/>
            </a:br>
            <a:endParaRPr lang="en-US" altLang="en-US" sz="3200"/>
          </a:p>
        </p:txBody>
      </p:sp>
    </p:spTree>
    <p:extLst>
      <p:ext uri="{BB962C8B-B14F-4D97-AF65-F5344CB8AC3E}">
        <p14:creationId xmlns:p14="http://schemas.microsoft.com/office/powerpoint/2010/main" val="370465664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a:xfrm>
            <a:off x="1828800" y="1063626"/>
            <a:ext cx="8686800" cy="4822825"/>
          </a:xfrm>
        </p:spPr>
        <p:txBody>
          <a:bodyPr>
            <a:normAutofit fontScale="90000"/>
          </a:bodyPr>
          <a:lstStyle/>
          <a:p>
            <a:pPr algn="l" eaLnBrk="1" hangingPunct="1"/>
            <a:r>
              <a:rPr lang="en-US" altLang="en-US" sz="3200"/>
              <a:t>(b) In any civil action of which the district courts have original jurisdiction founded </a:t>
            </a:r>
            <a:r>
              <a:rPr lang="en-US" altLang="en-US" sz="3200" b="1"/>
              <a:t>solely on section 1332 of this title</a:t>
            </a:r>
            <a:r>
              <a:rPr lang="en-US" altLang="en-US" sz="3200"/>
              <a:t>, the district courts shall not have supplemental jurisdiction under subsection (a) over claims by </a:t>
            </a:r>
            <a:r>
              <a:rPr lang="en-US" altLang="en-US" sz="3200" b="1"/>
              <a:t>plaintiffs against persons made parties under Rule 14, 19, 20, or 24 of the Federal Rules of Civil Procedure</a:t>
            </a:r>
            <a:r>
              <a:rPr lang="en-US" altLang="en-US" sz="3200"/>
              <a:t>, or over </a:t>
            </a:r>
            <a:r>
              <a:rPr lang="en-US" altLang="en-US" sz="3200" b="1"/>
              <a:t>claims by persons proposed to be joined as plaintiffs under Rule 19 of such rules, or seeking to intervene as plaintiffs under Rule 24 of such rules</a:t>
            </a:r>
            <a:r>
              <a:rPr lang="en-US" altLang="en-US" sz="3200"/>
              <a:t>, when exercising supplemental jurisdiction over such claims would be </a:t>
            </a:r>
            <a:r>
              <a:rPr lang="en-US" altLang="en-US" sz="3200" b="1"/>
              <a:t>inconsistent with the jurisdictional requirements of section 1332</a:t>
            </a:r>
            <a:r>
              <a:rPr lang="en-US" altLang="en-US" sz="3200"/>
              <a:t>. </a:t>
            </a:r>
            <a:br>
              <a:rPr lang="en-US" altLang="en-US" sz="3200"/>
            </a:br>
            <a:endParaRPr lang="en-US" altLang="en-US" sz="3200"/>
          </a:p>
        </p:txBody>
      </p:sp>
    </p:spTree>
    <p:extLst>
      <p:ext uri="{BB962C8B-B14F-4D97-AF65-F5344CB8AC3E}">
        <p14:creationId xmlns:p14="http://schemas.microsoft.com/office/powerpoint/2010/main" val="154894343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a:xfrm>
            <a:off x="1600200" y="1063626"/>
            <a:ext cx="8229600" cy="4708525"/>
          </a:xfrm>
        </p:spPr>
        <p:txBody>
          <a:bodyPr/>
          <a:lstStyle/>
          <a:p>
            <a:pPr algn="ctr" eaLnBrk="1" hangingPunct="1"/>
            <a:r>
              <a:rPr lang="en-US" altLang="en-US" dirty="0"/>
              <a:t>    P(NY)</a:t>
            </a:r>
            <a:br>
              <a:rPr lang="en-US" altLang="en-US" dirty="0"/>
            </a:br>
            <a:br>
              <a:rPr lang="en-US" altLang="en-US" dirty="0"/>
            </a:br>
            <a:br>
              <a:rPr lang="en-US" altLang="en-US" dirty="0"/>
            </a:br>
            <a:r>
              <a:rPr lang="en-US" altLang="en-US" dirty="0"/>
              <a:t>                           D(NY)               I(NY)</a:t>
            </a:r>
          </a:p>
        </p:txBody>
      </p:sp>
      <p:sp>
        <p:nvSpPr>
          <p:cNvPr id="3" name="Down Arrow 2"/>
          <p:cNvSpPr/>
          <p:nvPr/>
        </p:nvSpPr>
        <p:spPr>
          <a:xfrm>
            <a:off x="5581651" y="2686050"/>
            <a:ext cx="835025" cy="13716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5" name="Right Arrow 4"/>
          <p:cNvSpPr/>
          <p:nvPr/>
        </p:nvSpPr>
        <p:spPr>
          <a:xfrm>
            <a:off x="7070725" y="4328968"/>
            <a:ext cx="1257300" cy="2286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11" name="Up Arrow 10"/>
          <p:cNvSpPr/>
          <p:nvPr/>
        </p:nvSpPr>
        <p:spPr>
          <a:xfrm>
            <a:off x="6496050" y="2743200"/>
            <a:ext cx="171450" cy="137160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2" name="Down Arrow 11"/>
          <p:cNvSpPr/>
          <p:nvPr/>
        </p:nvSpPr>
        <p:spPr>
          <a:xfrm>
            <a:off x="5238750" y="2686050"/>
            <a:ext cx="285750" cy="142875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4583" name="TextBox 6"/>
          <p:cNvSpPr txBox="1">
            <a:spLocks noChangeArrowheads="1"/>
          </p:cNvSpPr>
          <p:nvPr/>
        </p:nvSpPr>
        <p:spPr bwMode="auto">
          <a:xfrm>
            <a:off x="5410200" y="3143250"/>
            <a:ext cx="1212850"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lnSpc>
                <a:spcPct val="100000"/>
              </a:lnSpc>
              <a:spcBef>
                <a:spcPct val="0"/>
              </a:spcBef>
              <a:buFontTx/>
              <a:buNone/>
              <a:defRPr/>
            </a:pPr>
            <a:r>
              <a:rPr lang="en-US" altLang="en-US" sz="1350"/>
              <a:t>federal</a:t>
            </a:r>
          </a:p>
          <a:p>
            <a:pPr algn="ctr" eaLnBrk="1" hangingPunct="1">
              <a:lnSpc>
                <a:spcPct val="100000"/>
              </a:lnSpc>
              <a:spcBef>
                <a:spcPct val="0"/>
              </a:spcBef>
              <a:buFontTx/>
              <a:buNone/>
              <a:defRPr/>
            </a:pPr>
            <a:r>
              <a:rPr lang="en-US" altLang="en-US" sz="1350"/>
              <a:t>securities</a:t>
            </a:r>
          </a:p>
        </p:txBody>
      </p:sp>
      <p:sp>
        <p:nvSpPr>
          <p:cNvPr id="24584" name="TextBox 7"/>
          <p:cNvSpPr txBox="1">
            <a:spLocks noChangeArrowheads="1"/>
          </p:cNvSpPr>
          <p:nvPr/>
        </p:nvSpPr>
        <p:spPr bwMode="auto">
          <a:xfrm>
            <a:off x="4841875" y="3257550"/>
            <a:ext cx="814388"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lnSpc>
                <a:spcPct val="100000"/>
              </a:lnSpc>
              <a:spcBef>
                <a:spcPct val="0"/>
              </a:spcBef>
              <a:buFontTx/>
              <a:buNone/>
              <a:defRPr/>
            </a:pPr>
            <a:r>
              <a:rPr lang="en-US" altLang="en-US" sz="1350"/>
              <a:t>state law</a:t>
            </a:r>
          </a:p>
          <a:p>
            <a:pPr algn="ctr" eaLnBrk="1" hangingPunct="1">
              <a:lnSpc>
                <a:spcPct val="100000"/>
              </a:lnSpc>
              <a:spcBef>
                <a:spcPct val="0"/>
              </a:spcBef>
              <a:buFontTx/>
              <a:buNone/>
              <a:defRPr/>
            </a:pPr>
            <a:r>
              <a:rPr lang="en-US" altLang="en-US" sz="1350"/>
              <a:t>fraud</a:t>
            </a:r>
          </a:p>
        </p:txBody>
      </p:sp>
      <p:sp>
        <p:nvSpPr>
          <p:cNvPr id="24585" name="TextBox 8"/>
          <p:cNvSpPr txBox="1">
            <a:spLocks noChangeArrowheads="1"/>
          </p:cNvSpPr>
          <p:nvPr/>
        </p:nvSpPr>
        <p:spPr bwMode="auto">
          <a:xfrm>
            <a:off x="6038850" y="3143250"/>
            <a:ext cx="2152650"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lnSpc>
                <a:spcPct val="100000"/>
              </a:lnSpc>
              <a:spcBef>
                <a:spcPct val="0"/>
              </a:spcBef>
              <a:buFontTx/>
              <a:buNone/>
              <a:defRPr/>
            </a:pPr>
            <a:r>
              <a:rPr lang="en-US" altLang="en-US" sz="1350"/>
              <a:t>state law </a:t>
            </a:r>
          </a:p>
          <a:p>
            <a:pPr algn="ctr" eaLnBrk="1" hangingPunct="1">
              <a:lnSpc>
                <a:spcPct val="100000"/>
              </a:lnSpc>
              <a:spcBef>
                <a:spcPct val="0"/>
              </a:spcBef>
              <a:buFontTx/>
              <a:buNone/>
              <a:defRPr/>
            </a:pPr>
            <a:r>
              <a:rPr lang="en-US" altLang="en-US" sz="1350"/>
              <a:t>breach of contract</a:t>
            </a:r>
          </a:p>
        </p:txBody>
      </p:sp>
      <p:sp>
        <p:nvSpPr>
          <p:cNvPr id="24586" name="TextBox 9"/>
          <p:cNvSpPr txBox="1">
            <a:spLocks noChangeArrowheads="1"/>
          </p:cNvSpPr>
          <p:nvPr/>
        </p:nvSpPr>
        <p:spPr bwMode="auto">
          <a:xfrm>
            <a:off x="6623050" y="3822700"/>
            <a:ext cx="2152650"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lnSpc>
                <a:spcPct val="100000"/>
              </a:lnSpc>
              <a:spcBef>
                <a:spcPct val="0"/>
              </a:spcBef>
              <a:buFontTx/>
              <a:buNone/>
              <a:defRPr/>
            </a:pPr>
            <a:r>
              <a:rPr lang="en-US" altLang="en-US" sz="1350" dirty="0"/>
              <a:t>state law </a:t>
            </a:r>
          </a:p>
          <a:p>
            <a:pPr algn="ctr" eaLnBrk="1" hangingPunct="1">
              <a:lnSpc>
                <a:spcPct val="100000"/>
              </a:lnSpc>
              <a:spcBef>
                <a:spcPct val="0"/>
              </a:spcBef>
              <a:buFontTx/>
              <a:buNone/>
              <a:defRPr/>
            </a:pPr>
            <a:r>
              <a:rPr lang="en-US" altLang="en-US" sz="1350" dirty="0"/>
              <a:t>Insurance contract</a:t>
            </a:r>
          </a:p>
        </p:txBody>
      </p:sp>
    </p:spTree>
    <p:extLst>
      <p:ext uri="{BB962C8B-B14F-4D97-AF65-F5344CB8AC3E}">
        <p14:creationId xmlns:p14="http://schemas.microsoft.com/office/powerpoint/2010/main" val="301276582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a:xfrm>
            <a:off x="1676400" y="1063626"/>
            <a:ext cx="8839200" cy="4765675"/>
          </a:xfrm>
        </p:spPr>
        <p:txBody>
          <a:bodyPr>
            <a:normAutofit fontScale="90000"/>
          </a:bodyPr>
          <a:lstStyle/>
          <a:p>
            <a:pPr algn="l" eaLnBrk="1" hangingPunct="1"/>
            <a:r>
              <a:rPr lang="en-CA" altLang="en-US"/>
              <a:t>What if the D is granted summary judgment on the federal securities action?</a:t>
            </a:r>
            <a:br>
              <a:rPr lang="en-US" altLang="en-US"/>
            </a:br>
            <a:r>
              <a:rPr lang="en-CA" altLang="en-US"/>
              <a:t>Must the court dismiss the state common law fraud action?</a:t>
            </a:r>
            <a:br>
              <a:rPr lang="en-CA" altLang="en-US"/>
            </a:br>
            <a:br>
              <a:rPr lang="en-CA" altLang="en-US"/>
            </a:br>
            <a:r>
              <a:rPr lang="en-CA" altLang="en-US"/>
              <a:t>What if the D gets the federal securities action dismissed for failure to state a claim?</a:t>
            </a:r>
            <a:br>
              <a:rPr lang="en-US" altLang="en-US"/>
            </a:br>
            <a:endParaRPr lang="en-US" altLang="en-US"/>
          </a:p>
        </p:txBody>
      </p:sp>
    </p:spTree>
    <p:extLst>
      <p:ext uri="{BB962C8B-B14F-4D97-AF65-F5344CB8AC3E}">
        <p14:creationId xmlns:p14="http://schemas.microsoft.com/office/powerpoint/2010/main" val="249824889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a:xfrm>
            <a:off x="1676400" y="1063626"/>
            <a:ext cx="8839200" cy="4594225"/>
          </a:xfrm>
        </p:spPr>
        <p:txBody>
          <a:bodyPr>
            <a:normAutofit fontScale="90000"/>
          </a:bodyPr>
          <a:lstStyle/>
          <a:p>
            <a:pPr algn="l" eaLnBrk="1" hangingPunct="1"/>
            <a:r>
              <a:rPr lang="en-US" altLang="en-US" sz="3200"/>
              <a:t>(c) The district courts may decline to exercise supplemental jurisdiction over a claim under subsection (a) if -</a:t>
            </a:r>
            <a:br>
              <a:rPr lang="en-US" altLang="en-US" sz="3200"/>
            </a:br>
            <a:r>
              <a:rPr lang="en-US" altLang="en-US" sz="3200"/>
              <a:t>(1) the claim raises a novel or complex issue of State law,</a:t>
            </a:r>
            <a:br>
              <a:rPr lang="en-US" altLang="en-US" sz="3200"/>
            </a:br>
            <a:r>
              <a:rPr lang="en-US" altLang="en-US" sz="3200"/>
              <a:t>(2) the claim substantially predominates over the claim or claims over which the district court has original jurisdiction,</a:t>
            </a:r>
            <a:br>
              <a:rPr lang="en-US" altLang="en-US" sz="3200"/>
            </a:br>
            <a:r>
              <a:rPr lang="en-US" altLang="en-US" sz="3200"/>
              <a:t>(3) the district court has dismissed all claims over which it has original jurisdiction, or</a:t>
            </a:r>
            <a:br>
              <a:rPr lang="en-US" altLang="en-US" sz="3200"/>
            </a:br>
            <a:r>
              <a:rPr lang="en-US" altLang="en-US" sz="3200"/>
              <a:t>(4) in exceptional circumstances, there are other compelling reasons for declining jurisdiction.</a:t>
            </a:r>
            <a:br>
              <a:rPr lang="en-US" altLang="en-US" sz="3200"/>
            </a:br>
            <a:endParaRPr lang="en-US" altLang="en-US" sz="3200"/>
          </a:p>
        </p:txBody>
      </p:sp>
    </p:spTree>
    <p:extLst>
      <p:ext uri="{BB962C8B-B14F-4D97-AF65-F5344CB8AC3E}">
        <p14:creationId xmlns:p14="http://schemas.microsoft.com/office/powerpoint/2010/main" val="81053657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a:xfrm>
            <a:off x="1600200" y="1063626"/>
            <a:ext cx="8915400" cy="4765675"/>
          </a:xfrm>
        </p:spPr>
        <p:txBody>
          <a:bodyPr>
            <a:normAutofit fontScale="90000"/>
          </a:bodyPr>
          <a:lstStyle/>
          <a:p>
            <a:pPr algn="l" eaLnBrk="1" hangingPunct="1"/>
            <a:r>
              <a:rPr lang="en-US" altLang="en-US" sz="4000"/>
              <a:t>1367(d) The period of limitations for any claim asserted under subsection (a), and for any other claim in the same action that is voluntarily dismissed at the same time as or after the dismissal of the claim under subsection (a), shall be tolled while the claim is pending and for a period of 30 days after it is dismissed unless State law provides for a longer tolling period.</a:t>
            </a:r>
          </a:p>
        </p:txBody>
      </p:sp>
    </p:spTree>
    <p:extLst>
      <p:ext uri="{BB962C8B-B14F-4D97-AF65-F5344CB8AC3E}">
        <p14:creationId xmlns:p14="http://schemas.microsoft.com/office/powerpoint/2010/main" val="28234929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a:xfrm>
            <a:off x="1524000" y="1066800"/>
            <a:ext cx="9067800" cy="4800600"/>
          </a:xfrm>
        </p:spPr>
        <p:txBody>
          <a:bodyPr>
            <a:normAutofit fontScale="90000"/>
          </a:bodyPr>
          <a:lstStyle/>
          <a:p>
            <a:pPr algn="l" eaLnBrk="1" hangingPunct="1"/>
            <a:r>
              <a:rPr lang="en-US" altLang="en-US" sz="2400" b="1"/>
              <a:t>Rule 19. Required Joinder of Parties</a:t>
            </a:r>
            <a:br>
              <a:rPr lang="en-US" altLang="en-US" sz="2400" b="1"/>
            </a:br>
            <a:br>
              <a:rPr lang="en-US" altLang="en-US" sz="2400" b="1"/>
            </a:br>
            <a:r>
              <a:rPr lang="en-US" altLang="en-US" sz="2400"/>
              <a:t>(a) Persons Required to Be Joined if Feasible.</a:t>
            </a:r>
            <a:br>
              <a:rPr lang="en-US" altLang="en-US" sz="2400"/>
            </a:br>
            <a:r>
              <a:rPr lang="en-US" altLang="en-US" sz="2400"/>
              <a:t>    (1) Required Party.  A person who is subject to service of process and whose joinder will not deprive the court of subject-matter jurisdiction must be joined as a party if:</a:t>
            </a:r>
            <a:br>
              <a:rPr lang="en-US" altLang="en-US" sz="2400"/>
            </a:br>
            <a:r>
              <a:rPr lang="en-US" altLang="en-US" sz="2400"/>
              <a:t>        (A) in that person’s absence, the court cannot accord complete relief among existing parties; or</a:t>
            </a:r>
            <a:br>
              <a:rPr lang="en-US" altLang="en-US" sz="2400"/>
            </a:br>
            <a:r>
              <a:rPr lang="en-US" altLang="en-US" sz="2400"/>
              <a:t>        (B) that person claims an interest relating to the subject of the action and is so situated that disposing of the action in the person’s absence may:</a:t>
            </a:r>
            <a:br>
              <a:rPr lang="en-US" altLang="en-US" sz="2400"/>
            </a:br>
            <a:r>
              <a:rPr lang="en-US" altLang="en-US" sz="2400"/>
              <a:t>            (i) as a practical matter impair or impede the person’s ability to protect the interest; or</a:t>
            </a:r>
            <a:br>
              <a:rPr lang="en-US" altLang="en-US" sz="2400"/>
            </a:br>
            <a:r>
              <a:rPr lang="en-US" altLang="en-US" sz="2400"/>
              <a:t>            (ii) leave an existing party subject to a substantial risk of incurring double, multiple, or otherwise inconsistent obligations because of the interest.</a:t>
            </a:r>
            <a:br>
              <a:rPr lang="en-US" altLang="en-US" sz="2400"/>
            </a:br>
            <a:endParaRPr lang="en-US" altLang="en-US" sz="2400"/>
          </a:p>
        </p:txBody>
      </p:sp>
    </p:spTree>
    <p:extLst>
      <p:ext uri="{BB962C8B-B14F-4D97-AF65-F5344CB8AC3E}">
        <p14:creationId xmlns:p14="http://schemas.microsoft.com/office/powerpoint/2010/main" val="268788645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7903" y="365125"/>
            <a:ext cx="10525897" cy="5837967"/>
          </a:xfrm>
        </p:spPr>
        <p:txBody>
          <a:bodyPr/>
          <a:lstStyle/>
          <a:p>
            <a:pPr algn="ctr"/>
            <a:r>
              <a:rPr lang="en-US" dirty="0"/>
              <a:t>JINKS V. RICHLAND COUNTY 538 U.S. 456 (2003)</a:t>
            </a:r>
          </a:p>
        </p:txBody>
      </p:sp>
    </p:spTree>
    <p:extLst>
      <p:ext uri="{BB962C8B-B14F-4D97-AF65-F5344CB8AC3E}">
        <p14:creationId xmlns:p14="http://schemas.microsoft.com/office/powerpoint/2010/main" val="309237981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a:xfrm>
            <a:off x="152399" y="274638"/>
            <a:ext cx="11651673" cy="6278562"/>
          </a:xfrm>
        </p:spPr>
        <p:txBody>
          <a:bodyPr/>
          <a:lstStyle/>
          <a:p>
            <a:pPr algn="l"/>
            <a:r>
              <a:rPr lang="en-US" altLang="en-US" sz="3200" dirty="0"/>
              <a:t>- P(NY) and D(NY) wish to litigate their state law battery action in federal court before their friend, federal judge X, who is willing</a:t>
            </a:r>
            <a:br>
              <a:rPr lang="en-US" altLang="en-US" sz="3200" dirty="0"/>
            </a:br>
            <a:br>
              <a:rPr lang="en-US" altLang="en-US" sz="3200" dirty="0"/>
            </a:br>
            <a:r>
              <a:rPr lang="en-US" altLang="en-US" sz="3200" dirty="0"/>
              <a:t>- how to overcome the problem of SMJ?</a:t>
            </a:r>
            <a:br>
              <a:rPr lang="en-US" altLang="en-US" sz="3200" dirty="0"/>
            </a:br>
            <a:br>
              <a:rPr lang="en-US" altLang="en-US" sz="3200" dirty="0"/>
            </a:br>
            <a:r>
              <a:rPr lang="en-US" altLang="en-US" sz="3200" dirty="0"/>
              <a:t>- P sues D in federal court claiming that D’s hitting him was a violation  of federal securities law</a:t>
            </a:r>
            <a:br>
              <a:rPr lang="en-US" altLang="en-US" sz="3200" dirty="0"/>
            </a:br>
            <a:br>
              <a:rPr lang="en-US" altLang="en-US" sz="3200" dirty="0"/>
            </a:br>
            <a:r>
              <a:rPr lang="en-US" altLang="en-US" sz="3200" dirty="0"/>
              <a:t>- P joins to the federal action a state law battery action</a:t>
            </a:r>
            <a:br>
              <a:rPr lang="en-US" altLang="en-US" sz="3200" dirty="0"/>
            </a:br>
            <a:br>
              <a:rPr lang="en-US" altLang="en-US" sz="3200" dirty="0"/>
            </a:br>
            <a:r>
              <a:rPr lang="en-US" altLang="en-US" sz="3200" dirty="0"/>
              <a:t>- when the federal securities law action is dismissed for failure to state a claim, there is still SMJ for the battery action</a:t>
            </a:r>
            <a:br>
              <a:rPr lang="en-US" altLang="en-US" sz="3200" dirty="0"/>
            </a:br>
            <a:br>
              <a:rPr lang="en-US" altLang="en-US" sz="3200" dirty="0"/>
            </a:br>
            <a:r>
              <a:rPr lang="en-US" altLang="en-US" sz="3200" dirty="0"/>
              <a:t>- should this work...?</a:t>
            </a:r>
          </a:p>
        </p:txBody>
      </p:sp>
    </p:spTree>
    <p:extLst>
      <p:ext uri="{BB962C8B-B14F-4D97-AF65-F5344CB8AC3E}">
        <p14:creationId xmlns:p14="http://schemas.microsoft.com/office/powerpoint/2010/main" val="197778169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3009900" y="1063626"/>
            <a:ext cx="6515100" cy="4479925"/>
          </a:xfrm>
        </p:spPr>
        <p:txBody>
          <a:bodyPr>
            <a:normAutofit fontScale="90000"/>
          </a:bodyPr>
          <a:lstStyle/>
          <a:p>
            <a:pPr algn="ctr" eaLnBrk="1" hangingPunct="1"/>
            <a:r>
              <a:rPr lang="en-CA" altLang="en-US" sz="2700" dirty="0"/>
              <a:t>A (NY) sues B(NY) under fed securities laws </a:t>
            </a:r>
            <a:br>
              <a:rPr lang="en-CA" altLang="en-US" sz="2700" dirty="0"/>
            </a:br>
            <a:br>
              <a:rPr lang="en-US" altLang="en-US" sz="2700" dirty="0"/>
            </a:br>
            <a:r>
              <a:rPr lang="en-CA" altLang="en-US" sz="2700" dirty="0"/>
              <a:t>A joins state common law fraud claim against C (NY), an auditor for B who was also responsible for the fraud</a:t>
            </a:r>
            <a:br>
              <a:rPr lang="en-CA" altLang="en-US" sz="2700" dirty="0"/>
            </a:br>
            <a:br>
              <a:rPr lang="en-CA" altLang="en-US" sz="2700" dirty="0"/>
            </a:br>
            <a:r>
              <a:rPr lang="en-CA" altLang="en-US" sz="2700" dirty="0"/>
              <a:t>A(NY)</a:t>
            </a:r>
            <a:br>
              <a:rPr lang="en-CA" altLang="en-US" sz="2700" dirty="0"/>
            </a:br>
            <a:br>
              <a:rPr lang="en-CA" altLang="en-US" sz="2700" dirty="0"/>
            </a:br>
            <a:r>
              <a:rPr lang="en-CA" altLang="en-US" sz="1800" dirty="0"/>
              <a:t>federal 20(a)  state</a:t>
            </a:r>
            <a:br>
              <a:rPr lang="en-CA" altLang="en-US" sz="1800" dirty="0"/>
            </a:br>
            <a:br>
              <a:rPr lang="en-CA" altLang="en-US" sz="2700" dirty="0"/>
            </a:br>
            <a:r>
              <a:rPr lang="en-CA" altLang="en-US" sz="2700" dirty="0"/>
              <a:t>B(NY)              C(NY)</a:t>
            </a:r>
            <a:br>
              <a:rPr lang="en-US" altLang="en-US" dirty="0"/>
            </a:br>
            <a:endParaRPr lang="en-US" altLang="en-US" dirty="0"/>
          </a:p>
        </p:txBody>
      </p:sp>
      <p:cxnSp>
        <p:nvCxnSpPr>
          <p:cNvPr id="6" name="Straight Arrow Connector 5"/>
          <p:cNvCxnSpPr/>
          <p:nvPr/>
        </p:nvCxnSpPr>
        <p:spPr>
          <a:xfrm rot="5400000">
            <a:off x="5124450" y="3886200"/>
            <a:ext cx="1085850" cy="742950"/>
          </a:xfrm>
          <a:prstGeom prst="straightConnector1">
            <a:avLst/>
          </a:prstGeom>
          <a:ln>
            <a:tailEnd type="arrow"/>
          </a:ln>
        </p:spPr>
        <p:style>
          <a:lnRef idx="3">
            <a:schemeClr val="accent6"/>
          </a:lnRef>
          <a:fillRef idx="0">
            <a:schemeClr val="accent6"/>
          </a:fillRef>
          <a:effectRef idx="2">
            <a:schemeClr val="accent6"/>
          </a:effectRef>
          <a:fontRef idx="minor">
            <a:schemeClr val="tx1"/>
          </a:fontRef>
        </p:style>
      </p:cxnSp>
      <p:cxnSp>
        <p:nvCxnSpPr>
          <p:cNvPr id="8" name="Straight Arrow Connector 7"/>
          <p:cNvCxnSpPr/>
          <p:nvPr/>
        </p:nvCxnSpPr>
        <p:spPr>
          <a:xfrm rot="16200000" flipH="1">
            <a:off x="6238875" y="3800475"/>
            <a:ext cx="1028700" cy="857250"/>
          </a:xfrm>
          <a:prstGeom prst="straightConnector1">
            <a:avLst/>
          </a:prstGeom>
          <a:ln>
            <a:tailEnd type="arrow"/>
          </a:ln>
        </p:spPr>
        <p:style>
          <a:lnRef idx="2">
            <a:schemeClr val="accent6"/>
          </a:lnRef>
          <a:fillRef idx="0">
            <a:schemeClr val="accent6"/>
          </a:fillRef>
          <a:effectRef idx="1">
            <a:schemeClr val="accent6"/>
          </a:effectRef>
          <a:fontRef idx="minor">
            <a:schemeClr val="tx1"/>
          </a:fontRef>
        </p:style>
      </p:cxnSp>
    </p:spTree>
    <p:extLst>
      <p:ext uri="{BB962C8B-B14F-4D97-AF65-F5344CB8AC3E}">
        <p14:creationId xmlns:p14="http://schemas.microsoft.com/office/powerpoint/2010/main" val="396389273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1979614" y="1131889"/>
            <a:ext cx="8059737" cy="4562475"/>
          </a:xfrm>
        </p:spPr>
        <p:txBody>
          <a:bodyPr/>
          <a:lstStyle/>
          <a:p>
            <a:pPr eaLnBrk="1" hangingPunct="1"/>
            <a:r>
              <a:rPr lang="en-US" altLang="en-US"/>
              <a:t>Finley v. United States (US 1989)</a:t>
            </a:r>
            <a:br>
              <a:rPr lang="en-US" altLang="en-US"/>
            </a:br>
            <a:r>
              <a:rPr lang="en-US" altLang="en-US"/>
              <a:t>Aldinger v. Howard (US 1976)</a:t>
            </a:r>
          </a:p>
        </p:txBody>
      </p:sp>
    </p:spTree>
    <p:extLst>
      <p:ext uri="{BB962C8B-B14F-4D97-AF65-F5344CB8AC3E}">
        <p14:creationId xmlns:p14="http://schemas.microsoft.com/office/powerpoint/2010/main" val="378744921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a:xfrm>
            <a:off x="928255" y="595746"/>
            <a:ext cx="10958945" cy="5597236"/>
          </a:xfrm>
        </p:spPr>
        <p:txBody>
          <a:bodyPr/>
          <a:lstStyle/>
          <a:p>
            <a:pPr algn="l" eaLnBrk="1" hangingPunct="1"/>
            <a:r>
              <a:rPr lang="en-CA" altLang="en-US" sz="4000" dirty="0"/>
              <a:t>A (Cal.) sues E (Nev.) (B’s employer) under state law for a battery committed by B (Cal.) </a:t>
            </a:r>
            <a:br>
              <a:rPr lang="en-CA" altLang="en-US" sz="4000" dirty="0"/>
            </a:br>
            <a:br>
              <a:rPr lang="en-US" altLang="en-US" sz="4000" dirty="0"/>
            </a:br>
            <a:r>
              <a:rPr lang="en-CA" altLang="en-US" sz="4000" dirty="0"/>
              <a:t>- E impleads B </a:t>
            </a:r>
            <a:br>
              <a:rPr lang="en-CA" altLang="en-US" sz="4000" dirty="0"/>
            </a:br>
            <a:br>
              <a:rPr lang="en-US" altLang="en-US" sz="4000" dirty="0"/>
            </a:br>
            <a:r>
              <a:rPr lang="en-CA" altLang="en-US" sz="4000" dirty="0"/>
              <a:t>- B then brings a suit against A on the harm done to B in their fight </a:t>
            </a:r>
            <a:br>
              <a:rPr lang="en-US" altLang="en-US" sz="4000" dirty="0"/>
            </a:br>
            <a:endParaRPr lang="en-US" altLang="en-US" sz="4000" dirty="0"/>
          </a:p>
        </p:txBody>
      </p:sp>
    </p:spTree>
    <p:extLst>
      <p:ext uri="{BB962C8B-B14F-4D97-AF65-F5344CB8AC3E}">
        <p14:creationId xmlns:p14="http://schemas.microsoft.com/office/powerpoint/2010/main" val="171467059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a:xfrm>
            <a:off x="1524000" y="1143000"/>
            <a:ext cx="9023350" cy="4953000"/>
          </a:xfrm>
        </p:spPr>
        <p:txBody>
          <a:bodyPr/>
          <a:lstStyle/>
          <a:p>
            <a:pPr algn="ctr" eaLnBrk="1" hangingPunct="1"/>
            <a:r>
              <a:rPr lang="en-US" altLang="en-US" dirty="0"/>
              <a:t>A(Cal.)</a:t>
            </a:r>
            <a:br>
              <a:rPr lang="en-US" altLang="en-US" dirty="0"/>
            </a:br>
            <a:br>
              <a:rPr lang="en-US" altLang="en-US" dirty="0"/>
            </a:br>
            <a:br>
              <a:rPr lang="en-US" altLang="en-US" dirty="0"/>
            </a:br>
            <a:r>
              <a:rPr lang="en-US" altLang="en-US" dirty="0"/>
              <a:t>                      E(Nev.)           B(Cal.)</a:t>
            </a:r>
          </a:p>
        </p:txBody>
      </p:sp>
      <p:sp>
        <p:nvSpPr>
          <p:cNvPr id="3" name="Down Arrow 2"/>
          <p:cNvSpPr/>
          <p:nvPr/>
        </p:nvSpPr>
        <p:spPr>
          <a:xfrm>
            <a:off x="5715000" y="3222625"/>
            <a:ext cx="171450" cy="97155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 name="Right Arrow 3"/>
          <p:cNvSpPr/>
          <p:nvPr/>
        </p:nvSpPr>
        <p:spPr>
          <a:xfrm>
            <a:off x="7010400" y="4572001"/>
            <a:ext cx="857250" cy="17621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cxnSp>
        <p:nvCxnSpPr>
          <p:cNvPr id="9" name="Straight Arrow Connector 8"/>
          <p:cNvCxnSpPr/>
          <p:nvPr/>
        </p:nvCxnSpPr>
        <p:spPr>
          <a:xfrm rot="10800000">
            <a:off x="7010400" y="3024188"/>
            <a:ext cx="1600200" cy="108585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
        <p:nvSpPr>
          <p:cNvPr id="36870" name="Rectangle 1"/>
          <p:cNvSpPr>
            <a:spLocks noChangeArrowheads="1"/>
          </p:cNvSpPr>
          <p:nvPr/>
        </p:nvSpPr>
        <p:spPr bwMode="auto">
          <a:xfrm>
            <a:off x="1524000" y="906463"/>
            <a:ext cx="9023350" cy="138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2100"/>
              <a:t>a) over claims by </a:t>
            </a:r>
            <a:r>
              <a:rPr lang="en-US" altLang="en-US" sz="2100" b="1"/>
              <a:t>plaintiffs against persons made parties under Rule 14, 19, 20, or 24 of the Federal Rules of Civil Procedure</a:t>
            </a:r>
            <a:r>
              <a:rPr lang="en-US" altLang="en-US" sz="2100"/>
              <a:t>, or over </a:t>
            </a:r>
            <a:r>
              <a:rPr lang="en-US" altLang="en-US" sz="2100" b="1"/>
              <a:t>claims by persons proposed to be joined as plaintiffs under Rule 19 of such rules, or seeking to intervene as plaintiffs under Rule 24 of such rules</a:t>
            </a:r>
            <a:r>
              <a:rPr lang="en-US" altLang="en-US" sz="2100"/>
              <a:t>, </a:t>
            </a:r>
          </a:p>
        </p:txBody>
      </p:sp>
    </p:spTree>
    <p:extLst>
      <p:ext uri="{BB962C8B-B14F-4D97-AF65-F5344CB8AC3E}">
        <p14:creationId xmlns:p14="http://schemas.microsoft.com/office/powerpoint/2010/main" val="394471542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a:xfrm>
            <a:off x="1447800" y="-228600"/>
            <a:ext cx="9099550" cy="7010400"/>
          </a:xfrm>
        </p:spPr>
        <p:txBody>
          <a:bodyPr/>
          <a:lstStyle/>
          <a:p>
            <a:pPr algn="ctr" eaLnBrk="1" hangingPunct="1"/>
            <a:r>
              <a:rPr lang="en-US" altLang="en-US" dirty="0"/>
              <a:t>A(Cal.)</a:t>
            </a:r>
            <a:br>
              <a:rPr lang="en-US" altLang="en-US" dirty="0"/>
            </a:br>
            <a:br>
              <a:rPr lang="en-US" altLang="en-US" dirty="0"/>
            </a:br>
            <a:br>
              <a:rPr lang="en-US" altLang="en-US" dirty="0"/>
            </a:br>
            <a:r>
              <a:rPr lang="en-US" altLang="en-US" dirty="0"/>
              <a:t>                      E(Nev.)           B(Cal.)</a:t>
            </a:r>
          </a:p>
        </p:txBody>
      </p:sp>
      <p:sp>
        <p:nvSpPr>
          <p:cNvPr id="4" name="Right Arrow 3"/>
          <p:cNvSpPr/>
          <p:nvPr/>
        </p:nvSpPr>
        <p:spPr>
          <a:xfrm>
            <a:off x="6934200" y="4143375"/>
            <a:ext cx="800100" cy="2286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 name="Down Arrow 4"/>
          <p:cNvSpPr/>
          <p:nvPr/>
        </p:nvSpPr>
        <p:spPr>
          <a:xfrm>
            <a:off x="6038850" y="2857500"/>
            <a:ext cx="171450" cy="97155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cxnSp>
        <p:nvCxnSpPr>
          <p:cNvPr id="7" name="Straight Arrow Connector 6"/>
          <p:cNvCxnSpPr/>
          <p:nvPr/>
        </p:nvCxnSpPr>
        <p:spPr>
          <a:xfrm>
            <a:off x="6715125" y="2760664"/>
            <a:ext cx="1371600" cy="1068387"/>
          </a:xfrm>
          <a:prstGeom prst="straightConnector1">
            <a:avLst/>
          </a:prstGeom>
          <a:ln>
            <a:tailEnd type="arrow"/>
          </a:ln>
        </p:spPr>
        <p:style>
          <a:lnRef idx="3">
            <a:schemeClr val="accent6"/>
          </a:lnRef>
          <a:fillRef idx="0">
            <a:schemeClr val="accent6"/>
          </a:fillRef>
          <a:effectRef idx="2">
            <a:schemeClr val="accent6"/>
          </a:effectRef>
          <a:fontRef idx="minor">
            <a:schemeClr val="tx1"/>
          </a:fontRef>
        </p:style>
      </p:cxnSp>
      <p:sp>
        <p:nvSpPr>
          <p:cNvPr id="37894" name="Rectangle 5"/>
          <p:cNvSpPr>
            <a:spLocks noChangeArrowheads="1"/>
          </p:cNvSpPr>
          <p:nvPr/>
        </p:nvSpPr>
        <p:spPr bwMode="auto">
          <a:xfrm>
            <a:off x="1528763" y="374650"/>
            <a:ext cx="9021762" cy="138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2100"/>
              <a:t>a) over claims by </a:t>
            </a:r>
            <a:r>
              <a:rPr lang="en-US" altLang="en-US" sz="2100" b="1"/>
              <a:t>plaintiffs against persons made parties under Rule 14, 19, 20, or 24 of the Federal Rules of Civil Procedure</a:t>
            </a:r>
            <a:r>
              <a:rPr lang="en-US" altLang="en-US" sz="2100"/>
              <a:t>, or over </a:t>
            </a:r>
            <a:r>
              <a:rPr lang="en-US" altLang="en-US" sz="2100" b="1"/>
              <a:t>claims by persons proposed to be joined as plaintiffs under Rule 19 of such rules, or seeking to intervene as plaintiffs under Rule 24 of such rules</a:t>
            </a:r>
            <a:r>
              <a:rPr lang="en-US" altLang="en-US" sz="2100"/>
              <a:t>, </a:t>
            </a:r>
          </a:p>
        </p:txBody>
      </p:sp>
    </p:spTree>
    <p:extLst>
      <p:ext uri="{BB962C8B-B14F-4D97-AF65-F5344CB8AC3E}">
        <p14:creationId xmlns:p14="http://schemas.microsoft.com/office/powerpoint/2010/main" val="128578976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a:xfrm>
            <a:off x="3009900" y="1063626"/>
            <a:ext cx="6172200" cy="4651375"/>
          </a:xfrm>
        </p:spPr>
        <p:txBody>
          <a:bodyPr/>
          <a:lstStyle/>
          <a:p>
            <a:pPr eaLnBrk="1" hangingPunct="1"/>
            <a:r>
              <a:rPr lang="en-CA" altLang="en-US"/>
              <a:t>Owen Equip &amp; Erection Co v. Kroger</a:t>
            </a:r>
            <a:br>
              <a:rPr lang="en-US" altLang="en-US"/>
            </a:br>
            <a:endParaRPr lang="en-US" altLang="en-US"/>
          </a:p>
        </p:txBody>
      </p:sp>
    </p:spTree>
    <p:extLst>
      <p:ext uri="{BB962C8B-B14F-4D97-AF65-F5344CB8AC3E}">
        <p14:creationId xmlns:p14="http://schemas.microsoft.com/office/powerpoint/2010/main" val="174564213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1600200" y="0"/>
            <a:ext cx="9220200" cy="7543800"/>
          </a:xfrm>
        </p:spPr>
        <p:txBody>
          <a:bodyPr/>
          <a:lstStyle/>
          <a:p>
            <a:pPr algn="ctr" eaLnBrk="1" hangingPunct="1">
              <a:defRPr/>
            </a:pPr>
            <a:r>
              <a:rPr lang="en-US" altLang="en-US" sz="2700" dirty="0"/>
              <a:t>P (Cal) sues D1 (Cal) under federal securities law and joins an action against D2 (Cal) under state common law fraud.</a:t>
            </a:r>
            <a:br>
              <a:rPr lang="en-US" altLang="en-US" sz="2700" dirty="0"/>
            </a:br>
            <a:br>
              <a:rPr lang="en-US" altLang="en-US" sz="2700" dirty="0"/>
            </a:br>
            <a:r>
              <a:rPr lang="en-US" altLang="en-US" sz="2700" dirty="0"/>
              <a:t>Same as 1), except P also joins a state law action for a battery occurring a few weeks before the fraud against D1.</a:t>
            </a:r>
            <a:br>
              <a:rPr lang="en-US" altLang="en-US" sz="3000" dirty="0"/>
            </a:br>
            <a:br>
              <a:rPr lang="en-US" altLang="en-US" sz="3000" dirty="0"/>
            </a:br>
            <a:r>
              <a:rPr lang="en-US" altLang="en-US" sz="3000" dirty="0"/>
              <a:t> </a:t>
            </a:r>
            <a:r>
              <a:rPr lang="en-US" altLang="en-US" sz="2800" dirty="0"/>
              <a:t>P(Cal)</a:t>
            </a:r>
            <a:br>
              <a:rPr lang="en-US" altLang="en-US" sz="2800" dirty="0"/>
            </a:br>
            <a:r>
              <a:rPr lang="en-US" altLang="en-US" sz="2800" dirty="0"/>
              <a:t>federal   state</a:t>
            </a:r>
            <a:br>
              <a:rPr lang="en-US" altLang="en-US" sz="2400" dirty="0"/>
            </a:br>
            <a:br>
              <a:rPr lang="en-US" altLang="en-US" sz="2400" dirty="0"/>
            </a:br>
            <a:br>
              <a:rPr lang="en-US" altLang="en-US" sz="3000" dirty="0"/>
            </a:br>
            <a:r>
              <a:rPr lang="en-US" altLang="en-US" sz="3000" dirty="0"/>
              <a:t>D(Cal) </a:t>
            </a:r>
            <a:endParaRPr lang="en-US" altLang="en-US" dirty="0"/>
          </a:p>
        </p:txBody>
      </p:sp>
      <p:cxnSp>
        <p:nvCxnSpPr>
          <p:cNvPr id="4" name="Straight Arrow Connector 3"/>
          <p:cNvCxnSpPr/>
          <p:nvPr/>
        </p:nvCxnSpPr>
        <p:spPr>
          <a:xfrm>
            <a:off x="6024563" y="4630738"/>
            <a:ext cx="0" cy="800100"/>
          </a:xfrm>
          <a:prstGeom prst="straightConnector1">
            <a:avLst/>
          </a:prstGeom>
          <a:ln>
            <a:tailEnd type="arrow"/>
          </a:ln>
        </p:spPr>
        <p:style>
          <a:lnRef idx="2">
            <a:schemeClr val="accent3"/>
          </a:lnRef>
          <a:fillRef idx="0">
            <a:schemeClr val="accent3"/>
          </a:fillRef>
          <a:effectRef idx="1">
            <a:schemeClr val="accent3"/>
          </a:effectRef>
          <a:fontRef idx="minor">
            <a:schemeClr val="tx1"/>
          </a:fontRef>
        </p:style>
      </p:cxnSp>
      <p:cxnSp>
        <p:nvCxnSpPr>
          <p:cNvPr id="6" name="Straight Arrow Connector 5"/>
          <p:cNvCxnSpPr/>
          <p:nvPr/>
        </p:nvCxnSpPr>
        <p:spPr>
          <a:xfrm rot="5400000">
            <a:off x="6038851" y="5065079"/>
            <a:ext cx="800100" cy="3175"/>
          </a:xfrm>
          <a:prstGeom prst="straightConnector1">
            <a:avLst/>
          </a:prstGeom>
          <a:ln>
            <a:tailEnd type="arrow"/>
          </a:ln>
        </p:spPr>
        <p:style>
          <a:lnRef idx="2">
            <a:schemeClr val="accent3"/>
          </a:lnRef>
          <a:fillRef idx="0">
            <a:schemeClr val="accent3"/>
          </a:fillRef>
          <a:effectRef idx="1">
            <a:schemeClr val="accent3"/>
          </a:effectRef>
          <a:fontRef idx="minor">
            <a:schemeClr val="tx1"/>
          </a:fontRef>
        </p:style>
      </p:cxnSp>
    </p:spTree>
    <p:extLst>
      <p:ext uri="{BB962C8B-B14F-4D97-AF65-F5344CB8AC3E}">
        <p14:creationId xmlns:p14="http://schemas.microsoft.com/office/powerpoint/2010/main" val="358613175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p:cNvSpPr>
            <a:spLocks noGrp="1"/>
          </p:cNvSpPr>
          <p:nvPr>
            <p:ph type="title"/>
          </p:nvPr>
        </p:nvSpPr>
        <p:spPr>
          <a:xfrm>
            <a:off x="1676400" y="-685800"/>
            <a:ext cx="8839200" cy="7543800"/>
          </a:xfrm>
        </p:spPr>
        <p:txBody>
          <a:bodyPr/>
          <a:lstStyle/>
          <a:p>
            <a:pPr algn="ctr" eaLnBrk="1" hangingPunct="1"/>
            <a:r>
              <a:rPr lang="en-US" altLang="en-US" dirty="0"/>
              <a:t>P (Cal) sues D (Cal) under federal securities laws. D joins an action against P for battery, asking for $100k</a:t>
            </a:r>
            <a:br>
              <a:rPr lang="en-US" altLang="en-US" dirty="0"/>
            </a:br>
            <a:br>
              <a:rPr lang="en-US" altLang="en-US" dirty="0"/>
            </a:br>
            <a:r>
              <a:rPr lang="en-US" altLang="en-US" dirty="0"/>
              <a:t>P(Cal)</a:t>
            </a:r>
            <a:br>
              <a:rPr lang="en-US" altLang="en-US" dirty="0"/>
            </a:br>
            <a:r>
              <a:rPr lang="en-US" altLang="en-US" sz="1800" dirty="0"/>
              <a:t>federal    state</a:t>
            </a:r>
            <a:br>
              <a:rPr lang="en-US" altLang="en-US" sz="1800" dirty="0"/>
            </a:br>
            <a:r>
              <a:rPr lang="en-US" altLang="en-US" sz="1800" dirty="0"/>
              <a:t>securities   battery</a:t>
            </a:r>
            <a:br>
              <a:rPr lang="en-US" altLang="en-US" sz="1800" dirty="0"/>
            </a:br>
            <a:br>
              <a:rPr lang="en-US" altLang="en-US" dirty="0"/>
            </a:br>
            <a:r>
              <a:rPr lang="en-US" altLang="en-US" dirty="0"/>
              <a:t>D(Cal)</a:t>
            </a:r>
          </a:p>
        </p:txBody>
      </p:sp>
      <p:cxnSp>
        <p:nvCxnSpPr>
          <p:cNvPr id="4" name="Straight Arrow Connector 3"/>
          <p:cNvCxnSpPr/>
          <p:nvPr/>
        </p:nvCxnSpPr>
        <p:spPr>
          <a:xfrm>
            <a:off x="5754688" y="4081464"/>
            <a:ext cx="0" cy="935037"/>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8" name="Straight Arrow Connector 7"/>
          <p:cNvCxnSpPr/>
          <p:nvPr/>
        </p:nvCxnSpPr>
        <p:spPr>
          <a:xfrm rot="5400000" flipH="1" flipV="1">
            <a:off x="5865020" y="4501357"/>
            <a:ext cx="1030287" cy="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19359007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itle 1"/>
          <p:cNvSpPr>
            <a:spLocks noGrp="1"/>
          </p:cNvSpPr>
          <p:nvPr>
            <p:ph type="title"/>
          </p:nvPr>
        </p:nvSpPr>
        <p:spPr>
          <a:xfrm>
            <a:off x="1676400" y="1066801"/>
            <a:ext cx="8763000" cy="4765675"/>
          </a:xfrm>
        </p:spPr>
        <p:txBody>
          <a:bodyPr>
            <a:normAutofit fontScale="90000"/>
          </a:bodyPr>
          <a:lstStyle/>
          <a:p>
            <a:pPr algn="l" eaLnBrk="1" hangingPunct="1"/>
            <a:r>
              <a:rPr lang="en-US" altLang="en-US" sz="2400"/>
              <a:t>(b) When Joinder Is Not Feasible.  If a person who is required to be joined if feasible cannot be joined, the court must determine whether, in equity and good conscience, the action should proceed among the existing parties or should be dismissed. The factors for the court to consider include:</a:t>
            </a:r>
            <a:br>
              <a:rPr lang="en-US" altLang="en-US" sz="2400"/>
            </a:br>
            <a:r>
              <a:rPr lang="en-US" altLang="en-US" sz="2400"/>
              <a:t>    (1) the extent to which a judgment rendered in the person’s absence might prejudice that person or the existing parties;</a:t>
            </a:r>
            <a:br>
              <a:rPr lang="en-US" altLang="en-US" sz="2400"/>
            </a:br>
            <a:r>
              <a:rPr lang="en-US" altLang="en-US" sz="2400"/>
              <a:t>    (2) the extent to which any prejudice could be lessened or avoided by:</a:t>
            </a:r>
            <a:br>
              <a:rPr lang="en-US" altLang="en-US" sz="2400"/>
            </a:br>
            <a:r>
              <a:rPr lang="en-US" altLang="en-US" sz="2400"/>
              <a:t>        (A) protective provisions in the judgment;</a:t>
            </a:r>
            <a:br>
              <a:rPr lang="en-US" altLang="en-US" sz="2400"/>
            </a:br>
            <a:r>
              <a:rPr lang="en-US" altLang="en-US" sz="2400"/>
              <a:t>        (B) shaping the relief; or</a:t>
            </a:r>
            <a:br>
              <a:rPr lang="en-US" altLang="en-US" sz="2400"/>
            </a:br>
            <a:r>
              <a:rPr lang="en-US" altLang="en-US" sz="2400"/>
              <a:t>        (C) other measures;</a:t>
            </a:r>
            <a:br>
              <a:rPr lang="en-US" altLang="en-US" sz="2400"/>
            </a:br>
            <a:r>
              <a:rPr lang="en-US" altLang="en-US" sz="2400"/>
              <a:t>    (3) whether a judgment rendered in the person’s absence would be adequate; and</a:t>
            </a:r>
            <a:br>
              <a:rPr lang="en-US" altLang="en-US" sz="2400"/>
            </a:br>
            <a:r>
              <a:rPr lang="en-US" altLang="en-US" sz="2400"/>
              <a:t>    (4) whether the plaintiff would have an adequate remedy if the action were dismissed for nonjoinder. </a:t>
            </a:r>
            <a:br>
              <a:rPr lang="en-US" altLang="en-US" sz="2400"/>
            </a:br>
            <a:endParaRPr lang="en-US" altLang="en-US" sz="2400"/>
          </a:p>
        </p:txBody>
      </p:sp>
    </p:spTree>
    <p:extLst>
      <p:ext uri="{BB962C8B-B14F-4D97-AF65-F5344CB8AC3E}">
        <p14:creationId xmlns:p14="http://schemas.microsoft.com/office/powerpoint/2010/main" val="293128428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a:xfrm>
            <a:off x="1600200" y="1"/>
            <a:ext cx="9067800" cy="6862763"/>
          </a:xfrm>
        </p:spPr>
        <p:txBody>
          <a:bodyPr/>
          <a:lstStyle/>
          <a:p>
            <a:pPr algn="ctr" eaLnBrk="1" hangingPunct="1">
              <a:defRPr/>
            </a:pPr>
            <a:r>
              <a:rPr lang="en-US" altLang="en-US" dirty="0"/>
              <a:t>P (Cal) sues D (Ore) for state law breach of contract, asking for $100K. D joins an action against P for battery, asking for $25k.</a:t>
            </a:r>
            <a:br>
              <a:rPr lang="en-US" altLang="en-US" dirty="0"/>
            </a:br>
            <a:br>
              <a:rPr lang="en-US" altLang="en-US" dirty="0"/>
            </a:br>
            <a:r>
              <a:rPr lang="en-US" altLang="en-US" dirty="0"/>
              <a:t>P(Cal)</a:t>
            </a:r>
            <a:br>
              <a:rPr lang="en-US" altLang="en-US" dirty="0"/>
            </a:br>
            <a:r>
              <a:rPr lang="en-US" altLang="en-US" sz="1350" dirty="0"/>
              <a:t>state                                     </a:t>
            </a:r>
            <a:r>
              <a:rPr lang="en-US" altLang="en-US" sz="1350" dirty="0" err="1"/>
              <a:t>state</a:t>
            </a:r>
            <a:br>
              <a:rPr lang="en-US" altLang="en-US" sz="1350" dirty="0"/>
            </a:br>
            <a:r>
              <a:rPr lang="en-US" altLang="en-US" sz="1350" dirty="0"/>
              <a:t>breach of contract                   battery</a:t>
            </a:r>
            <a:br>
              <a:rPr lang="en-US" altLang="en-US" dirty="0"/>
            </a:br>
            <a:r>
              <a:rPr lang="en-US" altLang="en-US" dirty="0"/>
              <a:t>   </a:t>
            </a:r>
            <a:br>
              <a:rPr lang="en-US" altLang="en-US" dirty="0"/>
            </a:br>
            <a:r>
              <a:rPr lang="en-US" altLang="en-US" dirty="0"/>
              <a:t>D(Ore)</a:t>
            </a:r>
          </a:p>
        </p:txBody>
      </p:sp>
      <p:cxnSp>
        <p:nvCxnSpPr>
          <p:cNvPr id="4" name="Straight Arrow Connector 3"/>
          <p:cNvCxnSpPr/>
          <p:nvPr/>
        </p:nvCxnSpPr>
        <p:spPr>
          <a:xfrm rot="5400000">
            <a:off x="5114925" y="5143500"/>
            <a:ext cx="1201738" cy="1588"/>
          </a:xfrm>
          <a:prstGeom prst="straightConnector1">
            <a:avLst/>
          </a:prstGeom>
          <a:ln>
            <a:tailEnd type="arrow"/>
          </a:ln>
        </p:spPr>
        <p:style>
          <a:lnRef idx="2">
            <a:schemeClr val="accent3"/>
          </a:lnRef>
          <a:fillRef idx="0">
            <a:schemeClr val="accent3"/>
          </a:fillRef>
          <a:effectRef idx="1">
            <a:schemeClr val="accent3"/>
          </a:effectRef>
          <a:fontRef idx="minor">
            <a:schemeClr val="tx1"/>
          </a:fontRef>
        </p:style>
      </p:cxnSp>
      <p:cxnSp>
        <p:nvCxnSpPr>
          <p:cNvPr id="8" name="Straight Arrow Connector 7"/>
          <p:cNvCxnSpPr/>
          <p:nvPr/>
        </p:nvCxnSpPr>
        <p:spPr>
          <a:xfrm rot="5400000" flipH="1" flipV="1">
            <a:off x="5801519" y="5152231"/>
            <a:ext cx="1200150" cy="1588"/>
          </a:xfrm>
          <a:prstGeom prst="straightConnector1">
            <a:avLst/>
          </a:prstGeom>
          <a:ln>
            <a:tailEnd type="arrow"/>
          </a:ln>
        </p:spPr>
        <p:style>
          <a:lnRef idx="2">
            <a:schemeClr val="accent3"/>
          </a:lnRef>
          <a:fillRef idx="0">
            <a:schemeClr val="accent3"/>
          </a:fillRef>
          <a:effectRef idx="1">
            <a:schemeClr val="accent3"/>
          </a:effectRef>
          <a:fontRef idx="minor">
            <a:schemeClr val="tx1"/>
          </a:fontRef>
        </p:style>
      </p:cxnSp>
    </p:spTree>
    <p:extLst>
      <p:ext uri="{BB962C8B-B14F-4D97-AF65-F5344CB8AC3E}">
        <p14:creationId xmlns:p14="http://schemas.microsoft.com/office/powerpoint/2010/main" val="191306070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a:xfrm>
            <a:off x="1676400" y="1063626"/>
            <a:ext cx="8915400" cy="4708525"/>
          </a:xfrm>
        </p:spPr>
        <p:txBody>
          <a:bodyPr>
            <a:normAutofit fontScale="90000"/>
          </a:bodyPr>
          <a:lstStyle/>
          <a:p>
            <a:pPr algn="l" eaLnBrk="1" hangingPunct="1"/>
            <a:r>
              <a:rPr lang="en-US" altLang="en-US" sz="3600"/>
              <a:t>P (NY) sues D (NJ) for battery asking for $100K. D impleads X (NY) a joint tortfeasor for contribution. </a:t>
            </a:r>
            <a:br>
              <a:rPr lang="en-US" altLang="en-US" sz="3600"/>
            </a:br>
            <a:br>
              <a:rPr lang="en-US" altLang="en-US" sz="3600"/>
            </a:br>
            <a:r>
              <a:rPr lang="en-CA" altLang="en-US" sz="3600"/>
              <a:t>X brings 14(a) claims against P from damages from same accident</a:t>
            </a:r>
            <a:br>
              <a:rPr lang="en-US" altLang="en-US" sz="3600"/>
            </a:br>
            <a:br>
              <a:rPr lang="en-US" altLang="en-US" sz="3600"/>
            </a:br>
            <a:r>
              <a:rPr lang="en-CA" altLang="en-US" sz="3600"/>
              <a:t>P brings compulsory counterclaim against X</a:t>
            </a:r>
            <a:br>
              <a:rPr lang="en-CA" altLang="en-US" sz="3600"/>
            </a:br>
            <a:br>
              <a:rPr lang="en-CA" altLang="en-US" sz="3600"/>
            </a:br>
            <a:endParaRPr lang="en-US" altLang="en-US" sz="3600" b="1"/>
          </a:p>
        </p:txBody>
      </p:sp>
    </p:spTree>
    <p:extLst>
      <p:ext uri="{BB962C8B-B14F-4D97-AF65-F5344CB8AC3E}">
        <p14:creationId xmlns:p14="http://schemas.microsoft.com/office/powerpoint/2010/main" val="163244807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1"/>
          <p:cNvSpPr>
            <a:spLocks noGrp="1"/>
          </p:cNvSpPr>
          <p:nvPr>
            <p:ph type="title"/>
          </p:nvPr>
        </p:nvSpPr>
        <p:spPr>
          <a:xfrm>
            <a:off x="1371600" y="0"/>
            <a:ext cx="9296400" cy="7010400"/>
          </a:xfrm>
        </p:spPr>
        <p:txBody>
          <a:bodyPr/>
          <a:lstStyle/>
          <a:p>
            <a:pPr algn="ctr" eaLnBrk="1" hangingPunct="1"/>
            <a:r>
              <a:rPr lang="en-US" altLang="en-US" dirty="0"/>
              <a:t>P(NY)</a:t>
            </a:r>
            <a:br>
              <a:rPr lang="en-US" altLang="en-US" dirty="0"/>
            </a:br>
            <a:r>
              <a:rPr lang="en-US" altLang="en-US" dirty="0"/>
              <a:t>					</a:t>
            </a:r>
            <a:r>
              <a:rPr lang="en-US" altLang="en-US" sz="1800" dirty="0"/>
              <a:t>battery</a:t>
            </a:r>
            <a:br>
              <a:rPr lang="en-US" altLang="en-US" dirty="0"/>
            </a:br>
            <a:r>
              <a:rPr lang="en-US" altLang="en-US" dirty="0"/>
              <a:t>   </a:t>
            </a:r>
            <a:r>
              <a:rPr lang="en-US" altLang="en-US" sz="2400" dirty="0" err="1"/>
              <a:t>battery</a:t>
            </a:r>
            <a:r>
              <a:rPr lang="en-US" altLang="en-US" dirty="0"/>
              <a:t>      </a:t>
            </a:r>
            <a:r>
              <a:rPr lang="en-US" altLang="en-US" sz="1800" dirty="0" err="1"/>
              <a:t>battery</a:t>
            </a:r>
            <a:r>
              <a:rPr lang="en-US" altLang="en-US" dirty="0"/>
              <a:t> </a:t>
            </a:r>
            <a:br>
              <a:rPr lang="en-US" altLang="en-US" dirty="0"/>
            </a:br>
            <a:br>
              <a:rPr lang="en-US" altLang="en-US" dirty="0"/>
            </a:br>
            <a:r>
              <a:rPr lang="en-US" altLang="en-US" dirty="0"/>
              <a:t>                    D(NJ)  </a:t>
            </a:r>
            <a:r>
              <a:rPr lang="en-US" altLang="en-US" sz="1500" dirty="0"/>
              <a:t>contribution</a:t>
            </a:r>
            <a:r>
              <a:rPr lang="en-US" altLang="en-US" dirty="0"/>
              <a:t>  X(NY)</a:t>
            </a:r>
          </a:p>
        </p:txBody>
      </p:sp>
      <p:sp>
        <p:nvSpPr>
          <p:cNvPr id="3" name="Down Arrow 2"/>
          <p:cNvSpPr/>
          <p:nvPr/>
        </p:nvSpPr>
        <p:spPr>
          <a:xfrm>
            <a:off x="5732586" y="3048000"/>
            <a:ext cx="34925" cy="13716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 name="Right Arrow 3"/>
          <p:cNvSpPr/>
          <p:nvPr/>
        </p:nvSpPr>
        <p:spPr>
          <a:xfrm>
            <a:off x="6867525" y="4800601"/>
            <a:ext cx="742950" cy="20515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cxnSp>
        <p:nvCxnSpPr>
          <p:cNvPr id="6" name="Straight Arrow Connector 5"/>
          <p:cNvCxnSpPr/>
          <p:nvPr/>
        </p:nvCxnSpPr>
        <p:spPr>
          <a:xfrm rot="16200000" flipV="1">
            <a:off x="6896100" y="3076575"/>
            <a:ext cx="1428750" cy="1257300"/>
          </a:xfrm>
          <a:prstGeom prst="straightConnector1">
            <a:avLst/>
          </a:prstGeom>
          <a:ln>
            <a:tailEnd type="arrow"/>
          </a:ln>
        </p:spPr>
        <p:style>
          <a:lnRef idx="2">
            <a:schemeClr val="accent4"/>
          </a:lnRef>
          <a:fillRef idx="0">
            <a:schemeClr val="accent4"/>
          </a:fillRef>
          <a:effectRef idx="1">
            <a:schemeClr val="accent4"/>
          </a:effectRef>
          <a:fontRef idx="minor">
            <a:schemeClr val="tx1"/>
          </a:fontRef>
        </p:style>
      </p:cxnSp>
      <p:cxnSp>
        <p:nvCxnSpPr>
          <p:cNvPr id="8" name="Straight Arrow Connector 7"/>
          <p:cNvCxnSpPr/>
          <p:nvPr/>
        </p:nvCxnSpPr>
        <p:spPr>
          <a:xfrm rot="16200000" flipH="1">
            <a:off x="7124700" y="2819400"/>
            <a:ext cx="1485900" cy="1371600"/>
          </a:xfrm>
          <a:prstGeom prst="straightConnector1">
            <a:avLst/>
          </a:prstGeom>
          <a:ln>
            <a:tailEnd type="arrow"/>
          </a:ln>
        </p:spPr>
        <p:style>
          <a:lnRef idx="3">
            <a:schemeClr val="accent6"/>
          </a:lnRef>
          <a:fillRef idx="0">
            <a:schemeClr val="accent6"/>
          </a:fillRef>
          <a:effectRef idx="2">
            <a:schemeClr val="accent6"/>
          </a:effectRef>
          <a:fontRef idx="minor">
            <a:schemeClr val="tx1"/>
          </a:fontRef>
        </p:style>
      </p:cxnSp>
      <p:sp>
        <p:nvSpPr>
          <p:cNvPr id="45063" name="Rectangle 6"/>
          <p:cNvSpPr>
            <a:spLocks noChangeArrowheads="1"/>
          </p:cNvSpPr>
          <p:nvPr/>
        </p:nvSpPr>
        <p:spPr bwMode="auto">
          <a:xfrm>
            <a:off x="1527175" y="12700"/>
            <a:ext cx="9023350" cy="138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2100"/>
              <a:t>a) over claims by </a:t>
            </a:r>
            <a:r>
              <a:rPr lang="en-US" altLang="en-US" sz="2100" b="1"/>
              <a:t>plaintiffs against persons made parties under Rule 14, 19, 20, or 24 of the Federal Rules of Civil Procedure</a:t>
            </a:r>
            <a:r>
              <a:rPr lang="en-US" altLang="en-US" sz="2100"/>
              <a:t>, or over </a:t>
            </a:r>
            <a:r>
              <a:rPr lang="en-US" altLang="en-US" sz="2100" b="1"/>
              <a:t>claims by persons proposed to be joined as plaintiffs under Rule 19 of such rules, or seeking to intervene as plaintiffs under Rule 24 of such rules</a:t>
            </a:r>
            <a:r>
              <a:rPr lang="en-US" altLang="en-US" sz="2100"/>
              <a:t>, </a:t>
            </a:r>
          </a:p>
        </p:txBody>
      </p:sp>
    </p:spTree>
    <p:extLst>
      <p:ext uri="{BB962C8B-B14F-4D97-AF65-F5344CB8AC3E}">
        <p14:creationId xmlns:p14="http://schemas.microsoft.com/office/powerpoint/2010/main" val="343400153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a:xfrm>
            <a:off x="1524000" y="76200"/>
            <a:ext cx="9144000" cy="6781800"/>
          </a:xfrm>
        </p:spPr>
        <p:txBody>
          <a:bodyPr rtlCol="0">
            <a:normAutofit/>
          </a:bodyPr>
          <a:lstStyle/>
          <a:p>
            <a:pPr algn="ctr">
              <a:defRPr/>
            </a:pPr>
            <a:r>
              <a:rPr lang="en-US" dirty="0"/>
              <a:t>P (NY) sues D1 (NJ) for state law battery asking $100k and D2 (NJ) asking $25K.</a:t>
            </a:r>
            <a:br>
              <a:rPr lang="en-US" dirty="0"/>
            </a:br>
            <a:br>
              <a:rPr lang="en-US" dirty="0"/>
            </a:br>
            <a:r>
              <a:rPr lang="en-US" dirty="0"/>
              <a:t>P(NY)</a:t>
            </a:r>
            <a:br>
              <a:rPr lang="en-US" dirty="0"/>
            </a:br>
            <a:br>
              <a:rPr lang="en-US" dirty="0"/>
            </a:br>
            <a:br>
              <a:rPr lang="en-US" dirty="0"/>
            </a:br>
            <a:r>
              <a:rPr lang="en-US" sz="2325" dirty="0"/>
              <a:t>$100k                $25k</a:t>
            </a:r>
            <a:br>
              <a:rPr lang="en-US" dirty="0"/>
            </a:br>
            <a:r>
              <a:rPr lang="en-US" dirty="0"/>
              <a:t>D1(NJ)  D2(NJ)</a:t>
            </a:r>
            <a:br>
              <a:rPr lang="en-US" dirty="0"/>
            </a:br>
            <a:br>
              <a:rPr lang="en-US" dirty="0"/>
            </a:br>
            <a:r>
              <a:rPr lang="en-US" sz="2100" dirty="0"/>
              <a:t> </a:t>
            </a:r>
            <a:r>
              <a:rPr lang="en-US" sz="2200" dirty="0"/>
              <a:t>(a) over claims by plaintiffs against persons made parties under Rule 14, 19, 20, or 24 of the Federal Rules of Civil Procedure, or over claims by persons proposed to be joined as plaintiffs under Rule 19 of such rules, or seeking to intervene as plaintiffs under Rule 24 of such rules, </a:t>
            </a:r>
            <a:br>
              <a:rPr lang="en-US" sz="2200" dirty="0"/>
            </a:br>
            <a:endParaRPr lang="en-US" sz="2200" dirty="0"/>
          </a:p>
        </p:txBody>
      </p:sp>
      <p:cxnSp>
        <p:nvCxnSpPr>
          <p:cNvPr id="6" name="Straight Arrow Connector 5"/>
          <p:cNvCxnSpPr/>
          <p:nvPr/>
        </p:nvCxnSpPr>
        <p:spPr>
          <a:xfrm rot="5400000">
            <a:off x="4924425" y="2695575"/>
            <a:ext cx="1200150" cy="685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rot="16200000" flipH="1">
            <a:off x="6038850" y="2800350"/>
            <a:ext cx="1200150" cy="62865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0125991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p:cNvSpPr>
            <a:spLocks noGrp="1"/>
          </p:cNvSpPr>
          <p:nvPr>
            <p:ph type="title"/>
          </p:nvPr>
        </p:nvSpPr>
        <p:spPr>
          <a:xfrm>
            <a:off x="1752600" y="1063626"/>
            <a:ext cx="8763000" cy="4822825"/>
          </a:xfrm>
        </p:spPr>
        <p:txBody>
          <a:bodyPr/>
          <a:lstStyle/>
          <a:p>
            <a:pPr algn="l" eaLnBrk="1" hangingPunct="1"/>
            <a:r>
              <a:rPr lang="en-US" altLang="en-US" sz="2800"/>
              <a:t>(b) In any civil action of which the district courts have original jurisdiction founded </a:t>
            </a:r>
            <a:r>
              <a:rPr lang="en-US" altLang="en-US" sz="2800" b="1"/>
              <a:t>solely on section 1332 of this title</a:t>
            </a:r>
            <a:r>
              <a:rPr lang="en-US" altLang="en-US" sz="2800"/>
              <a:t>, the district courts shall not have supplemental jurisdiction under subsection (a) over claims by </a:t>
            </a:r>
            <a:r>
              <a:rPr lang="en-US" altLang="en-US" sz="2800" b="1"/>
              <a:t>plaintiffs against persons made parties under Rule 14, 19, 20, or 24 of the Federal Rules of Civil Procedure</a:t>
            </a:r>
            <a:r>
              <a:rPr lang="en-US" altLang="en-US" sz="2800"/>
              <a:t>, or over </a:t>
            </a:r>
            <a:r>
              <a:rPr lang="en-US" altLang="en-US" sz="2800" b="1"/>
              <a:t>claims by persons proposed to be joined as plaintiffs under Rule 19 of such rules, or seeking to intervene as plaintiffs under Rule 24 of such rules</a:t>
            </a:r>
            <a:r>
              <a:rPr lang="en-US" altLang="en-US" sz="2800"/>
              <a:t>, when exercising supplemental jurisdiction over such claims would be </a:t>
            </a:r>
            <a:r>
              <a:rPr lang="en-US" altLang="en-US" sz="2800" b="1"/>
              <a:t>inconsistent with the jurisdictional requirements of section 1332</a:t>
            </a:r>
            <a:r>
              <a:rPr lang="en-US" altLang="en-US" sz="2800"/>
              <a:t>. </a:t>
            </a:r>
            <a:br>
              <a:rPr lang="en-US" altLang="en-US" sz="2800"/>
            </a:br>
            <a:endParaRPr lang="en-US" altLang="en-US" sz="2800"/>
          </a:p>
        </p:txBody>
      </p:sp>
    </p:spTree>
    <p:extLst>
      <p:ext uri="{BB962C8B-B14F-4D97-AF65-F5344CB8AC3E}">
        <p14:creationId xmlns:p14="http://schemas.microsoft.com/office/powerpoint/2010/main" val="203978492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2895600" y="0"/>
            <a:ext cx="6629400" cy="6858000"/>
          </a:xfrm>
        </p:spPr>
        <p:txBody>
          <a:bodyPr rtlCol="0">
            <a:normAutofit/>
          </a:bodyPr>
          <a:lstStyle/>
          <a:p>
            <a:pPr algn="ctr">
              <a:defRPr/>
            </a:pPr>
            <a:r>
              <a:rPr lang="en-US" sz="2700" dirty="0"/>
              <a:t>P1 (NY) sues D (NJ) under state law battery for $100k and joins with P2 (NY) who sues D for $25K. </a:t>
            </a:r>
            <a:br>
              <a:rPr lang="en-US" dirty="0"/>
            </a:br>
            <a:r>
              <a:rPr lang="en-US" dirty="0"/>
              <a:t>P1(NY)  P2(NY)</a:t>
            </a:r>
            <a:br>
              <a:rPr lang="en-US" dirty="0"/>
            </a:br>
            <a:br>
              <a:rPr lang="en-US" dirty="0"/>
            </a:br>
            <a:r>
              <a:rPr lang="en-US" sz="2325" dirty="0"/>
              <a:t>$100k        $25k</a:t>
            </a:r>
            <a:br>
              <a:rPr lang="en-US" sz="2325" dirty="0"/>
            </a:br>
            <a:br>
              <a:rPr lang="en-US" dirty="0"/>
            </a:br>
            <a:r>
              <a:rPr lang="en-US" dirty="0"/>
              <a:t>D(NJ) </a:t>
            </a:r>
            <a:br>
              <a:rPr lang="en-US" sz="2400" dirty="0"/>
            </a:br>
            <a:r>
              <a:rPr lang="en-US" sz="2400" dirty="0"/>
              <a:t> </a:t>
            </a:r>
            <a:r>
              <a:rPr lang="en-US" sz="2100" dirty="0"/>
              <a:t>(a) over claims by plaintiffs against persons made parties under Rule 14, 19, 20, or 24 of the Federal Rules of Civil Procedure, or over claims by persons proposed to be joined as plaintiffs under Rule 19 of such rules, or seeking to intervene as plaintiffs under Rule 24 of such rules, </a:t>
            </a:r>
            <a:br>
              <a:rPr lang="en-US" sz="2100" dirty="0"/>
            </a:br>
            <a:endParaRPr lang="en-US" sz="2100" dirty="0"/>
          </a:p>
        </p:txBody>
      </p:sp>
      <p:cxnSp>
        <p:nvCxnSpPr>
          <p:cNvPr id="4" name="Straight Arrow Connector 3"/>
          <p:cNvCxnSpPr/>
          <p:nvPr/>
        </p:nvCxnSpPr>
        <p:spPr>
          <a:xfrm rot="16200000" flipH="1">
            <a:off x="5181600" y="2743200"/>
            <a:ext cx="1200150" cy="51435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 name="Straight Arrow Connector 5"/>
          <p:cNvCxnSpPr/>
          <p:nvPr/>
        </p:nvCxnSpPr>
        <p:spPr>
          <a:xfrm rot="5400000">
            <a:off x="5953125" y="2714625"/>
            <a:ext cx="1257300" cy="62865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4415308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le 1"/>
          <p:cNvSpPr>
            <a:spLocks noGrp="1"/>
          </p:cNvSpPr>
          <p:nvPr>
            <p:ph type="title"/>
          </p:nvPr>
        </p:nvSpPr>
        <p:spPr>
          <a:xfrm>
            <a:off x="2781300" y="1063626"/>
            <a:ext cx="6400800" cy="4594225"/>
          </a:xfrm>
        </p:spPr>
        <p:txBody>
          <a:bodyPr/>
          <a:lstStyle/>
          <a:p>
            <a:pPr eaLnBrk="1" hangingPunct="1"/>
            <a:r>
              <a:rPr lang="en-US" altLang="en-US"/>
              <a:t>Exxon Corp. v. Allapattah</a:t>
            </a:r>
            <a:br>
              <a:rPr lang="en-US" altLang="en-US"/>
            </a:br>
            <a:r>
              <a:rPr lang="en-US" altLang="en-US"/>
              <a:t>(U.S. 2005)</a:t>
            </a:r>
          </a:p>
        </p:txBody>
      </p:sp>
    </p:spTree>
    <p:extLst>
      <p:ext uri="{BB962C8B-B14F-4D97-AF65-F5344CB8AC3E}">
        <p14:creationId xmlns:p14="http://schemas.microsoft.com/office/powerpoint/2010/main" val="355865947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2895600" y="0"/>
            <a:ext cx="6629400" cy="6858000"/>
          </a:xfrm>
        </p:spPr>
        <p:txBody>
          <a:bodyPr rtlCol="0">
            <a:normAutofit/>
          </a:bodyPr>
          <a:lstStyle/>
          <a:p>
            <a:pPr algn="ctr">
              <a:defRPr/>
            </a:pPr>
            <a:r>
              <a:rPr lang="en-US" sz="2700" dirty="0"/>
              <a:t>P1 (NY) sues D (NJ) under state law battery for $100k. D makes a motion to join P2 (NY), who has a claim against D for $25K, as a </a:t>
            </a:r>
            <a:r>
              <a:rPr lang="en-US" sz="2700" i="1" dirty="0"/>
              <a:t>necessary </a:t>
            </a:r>
            <a:r>
              <a:rPr lang="en-US" sz="2700" dirty="0"/>
              <a:t>party</a:t>
            </a:r>
            <a:br>
              <a:rPr lang="en-US" dirty="0"/>
            </a:br>
            <a:r>
              <a:rPr lang="en-US" dirty="0"/>
              <a:t>P1(NY)  P2(NY)</a:t>
            </a:r>
            <a:br>
              <a:rPr lang="en-US" dirty="0"/>
            </a:br>
            <a:r>
              <a:rPr lang="en-US" sz="3600" i="1" dirty="0"/>
              <a:t>R. 19</a:t>
            </a:r>
            <a:br>
              <a:rPr lang="en-US" sz="3600" i="1" dirty="0"/>
            </a:br>
            <a:r>
              <a:rPr lang="en-US" sz="2325" dirty="0"/>
              <a:t>$100k        $25k</a:t>
            </a:r>
            <a:br>
              <a:rPr lang="en-US" sz="2325" dirty="0"/>
            </a:br>
            <a:br>
              <a:rPr lang="en-US" dirty="0"/>
            </a:br>
            <a:r>
              <a:rPr lang="en-US" dirty="0"/>
              <a:t>D(NJ) </a:t>
            </a:r>
            <a:br>
              <a:rPr lang="en-US" sz="2400" dirty="0"/>
            </a:br>
            <a:r>
              <a:rPr lang="en-US" sz="2400" dirty="0"/>
              <a:t> </a:t>
            </a:r>
            <a:r>
              <a:rPr lang="en-US" sz="2100" dirty="0"/>
              <a:t>(a) over claims by plaintiffs against persons made parties under Rule 14, 19, 20, or 24 of the Federal Rules of Civil Procedure, or over claims by persons proposed to be joined as plaintiffs under Rule 19 of such rules, or seeking to intervene as plaintiffs under Rule 24 of such rules, </a:t>
            </a:r>
            <a:br>
              <a:rPr lang="en-US" sz="2100" dirty="0"/>
            </a:br>
            <a:endParaRPr lang="en-US" sz="2100" dirty="0"/>
          </a:p>
        </p:txBody>
      </p:sp>
      <p:cxnSp>
        <p:nvCxnSpPr>
          <p:cNvPr id="4" name="Straight Arrow Connector 3"/>
          <p:cNvCxnSpPr/>
          <p:nvPr/>
        </p:nvCxnSpPr>
        <p:spPr>
          <a:xfrm rot="16200000" flipH="1">
            <a:off x="5219700" y="3009900"/>
            <a:ext cx="1200150" cy="51435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 name="Straight Arrow Connector 5"/>
          <p:cNvCxnSpPr/>
          <p:nvPr/>
        </p:nvCxnSpPr>
        <p:spPr>
          <a:xfrm rot="5400000">
            <a:off x="6010275" y="2924175"/>
            <a:ext cx="1257300" cy="62865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7539469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itle 1"/>
          <p:cNvSpPr>
            <a:spLocks noGrp="1"/>
          </p:cNvSpPr>
          <p:nvPr>
            <p:ph type="title"/>
          </p:nvPr>
        </p:nvSpPr>
        <p:spPr>
          <a:xfrm>
            <a:off x="3009900" y="1063626"/>
            <a:ext cx="6172200" cy="4708525"/>
          </a:xfrm>
        </p:spPr>
        <p:txBody>
          <a:bodyPr/>
          <a:lstStyle/>
          <a:p>
            <a:pPr algn="ctr" eaLnBrk="1" hangingPunct="1"/>
            <a:r>
              <a:rPr lang="en-US" altLang="en-US" dirty="0"/>
              <a:t>P1(NY) sues D (NJ) for $100k and joins with P2 (NJ) who sues D for $100K</a:t>
            </a:r>
            <a:br>
              <a:rPr lang="en-US" altLang="en-US" dirty="0"/>
            </a:br>
            <a:br>
              <a:rPr lang="en-US" altLang="en-US" dirty="0"/>
            </a:br>
            <a:r>
              <a:rPr lang="en-US" altLang="en-US" dirty="0"/>
              <a:t>P1(NY)   P2(NJ)</a:t>
            </a:r>
            <a:br>
              <a:rPr lang="en-US" altLang="en-US" dirty="0"/>
            </a:br>
            <a:r>
              <a:rPr lang="en-US" altLang="en-US" sz="2100" dirty="0"/>
              <a:t>$100k           $100k</a:t>
            </a:r>
            <a:br>
              <a:rPr lang="en-US" altLang="en-US" dirty="0"/>
            </a:br>
            <a:br>
              <a:rPr lang="en-US" altLang="en-US" dirty="0"/>
            </a:br>
            <a:r>
              <a:rPr lang="en-US" altLang="en-US" dirty="0"/>
              <a:t>D(NJ)</a:t>
            </a:r>
            <a:endParaRPr lang="en-US" altLang="en-US" sz="2400" dirty="0"/>
          </a:p>
        </p:txBody>
      </p:sp>
      <p:cxnSp>
        <p:nvCxnSpPr>
          <p:cNvPr id="4" name="Straight Arrow Connector 3"/>
          <p:cNvCxnSpPr/>
          <p:nvPr/>
        </p:nvCxnSpPr>
        <p:spPr>
          <a:xfrm rot="16200000" flipH="1">
            <a:off x="5172075" y="4276725"/>
            <a:ext cx="914400" cy="74295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 name="Straight Arrow Connector 5"/>
          <p:cNvCxnSpPr/>
          <p:nvPr/>
        </p:nvCxnSpPr>
        <p:spPr>
          <a:xfrm rot="5400000">
            <a:off x="6181725" y="4346575"/>
            <a:ext cx="914400" cy="62865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6732178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Title 1"/>
          <p:cNvSpPr>
            <a:spLocks noGrp="1"/>
          </p:cNvSpPr>
          <p:nvPr>
            <p:ph type="title"/>
          </p:nvPr>
        </p:nvSpPr>
        <p:spPr>
          <a:xfrm>
            <a:off x="1951038" y="1131889"/>
            <a:ext cx="8088312" cy="4651375"/>
          </a:xfrm>
        </p:spPr>
        <p:txBody>
          <a:bodyPr/>
          <a:lstStyle/>
          <a:p>
            <a:pPr eaLnBrk="1" hangingPunct="1"/>
            <a:r>
              <a:rPr lang="en-US" altLang="en-US"/>
              <a:t>P1(NY) sues D1 (NJ) for $100k. P1 joins with P2 (NY) who sues D2(NJ) for $25k. </a:t>
            </a:r>
            <a:br>
              <a:rPr lang="en-US" altLang="en-US"/>
            </a:br>
            <a:endParaRPr lang="en-US" altLang="en-US"/>
          </a:p>
        </p:txBody>
      </p:sp>
    </p:spTree>
    <p:extLst>
      <p:ext uri="{BB962C8B-B14F-4D97-AF65-F5344CB8AC3E}">
        <p14:creationId xmlns:p14="http://schemas.microsoft.com/office/powerpoint/2010/main" val="23332284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Title 1"/>
          <p:cNvSpPr>
            <a:spLocks noGrp="1"/>
          </p:cNvSpPr>
          <p:nvPr>
            <p:ph type="title"/>
          </p:nvPr>
        </p:nvSpPr>
        <p:spPr>
          <a:xfrm>
            <a:off x="1752600" y="1063626"/>
            <a:ext cx="8839200" cy="4765675"/>
          </a:xfrm>
        </p:spPr>
        <p:txBody>
          <a:bodyPr>
            <a:normAutofit fontScale="90000"/>
          </a:bodyPr>
          <a:lstStyle/>
          <a:p>
            <a:pPr algn="l" eaLnBrk="1" hangingPunct="1"/>
            <a:r>
              <a:rPr lang="en-US" altLang="en-US" sz="3200" b="1"/>
              <a:t>Rule 24. Intervention</a:t>
            </a:r>
            <a:br>
              <a:rPr lang="en-US" altLang="en-US" sz="3200"/>
            </a:br>
            <a:br>
              <a:rPr lang="en-US" altLang="en-US" sz="3200"/>
            </a:br>
            <a:r>
              <a:rPr lang="en-US" altLang="en-US" sz="3200"/>
              <a:t>(a) Intervention of Right.  On timely motion, the court must permit anyone to intervene who:</a:t>
            </a:r>
            <a:br>
              <a:rPr lang="en-US" altLang="en-US" sz="3200"/>
            </a:br>
            <a:r>
              <a:rPr lang="en-US" altLang="en-US" sz="3200"/>
              <a:t>    (1) is given an unconditional right to intervene by a federal statute; or</a:t>
            </a:r>
            <a:br>
              <a:rPr lang="en-US" altLang="en-US" sz="3200"/>
            </a:br>
            <a:r>
              <a:rPr lang="en-US" altLang="en-US" sz="3200"/>
              <a:t>    (2) claims an interest relating to the property or transaction that is the subject of the action, and is so situated that disposing of the action may as a practical matter impair or impede the movant’s ability to protect its interest, unless existing parties adequately represent that interest. </a:t>
            </a:r>
            <a:br>
              <a:rPr lang="en-US" altLang="en-US" sz="3200"/>
            </a:br>
            <a:endParaRPr lang="en-US" altLang="en-US" sz="3200"/>
          </a:p>
        </p:txBody>
      </p:sp>
    </p:spTree>
    <p:extLst>
      <p:ext uri="{BB962C8B-B14F-4D97-AF65-F5344CB8AC3E}">
        <p14:creationId xmlns:p14="http://schemas.microsoft.com/office/powerpoint/2010/main" val="321174696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2895600" y="0"/>
            <a:ext cx="6629400" cy="6858000"/>
          </a:xfrm>
        </p:spPr>
        <p:txBody>
          <a:bodyPr rtlCol="0">
            <a:normAutofit/>
          </a:bodyPr>
          <a:lstStyle/>
          <a:p>
            <a:pPr algn="ctr">
              <a:defRPr/>
            </a:pPr>
            <a:r>
              <a:rPr lang="en-US" dirty="0"/>
              <a:t>P1(NY)  P2(NY)</a:t>
            </a:r>
            <a:br>
              <a:rPr lang="en-US" dirty="0"/>
            </a:br>
            <a:r>
              <a:rPr lang="en-US" sz="2325" dirty="0"/>
              <a:t>$100k        $25k</a:t>
            </a:r>
            <a:br>
              <a:rPr lang="en-US" sz="2325" dirty="0"/>
            </a:br>
            <a:br>
              <a:rPr lang="en-US" sz="2325" dirty="0"/>
            </a:br>
            <a:br>
              <a:rPr lang="en-US" sz="2325" dirty="0"/>
            </a:br>
            <a:br>
              <a:rPr lang="en-US" dirty="0"/>
            </a:br>
            <a:r>
              <a:rPr lang="en-US" dirty="0"/>
              <a:t>D1(NJ)   D2(NJ)</a:t>
            </a:r>
            <a:br>
              <a:rPr lang="en-US" sz="2400" dirty="0"/>
            </a:br>
            <a:r>
              <a:rPr lang="en-US" sz="2400" dirty="0"/>
              <a:t> </a:t>
            </a:r>
            <a:r>
              <a:rPr lang="en-US" sz="2100" dirty="0"/>
              <a:t>(a) over claims by plaintiffs against persons made parties under Rule 14, 19, 20, or 24 of the Federal Rules of Civil Procedure, or over claims by persons proposed to be joined as plaintiffs under Rule 19 of such rules, or seeking to intervene as plaintiffs under Rule 24 of such rules, </a:t>
            </a:r>
            <a:br>
              <a:rPr lang="en-US" sz="2100" dirty="0"/>
            </a:br>
            <a:endParaRPr lang="en-US" sz="2100" dirty="0"/>
          </a:p>
        </p:txBody>
      </p:sp>
      <p:cxnSp>
        <p:nvCxnSpPr>
          <p:cNvPr id="4" name="Straight Arrow Connector 3"/>
          <p:cNvCxnSpPr/>
          <p:nvPr/>
        </p:nvCxnSpPr>
        <p:spPr>
          <a:xfrm>
            <a:off x="5691188" y="1676400"/>
            <a:ext cx="1166812" cy="1600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 name="Straight Arrow Connector 5"/>
          <p:cNvCxnSpPr/>
          <p:nvPr/>
        </p:nvCxnSpPr>
        <p:spPr>
          <a:xfrm flipH="1">
            <a:off x="5691189" y="1701800"/>
            <a:ext cx="1177925" cy="1574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5150492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le 1"/>
          <p:cNvSpPr>
            <a:spLocks noGrp="1"/>
          </p:cNvSpPr>
          <p:nvPr>
            <p:ph type="title"/>
          </p:nvPr>
        </p:nvSpPr>
        <p:spPr>
          <a:xfrm>
            <a:off x="1981200" y="274638"/>
            <a:ext cx="8229600" cy="6354762"/>
          </a:xfrm>
        </p:spPr>
        <p:txBody>
          <a:bodyPr/>
          <a:lstStyle/>
          <a:p>
            <a:r>
              <a:rPr lang="en-US" altLang="en-US"/>
              <a:t>recap of supplemental jurisdiction for diversity cases with co-plaintiffs and co-defendants…</a:t>
            </a:r>
          </a:p>
        </p:txBody>
      </p:sp>
    </p:spTree>
    <p:extLst>
      <p:ext uri="{BB962C8B-B14F-4D97-AF65-F5344CB8AC3E}">
        <p14:creationId xmlns:p14="http://schemas.microsoft.com/office/powerpoint/2010/main" val="1389592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itle 1"/>
          <p:cNvSpPr>
            <a:spLocks noGrp="1"/>
          </p:cNvSpPr>
          <p:nvPr>
            <p:ph type="title"/>
          </p:nvPr>
        </p:nvSpPr>
        <p:spPr>
          <a:xfrm>
            <a:off x="3009900" y="1063626"/>
            <a:ext cx="6172200" cy="4708525"/>
          </a:xfrm>
        </p:spPr>
        <p:txBody>
          <a:bodyPr/>
          <a:lstStyle/>
          <a:p>
            <a:pPr algn="ctr" eaLnBrk="1" hangingPunct="1"/>
            <a:r>
              <a:rPr lang="en-US" altLang="en-US" dirty="0"/>
              <a:t>No</a:t>
            </a:r>
            <a:br>
              <a:rPr lang="en-US" altLang="en-US" dirty="0"/>
            </a:br>
            <a:r>
              <a:rPr lang="en-US" altLang="en-US" dirty="0"/>
              <a:t> </a:t>
            </a:r>
            <a:br>
              <a:rPr lang="en-US" altLang="en-US" dirty="0"/>
            </a:br>
            <a:r>
              <a:rPr lang="en-US" altLang="en-US" dirty="0"/>
              <a:t>P1(NY)   P2(NJ)</a:t>
            </a:r>
            <a:br>
              <a:rPr lang="en-US" altLang="en-US" dirty="0"/>
            </a:br>
            <a:r>
              <a:rPr lang="en-US" altLang="en-US" sz="2100" dirty="0"/>
              <a:t>$100k           $100k</a:t>
            </a:r>
            <a:br>
              <a:rPr lang="en-US" altLang="en-US" dirty="0"/>
            </a:br>
            <a:br>
              <a:rPr lang="en-US" altLang="en-US" dirty="0"/>
            </a:br>
            <a:r>
              <a:rPr lang="en-US" altLang="en-US" dirty="0"/>
              <a:t>D(NJ)</a:t>
            </a:r>
            <a:endParaRPr lang="en-US" altLang="en-US" sz="2400" dirty="0"/>
          </a:p>
        </p:txBody>
      </p:sp>
      <p:cxnSp>
        <p:nvCxnSpPr>
          <p:cNvPr id="4" name="Straight Arrow Connector 3"/>
          <p:cNvCxnSpPr/>
          <p:nvPr/>
        </p:nvCxnSpPr>
        <p:spPr>
          <a:xfrm rot="16200000" flipH="1">
            <a:off x="5245100" y="3819525"/>
            <a:ext cx="914400" cy="74295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 name="Straight Arrow Connector 5"/>
          <p:cNvCxnSpPr/>
          <p:nvPr/>
        </p:nvCxnSpPr>
        <p:spPr>
          <a:xfrm rot="5400000">
            <a:off x="6181725" y="3871913"/>
            <a:ext cx="914400" cy="62865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7426439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Title 1"/>
          <p:cNvSpPr>
            <a:spLocks noGrp="1"/>
          </p:cNvSpPr>
          <p:nvPr>
            <p:ph type="title"/>
          </p:nvPr>
        </p:nvSpPr>
        <p:spPr>
          <a:xfrm>
            <a:off x="3009900" y="1063626"/>
            <a:ext cx="6172200" cy="4708525"/>
          </a:xfrm>
        </p:spPr>
        <p:txBody>
          <a:bodyPr/>
          <a:lstStyle/>
          <a:p>
            <a:pPr algn="ctr" eaLnBrk="1" hangingPunct="1"/>
            <a:r>
              <a:rPr lang="en-US" altLang="en-US" dirty="0"/>
              <a:t>Yes</a:t>
            </a:r>
            <a:br>
              <a:rPr lang="en-US" altLang="en-US" dirty="0"/>
            </a:br>
            <a:br>
              <a:rPr lang="en-US" altLang="en-US" dirty="0"/>
            </a:br>
            <a:r>
              <a:rPr lang="en-US" altLang="en-US" dirty="0"/>
              <a:t>P1(NY)   P2(NY)</a:t>
            </a:r>
            <a:br>
              <a:rPr lang="en-US" altLang="en-US" dirty="0"/>
            </a:br>
            <a:r>
              <a:rPr lang="en-US" altLang="en-US" sz="2100" dirty="0"/>
              <a:t>$100k                $25k</a:t>
            </a:r>
            <a:br>
              <a:rPr lang="en-US" altLang="en-US" dirty="0"/>
            </a:br>
            <a:br>
              <a:rPr lang="en-US" altLang="en-US" dirty="0"/>
            </a:br>
            <a:r>
              <a:rPr lang="en-US" altLang="en-US" dirty="0"/>
              <a:t>D(NJ)</a:t>
            </a:r>
            <a:endParaRPr lang="en-US" altLang="en-US" sz="2400" dirty="0"/>
          </a:p>
        </p:txBody>
      </p:sp>
      <p:cxnSp>
        <p:nvCxnSpPr>
          <p:cNvPr id="4" name="Straight Arrow Connector 3"/>
          <p:cNvCxnSpPr/>
          <p:nvPr/>
        </p:nvCxnSpPr>
        <p:spPr>
          <a:xfrm rot="16200000" flipH="1">
            <a:off x="5019675" y="3817938"/>
            <a:ext cx="914400" cy="74295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 name="Straight Arrow Connector 5"/>
          <p:cNvCxnSpPr/>
          <p:nvPr/>
        </p:nvCxnSpPr>
        <p:spPr>
          <a:xfrm rot="5400000">
            <a:off x="6257925" y="3873500"/>
            <a:ext cx="914400" cy="62865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40200183"/>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a:xfrm>
            <a:off x="1524000" y="76200"/>
            <a:ext cx="9144000" cy="6781800"/>
          </a:xfrm>
        </p:spPr>
        <p:txBody>
          <a:bodyPr rtlCol="0">
            <a:normAutofit/>
          </a:bodyPr>
          <a:lstStyle/>
          <a:p>
            <a:pPr algn="ctr">
              <a:defRPr/>
            </a:pPr>
            <a:r>
              <a:rPr lang="en-US" dirty="0"/>
              <a:t>No</a:t>
            </a:r>
            <a:br>
              <a:rPr lang="en-US" dirty="0"/>
            </a:br>
            <a:br>
              <a:rPr lang="en-US" dirty="0"/>
            </a:br>
            <a:r>
              <a:rPr lang="en-US" dirty="0"/>
              <a:t>P(NY)</a:t>
            </a:r>
            <a:br>
              <a:rPr lang="en-US" dirty="0"/>
            </a:br>
            <a:br>
              <a:rPr lang="en-US" dirty="0"/>
            </a:br>
            <a:br>
              <a:rPr lang="en-US" dirty="0"/>
            </a:br>
            <a:r>
              <a:rPr lang="en-US" sz="2325" dirty="0"/>
              <a:t>$100k                $100k</a:t>
            </a:r>
            <a:br>
              <a:rPr lang="en-US" dirty="0"/>
            </a:br>
            <a:r>
              <a:rPr lang="en-US" dirty="0"/>
              <a:t>D1(NJ)  D2(NY)</a:t>
            </a:r>
            <a:br>
              <a:rPr lang="en-US" dirty="0"/>
            </a:br>
            <a:br>
              <a:rPr lang="en-US" dirty="0"/>
            </a:br>
            <a:endParaRPr lang="en-US" sz="2200" dirty="0"/>
          </a:p>
        </p:txBody>
      </p:sp>
      <p:cxnSp>
        <p:nvCxnSpPr>
          <p:cNvPr id="6" name="Straight Arrow Connector 5"/>
          <p:cNvCxnSpPr/>
          <p:nvPr/>
        </p:nvCxnSpPr>
        <p:spPr>
          <a:xfrm rot="5400000">
            <a:off x="4848225" y="3124200"/>
            <a:ext cx="1200150" cy="685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rot="16200000" flipH="1">
            <a:off x="6115050" y="3152775"/>
            <a:ext cx="1200150" cy="62865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0345967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a:xfrm>
            <a:off x="1524000" y="76200"/>
            <a:ext cx="9144000" cy="6781800"/>
          </a:xfrm>
        </p:spPr>
        <p:txBody>
          <a:bodyPr rtlCol="0">
            <a:normAutofit/>
          </a:bodyPr>
          <a:lstStyle/>
          <a:p>
            <a:pPr algn="ctr">
              <a:defRPr/>
            </a:pPr>
            <a:r>
              <a:rPr lang="en-US" dirty="0"/>
              <a:t>No</a:t>
            </a:r>
            <a:br>
              <a:rPr lang="en-US" dirty="0"/>
            </a:br>
            <a:br>
              <a:rPr lang="en-US" dirty="0"/>
            </a:br>
            <a:r>
              <a:rPr lang="en-US" dirty="0"/>
              <a:t>P(NY)</a:t>
            </a:r>
            <a:br>
              <a:rPr lang="en-US" dirty="0"/>
            </a:br>
            <a:br>
              <a:rPr lang="en-US" dirty="0"/>
            </a:br>
            <a:br>
              <a:rPr lang="en-US" dirty="0"/>
            </a:br>
            <a:r>
              <a:rPr lang="en-US" sz="2325" dirty="0"/>
              <a:t>$100k                $25k</a:t>
            </a:r>
            <a:br>
              <a:rPr lang="en-US" dirty="0"/>
            </a:br>
            <a:r>
              <a:rPr lang="en-US" dirty="0"/>
              <a:t>D1(NJ)  D2(NJ)</a:t>
            </a:r>
            <a:br>
              <a:rPr lang="en-US" dirty="0"/>
            </a:br>
            <a:br>
              <a:rPr lang="en-US" dirty="0"/>
            </a:br>
            <a:endParaRPr lang="en-US" sz="2200" dirty="0"/>
          </a:p>
        </p:txBody>
      </p:sp>
      <p:cxnSp>
        <p:nvCxnSpPr>
          <p:cNvPr id="6" name="Straight Arrow Connector 5"/>
          <p:cNvCxnSpPr/>
          <p:nvPr/>
        </p:nvCxnSpPr>
        <p:spPr>
          <a:xfrm rot="5400000">
            <a:off x="4848225" y="3124200"/>
            <a:ext cx="1200150" cy="685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rot="16200000" flipH="1">
            <a:off x="6115050" y="3152775"/>
            <a:ext cx="1200150" cy="62865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90508623"/>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Title 1"/>
          <p:cNvSpPr>
            <a:spLocks noGrp="1"/>
          </p:cNvSpPr>
          <p:nvPr>
            <p:ph type="title"/>
          </p:nvPr>
        </p:nvSpPr>
        <p:spPr>
          <a:xfrm>
            <a:off x="1981200" y="1063626"/>
            <a:ext cx="8229600" cy="4708525"/>
          </a:xfrm>
        </p:spPr>
        <p:txBody>
          <a:bodyPr>
            <a:normAutofit fontScale="90000"/>
          </a:bodyPr>
          <a:lstStyle/>
          <a:p>
            <a:pPr algn="ctr" eaLnBrk="1" hangingPunct="1"/>
            <a:r>
              <a:rPr lang="en-US" altLang="en-US" sz="2700" dirty="0"/>
              <a:t>P(Cal) sues D(Cal) in state court in Cal under 42 U.S.C. </a:t>
            </a:r>
            <a:r>
              <a:rPr lang="en-US" altLang="en-US" sz="2700" dirty="0">
                <a:latin typeface="WP TypographicSymbols"/>
              </a:rPr>
              <a:t>§ </a:t>
            </a:r>
            <a:r>
              <a:rPr lang="en-US" altLang="en-US" sz="2700" dirty="0"/>
              <a:t>1983 for violations of his civil right.</a:t>
            </a:r>
            <a:br>
              <a:rPr lang="en-US" altLang="en-US" sz="2700" dirty="0"/>
            </a:br>
            <a:r>
              <a:rPr lang="en-US" altLang="en-US" sz="2700" dirty="0"/>
              <a:t>Joined to the action is an unrelated state law breach of contract action against D.</a:t>
            </a:r>
            <a:br>
              <a:rPr lang="en-US" altLang="en-US" sz="2700" dirty="0"/>
            </a:br>
            <a:r>
              <a:rPr lang="en-US" altLang="en-US" sz="2700" dirty="0"/>
              <a:t>May D successfully remove?</a:t>
            </a:r>
            <a:br>
              <a:rPr lang="en-US" altLang="en-US" dirty="0"/>
            </a:br>
            <a:r>
              <a:rPr lang="en-US" altLang="en-US" dirty="0"/>
              <a:t>P(Cal)</a:t>
            </a:r>
            <a:br>
              <a:rPr lang="en-US" altLang="en-US" dirty="0"/>
            </a:br>
            <a:r>
              <a:rPr lang="en-US" altLang="en-US" sz="1800" dirty="0"/>
              <a:t>federal    state</a:t>
            </a:r>
            <a:br>
              <a:rPr lang="en-US" altLang="en-US" sz="1800" dirty="0"/>
            </a:br>
            <a:r>
              <a:rPr lang="en-US" altLang="en-US" sz="1800" dirty="0"/>
              <a:t>civil rights   contract</a:t>
            </a:r>
            <a:br>
              <a:rPr lang="en-US" altLang="en-US" sz="1800" dirty="0"/>
            </a:br>
            <a:br>
              <a:rPr lang="en-US" altLang="en-US" sz="1800" dirty="0"/>
            </a:br>
            <a:br>
              <a:rPr lang="en-US" altLang="en-US" sz="1800" dirty="0"/>
            </a:br>
            <a:br>
              <a:rPr lang="en-US" altLang="en-US" sz="1800" dirty="0"/>
            </a:br>
            <a:br>
              <a:rPr lang="en-US" altLang="en-US" dirty="0"/>
            </a:br>
            <a:r>
              <a:rPr lang="en-US" altLang="en-US" dirty="0"/>
              <a:t>D(Cal)</a:t>
            </a:r>
          </a:p>
        </p:txBody>
      </p:sp>
      <p:cxnSp>
        <p:nvCxnSpPr>
          <p:cNvPr id="4" name="Straight Arrow Connector 3"/>
          <p:cNvCxnSpPr/>
          <p:nvPr/>
        </p:nvCxnSpPr>
        <p:spPr>
          <a:xfrm rot="5400000">
            <a:off x="5124451" y="4686301"/>
            <a:ext cx="1028700" cy="3175"/>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5" name="Straight Arrow Connector 4"/>
          <p:cNvCxnSpPr/>
          <p:nvPr/>
        </p:nvCxnSpPr>
        <p:spPr>
          <a:xfrm rot="5400000">
            <a:off x="6040438" y="4684713"/>
            <a:ext cx="1028700" cy="3175"/>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79578244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1"/>
          <p:cNvSpPr>
            <a:spLocks noGrp="1"/>
          </p:cNvSpPr>
          <p:nvPr>
            <p:ph type="title"/>
          </p:nvPr>
        </p:nvSpPr>
        <p:spPr>
          <a:xfrm>
            <a:off x="1649414" y="1063626"/>
            <a:ext cx="9018587" cy="4937125"/>
          </a:xfrm>
        </p:spPr>
        <p:txBody>
          <a:bodyPr>
            <a:normAutofit fontScale="90000"/>
          </a:bodyPr>
          <a:lstStyle/>
          <a:p>
            <a:pPr algn="l" eaLnBrk="1" hangingPunct="1"/>
            <a:r>
              <a:rPr lang="en-US" altLang="en-US" sz="2400" b="1"/>
              <a:t>28 U.S.C. § 1441. - Actions removable generally</a:t>
            </a:r>
            <a:br>
              <a:rPr lang="en-US" altLang="en-US" sz="2400" b="1"/>
            </a:br>
            <a:r>
              <a:rPr lang="en-US" altLang="en-US" sz="2400"/>
              <a:t>(c) Joinder of Federal law claims and State law claims.--(1) If a civil action includes—</a:t>
            </a:r>
            <a:br>
              <a:rPr lang="en-US" altLang="en-US" sz="2400"/>
            </a:br>
            <a:r>
              <a:rPr lang="en-US" altLang="en-US" sz="2400"/>
              <a:t>(A) a claim arising under the Constitution, laws, or treaties of the United States (within the meaning of section 1331 of this title), and</a:t>
            </a:r>
            <a:br>
              <a:rPr lang="en-US" altLang="en-US" sz="2400"/>
            </a:br>
            <a:r>
              <a:rPr lang="en-US" altLang="en-US" sz="2400"/>
              <a:t>(B) a claim not within the original or supplemental jurisdiction of the district court or a claim that has been made nonremovable by statute, the entire action may be removed if the action would be removable without the inclusion of the claim described in subparagraph (B).</a:t>
            </a:r>
            <a:br>
              <a:rPr lang="en-US" altLang="en-US" sz="2400"/>
            </a:br>
            <a:r>
              <a:rPr lang="en-US" altLang="en-US" sz="2400"/>
              <a:t>(2) Upon removal of an action described in paragraph (1), the district court shall sever from the action all claims described in paragraph (1)(B) and shall remand the severed claims to the State court from which the action was removed. Only defendants against whom a claim described in paragraph (1)(A) has been asserted are required to join in or consent to the removal under paragraph (1).</a:t>
            </a:r>
            <a:br>
              <a:rPr lang="en-US" altLang="en-US" sz="1800"/>
            </a:br>
            <a:endParaRPr lang="en-US" altLang="en-US" sz="1800"/>
          </a:p>
        </p:txBody>
      </p:sp>
    </p:spTree>
    <p:extLst>
      <p:ext uri="{BB962C8B-B14F-4D97-AF65-F5344CB8AC3E}">
        <p14:creationId xmlns:p14="http://schemas.microsoft.com/office/powerpoint/2010/main" val="2986620042"/>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1905000" y="274638"/>
            <a:ext cx="8305800" cy="6278562"/>
          </a:xfrm>
        </p:spPr>
        <p:txBody>
          <a:bodyPr/>
          <a:lstStyle/>
          <a:p>
            <a:br>
              <a:rPr lang="en-US" altLang="en-US" dirty="0"/>
            </a:br>
            <a:r>
              <a:rPr lang="en-US" altLang="en-US" dirty="0"/>
              <a:t>Discovery</a:t>
            </a:r>
          </a:p>
        </p:txBody>
      </p:sp>
    </p:spTree>
    <p:extLst>
      <p:ext uri="{BB962C8B-B14F-4D97-AF65-F5344CB8AC3E}">
        <p14:creationId xmlns:p14="http://schemas.microsoft.com/office/powerpoint/2010/main" val="1824106760"/>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xfrm>
            <a:off x="1981200" y="1063626"/>
            <a:ext cx="8229600" cy="4651375"/>
          </a:xfrm>
        </p:spPr>
        <p:txBody>
          <a:bodyPr/>
          <a:lstStyle/>
          <a:p>
            <a:pPr eaLnBrk="1" hangingPunct="1"/>
            <a:r>
              <a:rPr lang="en-US" altLang="en-US"/>
              <a:t>scope of discovery</a:t>
            </a:r>
            <a:br>
              <a:rPr lang="en-US" altLang="en-US"/>
            </a:br>
            <a:endParaRPr lang="en-US" altLang="en-US"/>
          </a:p>
        </p:txBody>
      </p:sp>
    </p:spTree>
    <p:extLst>
      <p:ext uri="{BB962C8B-B14F-4D97-AF65-F5344CB8AC3E}">
        <p14:creationId xmlns:p14="http://schemas.microsoft.com/office/powerpoint/2010/main" val="7743842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Title 1"/>
          <p:cNvSpPr>
            <a:spLocks noGrp="1"/>
          </p:cNvSpPr>
          <p:nvPr>
            <p:ph type="title"/>
          </p:nvPr>
        </p:nvSpPr>
        <p:spPr>
          <a:xfrm>
            <a:off x="1676400" y="1063626"/>
            <a:ext cx="8763000" cy="4937125"/>
          </a:xfrm>
        </p:spPr>
        <p:txBody>
          <a:bodyPr>
            <a:normAutofit fontScale="90000"/>
          </a:bodyPr>
          <a:lstStyle/>
          <a:p>
            <a:pPr algn="l" eaLnBrk="1" hangingPunct="1"/>
            <a:r>
              <a:rPr lang="en-US" altLang="en-US" sz="3200" dirty="0"/>
              <a:t>African-Americans who have been refused employment by a fire department are suing the city for racial discrimination in hiring </a:t>
            </a:r>
            <a:br>
              <a:rPr lang="en-US" altLang="en-US" sz="3200" dirty="0"/>
            </a:br>
            <a:br>
              <a:rPr lang="en-US" altLang="en-US" sz="3200" dirty="0"/>
            </a:br>
            <a:r>
              <a:rPr lang="en-US" altLang="en-US" sz="3200" dirty="0"/>
              <a:t>they are asking for preferential treatment in hiring by the fire department as a remedy for past discrimination</a:t>
            </a:r>
            <a:br>
              <a:rPr lang="en-US" altLang="en-US" sz="3200" dirty="0"/>
            </a:br>
            <a:br>
              <a:rPr lang="en-US" altLang="en-US" sz="3200" dirty="0"/>
            </a:br>
            <a:r>
              <a:rPr lang="en-US" altLang="en-US" sz="3200" dirty="0"/>
              <a:t>may the white firefighters (or white applicants to the fire department) who would be affected by this relief intervene of right? </a:t>
            </a:r>
            <a:br>
              <a:rPr lang="en-US" altLang="en-US" sz="3200" dirty="0"/>
            </a:br>
            <a:br>
              <a:rPr lang="en-US" altLang="en-US" sz="3200" dirty="0"/>
            </a:br>
            <a:r>
              <a:rPr lang="en-US" altLang="en-US" sz="3200" dirty="0"/>
              <a:t>would there be any conditions on their intervention?</a:t>
            </a:r>
            <a:br>
              <a:rPr lang="en-US" altLang="en-US" sz="3200" dirty="0"/>
            </a:br>
            <a:endParaRPr lang="en-US" altLang="en-US" sz="3200" dirty="0"/>
          </a:p>
        </p:txBody>
      </p:sp>
    </p:spTree>
    <p:extLst>
      <p:ext uri="{BB962C8B-B14F-4D97-AF65-F5344CB8AC3E}">
        <p14:creationId xmlns:p14="http://schemas.microsoft.com/office/powerpoint/2010/main" val="1334426072"/>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1828800" y="1063626"/>
            <a:ext cx="8839200" cy="4651375"/>
          </a:xfrm>
        </p:spPr>
        <p:txBody>
          <a:bodyPr>
            <a:normAutofit/>
          </a:bodyPr>
          <a:lstStyle/>
          <a:p>
            <a:pPr algn="l" eaLnBrk="1" hangingPunct="1"/>
            <a:r>
              <a:rPr lang="en-US" altLang="en-US" sz="3200" dirty="0"/>
              <a:t>Old version:</a:t>
            </a:r>
            <a:br>
              <a:rPr lang="en-US" altLang="en-US" sz="3200" dirty="0"/>
            </a:br>
            <a:r>
              <a:rPr lang="en-US" altLang="en-US" sz="3200" dirty="0"/>
              <a:t>26(b)(1): Parties may obtain discovery regarding any </a:t>
            </a:r>
            <a:r>
              <a:rPr lang="en-US" altLang="en-US" sz="3200" b="1" i="1" dirty="0" err="1"/>
              <a:t>nonprivileged</a:t>
            </a:r>
            <a:r>
              <a:rPr lang="en-US" altLang="en-US" sz="3200" i="1" dirty="0"/>
              <a:t> </a:t>
            </a:r>
            <a:r>
              <a:rPr lang="en-US" altLang="en-US" sz="3200" dirty="0"/>
              <a:t>matter that is </a:t>
            </a:r>
            <a:r>
              <a:rPr lang="en-US" altLang="en-US" sz="3200" b="1" i="1" dirty="0"/>
              <a:t>relevant to any party’s claim or defense</a:t>
            </a:r>
            <a:r>
              <a:rPr lang="en-US" altLang="en-US" sz="3200" i="1" dirty="0"/>
              <a:t> </a:t>
            </a:r>
            <a:endParaRPr lang="en-US" altLang="en-US" sz="3200" dirty="0"/>
          </a:p>
        </p:txBody>
      </p:sp>
    </p:spTree>
    <p:extLst>
      <p:ext uri="{BB962C8B-B14F-4D97-AF65-F5344CB8AC3E}">
        <p14:creationId xmlns:p14="http://schemas.microsoft.com/office/powerpoint/2010/main" val="1101879919"/>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6054" y="365125"/>
            <a:ext cx="10797746" cy="6159243"/>
          </a:xfrm>
        </p:spPr>
        <p:txBody>
          <a:bodyPr>
            <a:noAutofit/>
          </a:bodyPr>
          <a:lstStyle/>
          <a:p>
            <a:r>
              <a:rPr lang="en-US" sz="3600" dirty="0"/>
              <a:t>NOW:</a:t>
            </a:r>
            <a:br>
              <a:rPr lang="en-US" sz="3600" dirty="0"/>
            </a:br>
            <a:r>
              <a:rPr lang="en-US" sz="3600" i="1" dirty="0"/>
              <a:t>Scope in General.</a:t>
            </a:r>
            <a:r>
              <a:rPr lang="en-US" sz="3600" dirty="0"/>
              <a:t> Unless otherwise limited by court order, the scope of discovery is as follows: Parties may obtain discovery regarding any </a:t>
            </a:r>
            <a:r>
              <a:rPr lang="en-US" sz="3600" dirty="0" err="1"/>
              <a:t>nonprivileged</a:t>
            </a:r>
            <a:r>
              <a:rPr lang="en-US" sz="3600" dirty="0"/>
              <a:t> matter that is relevant to any party's claim or defense and proportional to the needs of the case, considering the importance of the issues at stake in the action, the amount in controversy, the parties’ relative access to relevant information, the parties’ resources, the importance of the discovery in resolving the issues, and whether the burden or expense of the proposed discovery outweighs its likely benefit. Information within this scope of discovery need not be admissible in evidence to be discoverable.</a:t>
            </a:r>
          </a:p>
        </p:txBody>
      </p:sp>
    </p:spTree>
    <p:extLst>
      <p:ext uri="{BB962C8B-B14F-4D97-AF65-F5344CB8AC3E}">
        <p14:creationId xmlns:p14="http://schemas.microsoft.com/office/powerpoint/2010/main" val="284080078"/>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1752600" y="1063626"/>
            <a:ext cx="8458200" cy="4708525"/>
          </a:xfrm>
        </p:spPr>
        <p:txBody>
          <a:bodyPr/>
          <a:lstStyle/>
          <a:p>
            <a:pPr eaLnBrk="1" hangingPunct="1"/>
            <a:r>
              <a:rPr lang="en-CA" altLang="en-US"/>
              <a:t>privileges</a:t>
            </a:r>
            <a:br>
              <a:rPr lang="en-US" altLang="en-US"/>
            </a:br>
            <a:endParaRPr lang="en-US" altLang="en-US"/>
          </a:p>
        </p:txBody>
      </p:sp>
    </p:spTree>
    <p:extLst>
      <p:ext uri="{BB962C8B-B14F-4D97-AF65-F5344CB8AC3E}">
        <p14:creationId xmlns:p14="http://schemas.microsoft.com/office/powerpoint/2010/main" val="1358443699"/>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1828800" y="1063626"/>
            <a:ext cx="8382000" cy="4651375"/>
          </a:xfrm>
        </p:spPr>
        <p:txBody>
          <a:bodyPr/>
          <a:lstStyle/>
          <a:p>
            <a:pPr eaLnBrk="1" hangingPunct="1"/>
            <a:r>
              <a:rPr lang="en-US" altLang="en-US"/>
              <a:t>privilege against self-incrimination</a:t>
            </a:r>
          </a:p>
        </p:txBody>
      </p:sp>
    </p:spTree>
    <p:extLst>
      <p:ext uri="{BB962C8B-B14F-4D97-AF65-F5344CB8AC3E}">
        <p14:creationId xmlns:p14="http://schemas.microsoft.com/office/powerpoint/2010/main" val="2121890466"/>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08FA54-11FB-1948-A511-E21635E6EDC3}"/>
              </a:ext>
            </a:extLst>
          </p:cNvPr>
          <p:cNvSpPr>
            <a:spLocks noGrp="1"/>
          </p:cNvSpPr>
          <p:nvPr>
            <p:ph type="title"/>
          </p:nvPr>
        </p:nvSpPr>
        <p:spPr>
          <a:xfrm>
            <a:off x="699911" y="365125"/>
            <a:ext cx="10653889" cy="6159853"/>
          </a:xfrm>
        </p:spPr>
        <p:txBody>
          <a:bodyPr/>
          <a:lstStyle/>
          <a:p>
            <a:r>
              <a:rPr lang="en-US" dirty="0"/>
              <a:t>how might the privilege against self-incrimination be relevant in a civil case?</a:t>
            </a:r>
          </a:p>
        </p:txBody>
      </p:sp>
    </p:spTree>
    <p:extLst>
      <p:ext uri="{BB962C8B-B14F-4D97-AF65-F5344CB8AC3E}">
        <p14:creationId xmlns:p14="http://schemas.microsoft.com/office/powerpoint/2010/main" val="3260861408"/>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1676400" y="1063626"/>
            <a:ext cx="8534400" cy="4822825"/>
          </a:xfrm>
        </p:spPr>
        <p:txBody>
          <a:bodyPr/>
          <a:lstStyle/>
          <a:p>
            <a:pPr eaLnBrk="1" hangingPunct="1"/>
            <a:r>
              <a:rPr lang="en-US" altLang="en-US"/>
              <a:t>Fed. R. Evid. 501</a:t>
            </a:r>
          </a:p>
        </p:txBody>
      </p:sp>
    </p:spTree>
    <p:extLst>
      <p:ext uri="{BB962C8B-B14F-4D97-AF65-F5344CB8AC3E}">
        <p14:creationId xmlns:p14="http://schemas.microsoft.com/office/powerpoint/2010/main" val="424922503"/>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1905000" y="1063626"/>
            <a:ext cx="8305800" cy="4537075"/>
          </a:xfrm>
        </p:spPr>
        <p:txBody>
          <a:bodyPr/>
          <a:lstStyle/>
          <a:p>
            <a:pPr eaLnBrk="1" hangingPunct="1"/>
            <a:r>
              <a:rPr lang="en-US" altLang="en-US"/>
              <a:t>attorney-client privilege</a:t>
            </a:r>
            <a:br>
              <a:rPr lang="en-US" altLang="en-US"/>
            </a:br>
            <a:r>
              <a:rPr lang="en-US" altLang="en-US"/>
              <a:t>spousal privileges</a:t>
            </a:r>
            <a:br>
              <a:rPr lang="en-US" altLang="en-US"/>
            </a:br>
            <a:r>
              <a:rPr lang="en-US" altLang="en-US"/>
              <a:t>priest-penitent privilege</a:t>
            </a:r>
            <a:br>
              <a:rPr lang="en-US" altLang="en-US"/>
            </a:br>
            <a:r>
              <a:rPr lang="en-US" altLang="en-US"/>
              <a:t>doctor-patient privilege</a:t>
            </a:r>
            <a:br>
              <a:rPr lang="en-US" altLang="en-US"/>
            </a:br>
            <a:endParaRPr lang="en-US" altLang="en-US"/>
          </a:p>
        </p:txBody>
      </p:sp>
    </p:spTree>
    <p:extLst>
      <p:ext uri="{BB962C8B-B14F-4D97-AF65-F5344CB8AC3E}">
        <p14:creationId xmlns:p14="http://schemas.microsoft.com/office/powerpoint/2010/main" val="2784253496"/>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a:xfrm>
            <a:off x="2895600" y="1063626"/>
            <a:ext cx="6286500" cy="4537075"/>
          </a:xfrm>
        </p:spPr>
        <p:txBody>
          <a:bodyPr/>
          <a:lstStyle/>
          <a:p>
            <a:pPr eaLnBrk="1" hangingPunct="1"/>
            <a:r>
              <a:rPr lang="en-US" altLang="en-US"/>
              <a:t>attorney-client privilege</a:t>
            </a:r>
          </a:p>
        </p:txBody>
      </p:sp>
    </p:spTree>
    <p:extLst>
      <p:ext uri="{BB962C8B-B14F-4D97-AF65-F5344CB8AC3E}">
        <p14:creationId xmlns:p14="http://schemas.microsoft.com/office/powerpoint/2010/main" val="1087232602"/>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a:xfrm>
            <a:off x="1905000" y="1063626"/>
            <a:ext cx="8305800" cy="4765675"/>
          </a:xfrm>
        </p:spPr>
        <p:txBody>
          <a:bodyPr>
            <a:normAutofit fontScale="90000"/>
          </a:bodyPr>
          <a:lstStyle/>
          <a:p>
            <a:pPr algn="l" eaLnBrk="1" hangingPunct="1"/>
            <a:r>
              <a:rPr lang="en-CA" altLang="en-US" sz="3200"/>
              <a:t>Restatement (Third) of The Law Governing Lawyers</a:t>
            </a:r>
            <a:br>
              <a:rPr lang="en-CA" altLang="en-US" sz="3200"/>
            </a:br>
            <a:br>
              <a:rPr lang="en-US" altLang="en-US" sz="3200"/>
            </a:br>
            <a:r>
              <a:rPr lang="en-CA" altLang="en-US" sz="3200"/>
              <a:t>§ 68. Attorney–Client Privilege</a:t>
            </a:r>
            <a:br>
              <a:rPr lang="en-US" altLang="en-US" sz="3200"/>
            </a:br>
            <a:r>
              <a:rPr lang="en-CA" altLang="en-US" sz="3200"/>
              <a:t> </a:t>
            </a:r>
            <a:br>
              <a:rPr lang="en-US" altLang="en-US" sz="3200"/>
            </a:br>
            <a:r>
              <a:rPr lang="en-CA" altLang="en-US" sz="3200"/>
              <a:t>[T]he attorney-client privilege may be invoked as provided in § 86 with respect to:</a:t>
            </a:r>
            <a:br>
              <a:rPr lang="en-US" altLang="en-US" sz="3200"/>
            </a:br>
            <a:r>
              <a:rPr lang="en-CA" altLang="en-US" sz="3200"/>
              <a:t>(1) a communication</a:t>
            </a:r>
            <a:br>
              <a:rPr lang="en-US" altLang="en-US" sz="3200"/>
            </a:br>
            <a:r>
              <a:rPr lang="en-CA" altLang="en-US" sz="3200"/>
              <a:t>(2) made between privileged persons</a:t>
            </a:r>
            <a:br>
              <a:rPr lang="en-US" altLang="en-US" sz="3200"/>
            </a:br>
            <a:r>
              <a:rPr lang="en-CA" altLang="en-US" sz="3200"/>
              <a:t>(3) in confidence</a:t>
            </a:r>
            <a:br>
              <a:rPr lang="en-US" altLang="en-US" sz="3200"/>
            </a:br>
            <a:r>
              <a:rPr lang="en-CA" altLang="en-US" sz="3200"/>
              <a:t>(4) for the purpose of obtaining or providing legal assistance for the client.</a:t>
            </a:r>
            <a:br>
              <a:rPr lang="en-US" altLang="en-US" sz="3200"/>
            </a:br>
            <a:endParaRPr lang="en-US" altLang="en-US" sz="3200"/>
          </a:p>
        </p:txBody>
      </p:sp>
    </p:spTree>
    <p:extLst>
      <p:ext uri="{BB962C8B-B14F-4D97-AF65-F5344CB8AC3E}">
        <p14:creationId xmlns:p14="http://schemas.microsoft.com/office/powerpoint/2010/main" val="3571073938"/>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a:xfrm>
            <a:off x="2133600" y="274638"/>
            <a:ext cx="8077200" cy="5897562"/>
          </a:xfrm>
        </p:spPr>
        <p:txBody>
          <a:bodyPr/>
          <a:lstStyle/>
          <a:p>
            <a:r>
              <a:rPr lang="en-US" altLang="en-US" dirty="0"/>
              <a:t>why does the attorney-client privilege exist?</a:t>
            </a:r>
          </a:p>
        </p:txBody>
      </p:sp>
    </p:spTree>
    <p:extLst>
      <p:ext uri="{BB962C8B-B14F-4D97-AF65-F5344CB8AC3E}">
        <p14:creationId xmlns:p14="http://schemas.microsoft.com/office/powerpoint/2010/main" val="11094972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le 1"/>
          <p:cNvSpPr>
            <a:spLocks noGrp="1"/>
          </p:cNvSpPr>
          <p:nvPr>
            <p:ph type="title"/>
          </p:nvPr>
        </p:nvSpPr>
        <p:spPr>
          <a:xfrm>
            <a:off x="1828800" y="274638"/>
            <a:ext cx="8382000" cy="6430962"/>
          </a:xfrm>
        </p:spPr>
        <p:txBody>
          <a:bodyPr/>
          <a:lstStyle/>
          <a:p>
            <a:r>
              <a:rPr lang="en-US" altLang="en-US" dirty="0"/>
              <a:t>what if the white firefighters do not intervene?</a:t>
            </a:r>
          </a:p>
        </p:txBody>
      </p:sp>
    </p:spTree>
    <p:extLst>
      <p:ext uri="{BB962C8B-B14F-4D97-AF65-F5344CB8AC3E}">
        <p14:creationId xmlns:p14="http://schemas.microsoft.com/office/powerpoint/2010/main" val="861838396"/>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1"/>
          <p:cNvSpPr>
            <a:spLocks noGrp="1"/>
          </p:cNvSpPr>
          <p:nvPr>
            <p:ph type="title"/>
          </p:nvPr>
        </p:nvSpPr>
        <p:spPr>
          <a:xfrm>
            <a:off x="864973" y="1063626"/>
            <a:ext cx="10799805" cy="4765675"/>
          </a:xfrm>
        </p:spPr>
        <p:txBody>
          <a:bodyPr>
            <a:normAutofit fontScale="90000"/>
          </a:bodyPr>
          <a:lstStyle/>
          <a:p>
            <a:pPr algn="l" eaLnBrk="1" hangingPunct="1"/>
            <a:r>
              <a:rPr lang="en-CA" altLang="en-US" dirty="0"/>
              <a:t>your client tells you that he was looking the other way when he drove into the plaintiff</a:t>
            </a:r>
            <a:br>
              <a:rPr lang="en-CA" altLang="en-US" dirty="0"/>
            </a:br>
            <a:br>
              <a:rPr lang="en-US" altLang="en-US" dirty="0"/>
            </a:br>
            <a:r>
              <a:rPr lang="en-CA" altLang="en-US" dirty="0"/>
              <a:t>your client receives an interrogatory asking whether he </a:t>
            </a:r>
            <a:r>
              <a:rPr lang="en-CA" altLang="en-US" i="1" dirty="0"/>
              <a:t>said to you </a:t>
            </a:r>
            <a:r>
              <a:rPr lang="en-CA" altLang="en-US" dirty="0"/>
              <a:t>that he was looking the other way when he drove into the plaintiff</a:t>
            </a:r>
            <a:br>
              <a:rPr lang="en-CA" altLang="en-US" dirty="0"/>
            </a:br>
            <a:br>
              <a:rPr lang="en-US" altLang="en-US" dirty="0"/>
            </a:br>
            <a:r>
              <a:rPr lang="en-CA" altLang="en-US" dirty="0"/>
              <a:t>does your client have to answer the interrogatory?</a:t>
            </a:r>
            <a:br>
              <a:rPr lang="en-US" altLang="en-US" dirty="0"/>
            </a:br>
            <a:endParaRPr lang="en-US" altLang="en-US" dirty="0"/>
          </a:p>
        </p:txBody>
      </p:sp>
    </p:spTree>
    <p:extLst>
      <p:ext uri="{BB962C8B-B14F-4D97-AF65-F5344CB8AC3E}">
        <p14:creationId xmlns:p14="http://schemas.microsoft.com/office/powerpoint/2010/main" val="4078690021"/>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p:cNvSpPr>
            <a:spLocks noGrp="1"/>
          </p:cNvSpPr>
          <p:nvPr>
            <p:ph type="title"/>
          </p:nvPr>
        </p:nvSpPr>
        <p:spPr>
          <a:xfrm>
            <a:off x="1124465" y="1063626"/>
            <a:ext cx="10416746" cy="4651375"/>
          </a:xfrm>
        </p:spPr>
        <p:txBody>
          <a:bodyPr/>
          <a:lstStyle/>
          <a:p>
            <a:pPr eaLnBrk="1" hangingPunct="1"/>
            <a:r>
              <a:rPr lang="en-US" altLang="en-US" dirty="0"/>
              <a:t>if the interrogatory asks whether your client was looking the other way when </a:t>
            </a:r>
            <a:r>
              <a:rPr lang="en-CA" altLang="en-US" dirty="0"/>
              <a:t>he drove into the plaintiff</a:t>
            </a:r>
            <a:r>
              <a:rPr lang="en-US" altLang="en-US" dirty="0"/>
              <a:t> does he have to answer?</a:t>
            </a:r>
            <a:br>
              <a:rPr lang="en-US" altLang="en-US" dirty="0"/>
            </a:br>
            <a:br>
              <a:rPr lang="en-US" altLang="en-US" dirty="0"/>
            </a:br>
            <a:r>
              <a:rPr lang="en-US" altLang="en-US" dirty="0"/>
              <a:t>what if your client says he was not looking the other way on the stand?</a:t>
            </a:r>
          </a:p>
        </p:txBody>
      </p:sp>
    </p:spTree>
    <p:extLst>
      <p:ext uri="{BB962C8B-B14F-4D97-AF65-F5344CB8AC3E}">
        <p14:creationId xmlns:p14="http://schemas.microsoft.com/office/powerpoint/2010/main" val="4286604948"/>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p:cNvSpPr>
            <a:spLocks noGrp="1"/>
          </p:cNvSpPr>
          <p:nvPr>
            <p:ph type="title"/>
          </p:nvPr>
        </p:nvSpPr>
        <p:spPr>
          <a:xfrm>
            <a:off x="210065" y="222422"/>
            <a:ext cx="11738919" cy="6882713"/>
          </a:xfrm>
        </p:spPr>
        <p:txBody>
          <a:bodyPr>
            <a:normAutofit/>
          </a:bodyPr>
          <a:lstStyle/>
          <a:p>
            <a:pPr algn="l" eaLnBrk="1" hangingPunct="1"/>
            <a:r>
              <a:rPr lang="en-CA" altLang="en-US" sz="3200" dirty="0"/>
              <a:t>- your client tells you that he was looking the other way when he drove into the plaintiff</a:t>
            </a:r>
            <a:br>
              <a:rPr lang="en-CA" altLang="en-US" sz="3200" dirty="0"/>
            </a:br>
            <a:br>
              <a:rPr lang="en-US" altLang="en-US" sz="3200" dirty="0"/>
            </a:br>
            <a:r>
              <a:rPr lang="en-US" altLang="en-US" sz="3200" dirty="0"/>
              <a:t>- </a:t>
            </a:r>
            <a:r>
              <a:rPr lang="en-CA" altLang="en-US" sz="3200" dirty="0"/>
              <a:t>subsequently he credibly tells you that when he said he was not actually looking the other way at that moment, he was feeling guilty because he had done so about 20 second before the accident</a:t>
            </a:r>
            <a:br>
              <a:rPr lang="en-CA" altLang="en-US" sz="3200" dirty="0"/>
            </a:br>
            <a:br>
              <a:rPr lang="en-US" altLang="en-US" sz="3200" dirty="0"/>
            </a:br>
            <a:r>
              <a:rPr lang="en-US" altLang="en-US" sz="3200" dirty="0"/>
              <a:t>- </a:t>
            </a:r>
            <a:r>
              <a:rPr lang="en-CA" altLang="en-US" sz="3200" dirty="0"/>
              <a:t>your client receives an interrogatory asking whether he said to you that he was looking the other way when he drove into the plaintiff</a:t>
            </a:r>
            <a:br>
              <a:rPr lang="en-CA" altLang="en-US" sz="3200" dirty="0"/>
            </a:br>
            <a:br>
              <a:rPr lang="en-US" altLang="en-US" sz="3200" dirty="0"/>
            </a:br>
            <a:r>
              <a:rPr lang="en-US" altLang="en-US" sz="3200" dirty="0"/>
              <a:t>- </a:t>
            </a:r>
            <a:r>
              <a:rPr lang="en-CA" altLang="en-US" sz="3200" dirty="0"/>
              <a:t>does your client have to answer the interrogatory?</a:t>
            </a:r>
            <a:br>
              <a:rPr lang="en-US" altLang="en-US" sz="3200" dirty="0"/>
            </a:br>
            <a:endParaRPr lang="en-US" altLang="en-US" sz="3200" dirty="0"/>
          </a:p>
        </p:txBody>
      </p:sp>
    </p:spTree>
    <p:extLst>
      <p:ext uri="{BB962C8B-B14F-4D97-AF65-F5344CB8AC3E}">
        <p14:creationId xmlns:p14="http://schemas.microsoft.com/office/powerpoint/2010/main" val="4229015920"/>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93A44D-296C-7E4E-A9E7-8A57D14E4DF7}"/>
              </a:ext>
            </a:extLst>
          </p:cNvPr>
          <p:cNvSpPr>
            <a:spLocks noGrp="1"/>
          </p:cNvSpPr>
          <p:nvPr>
            <p:ph type="title"/>
          </p:nvPr>
        </p:nvSpPr>
        <p:spPr>
          <a:xfrm>
            <a:off x="372533" y="365125"/>
            <a:ext cx="10981267" cy="6205008"/>
          </a:xfrm>
        </p:spPr>
        <p:txBody>
          <a:bodyPr>
            <a:normAutofit/>
          </a:bodyPr>
          <a:lstStyle/>
          <a:p>
            <a:r>
              <a:rPr lang="en-US" dirty="0"/>
              <a:t>MR 3.3: (a) A lawyer shall not knowingly:</a:t>
            </a:r>
            <a:br>
              <a:rPr lang="en-US" dirty="0"/>
            </a:br>
            <a:r>
              <a:rPr lang="en-US" dirty="0"/>
              <a:t>(3) offer evidence that the lawyer knows to be false. If a lawyer, the lawyer’s client, or a witness called by the lawyer, has offered material evidence and the lawyer comes to know of its falsity, the lawyer shall take reasonable remedial measures, including, if necessary, disclosure to the tribunal.</a:t>
            </a:r>
          </a:p>
        </p:txBody>
      </p:sp>
    </p:spTree>
    <p:extLst>
      <p:ext uri="{BB962C8B-B14F-4D97-AF65-F5344CB8AC3E}">
        <p14:creationId xmlns:p14="http://schemas.microsoft.com/office/powerpoint/2010/main" val="800311498"/>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BBFEC4-9EE3-1C42-AC66-CFBE6A212AEE}"/>
              </a:ext>
            </a:extLst>
          </p:cNvPr>
          <p:cNvSpPr>
            <a:spLocks noGrp="1"/>
          </p:cNvSpPr>
          <p:nvPr>
            <p:ph type="title"/>
          </p:nvPr>
        </p:nvSpPr>
        <p:spPr>
          <a:xfrm>
            <a:off x="519289" y="365125"/>
            <a:ext cx="10834511" cy="5855053"/>
          </a:xfrm>
        </p:spPr>
        <p:txBody>
          <a:bodyPr/>
          <a:lstStyle/>
          <a:p>
            <a:r>
              <a:rPr lang="en-US" dirty="0"/>
              <a:t>MR 1.2(d) A lawyer shall not counsel a client to engage, or assist a client, in conduct that the lawyer knows is criminal or fraudulent, but a lawyer may discuss the legal consequences of any proposed course of conduct with a client and may counsel or assist a client to make a good faith effort to determine the validity, scope, meaning or application of the law.</a:t>
            </a:r>
          </a:p>
        </p:txBody>
      </p:sp>
    </p:spTree>
    <p:extLst>
      <p:ext uri="{BB962C8B-B14F-4D97-AF65-F5344CB8AC3E}">
        <p14:creationId xmlns:p14="http://schemas.microsoft.com/office/powerpoint/2010/main" val="3626188822"/>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0195" y="365125"/>
            <a:ext cx="10723605" cy="6060389"/>
          </a:xfrm>
        </p:spPr>
        <p:txBody>
          <a:bodyPr/>
          <a:lstStyle/>
          <a:p>
            <a:r>
              <a:rPr lang="en-US" dirty="0"/>
              <a:t>who controls the attorney-client privilege?</a:t>
            </a:r>
          </a:p>
        </p:txBody>
      </p:sp>
    </p:spTree>
    <p:extLst>
      <p:ext uri="{BB962C8B-B14F-4D97-AF65-F5344CB8AC3E}">
        <p14:creationId xmlns:p14="http://schemas.microsoft.com/office/powerpoint/2010/main" val="73180709"/>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6692" y="365125"/>
            <a:ext cx="10637108" cy="6097459"/>
          </a:xfrm>
        </p:spPr>
        <p:txBody>
          <a:bodyPr/>
          <a:lstStyle/>
          <a:p>
            <a:r>
              <a:rPr lang="en-US" dirty="0"/>
              <a:t>corporate attorney-client privilege</a:t>
            </a:r>
          </a:p>
        </p:txBody>
      </p:sp>
    </p:spTree>
    <p:extLst>
      <p:ext uri="{BB962C8B-B14F-4D97-AF65-F5344CB8AC3E}">
        <p14:creationId xmlns:p14="http://schemas.microsoft.com/office/powerpoint/2010/main" val="4037743077"/>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a:xfrm>
            <a:off x="2895600" y="1063626"/>
            <a:ext cx="6286500" cy="4651375"/>
          </a:xfrm>
        </p:spPr>
        <p:txBody>
          <a:bodyPr/>
          <a:lstStyle/>
          <a:p>
            <a:pPr eaLnBrk="1" hangingPunct="1"/>
            <a:r>
              <a:rPr lang="en-CA" altLang="en-US" dirty="0"/>
              <a:t>work product “privilege”</a:t>
            </a:r>
            <a:br>
              <a:rPr lang="en-US" altLang="en-US" dirty="0"/>
            </a:br>
            <a:endParaRPr lang="en-US" altLang="en-US" dirty="0"/>
          </a:p>
        </p:txBody>
      </p:sp>
    </p:spTree>
    <p:extLst>
      <p:ext uri="{BB962C8B-B14F-4D97-AF65-F5344CB8AC3E}">
        <p14:creationId xmlns:p14="http://schemas.microsoft.com/office/powerpoint/2010/main" val="1041681307"/>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le 1"/>
          <p:cNvSpPr>
            <a:spLocks noGrp="1"/>
          </p:cNvSpPr>
          <p:nvPr>
            <p:ph type="title"/>
          </p:nvPr>
        </p:nvSpPr>
        <p:spPr>
          <a:xfrm>
            <a:off x="3181350" y="1063626"/>
            <a:ext cx="6000750" cy="4594225"/>
          </a:xfrm>
        </p:spPr>
        <p:txBody>
          <a:bodyPr/>
          <a:lstStyle/>
          <a:p>
            <a:pPr eaLnBrk="1" hangingPunct="1"/>
            <a:r>
              <a:rPr lang="en-US" altLang="en-US"/>
              <a:t>Hickman v. Taylor</a:t>
            </a:r>
            <a:br>
              <a:rPr lang="en-US" altLang="en-US"/>
            </a:br>
            <a:r>
              <a:rPr lang="en-US" altLang="en-US"/>
              <a:t>(U.S. 1947)</a:t>
            </a:r>
          </a:p>
        </p:txBody>
      </p:sp>
    </p:spTree>
    <p:extLst>
      <p:ext uri="{BB962C8B-B14F-4D97-AF65-F5344CB8AC3E}">
        <p14:creationId xmlns:p14="http://schemas.microsoft.com/office/powerpoint/2010/main" val="3368474398"/>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79D8BB-08D9-EA4E-8FA8-009C71A63F95}"/>
              </a:ext>
            </a:extLst>
          </p:cNvPr>
          <p:cNvSpPr>
            <a:spLocks noGrp="1"/>
          </p:cNvSpPr>
          <p:nvPr>
            <p:ph type="title"/>
          </p:nvPr>
        </p:nvSpPr>
        <p:spPr>
          <a:xfrm>
            <a:off x="711200" y="365125"/>
            <a:ext cx="10642600" cy="6001808"/>
          </a:xfrm>
        </p:spPr>
        <p:txBody>
          <a:bodyPr/>
          <a:lstStyle/>
          <a:p>
            <a:r>
              <a:rPr lang="en-US" dirty="0"/>
              <a:t>w</a:t>
            </a:r>
            <a:r>
              <a:rPr lang="en-US"/>
              <a:t>hy </a:t>
            </a:r>
            <a:r>
              <a:rPr lang="en-US" dirty="0"/>
              <a:t>not </a:t>
            </a:r>
            <a:r>
              <a:rPr lang="en-US"/>
              <a:t>attorney-client privilege?</a:t>
            </a:r>
            <a:endParaRPr lang="en-US" dirty="0"/>
          </a:p>
        </p:txBody>
      </p:sp>
    </p:spTree>
    <p:extLst>
      <p:ext uri="{BB962C8B-B14F-4D97-AF65-F5344CB8AC3E}">
        <p14:creationId xmlns:p14="http://schemas.microsoft.com/office/powerpoint/2010/main" val="33206822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itle 1"/>
          <p:cNvSpPr>
            <a:spLocks noGrp="1"/>
          </p:cNvSpPr>
          <p:nvPr>
            <p:ph type="title"/>
          </p:nvPr>
        </p:nvSpPr>
        <p:spPr>
          <a:xfrm>
            <a:off x="1943100" y="1131888"/>
            <a:ext cx="8096250" cy="4686300"/>
          </a:xfrm>
        </p:spPr>
        <p:txBody>
          <a:bodyPr/>
          <a:lstStyle/>
          <a:p>
            <a:pPr eaLnBrk="1" hangingPunct="1"/>
            <a:r>
              <a:rPr lang="en-US" altLang="en-US" dirty="0"/>
              <a:t>42 U.S.C. § 2000e-2(n)</a:t>
            </a:r>
          </a:p>
        </p:txBody>
      </p:sp>
    </p:spTree>
    <p:extLst>
      <p:ext uri="{BB962C8B-B14F-4D97-AF65-F5344CB8AC3E}">
        <p14:creationId xmlns:p14="http://schemas.microsoft.com/office/powerpoint/2010/main" val="1221874492"/>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665022-9D8B-C84F-BEC2-251F38FA654E}"/>
              </a:ext>
            </a:extLst>
          </p:cNvPr>
          <p:cNvSpPr>
            <a:spLocks noGrp="1"/>
          </p:cNvSpPr>
          <p:nvPr>
            <p:ph type="title"/>
          </p:nvPr>
        </p:nvSpPr>
        <p:spPr>
          <a:xfrm>
            <a:off x="643467" y="365125"/>
            <a:ext cx="10710333" cy="5990519"/>
          </a:xfrm>
        </p:spPr>
        <p:txBody>
          <a:bodyPr/>
          <a:lstStyle/>
          <a:p>
            <a:r>
              <a:rPr lang="en-US" dirty="0"/>
              <a:t>why have the fact work product privilege?</a:t>
            </a:r>
          </a:p>
        </p:txBody>
      </p:sp>
    </p:spTree>
    <p:extLst>
      <p:ext uri="{BB962C8B-B14F-4D97-AF65-F5344CB8AC3E}">
        <p14:creationId xmlns:p14="http://schemas.microsoft.com/office/powerpoint/2010/main" val="1995948085"/>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p:cNvSpPr>
            <a:spLocks noGrp="1"/>
          </p:cNvSpPr>
          <p:nvPr>
            <p:ph type="title"/>
          </p:nvPr>
        </p:nvSpPr>
        <p:spPr>
          <a:xfrm>
            <a:off x="1752600" y="1063626"/>
            <a:ext cx="8763000" cy="4651375"/>
          </a:xfrm>
        </p:spPr>
        <p:txBody>
          <a:bodyPr>
            <a:normAutofit fontScale="90000"/>
          </a:bodyPr>
          <a:lstStyle/>
          <a:p>
            <a:r>
              <a:rPr lang="en-CA" altLang="en-US" sz="3200" dirty="0"/>
              <a:t>26(b)(3)(A) Documents and Tangible Things. </a:t>
            </a:r>
            <a:br>
              <a:rPr lang="en-US" sz="2800" dirty="0"/>
            </a:br>
            <a:r>
              <a:rPr lang="en-CA" altLang="en-US" sz="3200" dirty="0"/>
              <a:t>Ordinarily, a party may not discover documents and tangible things that are </a:t>
            </a:r>
            <a:r>
              <a:rPr lang="en-CA" altLang="en-US" sz="3200" b="1" i="1" dirty="0"/>
              <a:t>prepared in anticipation of litigation or for trial by or for another party or its representative </a:t>
            </a:r>
            <a:r>
              <a:rPr lang="en-CA" altLang="en-US" sz="3200" dirty="0"/>
              <a:t>(including the other party’s attorney, consultant, surety, indemnitor, insurer, or agent). But, subject to Rule 26(b)(4), those materials may be discovered if:</a:t>
            </a:r>
            <a:br>
              <a:rPr lang="en-US" altLang="en-US" sz="3200" dirty="0"/>
            </a:br>
            <a:r>
              <a:rPr lang="en-CA" altLang="en-US" sz="3200" dirty="0"/>
              <a:t>            (</a:t>
            </a:r>
            <a:r>
              <a:rPr lang="en-CA" altLang="en-US" sz="3200" dirty="0" err="1"/>
              <a:t>i</a:t>
            </a:r>
            <a:r>
              <a:rPr lang="en-CA" altLang="en-US" sz="3200" dirty="0"/>
              <a:t>) they are otherwise discoverable under Rule 26(b)(1); and</a:t>
            </a:r>
            <a:br>
              <a:rPr lang="en-US" altLang="en-US" sz="3200" dirty="0"/>
            </a:br>
            <a:r>
              <a:rPr lang="en-CA" altLang="en-US" sz="3200" dirty="0"/>
              <a:t>            (ii) the party shows that it has </a:t>
            </a:r>
            <a:r>
              <a:rPr lang="en-CA" altLang="en-US" sz="3200" b="1" i="1" dirty="0"/>
              <a:t>substantial need </a:t>
            </a:r>
            <a:r>
              <a:rPr lang="en-CA" altLang="en-US" sz="3200" dirty="0"/>
              <a:t>for the materials to prepare its case and </a:t>
            </a:r>
            <a:r>
              <a:rPr lang="en-CA" altLang="en-US" sz="3200" b="1" i="1" dirty="0"/>
              <a:t>cannot, without undue hardship, obtain their substantial equivalent </a:t>
            </a:r>
            <a:r>
              <a:rPr lang="en-CA" altLang="en-US" sz="3200" dirty="0"/>
              <a:t>by other means.</a:t>
            </a:r>
            <a:endParaRPr lang="en-US" altLang="en-US" sz="3200" dirty="0"/>
          </a:p>
        </p:txBody>
      </p:sp>
    </p:spTree>
    <p:extLst>
      <p:ext uri="{BB962C8B-B14F-4D97-AF65-F5344CB8AC3E}">
        <p14:creationId xmlns:p14="http://schemas.microsoft.com/office/powerpoint/2010/main" val="2723113612"/>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itle 1"/>
          <p:cNvSpPr>
            <a:spLocks noGrp="1"/>
          </p:cNvSpPr>
          <p:nvPr>
            <p:ph type="title"/>
          </p:nvPr>
        </p:nvSpPr>
        <p:spPr>
          <a:xfrm>
            <a:off x="1752600" y="1063626"/>
            <a:ext cx="8763000" cy="4708525"/>
          </a:xfrm>
        </p:spPr>
        <p:txBody>
          <a:bodyPr>
            <a:normAutofit fontScale="90000"/>
          </a:bodyPr>
          <a:lstStyle/>
          <a:p>
            <a:pPr algn="l" eaLnBrk="1" hangingPunct="1"/>
            <a:r>
              <a:rPr lang="en-CA" altLang="en-US"/>
              <a:t>26(b)(3)(B) Protection Against Disclosure.  If the court orders discovery of those materials, it must </a:t>
            </a:r>
            <a:r>
              <a:rPr lang="en-CA" altLang="en-US" b="1" i="1"/>
              <a:t>protect against disclosure of the mental impressions, conclusions, opinions, or legal theories </a:t>
            </a:r>
            <a:r>
              <a:rPr lang="en-CA" altLang="en-US"/>
              <a:t>of a party’s attorney or other representative concerning the litigation.</a:t>
            </a:r>
            <a:endParaRPr lang="en-US" altLang="en-US"/>
          </a:p>
        </p:txBody>
      </p:sp>
    </p:spTree>
    <p:extLst>
      <p:ext uri="{BB962C8B-B14F-4D97-AF65-F5344CB8AC3E}">
        <p14:creationId xmlns:p14="http://schemas.microsoft.com/office/powerpoint/2010/main" val="1766283502"/>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Title 1"/>
          <p:cNvSpPr>
            <a:spLocks noGrp="1"/>
          </p:cNvSpPr>
          <p:nvPr>
            <p:ph type="title"/>
          </p:nvPr>
        </p:nvSpPr>
        <p:spPr>
          <a:xfrm>
            <a:off x="1524000" y="1063626"/>
            <a:ext cx="8991600" cy="4651375"/>
          </a:xfrm>
        </p:spPr>
        <p:txBody>
          <a:bodyPr>
            <a:normAutofit fontScale="90000"/>
          </a:bodyPr>
          <a:lstStyle/>
          <a:p>
            <a:pPr algn="l" eaLnBrk="1" hangingPunct="1"/>
            <a:r>
              <a:rPr lang="en-CA" altLang="en-US" dirty="0"/>
              <a:t>an interrogatory asks, “Whom have you interviewed in connection with this case and did you make any reports, memos, etc.” </a:t>
            </a:r>
            <a:br>
              <a:rPr lang="en-CA" altLang="en-US" dirty="0"/>
            </a:br>
            <a:br>
              <a:rPr lang="en-US" altLang="en-US" dirty="0"/>
            </a:br>
            <a:r>
              <a:rPr lang="en-CA" altLang="en-US" dirty="0"/>
              <a:t>may you claim that the information is work-product under 26(b)(3) and/or Hickman?</a:t>
            </a:r>
            <a:br>
              <a:rPr lang="en-US" altLang="en-US" dirty="0"/>
            </a:br>
            <a:endParaRPr lang="en-US" altLang="en-US" dirty="0"/>
          </a:p>
        </p:txBody>
      </p:sp>
    </p:spTree>
    <p:extLst>
      <p:ext uri="{BB962C8B-B14F-4D97-AF65-F5344CB8AC3E}">
        <p14:creationId xmlns:p14="http://schemas.microsoft.com/office/powerpoint/2010/main" val="2456877547"/>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877329" y="321276"/>
            <a:ext cx="11096367" cy="6301946"/>
          </a:xfrm>
        </p:spPr>
        <p:txBody>
          <a:bodyPr rtlCol="0">
            <a:normAutofit/>
          </a:bodyPr>
          <a:lstStyle/>
          <a:p>
            <a:pPr>
              <a:defRPr/>
            </a:pPr>
            <a:r>
              <a:rPr lang="en-CA" sz="3200" dirty="0"/>
              <a:t>a witness you interviewed said that your client was looking the other way while he drove into plaintiff</a:t>
            </a:r>
            <a:br>
              <a:rPr lang="en-CA" sz="3200" dirty="0"/>
            </a:br>
            <a:br>
              <a:rPr lang="en-US" sz="3200" dirty="0"/>
            </a:br>
            <a:r>
              <a:rPr lang="en-CA" sz="3200" dirty="0"/>
              <a:t>you write it up in a witness statement</a:t>
            </a:r>
            <a:br>
              <a:rPr lang="en-CA" sz="3200" dirty="0"/>
            </a:br>
            <a:br>
              <a:rPr lang="en-US" sz="3200" dirty="0"/>
            </a:br>
            <a:r>
              <a:rPr lang="en-CA" sz="3200" dirty="0"/>
              <a:t>the plaintiff requests the statement in a document request</a:t>
            </a:r>
            <a:br>
              <a:rPr lang="en-CA" sz="3200" dirty="0"/>
            </a:br>
            <a:br>
              <a:rPr lang="en-US" sz="3200" dirty="0"/>
            </a:br>
            <a:r>
              <a:rPr lang="en-CA" sz="3200" dirty="0"/>
              <a:t>may you claim that it is work product under 26(b)(3) and/or Hickman?</a:t>
            </a:r>
            <a:br>
              <a:rPr lang="en-CA" sz="3200" dirty="0"/>
            </a:br>
            <a:br>
              <a:rPr lang="en-US" sz="3200" dirty="0"/>
            </a:br>
            <a:r>
              <a:rPr lang="en-CA" sz="3200" dirty="0"/>
              <a:t>if the interrogatory instead asks your client whether he was looking the other way during the accident, may he refuse to answer on the basis of 26(b)(3) and/or Hickman?</a:t>
            </a:r>
            <a:br>
              <a:rPr lang="en-US" sz="2700" dirty="0"/>
            </a:br>
            <a:endParaRPr lang="en-US" sz="2700" dirty="0"/>
          </a:p>
        </p:txBody>
      </p:sp>
    </p:spTree>
    <p:extLst>
      <p:ext uri="{BB962C8B-B14F-4D97-AF65-F5344CB8AC3E}">
        <p14:creationId xmlns:p14="http://schemas.microsoft.com/office/powerpoint/2010/main" val="2159316392"/>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le 1"/>
          <p:cNvSpPr>
            <a:spLocks noGrp="1"/>
          </p:cNvSpPr>
          <p:nvPr>
            <p:ph type="title"/>
          </p:nvPr>
        </p:nvSpPr>
        <p:spPr>
          <a:xfrm>
            <a:off x="667265" y="1063626"/>
            <a:ext cx="10960443" cy="4537075"/>
          </a:xfrm>
        </p:spPr>
        <p:txBody>
          <a:bodyPr>
            <a:normAutofit/>
          </a:bodyPr>
          <a:lstStyle/>
          <a:p>
            <a:pPr eaLnBrk="1" hangingPunct="1"/>
            <a:r>
              <a:rPr lang="en-CA" altLang="en-US" dirty="0"/>
              <a:t>the plaintiff serves you with a document request asking for witness statements drafted by a private investigator retained by your client prior to hiring you, when he was worried that he might be sued</a:t>
            </a:r>
            <a:br>
              <a:rPr lang="en-CA" altLang="en-US" dirty="0"/>
            </a:br>
            <a:br>
              <a:rPr lang="en-CA" altLang="en-US" dirty="0"/>
            </a:br>
            <a:r>
              <a:rPr lang="en-CA" altLang="en-US" dirty="0"/>
              <a:t>work product?</a:t>
            </a:r>
            <a:endParaRPr lang="en-US" altLang="en-US" dirty="0"/>
          </a:p>
        </p:txBody>
      </p:sp>
    </p:spTree>
    <p:extLst>
      <p:ext uri="{BB962C8B-B14F-4D97-AF65-F5344CB8AC3E}">
        <p14:creationId xmlns:p14="http://schemas.microsoft.com/office/powerpoint/2010/main" val="2269919348"/>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itle 1"/>
          <p:cNvSpPr>
            <a:spLocks noGrp="1"/>
          </p:cNvSpPr>
          <p:nvPr>
            <p:ph type="title"/>
          </p:nvPr>
        </p:nvSpPr>
        <p:spPr>
          <a:xfrm>
            <a:off x="642551" y="543697"/>
            <a:ext cx="11664779" cy="5955957"/>
          </a:xfrm>
        </p:spPr>
        <p:txBody>
          <a:bodyPr/>
          <a:lstStyle/>
          <a:p>
            <a:pPr eaLnBrk="1" hangingPunct="1"/>
            <a:r>
              <a:rPr lang="en-CA" altLang="en-US" dirty="0"/>
              <a:t>would it matter if the plaintiff served you with an interrogatory asking for the substance of the witness statements?</a:t>
            </a:r>
            <a:br>
              <a:rPr lang="en-US" altLang="en-US" dirty="0"/>
            </a:br>
            <a:endParaRPr lang="en-US" altLang="en-US" dirty="0"/>
          </a:p>
        </p:txBody>
      </p:sp>
    </p:spTree>
    <p:extLst>
      <p:ext uri="{BB962C8B-B14F-4D97-AF65-F5344CB8AC3E}">
        <p14:creationId xmlns:p14="http://schemas.microsoft.com/office/powerpoint/2010/main" val="2433926747"/>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Title 1"/>
          <p:cNvSpPr>
            <a:spLocks noGrp="1"/>
          </p:cNvSpPr>
          <p:nvPr>
            <p:ph type="title"/>
          </p:nvPr>
        </p:nvSpPr>
        <p:spPr>
          <a:xfrm>
            <a:off x="2838450" y="1063626"/>
            <a:ext cx="6343650" cy="4594225"/>
          </a:xfrm>
        </p:spPr>
        <p:txBody>
          <a:bodyPr/>
          <a:lstStyle/>
          <a:p>
            <a:pPr eaLnBrk="1" hangingPunct="1"/>
            <a:r>
              <a:rPr lang="en-CA" altLang="en-US" dirty="0"/>
              <a:t>what if the document was instead an unsolicited letter from a witness?</a:t>
            </a:r>
            <a:br>
              <a:rPr lang="en-US" altLang="en-US" dirty="0"/>
            </a:br>
            <a:endParaRPr lang="en-US" altLang="en-US" dirty="0"/>
          </a:p>
        </p:txBody>
      </p:sp>
    </p:spTree>
    <p:extLst>
      <p:ext uri="{BB962C8B-B14F-4D97-AF65-F5344CB8AC3E}">
        <p14:creationId xmlns:p14="http://schemas.microsoft.com/office/powerpoint/2010/main" val="1064496934"/>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Title 1"/>
          <p:cNvSpPr>
            <a:spLocks noGrp="1"/>
          </p:cNvSpPr>
          <p:nvPr>
            <p:ph type="title"/>
          </p:nvPr>
        </p:nvSpPr>
        <p:spPr>
          <a:xfrm>
            <a:off x="766119" y="432486"/>
            <a:ext cx="10738022" cy="6203092"/>
          </a:xfrm>
        </p:spPr>
        <p:txBody>
          <a:bodyPr>
            <a:normAutofit/>
          </a:bodyPr>
          <a:lstStyle/>
          <a:p>
            <a:pPr eaLnBrk="1" hangingPunct="1"/>
            <a:r>
              <a:rPr lang="en-US" altLang="en-US" sz="3000" dirty="0"/>
              <a:t>you are being sued for negligence in connection with a car accident</a:t>
            </a:r>
            <a:br>
              <a:rPr lang="en-US" altLang="en-US" sz="3000" dirty="0"/>
            </a:br>
            <a:br>
              <a:rPr lang="en-US" altLang="en-US" sz="3000" dirty="0"/>
            </a:br>
            <a:r>
              <a:rPr lang="en-US" altLang="en-US" sz="3000" dirty="0"/>
              <a:t>the plaintiff serves you with a document request asking for: </a:t>
            </a:r>
            <a:br>
              <a:rPr lang="en-US" altLang="en-US" sz="3000" dirty="0"/>
            </a:br>
            <a:br>
              <a:rPr lang="en-US" altLang="en-US" sz="3000" dirty="0"/>
            </a:br>
            <a:r>
              <a:rPr lang="en-US" altLang="en-US" sz="3000" dirty="0"/>
              <a:t>1) witness statements taken by your lawyer a year ago – only a few hours after the accident</a:t>
            </a:r>
            <a:br>
              <a:rPr lang="en-US" altLang="en-US" sz="3000" dirty="0"/>
            </a:br>
            <a:br>
              <a:rPr lang="en-US" altLang="en-US" sz="3000" dirty="0"/>
            </a:br>
            <a:r>
              <a:rPr lang="en-US" altLang="en-US" sz="3000" dirty="0"/>
              <a:t>2) your lawyer’s notes on the interviews with the witnesses</a:t>
            </a:r>
            <a:br>
              <a:rPr lang="en-US" altLang="en-US" sz="3000" dirty="0"/>
            </a:br>
            <a:br>
              <a:rPr lang="en-US" altLang="en-US" sz="3000" dirty="0"/>
            </a:br>
            <a:r>
              <a:rPr lang="en-US" altLang="en-US" sz="3000" dirty="0"/>
              <a:t>can the Work Product Privilege be overcome?</a:t>
            </a:r>
            <a:br>
              <a:rPr lang="en-US" altLang="en-US" sz="3000" dirty="0"/>
            </a:br>
            <a:endParaRPr lang="en-US" altLang="en-US" sz="3000" dirty="0"/>
          </a:p>
        </p:txBody>
      </p:sp>
    </p:spTree>
    <p:extLst>
      <p:ext uri="{BB962C8B-B14F-4D97-AF65-F5344CB8AC3E}">
        <p14:creationId xmlns:p14="http://schemas.microsoft.com/office/powerpoint/2010/main" val="1549744656"/>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1523999" y="1131888"/>
            <a:ext cx="10214919" cy="4538662"/>
          </a:xfrm>
        </p:spPr>
        <p:txBody>
          <a:bodyPr>
            <a:normAutofit fontScale="90000"/>
          </a:bodyPr>
          <a:lstStyle/>
          <a:p>
            <a:r>
              <a:rPr lang="en-US" altLang="en-US" dirty="0"/>
              <a:t>P is going to offer a witness W</a:t>
            </a:r>
            <a:br>
              <a:rPr lang="en-US" altLang="en-US" dirty="0"/>
            </a:br>
            <a:br>
              <a:rPr lang="en-US" altLang="en-US" dirty="0"/>
            </a:br>
            <a:r>
              <a:rPr lang="en-US" altLang="en-US" dirty="0"/>
              <a:t>D thinks that W said something different to P’s lawyer compared to what W will say on the witness stand</a:t>
            </a:r>
            <a:br>
              <a:rPr lang="en-US" altLang="en-US" dirty="0"/>
            </a:br>
            <a:br>
              <a:rPr lang="en-US" altLang="en-US" dirty="0"/>
            </a:br>
            <a:r>
              <a:rPr lang="en-US" altLang="en-US" dirty="0"/>
              <a:t>can D get statements that W made to P’s lawyer?</a:t>
            </a:r>
          </a:p>
        </p:txBody>
      </p:sp>
    </p:spTree>
    <p:extLst>
      <p:ext uri="{BB962C8B-B14F-4D97-AF65-F5344CB8AC3E}">
        <p14:creationId xmlns:p14="http://schemas.microsoft.com/office/powerpoint/2010/main" val="19464438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Title 1"/>
          <p:cNvSpPr>
            <a:spLocks noGrp="1"/>
          </p:cNvSpPr>
          <p:nvPr>
            <p:ph type="title"/>
          </p:nvPr>
        </p:nvSpPr>
        <p:spPr>
          <a:xfrm>
            <a:off x="1790700" y="1131888"/>
            <a:ext cx="8724900" cy="4868862"/>
          </a:xfrm>
        </p:spPr>
        <p:txBody>
          <a:bodyPr>
            <a:normAutofit fontScale="90000"/>
          </a:bodyPr>
          <a:lstStyle/>
          <a:p>
            <a:pPr algn="l" eaLnBrk="1" hangingPunct="1"/>
            <a:r>
              <a:rPr lang="en-US" altLang="en-US" sz="2800" dirty="0"/>
              <a:t>(B) A practice described in subparagraph (A) may not be challenged in a claim under the Constitution or Federal civil rights laws—</a:t>
            </a:r>
            <a:br>
              <a:rPr lang="en-US" altLang="en-US" sz="2800" dirty="0"/>
            </a:br>
            <a:r>
              <a:rPr lang="en-US" altLang="en-US" sz="2800" dirty="0"/>
              <a:t>(</a:t>
            </a:r>
            <a:r>
              <a:rPr lang="en-US" altLang="en-US" sz="2800" dirty="0" err="1"/>
              <a:t>i</a:t>
            </a:r>
            <a:r>
              <a:rPr lang="en-US" altLang="en-US" sz="2800" dirty="0"/>
              <a:t>) by a person who, prior to the entry of the judgment or order described in subparagraph (A), had—</a:t>
            </a:r>
            <a:br>
              <a:rPr lang="en-US" altLang="en-US" sz="2800" dirty="0"/>
            </a:br>
            <a:r>
              <a:rPr lang="en-US" altLang="en-US" sz="2800" dirty="0"/>
              <a:t>(I) actual notice of the proposed judgment or order sufficient to apprise such person that such judgment or order might adversely affect the interests and legal rights of such person and that an opportunity was available to present objections to such judgment or order by a future date certain; and</a:t>
            </a:r>
            <a:br>
              <a:rPr lang="en-US" altLang="en-US" sz="2800" dirty="0"/>
            </a:br>
            <a:r>
              <a:rPr lang="en-US" altLang="en-US" sz="2800" dirty="0"/>
              <a:t>(II) a reasonable opportunity to present objections to such judgment or order;</a:t>
            </a:r>
          </a:p>
        </p:txBody>
      </p:sp>
    </p:spTree>
    <p:extLst>
      <p:ext uri="{BB962C8B-B14F-4D97-AF65-F5344CB8AC3E}">
        <p14:creationId xmlns:p14="http://schemas.microsoft.com/office/powerpoint/2010/main" val="251998567"/>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itle 1"/>
          <p:cNvSpPr>
            <a:spLocks noGrp="1"/>
          </p:cNvSpPr>
          <p:nvPr>
            <p:ph type="title"/>
          </p:nvPr>
        </p:nvSpPr>
        <p:spPr>
          <a:xfrm>
            <a:off x="939114" y="1063626"/>
            <a:ext cx="10367318" cy="4479925"/>
          </a:xfrm>
        </p:spPr>
        <p:txBody>
          <a:bodyPr>
            <a:normAutofit/>
          </a:bodyPr>
          <a:lstStyle/>
          <a:p>
            <a:pPr eaLnBrk="1" hangingPunct="1"/>
            <a:r>
              <a:rPr lang="en-US" altLang="en-US" dirty="0"/>
              <a:t>P is going to testify about the extent of his injuries due to D’s negligence</a:t>
            </a:r>
            <a:br>
              <a:rPr lang="en-US" altLang="en-US" dirty="0"/>
            </a:br>
            <a:br>
              <a:rPr lang="en-US" altLang="en-US" dirty="0"/>
            </a:br>
            <a:r>
              <a:rPr lang="en-US" altLang="en-US" dirty="0"/>
              <a:t>may P request in discovery any surveillance tapes that D may have made of P after the accident?</a:t>
            </a:r>
          </a:p>
        </p:txBody>
      </p:sp>
    </p:spTree>
    <p:extLst>
      <p:ext uri="{BB962C8B-B14F-4D97-AF65-F5344CB8AC3E}">
        <p14:creationId xmlns:p14="http://schemas.microsoft.com/office/powerpoint/2010/main" val="4062551841"/>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xfrm>
            <a:off x="2049463" y="1139826"/>
            <a:ext cx="8140700" cy="4691063"/>
          </a:xfrm>
        </p:spPr>
        <p:txBody>
          <a:bodyPr>
            <a:normAutofit fontScale="90000"/>
          </a:bodyPr>
          <a:lstStyle/>
          <a:p>
            <a:pPr eaLnBrk="1" hangingPunct="1"/>
            <a:r>
              <a:rPr lang="en-CA" altLang="en-US" dirty="0"/>
              <a:t> </a:t>
            </a:r>
            <a:br>
              <a:rPr lang="en-US" altLang="en-US" dirty="0"/>
            </a:br>
            <a:r>
              <a:rPr lang="en-US" altLang="en-US" dirty="0"/>
              <a:t>a witness, X, who is friendly to the D, was interviewed by P’s attorney and a statement was drawn up.</a:t>
            </a:r>
            <a:br>
              <a:rPr lang="en-US" altLang="en-US" dirty="0"/>
            </a:br>
            <a:br>
              <a:rPr lang="en-US" altLang="en-US" dirty="0"/>
            </a:br>
            <a:r>
              <a:rPr lang="en-US" altLang="en-US" dirty="0"/>
              <a:t>is there any way that D can get X’s statement without having to overcome the work-product privilege?</a:t>
            </a:r>
            <a:br>
              <a:rPr lang="en-US" altLang="en-US" dirty="0"/>
            </a:br>
            <a:endParaRPr lang="en-US" altLang="en-US" dirty="0"/>
          </a:p>
        </p:txBody>
      </p:sp>
    </p:spTree>
    <p:extLst>
      <p:ext uri="{BB962C8B-B14F-4D97-AF65-F5344CB8AC3E}">
        <p14:creationId xmlns:p14="http://schemas.microsoft.com/office/powerpoint/2010/main" val="4044198813"/>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a:xfrm>
            <a:off x="1600200" y="1131889"/>
            <a:ext cx="8915400" cy="4605337"/>
          </a:xfrm>
        </p:spPr>
        <p:txBody>
          <a:bodyPr>
            <a:normAutofit fontScale="90000"/>
          </a:bodyPr>
          <a:lstStyle/>
          <a:p>
            <a:pPr algn="l" eaLnBrk="1" hangingPunct="1"/>
            <a:r>
              <a:rPr lang="en-US" altLang="en-US" sz="3200"/>
              <a:t>26(b)(3)(C) Previous Statement.  Any party or other person may, on request and without the required showing, obtain the person’s own previous statement about the action or its subject matter....A previous statement is either:</a:t>
            </a:r>
            <a:br>
              <a:rPr lang="en-US" altLang="en-US" sz="3200"/>
            </a:br>
            <a:r>
              <a:rPr lang="en-US" altLang="en-US" sz="3200"/>
              <a:t>            (i) a written statement that the person has signed or otherwise adopted or approved; or</a:t>
            </a:r>
            <a:br>
              <a:rPr lang="en-US" altLang="en-US" sz="3200"/>
            </a:br>
            <a:r>
              <a:rPr lang="en-US" altLang="en-US" sz="3200"/>
              <a:t>            (ii) a contemporaneous stenographic, mechanical, electrical, or other recording — or a transcription of it — that recites substantially verbatim the person’s oral statement.</a:t>
            </a:r>
            <a:br>
              <a:rPr lang="en-US" altLang="en-US" sz="3200"/>
            </a:br>
            <a:endParaRPr lang="en-US" altLang="en-US" sz="3200"/>
          </a:p>
        </p:txBody>
      </p:sp>
    </p:spTree>
    <p:extLst>
      <p:ext uri="{BB962C8B-B14F-4D97-AF65-F5344CB8AC3E}">
        <p14:creationId xmlns:p14="http://schemas.microsoft.com/office/powerpoint/2010/main" val="159600161"/>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a:xfrm>
            <a:off x="2952750" y="1063626"/>
            <a:ext cx="6229350" cy="4651375"/>
          </a:xfrm>
        </p:spPr>
        <p:txBody>
          <a:bodyPr/>
          <a:lstStyle/>
          <a:p>
            <a:pPr eaLnBrk="1" hangingPunct="1"/>
            <a:r>
              <a:rPr lang="en-US" altLang="en-US"/>
              <a:t>waiver</a:t>
            </a:r>
          </a:p>
        </p:txBody>
      </p:sp>
    </p:spTree>
    <p:extLst>
      <p:ext uri="{BB962C8B-B14F-4D97-AF65-F5344CB8AC3E}">
        <p14:creationId xmlns:p14="http://schemas.microsoft.com/office/powerpoint/2010/main" val="337670977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2171</TotalTime>
  <Words>4995</Words>
  <Application>Microsoft Macintosh PowerPoint</Application>
  <PresentationFormat>Widescreen</PresentationFormat>
  <Paragraphs>112</Paragraphs>
  <Slides>93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93</vt:i4>
      </vt:variant>
    </vt:vector>
  </HeadingPairs>
  <TitlesOfParts>
    <vt:vector size="98" baseType="lpstr">
      <vt:lpstr>Arial</vt:lpstr>
      <vt:lpstr>Calibri</vt:lpstr>
      <vt:lpstr>Calibri Light</vt:lpstr>
      <vt:lpstr>WP TypographicSymbols</vt:lpstr>
      <vt:lpstr>Office Theme</vt:lpstr>
      <vt:lpstr>Wed., Oct. 30</vt:lpstr>
      <vt:lpstr>necessary parties</vt:lpstr>
      <vt:lpstr>Rule 19. Required Joinder of Parties  (a) Persons Required to Be Joined if Feasible.     (1) Required Party.  A person who is subject to service of process and whose joinder will not deprive the court of subject-matter jurisdiction must be joined as a party if:         (A) in that person’s absence, the court cannot accord complete relief among existing parties; or         (B) that person claims an interest relating to the subject of the action and is so situated that disposing of the action in the person’s absence may:             (i) as a practical matter impair or impede the person’s ability to protect the interest; or             (ii) leave an existing party subject to a substantial risk of incurring double, multiple, or otherwise inconsistent obligations because of the interest. </vt:lpstr>
      <vt:lpstr>(b) When Joinder Is Not Feasible.  If a person who is required to be joined if feasible cannot be joined, the court must determine whether, in equity and good conscience, the action should proceed among the existing parties or should be dismissed. The factors for the court to consider include:     (1) the extent to which a judgment rendered in the person’s absence might prejudice that person or the existing parties;     (2) the extent to which any prejudice could be lessened or avoided by:         (A) protective provisions in the judgment;         (B) shaping the relief; or         (C) other measures;     (3) whether a judgment rendered in the person’s absence would be adequate; and     (4) whether the plaintiff would have an adequate remedy if the action were dismissed for nonjoinder.  </vt:lpstr>
      <vt:lpstr>Rule 24. Intervention  (a) Intervention of Right.  On timely motion, the court must permit anyone to intervene who:     (1) is given an unconditional right to intervene by a federal statute; or     (2) claims an interest relating to the property or transaction that is the subject of the action, and is so situated that disposing of the action may as a practical matter impair or impede the movant’s ability to protect its interest, unless existing parties adequately represent that interest.  </vt:lpstr>
      <vt:lpstr>African-Americans who have been refused employment by a fire department are suing the city for racial discrimination in hiring   they are asking for preferential treatment in hiring by the fire department as a remedy for past discrimination  may the white firefighters (or white applicants to the fire department) who would be affected by this relief intervene of right?   would there be any conditions on their intervention? </vt:lpstr>
      <vt:lpstr>what if the white firefighters do not intervene?</vt:lpstr>
      <vt:lpstr>42 U.S.C. § 2000e-2(n)</vt:lpstr>
      <vt:lpstr>(B) A practice described in subparagraph (A) may not be challenged in a claim under the Constitution or Federal civil rights laws— (i) by a person who, prior to the entry of the judgment or order described in subparagraph (A), had— (I) actual notice of the proposed judgment or order sufficient to apprise such person that such judgment or order might adversely affect the interests and legal rights of such person and that an opportunity was available to present objections to such judgment or order by a future date certain; and (II) a reasonable opportunity to present objections to such judgment or order;</vt:lpstr>
      <vt:lpstr>P wants to build a dump in some wetlands  the Army Corp of Engineers refuses to issue a permit  P sues the Army Corp of Engineers  may people who live by the wetlands intervene on the side of the government? </vt:lpstr>
      <vt:lpstr>(b) Permissive Intervention.     (1) In General. On timely motion, the court may permit anyone to intervene who:         (A) is given a conditional right to intervene by a federal statute; or         (B) has a claim or defense that shares with the main action a common question of law or fact. . . .</vt:lpstr>
      <vt:lpstr>supplemental jurisdiction </vt:lpstr>
      <vt:lpstr>P (NY) sues D (NY) under federal securities law in federal court  P joins under R 18(a) a state law fraud claim against D   D impleads insurer I (NY) for state law contract claim  D also brings compulsory counterclaim for breach of contract (P didn’t pay all the money he owes under the securities contract) </vt:lpstr>
      <vt:lpstr>P(NY)                             D(NY)                I(NY)</vt:lpstr>
      <vt:lpstr>U.S. Const. Article III. Section. 2.   The judicial Power shall extend to all Cases, in Law and Equity, arising under this Constitution, the Laws of the United States, and Treaties made, or which shall be made, under their Authority; . . . --to all Cases of admiralty and maritime Jurisdiction;--to Controversies to which the United States shall be a Party;--to Controversies between two or more States;--between a State and Citizens of another State;--between Citizens of different States,--between Citizens of the same State claiming Lands under Grants of different States, and between a State, or the Citizens thereof, and foreign States, Citizens or Subjects. </vt:lpstr>
      <vt:lpstr>pendent jurisdiction   - applies to a plaintiff with an action that has its own source of SMJ who joins causes of action without their own source of SMJ but that arise from a common nucleus of operative fact   </vt:lpstr>
      <vt:lpstr>ancillary jurisdiction    1) actions brought by someone other than the plaintiff that lack their own source of federal SMJ but have a common nucleus of operative fact with the action that does (compulsory counterclaims, crossclaims)  or   </vt:lpstr>
      <vt:lpstr>2) joined cause of action, although not really arising out of the common nucleus of operative fact, asserts legal rights that were activated by the cause of action that has an independent source of federal SMJ actions - impleader - supplementary proceedings to effectuate P’s judgment</vt:lpstr>
      <vt:lpstr>P (NY) sues D1 (NJ) for brawl P joins D2 (NY) under R 20(a)  pendent jurisdiction?</vt:lpstr>
      <vt:lpstr>P (NY) sues D1 (NJ) for brawl P joins D2 (NY) under R 20(a)  P(NY)   D1(NJ)  D2(NY)   </vt:lpstr>
      <vt:lpstr>initial approach –  even if pendent or ancillary jurisdiction is constitutional, look to the purposes of the statute providing SMJ to the “core” action to see if it is in keeping with the purposes of the statute </vt:lpstr>
      <vt:lpstr>after Finley…</vt:lpstr>
      <vt:lpstr>28 U.S.C. § 1367. - Supplemental jurisdiction  </vt:lpstr>
      <vt:lpstr>(a) Except as provided in subsections (b) and (c) or as expressly provided otherwise by Federal statute, in any civil action of which the district courts have original jurisdiction, the district courts shall have supplemental jurisdiction over all other claims that are so related to claims in the action within such original jurisdiction that they form part of the same case or controversy under Article III of the United States Constitution. Such supplemental jurisdiction shall include claims that involve the joinder or intervention of additional parties.  </vt:lpstr>
      <vt:lpstr>(b) In any civil action of which the district courts have original jurisdiction founded solely on section 1332 of this title, the district courts shall not have supplemental jurisdiction under subsection (a) over claims by plaintiffs against persons made parties under Rule 14, 19, 20, or 24 of the Federal Rules of Civil Procedure, or over claims by persons proposed to be joined as plaintiffs under Rule 19 of such rules, or seeking to intervene as plaintiffs under Rule 24 of such rules, when exercising supplemental jurisdiction over such claims would be inconsistent with the jurisdictional requirements of section 1332.  </vt:lpstr>
      <vt:lpstr>    P(NY)                              D(NY)               I(NY)</vt:lpstr>
      <vt:lpstr>What if the D is granted summary judgment on the federal securities action? Must the court dismiss the state common law fraud action?  What if the D gets the federal securities action dismissed for failure to state a claim? </vt:lpstr>
      <vt:lpstr>(c) The district courts may decline to exercise supplemental jurisdiction over a claim under subsection (a) if - (1) the claim raises a novel or complex issue of State law, (2) the claim substantially predominates over the claim or claims over which the district court has original jurisdiction, (3) the district court has dismissed all claims over which it has original jurisdiction, or (4) in exceptional circumstances, there are other compelling reasons for declining jurisdiction. </vt:lpstr>
      <vt:lpstr>1367(d) The period of limitations for any claim asserted under subsection (a), and for any other claim in the same action that is voluntarily dismissed at the same time as or after the dismissal of the claim under subsection (a), shall be tolled while the claim is pending and for a period of 30 days after it is dismissed unless State law provides for a longer tolling period.</vt:lpstr>
      <vt:lpstr>JINKS V. RICHLAND COUNTY 538 U.S. 456 (2003)</vt:lpstr>
      <vt:lpstr>- P(NY) and D(NY) wish to litigate their state law battery action in federal court before their friend, federal judge X, who is willing  - how to overcome the problem of SMJ?  - P sues D in federal court claiming that D’s hitting him was a violation  of federal securities law  - P joins to the federal action a state law battery action  - when the federal securities law action is dismissed for failure to state a claim, there is still SMJ for the battery action  - should this work...?</vt:lpstr>
      <vt:lpstr>A (NY) sues B(NY) under fed securities laws   A joins state common law fraud claim against C (NY), an auditor for B who was also responsible for the fraud  A(NY)  federal 20(a)  state  B(NY)              C(NY) </vt:lpstr>
      <vt:lpstr>Finley v. United States (US 1989) Aldinger v. Howard (US 1976)</vt:lpstr>
      <vt:lpstr>A (Cal.) sues E (Nev.) (B’s employer) under state law for a battery committed by B (Cal.)   - E impleads B   - B then brings a suit against A on the harm done to B in their fight  </vt:lpstr>
      <vt:lpstr>A(Cal.)                         E(Nev.)           B(Cal.)</vt:lpstr>
      <vt:lpstr>A(Cal.)                         E(Nev.)           B(Cal.)</vt:lpstr>
      <vt:lpstr>Owen Equip &amp; Erection Co v. Kroger </vt:lpstr>
      <vt:lpstr>P (Cal) sues D1 (Cal) under federal securities law and joins an action against D2 (Cal) under state common law fraud.  Same as 1), except P also joins a state law action for a battery occurring a few weeks before the fraud against D1.   P(Cal) federal   state   D(Cal) </vt:lpstr>
      <vt:lpstr>P (Cal) sues D (Cal) under federal securities laws. D joins an action against P for battery, asking for $100k  P(Cal) federal    state securities   battery  D(Cal)</vt:lpstr>
      <vt:lpstr>P (Cal) sues D (Ore) for state law breach of contract, asking for $100K. D joins an action against P for battery, asking for $25k.  P(Cal) state                                     state breach of contract                   battery     D(Ore)</vt:lpstr>
      <vt:lpstr>P (NY) sues D (NJ) for battery asking for $100K. D impleads X (NY) a joint tortfeasor for contribution.   X brings 14(a) claims against P from damages from same accident  P brings compulsory counterclaim against X  </vt:lpstr>
      <vt:lpstr>P(NY)      battery    battery      battery                       D(NJ)  contribution  X(NY)</vt:lpstr>
      <vt:lpstr>P (NY) sues D1 (NJ) for state law battery asking $100k and D2 (NJ) asking $25K.  P(NY)   $100k                $25k D1(NJ)  D2(NJ)   (a) over claims by plaintiffs against persons made parties under Rule 14, 19, 20, or 24 of the Federal Rules of Civil Procedure, or over claims by persons proposed to be joined as plaintiffs under Rule 19 of such rules, or seeking to intervene as plaintiffs under Rule 24 of such rules,  </vt:lpstr>
      <vt:lpstr>(b) In any civil action of which the district courts have original jurisdiction founded solely on section 1332 of this title, the district courts shall not have supplemental jurisdiction under subsection (a) over claims by plaintiffs against persons made parties under Rule 14, 19, 20, or 24 of the Federal Rules of Civil Procedure, or over claims by persons proposed to be joined as plaintiffs under Rule 19 of such rules, or seeking to intervene as plaintiffs under Rule 24 of such rules, when exercising supplemental jurisdiction over such claims would be inconsistent with the jurisdictional requirements of section 1332.  </vt:lpstr>
      <vt:lpstr>P1 (NY) sues D (NJ) under state law battery for $100k and joins with P2 (NY) who sues D for $25K.  P1(NY)  P2(NY)  $100k        $25k  D(NJ)   (a) over claims by plaintiffs against persons made parties under Rule 14, 19, 20, or 24 of the Federal Rules of Civil Procedure, or over claims by persons proposed to be joined as plaintiffs under Rule 19 of such rules, or seeking to intervene as plaintiffs under Rule 24 of such rules,  </vt:lpstr>
      <vt:lpstr>Exxon Corp. v. Allapattah (U.S. 2005)</vt:lpstr>
      <vt:lpstr>P1 (NY) sues D (NJ) under state law battery for $100k. D makes a motion to join P2 (NY), who has a claim against D for $25K, as a necessary party P1(NY)  P2(NY) R. 19 $100k        $25k  D(NJ)   (a) over claims by plaintiffs against persons made parties under Rule 14, 19, 20, or 24 of the Federal Rules of Civil Procedure, or over claims by persons proposed to be joined as plaintiffs under Rule 19 of such rules, or seeking to intervene as plaintiffs under Rule 24 of such rules,  </vt:lpstr>
      <vt:lpstr>P1(NY) sues D (NJ) for $100k and joins with P2 (NJ) who sues D for $100K  P1(NY)   P2(NJ) $100k           $100k  D(NJ)</vt:lpstr>
      <vt:lpstr>P1(NY) sues D1 (NJ) for $100k. P1 joins with P2 (NY) who sues D2(NJ) for $25k.  </vt:lpstr>
      <vt:lpstr>P1(NY)  P2(NY) $100k        $25k    D1(NJ)   D2(NJ)  (a) over claims by plaintiffs against persons made parties under Rule 14, 19, 20, or 24 of the Federal Rules of Civil Procedure, or over claims by persons proposed to be joined as plaintiffs under Rule 19 of such rules, or seeking to intervene as plaintiffs under Rule 24 of such rules,  </vt:lpstr>
      <vt:lpstr>recap of supplemental jurisdiction for diversity cases with co-plaintiffs and co-defendants…</vt:lpstr>
      <vt:lpstr>No   P1(NY)   P2(NJ) $100k           $100k  D(NJ)</vt:lpstr>
      <vt:lpstr>Yes  P1(NY)   P2(NY) $100k                $25k  D(NJ)</vt:lpstr>
      <vt:lpstr>No  P(NY)   $100k                $100k D1(NJ)  D2(NY)  </vt:lpstr>
      <vt:lpstr>No  P(NY)   $100k                $25k D1(NJ)  D2(NJ)  </vt:lpstr>
      <vt:lpstr>P(Cal) sues D(Cal) in state court in Cal under 42 U.S.C. § 1983 for violations of his civil right. Joined to the action is an unrelated state law breach of contract action against D. May D successfully remove? P(Cal) federal    state civil rights   contract     D(Cal)</vt:lpstr>
      <vt:lpstr>28 U.S.C. § 1441. - Actions removable generally (c) Joinder of Federal law claims and State law claims.--(1) If a civil action includes— (A) a claim arising under the Constitution, laws, or treaties of the United States (within the meaning of section 1331 of this title), and (B) a claim not within the original or supplemental jurisdiction of the district court or a claim that has been made nonremovable by statute, the entire action may be removed if the action would be removable without the inclusion of the claim described in subparagraph (B). (2) Upon removal of an action described in paragraph (1), the district court shall sever from the action all claims described in paragraph (1)(B) and shall remand the severed claims to the State court from which the action was removed. Only defendants against whom a claim described in paragraph (1)(A) has been asserted are required to join in or consent to the removal under paragraph (1). </vt:lpstr>
      <vt:lpstr> Discovery</vt:lpstr>
      <vt:lpstr>scope of discovery </vt:lpstr>
      <vt:lpstr>Old version: 26(b)(1): Parties may obtain discovery regarding any nonprivileged matter that is relevant to any party’s claim or defense </vt:lpstr>
      <vt:lpstr>NOW: Scope in General. Unless otherwise limited by court order, the scope of discovery is as follows: Parties may obtain discovery regarding any nonprivileged matter that is relevant to any party's claim or defense and proportional to the needs of the case, considering the importance of the issues at stake in the action, the amount in controversy, the parties’ relative access to relevant information, the parties’ resources, the importance of the discovery in resolving the issues, and whether the burden or expense of the proposed discovery outweighs its likely benefit. Information within this scope of discovery need not be admissible in evidence to be discoverable.</vt:lpstr>
      <vt:lpstr>privileges </vt:lpstr>
      <vt:lpstr>privilege against self-incrimination</vt:lpstr>
      <vt:lpstr>how might the privilege against self-incrimination be relevant in a civil case?</vt:lpstr>
      <vt:lpstr>Fed. R. Evid. 501</vt:lpstr>
      <vt:lpstr>attorney-client privilege spousal privileges priest-penitent privilege doctor-patient privilege </vt:lpstr>
      <vt:lpstr>attorney-client privilege</vt:lpstr>
      <vt:lpstr>Restatement (Third) of The Law Governing Lawyers  § 68. Attorney–Client Privilege   [T]he attorney-client privilege may be invoked as provided in § 86 with respect to: (1) a communication (2) made between privileged persons (3) in confidence (4) for the purpose of obtaining or providing legal assistance for the client. </vt:lpstr>
      <vt:lpstr>why does the attorney-client privilege exist?</vt:lpstr>
      <vt:lpstr>your client tells you that he was looking the other way when he drove into the plaintiff  your client receives an interrogatory asking whether he said to you that he was looking the other way when he drove into the plaintiff  does your client have to answer the interrogatory? </vt:lpstr>
      <vt:lpstr>if the interrogatory asks whether your client was looking the other way when he drove into the plaintiff does he have to answer?  what if your client says he was not looking the other way on the stand?</vt:lpstr>
      <vt:lpstr>- your client tells you that he was looking the other way when he drove into the plaintiff  - subsequently he credibly tells you that when he said he was not actually looking the other way at that moment, he was feeling guilty because he had done so about 20 second before the accident  - your client receives an interrogatory asking whether he said to you that he was looking the other way when he drove into the plaintiff  - does your client have to answer the interrogatory? </vt:lpstr>
      <vt:lpstr>MR 3.3: (a) A lawyer shall not knowingly: (3) offer evidence that the lawyer knows to be false. If a lawyer, the lawyer’s client, or a witness called by the lawyer, has offered material evidence and the lawyer comes to know of its falsity, the lawyer shall take reasonable remedial measures, including, if necessary, disclosure to the tribunal.</vt:lpstr>
      <vt:lpstr>MR 1.2(d) A lawyer shall not counsel a client to engage, or assist a client, in conduct that the lawyer knows is criminal or fraudulent, but a lawyer may discuss the legal consequences of any proposed course of conduct with a client and may counsel or assist a client to make a good faith effort to determine the validity, scope, meaning or application of the law.</vt:lpstr>
      <vt:lpstr>who controls the attorney-client privilege?</vt:lpstr>
      <vt:lpstr>corporate attorney-client privilege</vt:lpstr>
      <vt:lpstr>work product “privilege” </vt:lpstr>
      <vt:lpstr>Hickman v. Taylor (U.S. 1947)</vt:lpstr>
      <vt:lpstr>why not attorney-client privilege?</vt:lpstr>
      <vt:lpstr>why have the fact work product privilege?</vt:lpstr>
      <vt:lpstr>26(b)(3)(A) Documents and Tangible Things.  Ordinarily, a party may not discover documents and tangible things that are prepared in anticipation of litigation or for trial by or for another party or its representative (including the other party’s attorney, consultant, surety, indemnitor, insurer, or agent). But, subject to Rule 26(b)(4), those materials may be discovered if:             (i) they are otherwise discoverable under Rule 26(b)(1); and             (ii) the party shows that it has substantial need for the materials to prepare its case and cannot, without undue hardship, obtain their substantial equivalent by other means.</vt:lpstr>
      <vt:lpstr>26(b)(3)(B) Protection Against Disclosure.  If the court orders discovery of those materials, it must protect against disclosure of the mental impressions, conclusions, opinions, or legal theories of a party’s attorney or other representative concerning the litigation.</vt:lpstr>
      <vt:lpstr>an interrogatory asks, “Whom have you interviewed in connection with this case and did you make any reports, memos, etc.”   may you claim that the information is work-product under 26(b)(3) and/or Hickman? </vt:lpstr>
      <vt:lpstr>a witness you interviewed said that your client was looking the other way while he drove into plaintiff  you write it up in a witness statement  the plaintiff requests the statement in a document request  may you claim that it is work product under 26(b)(3) and/or Hickman?  if the interrogatory instead asks your client whether he was looking the other way during the accident, may he refuse to answer on the basis of 26(b)(3) and/or Hickman? </vt:lpstr>
      <vt:lpstr>the plaintiff serves you with a document request asking for witness statements drafted by a private investigator retained by your client prior to hiring you, when he was worried that he might be sued  work product?</vt:lpstr>
      <vt:lpstr>would it matter if the plaintiff served you with an interrogatory asking for the substance of the witness statements? </vt:lpstr>
      <vt:lpstr>what if the document was instead an unsolicited letter from a witness? </vt:lpstr>
      <vt:lpstr>you are being sued for negligence in connection with a car accident  the plaintiff serves you with a document request asking for:   1) witness statements taken by your lawyer a year ago – only a few hours after the accident  2) your lawyer’s notes on the interviews with the witnesses  can the Work Product Privilege be overcome? </vt:lpstr>
      <vt:lpstr>P is going to offer a witness W  D thinks that W said something different to P’s lawyer compared to what W will say on the witness stand  can D get statements that W made to P’s lawyer?</vt:lpstr>
      <vt:lpstr>P is going to testify about the extent of his injuries due to D’s negligence  may P request in discovery any surveillance tapes that D may have made of P after the accident?</vt:lpstr>
      <vt:lpstr>  a witness, X, who is friendly to the D, was interviewed by P’s attorney and a statement was drawn up.  is there any way that D can get X’s statement without having to overcome the work-product privilege? </vt:lpstr>
      <vt:lpstr>26(b)(3)(C) Previous Statement.  Any party or other person may, on request and without the required showing, obtain the person’s own previous statement about the action or its subject matter....A previous statement is either:             (i) a written statement that the person has signed or otherwise adopted or approved; or             (ii) a contemporaneous stenographic, mechanical, electrical, or other recording — or a transcription of it — that recites substantially verbatim the person’s oral statement. </vt:lpstr>
      <vt:lpstr>waiver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Owner</dc:creator>
  <cp:lastModifiedBy>Green, Michael S</cp:lastModifiedBy>
  <cp:revision>529</cp:revision>
  <cp:lastPrinted>2017-10-09T17:13:38Z</cp:lastPrinted>
  <dcterms:created xsi:type="dcterms:W3CDTF">2017-09-12T14:18:22Z</dcterms:created>
  <dcterms:modified xsi:type="dcterms:W3CDTF">2019-10-29T20:27:15Z</dcterms:modified>
</cp:coreProperties>
</file>