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0"/>
  </p:notesMasterIdLst>
  <p:handoutMasterIdLst>
    <p:handoutMasterId r:id="rId91"/>
  </p:handoutMasterIdLst>
  <p:sldIdLst>
    <p:sldId id="257" r:id="rId2"/>
    <p:sldId id="1374" r:id="rId3"/>
    <p:sldId id="1213" r:id="rId4"/>
    <p:sldId id="1229" r:id="rId5"/>
    <p:sldId id="1230" r:id="rId6"/>
    <p:sldId id="1238" r:id="rId7"/>
    <p:sldId id="1239" r:id="rId8"/>
    <p:sldId id="1240" r:id="rId9"/>
    <p:sldId id="1242" r:id="rId10"/>
    <p:sldId id="1172" r:id="rId11"/>
    <p:sldId id="1173" r:id="rId12"/>
    <p:sldId id="1174" r:id="rId13"/>
    <p:sldId id="1175" r:id="rId14"/>
    <p:sldId id="1176" r:id="rId15"/>
    <p:sldId id="1366" r:id="rId16"/>
    <p:sldId id="1367" r:id="rId17"/>
    <p:sldId id="1181" r:id="rId18"/>
    <p:sldId id="1182" r:id="rId19"/>
    <p:sldId id="1183" r:id="rId20"/>
    <p:sldId id="1184" r:id="rId21"/>
    <p:sldId id="1185" r:id="rId22"/>
    <p:sldId id="1186" r:id="rId23"/>
    <p:sldId id="1187" r:id="rId24"/>
    <p:sldId id="1188" r:id="rId25"/>
    <p:sldId id="1189" r:id="rId26"/>
    <p:sldId id="1190" r:id="rId27"/>
    <p:sldId id="1191" r:id="rId28"/>
    <p:sldId id="1192" r:id="rId29"/>
    <p:sldId id="1262" r:id="rId30"/>
    <p:sldId id="1263" r:id="rId31"/>
    <p:sldId id="1264" r:id="rId32"/>
    <p:sldId id="1196" r:id="rId33"/>
    <p:sldId id="1265" r:id="rId34"/>
    <p:sldId id="1266" r:id="rId35"/>
    <p:sldId id="1267" r:id="rId36"/>
    <p:sldId id="1268" r:id="rId37"/>
    <p:sldId id="1269" r:id="rId38"/>
    <p:sldId id="1270" r:id="rId39"/>
    <p:sldId id="1271" r:id="rId40"/>
    <p:sldId id="1272" r:id="rId41"/>
    <p:sldId id="1273" r:id="rId42"/>
    <p:sldId id="1274" r:id="rId43"/>
    <p:sldId id="1214" r:id="rId44"/>
    <p:sldId id="1215" r:id="rId45"/>
    <p:sldId id="1216" r:id="rId46"/>
    <p:sldId id="1217" r:id="rId47"/>
    <p:sldId id="1218" r:id="rId48"/>
    <p:sldId id="1219" r:id="rId49"/>
    <p:sldId id="1220" r:id="rId50"/>
    <p:sldId id="1221" r:id="rId51"/>
    <p:sldId id="1222" r:id="rId52"/>
    <p:sldId id="1223" r:id="rId53"/>
    <p:sldId id="1224" r:id="rId54"/>
    <p:sldId id="1225" r:id="rId55"/>
    <p:sldId id="1226" r:id="rId56"/>
    <p:sldId id="1227" r:id="rId57"/>
    <p:sldId id="1228" r:id="rId58"/>
    <p:sldId id="1368" r:id="rId59"/>
    <p:sldId id="1369" r:id="rId60"/>
    <p:sldId id="1231" r:id="rId61"/>
    <p:sldId id="1232" r:id="rId62"/>
    <p:sldId id="1233" r:id="rId63"/>
    <p:sldId id="1234" r:id="rId64"/>
    <p:sldId id="1235" r:id="rId65"/>
    <p:sldId id="1236" r:id="rId66"/>
    <p:sldId id="1237" r:id="rId67"/>
    <p:sldId id="1370" r:id="rId68"/>
    <p:sldId id="1371" r:id="rId69"/>
    <p:sldId id="1372" r:id="rId70"/>
    <p:sldId id="1241" r:id="rId71"/>
    <p:sldId id="1373" r:id="rId72"/>
    <p:sldId id="1243" r:id="rId73"/>
    <p:sldId id="1244" r:id="rId74"/>
    <p:sldId id="1245" r:id="rId75"/>
    <p:sldId id="1246" r:id="rId76"/>
    <p:sldId id="1247" r:id="rId77"/>
    <p:sldId id="1248" r:id="rId78"/>
    <p:sldId id="1249" r:id="rId79"/>
    <p:sldId id="1250" r:id="rId80"/>
    <p:sldId id="1251" r:id="rId81"/>
    <p:sldId id="1252" r:id="rId82"/>
    <p:sldId id="1253" r:id="rId83"/>
    <p:sldId id="1254" r:id="rId84"/>
    <p:sldId id="1255" r:id="rId85"/>
    <p:sldId id="1256" r:id="rId86"/>
    <p:sldId id="1257" r:id="rId87"/>
    <p:sldId id="1258" r:id="rId88"/>
    <p:sldId id="1259" r:id="rId8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70" autoAdjust="0"/>
    <p:restoredTop sz="94660"/>
  </p:normalViewPr>
  <p:slideViewPr>
    <p:cSldViewPr snapToGrid="0">
      <p:cViewPr varScale="1">
        <p:scale>
          <a:sx n="112" d="100"/>
          <a:sy n="112" d="100"/>
        </p:scale>
        <p:origin x="32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notesMaster" Target="notesMasters/notesMaster1.xml"/><Relationship Id="rId95" Type="http://schemas.openxmlformats.org/officeDocument/2006/relationships/tableStyles" Target="tableStyle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presProps" Target="pres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10/29/19</a:t>
            </a:fld>
            <a:endParaRPr lang="en-US"/>
          </a:p>
        </p:txBody>
      </p:sp>
      <p:sp>
        <p:nvSpPr>
          <p:cNvPr id="4" name="Footer Placeholder 3"/>
          <p:cNvSpPr>
            <a:spLocks noGrp="1"/>
          </p:cNvSpPr>
          <p:nvPr>
            <p:ph type="ftr" sz="quarter" idx="2"/>
          </p:nvPr>
        </p:nvSpPr>
        <p:spPr>
          <a:xfrm>
            <a:off x="0" y="8829973"/>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73"/>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6"/>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41" y="6"/>
            <a:ext cx="3038475" cy="466725"/>
          </a:xfrm>
          <a:prstGeom prst="rect">
            <a:avLst/>
          </a:prstGeom>
        </p:spPr>
        <p:txBody>
          <a:bodyPr vert="horz" lIns="91440" tIns="45720" rIns="91440" bIns="45720" rtlCol="0"/>
          <a:lstStyle>
            <a:lvl1pPr algn="r">
              <a:defRPr sz="1200"/>
            </a:lvl1pPr>
          </a:lstStyle>
          <a:p>
            <a:fld id="{8A16A093-262C-5C40-8390-1ECC09DA62F7}" type="datetimeFigureOut">
              <a:rPr lang="en-US" smtClean="0"/>
              <a:t>10/29/19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81"/>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29681"/>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41" y="8829681"/>
            <a:ext cx="3038475" cy="466725"/>
          </a:xfrm>
          <a:prstGeom prst="rect">
            <a:avLst/>
          </a:prstGeom>
        </p:spPr>
        <p:txBody>
          <a:bodyPr vert="horz" lIns="91440" tIns="45720" rIns="91440" bIns="45720" rtlCol="0" anchor="b"/>
          <a:lstStyle>
            <a:lvl1pPr algn="r">
              <a:defRPr sz="1200"/>
            </a:lvl1pPr>
          </a:lstStyle>
          <a:p>
            <a:fld id="{188B24F4-2D16-E743-8EDE-7B0C0DD6D6CA}" type="slidenum">
              <a:rPr lang="en-US" smtClean="0"/>
              <a:t>‹#›</a:t>
            </a:fld>
            <a:endParaRPr lang="en-US"/>
          </a:p>
        </p:txBody>
      </p:sp>
    </p:spTree>
    <p:extLst>
      <p:ext uri="{BB962C8B-B14F-4D97-AF65-F5344CB8AC3E}">
        <p14:creationId xmlns:p14="http://schemas.microsoft.com/office/powerpoint/2010/main" val="90641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10/29/19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10/29/19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10/29/19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10/29/19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10/29/19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10/29/19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10/29/19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10/29/19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10/29/19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Tues., Oct. 29</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2895600" y="1063626"/>
            <a:ext cx="6286500" cy="4594225"/>
          </a:xfrm>
        </p:spPr>
        <p:txBody>
          <a:bodyPr/>
          <a:lstStyle/>
          <a:p>
            <a:pPr eaLnBrk="1" hangingPunct="1"/>
            <a:r>
              <a:rPr lang="en-US" altLang="en-US"/>
              <a:t>intersection between joinder rules and</a:t>
            </a:r>
            <a:br>
              <a:rPr lang="en-US" altLang="en-US"/>
            </a:br>
            <a:br>
              <a:rPr lang="en-US" altLang="en-US"/>
            </a:br>
            <a:r>
              <a:rPr lang="en-US" altLang="en-US"/>
              <a:t>PJ and venue</a:t>
            </a:r>
          </a:p>
        </p:txBody>
      </p:sp>
    </p:spTree>
    <p:extLst>
      <p:ext uri="{BB962C8B-B14F-4D97-AF65-F5344CB8AC3E}">
        <p14:creationId xmlns:p14="http://schemas.microsoft.com/office/powerpoint/2010/main" val="796620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2895600" y="1063626"/>
            <a:ext cx="6286500" cy="4765675"/>
          </a:xfrm>
        </p:spPr>
        <p:txBody>
          <a:bodyPr>
            <a:normAutofit fontScale="90000"/>
          </a:bodyPr>
          <a:lstStyle/>
          <a:p>
            <a:pPr eaLnBrk="1" hangingPunct="1"/>
            <a:r>
              <a:rPr lang="en-US" altLang="en-US"/>
              <a:t>causes of actions joined under 18(a) by plaintiffs against defendants</a:t>
            </a:r>
            <a:br>
              <a:rPr lang="en-US" altLang="en-US"/>
            </a:br>
            <a:br>
              <a:rPr lang="en-US" altLang="en-US"/>
            </a:br>
            <a:r>
              <a:rPr lang="en-US" altLang="en-US"/>
              <a:t>each must satisfy venue statute and there must be PJ over the defendants for each</a:t>
            </a:r>
          </a:p>
        </p:txBody>
      </p:sp>
    </p:spTree>
    <p:extLst>
      <p:ext uri="{BB962C8B-B14F-4D97-AF65-F5344CB8AC3E}">
        <p14:creationId xmlns:p14="http://schemas.microsoft.com/office/powerpoint/2010/main" val="25174311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2838450" y="1063626"/>
            <a:ext cx="6343650" cy="4594225"/>
          </a:xfrm>
        </p:spPr>
        <p:txBody>
          <a:bodyPr>
            <a:normAutofit fontScale="90000"/>
          </a:bodyPr>
          <a:lstStyle/>
          <a:p>
            <a:pPr eaLnBrk="1" hangingPunct="1"/>
            <a:r>
              <a:rPr lang="en-US" altLang="en-US" dirty="0"/>
              <a:t>joinder of defendants under R 20</a:t>
            </a:r>
            <a:br>
              <a:rPr lang="en-US" altLang="en-US" dirty="0"/>
            </a:br>
            <a:br>
              <a:rPr lang="en-US" altLang="en-US" dirty="0"/>
            </a:br>
            <a:r>
              <a:rPr lang="en-US" altLang="en-US" dirty="0"/>
              <a:t>there must be PJ over each defendant, the venue statute must be satisfied with respect to all defendants</a:t>
            </a:r>
          </a:p>
        </p:txBody>
      </p:sp>
    </p:spTree>
    <p:extLst>
      <p:ext uri="{BB962C8B-B14F-4D97-AF65-F5344CB8AC3E}">
        <p14:creationId xmlns:p14="http://schemas.microsoft.com/office/powerpoint/2010/main" val="14230812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2952750" y="1063626"/>
            <a:ext cx="6229350" cy="4651375"/>
          </a:xfrm>
        </p:spPr>
        <p:txBody>
          <a:bodyPr>
            <a:normAutofit fontScale="90000"/>
          </a:bodyPr>
          <a:lstStyle/>
          <a:p>
            <a:pPr eaLnBrk="1" hangingPunct="1"/>
            <a:r>
              <a:rPr lang="en-US" altLang="en-US" dirty="0"/>
              <a:t>compulsory counterclaims by defendants against plaintiffs</a:t>
            </a:r>
            <a:br>
              <a:rPr lang="en-US" altLang="en-US" dirty="0"/>
            </a:br>
            <a:br>
              <a:rPr lang="en-US" altLang="en-US" dirty="0"/>
            </a:br>
            <a:r>
              <a:rPr lang="en-US" altLang="en-US" dirty="0"/>
              <a:t>PJ is considered satisfied (or waived)</a:t>
            </a:r>
            <a:br>
              <a:rPr lang="en-US" altLang="en-US" dirty="0"/>
            </a:br>
            <a:r>
              <a:rPr lang="en-US" altLang="en-US" dirty="0"/>
              <a:t>venue statute need not be satisfied</a:t>
            </a:r>
          </a:p>
        </p:txBody>
      </p:sp>
    </p:spTree>
    <p:extLst>
      <p:ext uri="{BB962C8B-B14F-4D97-AF65-F5344CB8AC3E}">
        <p14:creationId xmlns:p14="http://schemas.microsoft.com/office/powerpoint/2010/main" val="14097986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2057400" y="1063626"/>
            <a:ext cx="8229600" cy="4937125"/>
          </a:xfrm>
        </p:spPr>
        <p:txBody>
          <a:bodyPr/>
          <a:lstStyle/>
          <a:p>
            <a:pPr eaLnBrk="1" hangingPunct="1"/>
            <a:r>
              <a:rPr lang="en-US" altLang="en-US" dirty="0"/>
              <a:t>Permissive counterclaims by defendants against plaintiffs</a:t>
            </a:r>
            <a:br>
              <a:rPr lang="en-US" altLang="en-US" dirty="0"/>
            </a:br>
            <a:br>
              <a:rPr lang="en-US" altLang="en-US" dirty="0"/>
            </a:br>
            <a:r>
              <a:rPr lang="en-US" altLang="en-US" dirty="0"/>
              <a:t>majority view is PJ is considered satisfied (or waived)</a:t>
            </a:r>
            <a:br>
              <a:rPr lang="en-US" altLang="en-US" dirty="0"/>
            </a:br>
            <a:r>
              <a:rPr lang="en-US" altLang="en-US" dirty="0"/>
              <a:t> majority view is venue statute need not be satisfied</a:t>
            </a:r>
          </a:p>
        </p:txBody>
      </p:sp>
    </p:spTree>
    <p:extLst>
      <p:ext uri="{BB962C8B-B14F-4D97-AF65-F5344CB8AC3E}">
        <p14:creationId xmlns:p14="http://schemas.microsoft.com/office/powerpoint/2010/main" val="19046678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2895600" y="1063626"/>
            <a:ext cx="6286500" cy="4765675"/>
          </a:xfrm>
        </p:spPr>
        <p:txBody>
          <a:bodyPr/>
          <a:lstStyle/>
          <a:p>
            <a:pPr eaLnBrk="1" hangingPunct="1"/>
            <a:r>
              <a:rPr lang="en-US" altLang="en-US"/>
              <a:t>necessary parties</a:t>
            </a:r>
          </a:p>
        </p:txBody>
      </p:sp>
    </p:spTree>
    <p:extLst>
      <p:ext uri="{BB962C8B-B14F-4D97-AF65-F5344CB8AC3E}">
        <p14:creationId xmlns:p14="http://schemas.microsoft.com/office/powerpoint/2010/main" val="32618603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524000" y="1066800"/>
            <a:ext cx="9067800" cy="4800600"/>
          </a:xfrm>
        </p:spPr>
        <p:txBody>
          <a:bodyPr>
            <a:normAutofit fontScale="90000"/>
          </a:bodyPr>
          <a:lstStyle/>
          <a:p>
            <a:pPr algn="l" eaLnBrk="1" hangingPunct="1"/>
            <a:r>
              <a:rPr lang="en-US" altLang="en-US" sz="2400" b="1"/>
              <a:t>Rule 19. Required Joinder of Parties</a:t>
            </a:r>
            <a:br>
              <a:rPr lang="en-US" altLang="en-US" sz="2400" b="1"/>
            </a:br>
            <a:br>
              <a:rPr lang="en-US" altLang="en-US" sz="2400" b="1"/>
            </a:br>
            <a:r>
              <a:rPr lang="en-US" altLang="en-US" sz="2400"/>
              <a:t>(a) Persons Required to Be Joined if Feasible.</a:t>
            </a:r>
            <a:br>
              <a:rPr lang="en-US" altLang="en-US" sz="2400"/>
            </a:br>
            <a:r>
              <a:rPr lang="en-US" altLang="en-US" sz="2400"/>
              <a:t>    (1) Required Party.  A person who is subject to service of process and whose joinder will not deprive the court of subject-matter jurisdiction must be joined as a party if:</a:t>
            </a:r>
            <a:br>
              <a:rPr lang="en-US" altLang="en-US" sz="2400"/>
            </a:br>
            <a:r>
              <a:rPr lang="en-US" altLang="en-US" sz="2400"/>
              <a:t>        (A) in that person’s absence, the court cannot accord complete relief among existing parties; or</a:t>
            </a:r>
            <a:br>
              <a:rPr lang="en-US" altLang="en-US" sz="2400"/>
            </a:br>
            <a:r>
              <a:rPr lang="en-US" altLang="en-US" sz="2400"/>
              <a:t>        (B) that person claims an interest relating to the subject of the action and is so situated that disposing of the action in the person’s absence may:</a:t>
            </a:r>
            <a:br>
              <a:rPr lang="en-US" altLang="en-US" sz="2400"/>
            </a:br>
            <a:r>
              <a:rPr lang="en-US" altLang="en-US" sz="2400"/>
              <a:t>            (i) as a practical matter impair or impede the person’s ability to protect the interest; or</a:t>
            </a:r>
            <a:br>
              <a:rPr lang="en-US" altLang="en-US" sz="2400"/>
            </a:br>
            <a:r>
              <a:rPr lang="en-US" altLang="en-US" sz="2400"/>
              <a:t>            (ii) leave an existing party subject to a substantial risk of incurring double, multiple, or otherwise inconsistent obligations because of the interest.</a:t>
            </a:r>
            <a:br>
              <a:rPr lang="en-US" altLang="en-US" sz="2400"/>
            </a:br>
            <a:endParaRPr lang="en-US" altLang="en-US" sz="2400"/>
          </a:p>
        </p:txBody>
      </p:sp>
    </p:spTree>
    <p:extLst>
      <p:ext uri="{BB962C8B-B14F-4D97-AF65-F5344CB8AC3E}">
        <p14:creationId xmlns:p14="http://schemas.microsoft.com/office/powerpoint/2010/main" val="26878864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933576" y="1131888"/>
            <a:ext cx="8105775" cy="4552950"/>
          </a:xfrm>
        </p:spPr>
        <p:txBody>
          <a:bodyPr>
            <a:normAutofit fontScale="90000"/>
          </a:bodyPr>
          <a:lstStyle/>
          <a:p>
            <a:pPr eaLnBrk="1" hangingPunct="1"/>
            <a:r>
              <a:rPr lang="en-US" altLang="en-US"/>
              <a:t>P, D, and X are in an accident in which D runs into P’s and X’s car </a:t>
            </a:r>
            <a:br>
              <a:rPr lang="en-US" altLang="en-US"/>
            </a:br>
            <a:br>
              <a:rPr lang="en-US" altLang="en-US"/>
            </a:br>
            <a:r>
              <a:rPr lang="en-US" altLang="en-US"/>
              <a:t>P sues D for negligence</a:t>
            </a:r>
            <a:br>
              <a:rPr lang="en-US" altLang="en-US"/>
            </a:br>
            <a:br>
              <a:rPr lang="en-US" altLang="en-US"/>
            </a:br>
            <a:r>
              <a:rPr lang="en-US" altLang="en-US"/>
              <a:t>Is X a necessary party on the ground that a determination of D’s negligence in X’s absence will impair X’s ability to protect his interest?</a:t>
            </a:r>
          </a:p>
        </p:txBody>
      </p:sp>
    </p:spTree>
    <p:extLst>
      <p:ext uri="{BB962C8B-B14F-4D97-AF65-F5344CB8AC3E}">
        <p14:creationId xmlns:p14="http://schemas.microsoft.com/office/powerpoint/2010/main" val="38249852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925639" y="1063626"/>
            <a:ext cx="8664575" cy="4937125"/>
          </a:xfrm>
        </p:spPr>
        <p:txBody>
          <a:bodyPr>
            <a:normAutofit fontScale="90000"/>
          </a:bodyPr>
          <a:lstStyle/>
          <a:p>
            <a:pPr eaLnBrk="1" hangingPunct="1"/>
            <a:r>
              <a:rPr lang="en-US" altLang="en-US" sz="3600"/>
              <a:t>P, D, and X are in an accident in which D runs into P’s and X’s car </a:t>
            </a:r>
            <a:br>
              <a:rPr lang="en-US" altLang="en-US" sz="3600"/>
            </a:br>
            <a:br>
              <a:rPr lang="en-US" altLang="en-US" sz="3600"/>
            </a:br>
            <a:r>
              <a:rPr lang="en-US" altLang="en-US" sz="3600"/>
              <a:t>P sues D for negligence</a:t>
            </a:r>
            <a:br>
              <a:rPr lang="en-US" altLang="en-US" sz="3600"/>
            </a:br>
            <a:br>
              <a:rPr lang="en-US" altLang="en-US" sz="3600"/>
            </a:br>
            <a:r>
              <a:rPr lang="en-US" altLang="en-US" sz="3600"/>
              <a:t>D is determined to be not negligent</a:t>
            </a:r>
            <a:br>
              <a:rPr lang="en-US" altLang="en-US" sz="3600"/>
            </a:br>
            <a:br>
              <a:rPr lang="en-US" altLang="en-US" sz="3600"/>
            </a:br>
            <a:r>
              <a:rPr lang="en-US" altLang="en-US" sz="3600"/>
              <a:t>X then sues D for negligence</a:t>
            </a:r>
            <a:br>
              <a:rPr lang="en-US" altLang="en-US" sz="3600"/>
            </a:br>
            <a:br>
              <a:rPr lang="en-US" altLang="en-US" sz="3600"/>
            </a:br>
            <a:r>
              <a:rPr lang="en-US" altLang="en-US" sz="3600"/>
              <a:t>can D preclude X from relitigating the issue of D’s negligence?</a:t>
            </a:r>
            <a:br>
              <a:rPr lang="en-US" altLang="en-US" sz="3600"/>
            </a:br>
            <a:endParaRPr lang="en-US" altLang="en-US" sz="3600"/>
          </a:p>
        </p:txBody>
      </p:sp>
    </p:spTree>
    <p:extLst>
      <p:ext uri="{BB962C8B-B14F-4D97-AF65-F5344CB8AC3E}">
        <p14:creationId xmlns:p14="http://schemas.microsoft.com/office/powerpoint/2010/main" val="33884892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1925638" y="1131888"/>
            <a:ext cx="8113712" cy="4659312"/>
          </a:xfrm>
        </p:spPr>
        <p:txBody>
          <a:bodyPr>
            <a:normAutofit fontScale="90000"/>
          </a:bodyPr>
          <a:lstStyle/>
          <a:p>
            <a:pPr eaLnBrk="1" hangingPunct="1"/>
            <a:r>
              <a:rPr lang="en-US" altLang="en-US" sz="3600"/>
              <a:t>P, D, and X are in an accident in which all three cars run into one another</a:t>
            </a:r>
            <a:br>
              <a:rPr lang="en-US" altLang="en-US" sz="3600"/>
            </a:br>
            <a:br>
              <a:rPr lang="en-US" altLang="en-US" sz="3600"/>
            </a:br>
            <a:r>
              <a:rPr lang="en-US" altLang="en-US" sz="3600"/>
              <a:t>P sues D for negligence</a:t>
            </a:r>
            <a:br>
              <a:rPr lang="en-US" altLang="en-US" sz="3600"/>
            </a:br>
            <a:br>
              <a:rPr lang="en-US" altLang="en-US" sz="3600"/>
            </a:br>
            <a:r>
              <a:rPr lang="en-US" altLang="en-US" sz="3600"/>
              <a:t>D is found not liable on the ground the P was contributorily negligent</a:t>
            </a:r>
            <a:br>
              <a:rPr lang="en-US" altLang="en-US" sz="3600"/>
            </a:br>
            <a:br>
              <a:rPr lang="en-US" altLang="en-US" sz="3600"/>
            </a:br>
            <a:r>
              <a:rPr lang="en-US" altLang="en-US" sz="3600"/>
              <a:t>P then sues X for negligence</a:t>
            </a:r>
            <a:br>
              <a:rPr lang="en-US" altLang="en-US" sz="3600"/>
            </a:br>
            <a:br>
              <a:rPr lang="en-US" altLang="en-US" sz="3600"/>
            </a:br>
            <a:r>
              <a:rPr lang="en-US" altLang="en-US" sz="3600"/>
              <a:t>Can X preclude P from relitigating the issue of P’s contributory negligence?</a:t>
            </a:r>
          </a:p>
        </p:txBody>
      </p:sp>
    </p:spTree>
    <p:extLst>
      <p:ext uri="{BB962C8B-B14F-4D97-AF65-F5344CB8AC3E}">
        <p14:creationId xmlns:p14="http://schemas.microsoft.com/office/powerpoint/2010/main" val="2103278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1146C-C871-3642-942C-C59786F0C4D0}"/>
              </a:ext>
            </a:extLst>
          </p:cNvPr>
          <p:cNvSpPr>
            <a:spLocks noGrp="1"/>
          </p:cNvSpPr>
          <p:nvPr>
            <p:ph type="title"/>
          </p:nvPr>
        </p:nvSpPr>
        <p:spPr>
          <a:xfrm>
            <a:off x="491490" y="365125"/>
            <a:ext cx="10862310" cy="5978525"/>
          </a:xfrm>
        </p:spPr>
        <p:txBody>
          <a:bodyPr/>
          <a:lstStyle/>
          <a:p>
            <a:r>
              <a:rPr lang="en-US" dirty="0"/>
              <a:t>how does the statute of limitations clock work after dismissal of an action in order to allow for refiling?</a:t>
            </a:r>
          </a:p>
        </p:txBody>
      </p:sp>
    </p:spTree>
    <p:extLst>
      <p:ext uri="{BB962C8B-B14F-4D97-AF65-F5344CB8AC3E}">
        <p14:creationId xmlns:p14="http://schemas.microsoft.com/office/powerpoint/2010/main" val="696401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790700" y="1131888"/>
            <a:ext cx="8248650" cy="4481512"/>
          </a:xfrm>
        </p:spPr>
        <p:txBody>
          <a:bodyPr>
            <a:normAutofit fontScale="90000"/>
          </a:bodyPr>
          <a:lstStyle/>
          <a:p>
            <a:pPr eaLnBrk="1" hangingPunct="1"/>
            <a:r>
              <a:rPr lang="en-US" altLang="en-US" dirty="0"/>
              <a:t>P, D, and X are in an accident in which D runs into P’s and X’s car </a:t>
            </a:r>
            <a:br>
              <a:rPr lang="en-US" altLang="en-US" dirty="0"/>
            </a:br>
            <a:br>
              <a:rPr lang="en-US" altLang="en-US" dirty="0"/>
            </a:br>
            <a:r>
              <a:rPr lang="en-US" altLang="en-US" dirty="0"/>
              <a:t>P sues D for negligence</a:t>
            </a:r>
            <a:br>
              <a:rPr lang="en-US" altLang="en-US" dirty="0"/>
            </a:br>
            <a:br>
              <a:rPr lang="en-US" altLang="en-US" dirty="0"/>
            </a:br>
            <a:r>
              <a:rPr lang="en-US" altLang="en-US" dirty="0"/>
              <a:t>Is X a necessary party on the ground that, in X’s absence, D may be submitted to inconsistent obligations?</a:t>
            </a:r>
          </a:p>
        </p:txBody>
      </p:sp>
    </p:spTree>
    <p:extLst>
      <p:ext uri="{BB962C8B-B14F-4D97-AF65-F5344CB8AC3E}">
        <p14:creationId xmlns:p14="http://schemas.microsoft.com/office/powerpoint/2010/main" val="2652352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112108" y="1063626"/>
            <a:ext cx="9555892" cy="5021263"/>
          </a:xfrm>
        </p:spPr>
        <p:txBody>
          <a:bodyPr>
            <a:normAutofit fontScale="90000"/>
          </a:bodyPr>
          <a:lstStyle/>
          <a:p>
            <a:pPr eaLnBrk="1" hangingPunct="1"/>
            <a:r>
              <a:rPr lang="en-US" altLang="en-US" sz="3600" dirty="0"/>
              <a:t>P, D, and X are in an accident in which D runs into P’s and X’s car </a:t>
            </a:r>
            <a:br>
              <a:rPr lang="en-US" altLang="en-US" sz="3600" dirty="0"/>
            </a:br>
            <a:br>
              <a:rPr lang="en-US" altLang="en-US" sz="3600" dirty="0"/>
            </a:br>
            <a:r>
              <a:rPr lang="en-US" altLang="en-US" sz="3600" dirty="0"/>
              <a:t>P sues D for negligence</a:t>
            </a:r>
            <a:br>
              <a:rPr lang="en-US" altLang="en-US" sz="3600" dirty="0"/>
            </a:br>
            <a:br>
              <a:rPr lang="en-US" altLang="en-US" sz="3600" dirty="0"/>
            </a:br>
            <a:r>
              <a:rPr lang="en-US" altLang="en-US" sz="3600" dirty="0"/>
              <a:t>D is determined to be not negligent</a:t>
            </a:r>
            <a:br>
              <a:rPr lang="en-US" altLang="en-US" sz="3600" dirty="0"/>
            </a:br>
            <a:br>
              <a:rPr lang="en-US" altLang="en-US" sz="3600" dirty="0"/>
            </a:br>
            <a:r>
              <a:rPr lang="en-US" altLang="en-US" sz="3600" dirty="0"/>
              <a:t>D does not pay P any damages</a:t>
            </a:r>
            <a:br>
              <a:rPr lang="en-US" altLang="en-US" sz="3600" dirty="0"/>
            </a:br>
            <a:br>
              <a:rPr lang="en-US" altLang="en-US" sz="3600" dirty="0"/>
            </a:br>
            <a:r>
              <a:rPr lang="en-US" altLang="en-US" sz="3600" dirty="0"/>
              <a:t>X then sues D for negligence</a:t>
            </a:r>
            <a:br>
              <a:rPr lang="en-US" altLang="en-US" sz="3600" dirty="0"/>
            </a:br>
            <a:br>
              <a:rPr lang="en-US" altLang="en-US" sz="3600" dirty="0"/>
            </a:br>
            <a:r>
              <a:rPr lang="en-US" altLang="en-US" sz="3600" dirty="0"/>
              <a:t>D is determined to be negligent. </a:t>
            </a:r>
            <a:br>
              <a:rPr lang="en-US" altLang="en-US" sz="3600" dirty="0"/>
            </a:br>
            <a:br>
              <a:rPr lang="en-US" altLang="en-US" sz="3600" dirty="0"/>
            </a:br>
            <a:r>
              <a:rPr lang="en-US" altLang="en-US" sz="3600" dirty="0"/>
              <a:t>D pays X’s damages.</a:t>
            </a:r>
            <a:br>
              <a:rPr lang="en-US" altLang="en-US" sz="3600" dirty="0"/>
            </a:br>
            <a:endParaRPr lang="en-US" altLang="en-US" sz="3600" dirty="0"/>
          </a:p>
        </p:txBody>
      </p:sp>
    </p:spTree>
    <p:extLst>
      <p:ext uri="{BB962C8B-B14F-4D97-AF65-F5344CB8AC3E}">
        <p14:creationId xmlns:p14="http://schemas.microsoft.com/office/powerpoint/2010/main" val="21635921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879600" y="1131888"/>
            <a:ext cx="8159750" cy="4659312"/>
          </a:xfrm>
        </p:spPr>
        <p:txBody>
          <a:bodyPr>
            <a:normAutofit fontScale="90000"/>
          </a:bodyPr>
          <a:lstStyle/>
          <a:p>
            <a:pPr eaLnBrk="1" hangingPunct="1"/>
            <a:br>
              <a:rPr lang="en-US" altLang="en-US" dirty="0"/>
            </a:br>
            <a:r>
              <a:rPr lang="en-US" altLang="en-US" dirty="0"/>
              <a:t>A, B and C are in a brawl</a:t>
            </a:r>
            <a:br>
              <a:rPr lang="en-US" altLang="en-US" dirty="0"/>
            </a:br>
            <a:br>
              <a:rPr lang="en-US" altLang="en-US" dirty="0"/>
            </a:br>
            <a:r>
              <a:rPr lang="en-US" altLang="en-US" dirty="0"/>
              <a:t>A sues B for battery (but C really did it)</a:t>
            </a:r>
            <a:br>
              <a:rPr lang="en-US" altLang="en-US" dirty="0"/>
            </a:br>
            <a:br>
              <a:rPr lang="en-US" altLang="en-US" dirty="0"/>
            </a:br>
            <a:r>
              <a:rPr lang="en-US" altLang="en-US" dirty="0"/>
              <a:t>Is C a necessary party because he is essential for B’s defense?</a:t>
            </a:r>
          </a:p>
        </p:txBody>
      </p:sp>
    </p:spTree>
    <p:extLst>
      <p:ext uri="{BB962C8B-B14F-4D97-AF65-F5344CB8AC3E}">
        <p14:creationId xmlns:p14="http://schemas.microsoft.com/office/powerpoint/2010/main" val="25735702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1524000" y="1066800"/>
            <a:ext cx="9067800" cy="4800600"/>
          </a:xfrm>
        </p:spPr>
        <p:txBody>
          <a:bodyPr>
            <a:normAutofit fontScale="90000"/>
          </a:bodyPr>
          <a:lstStyle/>
          <a:p>
            <a:pPr algn="l" eaLnBrk="1" hangingPunct="1"/>
            <a:r>
              <a:rPr lang="en-US" altLang="en-US" sz="2400" b="1"/>
              <a:t>Rule 19. Required Joinder of Parties</a:t>
            </a:r>
            <a:br>
              <a:rPr lang="en-US" altLang="en-US" sz="2400" b="1"/>
            </a:br>
            <a:br>
              <a:rPr lang="en-US" altLang="en-US" sz="2400" b="1"/>
            </a:br>
            <a:r>
              <a:rPr lang="en-US" altLang="en-US" sz="2400"/>
              <a:t>(a) Persons Required to Be Joined if Feasible.</a:t>
            </a:r>
            <a:br>
              <a:rPr lang="en-US" altLang="en-US" sz="2400"/>
            </a:br>
            <a:r>
              <a:rPr lang="en-US" altLang="en-US" sz="2400"/>
              <a:t>    (1) Required Party.  A person who is subject to service of process and whose joinder will not deprive the court of subject-matter jurisdiction must be joined as a party if:</a:t>
            </a:r>
            <a:br>
              <a:rPr lang="en-US" altLang="en-US" sz="2400"/>
            </a:br>
            <a:r>
              <a:rPr lang="en-US" altLang="en-US" sz="2400"/>
              <a:t>        (A) </a:t>
            </a:r>
            <a:r>
              <a:rPr lang="en-US" altLang="en-US" sz="2400" b="1"/>
              <a:t>in that person’s absence, the court cannot accord complete relief among existing parties</a:t>
            </a:r>
            <a:r>
              <a:rPr lang="en-US" altLang="en-US" sz="2400"/>
              <a:t>; or</a:t>
            </a:r>
            <a:br>
              <a:rPr lang="en-US" altLang="en-US" sz="2400"/>
            </a:br>
            <a:r>
              <a:rPr lang="en-US" altLang="en-US" sz="2400"/>
              <a:t>        (B) that person claims an interest relating to the subject of the action and is so situated that disposing of the action in the person’s absence may:</a:t>
            </a:r>
            <a:br>
              <a:rPr lang="en-US" altLang="en-US" sz="2400"/>
            </a:br>
            <a:r>
              <a:rPr lang="en-US" altLang="en-US" sz="2400"/>
              <a:t>            (i) as a practical matter impair or impede the person’s ability to protect the interest; or</a:t>
            </a:r>
            <a:br>
              <a:rPr lang="en-US" altLang="en-US" sz="2400"/>
            </a:br>
            <a:r>
              <a:rPr lang="en-US" altLang="en-US" sz="2400"/>
              <a:t>            (ii) leave an existing party subject to a substantial risk of incurring double, multiple, or otherwise inconsistent obligations because of the interest.</a:t>
            </a:r>
            <a:br>
              <a:rPr lang="en-US" altLang="en-US" sz="2400"/>
            </a:br>
            <a:endParaRPr lang="en-US" altLang="en-US" sz="2400"/>
          </a:p>
        </p:txBody>
      </p:sp>
    </p:spTree>
    <p:extLst>
      <p:ext uri="{BB962C8B-B14F-4D97-AF65-F5344CB8AC3E}">
        <p14:creationId xmlns:p14="http://schemas.microsoft.com/office/powerpoint/2010/main" val="30066858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828800" y="1063626"/>
            <a:ext cx="8839200" cy="4708525"/>
          </a:xfrm>
        </p:spPr>
        <p:txBody>
          <a:bodyPr>
            <a:normAutofit fontScale="90000"/>
          </a:bodyPr>
          <a:lstStyle/>
          <a:p>
            <a:pPr eaLnBrk="1" hangingPunct="1"/>
            <a:r>
              <a:rPr lang="en-US" altLang="en-US" dirty="0"/>
              <a:t>- you are suing a corporation to have certain dividends declared in your name, but the majority of a board of directors has to sign on for that to happen</a:t>
            </a:r>
            <a:br>
              <a:rPr lang="en-US" altLang="en-US" dirty="0"/>
            </a:br>
            <a:r>
              <a:rPr lang="en-US" altLang="en-US" dirty="0"/>
              <a:t>- are the members of the board necessary parties?</a:t>
            </a:r>
            <a:br>
              <a:rPr lang="en-US" altLang="en-US" dirty="0"/>
            </a:br>
            <a:endParaRPr lang="en-US" altLang="en-US" dirty="0"/>
          </a:p>
        </p:txBody>
      </p:sp>
    </p:spTree>
    <p:extLst>
      <p:ext uri="{BB962C8B-B14F-4D97-AF65-F5344CB8AC3E}">
        <p14:creationId xmlns:p14="http://schemas.microsoft.com/office/powerpoint/2010/main" val="29153731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1752600" y="1063626"/>
            <a:ext cx="8839200" cy="4708525"/>
          </a:xfrm>
        </p:spPr>
        <p:txBody>
          <a:bodyPr>
            <a:normAutofit fontScale="90000"/>
          </a:bodyPr>
          <a:lstStyle/>
          <a:p>
            <a:pPr eaLnBrk="1" hangingPunct="1"/>
            <a:r>
              <a:rPr lang="en-US" altLang="en-US" sz="4000" dirty="0"/>
              <a:t>P sues the D Corp. for product liability concerning a product that failed and is asking for $20k of damages</a:t>
            </a:r>
            <a:br>
              <a:rPr lang="en-US" altLang="en-US" sz="4000" dirty="0"/>
            </a:br>
            <a:br>
              <a:rPr lang="en-US" altLang="en-US" sz="4000" dirty="0"/>
            </a:br>
            <a:r>
              <a:rPr lang="en-US" altLang="en-US" sz="4000" dirty="0"/>
              <a:t>X and Y also bought D Corp. products that failed and each suffered $10k in damages</a:t>
            </a:r>
            <a:br>
              <a:rPr lang="en-US" altLang="en-US" sz="4000" dirty="0"/>
            </a:br>
            <a:br>
              <a:rPr lang="en-US" altLang="en-US" sz="4000" dirty="0"/>
            </a:br>
            <a:r>
              <a:rPr lang="en-US" altLang="en-US" sz="4000" dirty="0"/>
              <a:t>Any chance X and Y necessary parties?</a:t>
            </a:r>
            <a:br>
              <a:rPr lang="en-US" altLang="en-US" sz="4000" dirty="0"/>
            </a:br>
            <a:endParaRPr lang="en-US" altLang="en-US" sz="4000" dirty="0"/>
          </a:p>
        </p:txBody>
      </p:sp>
    </p:spTree>
    <p:extLst>
      <p:ext uri="{BB962C8B-B14F-4D97-AF65-F5344CB8AC3E}">
        <p14:creationId xmlns:p14="http://schemas.microsoft.com/office/powerpoint/2010/main" val="8573329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752600" y="1063626"/>
            <a:ext cx="8610600" cy="4651375"/>
          </a:xfrm>
        </p:spPr>
        <p:txBody>
          <a:bodyPr>
            <a:normAutofit fontScale="90000"/>
          </a:bodyPr>
          <a:lstStyle/>
          <a:p>
            <a:pPr algn="l" eaLnBrk="1" hangingPunct="1"/>
            <a:r>
              <a:rPr lang="en-US" altLang="en-US"/>
              <a:t>- water flows from D’s property down to P’s, flooding it</a:t>
            </a:r>
            <a:br>
              <a:rPr lang="en-US" altLang="en-US"/>
            </a:br>
            <a:r>
              <a:rPr lang="en-US" altLang="en-US"/>
              <a:t>- P sues D to erect a dam to protect P’s property</a:t>
            </a:r>
            <a:br>
              <a:rPr lang="en-US" altLang="en-US"/>
            </a:br>
            <a:r>
              <a:rPr lang="en-US" altLang="en-US"/>
              <a:t>- if the dam is erected X’s property, upstream from D’s will be flooded</a:t>
            </a:r>
            <a:br>
              <a:rPr lang="en-US" altLang="en-US"/>
            </a:br>
            <a:r>
              <a:rPr lang="en-US" altLang="en-US"/>
              <a:t>- Is X a necessary party?</a:t>
            </a:r>
            <a:br>
              <a:rPr lang="en-US" altLang="en-US"/>
            </a:br>
            <a:endParaRPr lang="en-US" altLang="en-US"/>
          </a:p>
        </p:txBody>
      </p:sp>
    </p:spTree>
    <p:extLst>
      <p:ext uri="{BB962C8B-B14F-4D97-AF65-F5344CB8AC3E}">
        <p14:creationId xmlns:p14="http://schemas.microsoft.com/office/powerpoint/2010/main" val="7713336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1987550" y="1131888"/>
            <a:ext cx="8051800" cy="4597400"/>
          </a:xfrm>
        </p:spPr>
        <p:txBody>
          <a:bodyPr/>
          <a:lstStyle/>
          <a:p>
            <a:r>
              <a:rPr lang="en-US" altLang="en-US" dirty="0" err="1"/>
              <a:t>sublessee</a:t>
            </a:r>
            <a:r>
              <a:rPr lang="en-US" altLang="en-US" dirty="0"/>
              <a:t> sues lessee to alter property.</a:t>
            </a:r>
            <a:br>
              <a:rPr lang="en-US" altLang="en-US" dirty="0"/>
            </a:br>
            <a:br>
              <a:rPr lang="en-US" altLang="en-US" dirty="0"/>
            </a:br>
            <a:r>
              <a:rPr lang="en-US" altLang="en-US" dirty="0"/>
              <a:t>lessor, who must consent to change, is a necessary party. </a:t>
            </a:r>
            <a:br>
              <a:rPr lang="en-US" altLang="en-US" dirty="0"/>
            </a:br>
            <a:br>
              <a:rPr lang="en-US" altLang="en-US" dirty="0"/>
            </a:br>
            <a:r>
              <a:rPr lang="en-US" altLang="en-US" dirty="0"/>
              <a:t>why?</a:t>
            </a:r>
          </a:p>
        </p:txBody>
      </p:sp>
    </p:spTree>
    <p:extLst>
      <p:ext uri="{BB962C8B-B14F-4D97-AF65-F5344CB8AC3E}">
        <p14:creationId xmlns:p14="http://schemas.microsoft.com/office/powerpoint/2010/main" val="6038218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1862138" y="1131889"/>
            <a:ext cx="8177212" cy="4562475"/>
          </a:xfrm>
        </p:spPr>
        <p:txBody>
          <a:bodyPr>
            <a:normAutofit fontScale="90000"/>
          </a:bodyPr>
          <a:lstStyle/>
          <a:p>
            <a:r>
              <a:rPr lang="en-US" altLang="en-US" dirty="0" err="1"/>
              <a:t>Glueck</a:t>
            </a:r>
            <a:r>
              <a:rPr lang="en-US" altLang="en-US" dirty="0"/>
              <a:t> sues Company to have Company reissue shares currently held by Haas in </a:t>
            </a:r>
            <a:r>
              <a:rPr lang="en-US" altLang="en-US" dirty="0" err="1"/>
              <a:t>Glueck</a:t>
            </a:r>
            <a:r>
              <a:rPr lang="en-US" altLang="en-US" dirty="0"/>
              <a:t> and Haas’s name</a:t>
            </a:r>
            <a:br>
              <a:rPr lang="en-US" altLang="en-US" dirty="0"/>
            </a:br>
            <a:br>
              <a:rPr lang="en-US" altLang="en-US" dirty="0"/>
            </a:br>
            <a:r>
              <a:rPr lang="en-US" altLang="en-US" dirty="0"/>
              <a:t>Haas (who thinks shares are all his) is a necessary party</a:t>
            </a:r>
            <a:br>
              <a:rPr lang="en-US" altLang="en-US" dirty="0"/>
            </a:br>
            <a:br>
              <a:rPr lang="en-US" altLang="en-US" dirty="0"/>
            </a:br>
            <a:r>
              <a:rPr lang="en-US" altLang="en-US" dirty="0"/>
              <a:t>why?</a:t>
            </a:r>
          </a:p>
        </p:txBody>
      </p:sp>
    </p:spTree>
    <p:extLst>
      <p:ext uri="{BB962C8B-B14F-4D97-AF65-F5344CB8AC3E}">
        <p14:creationId xmlns:p14="http://schemas.microsoft.com/office/powerpoint/2010/main" val="19178584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871664" y="1131889"/>
            <a:ext cx="8167687" cy="4543425"/>
          </a:xfrm>
        </p:spPr>
        <p:txBody>
          <a:bodyPr/>
          <a:lstStyle/>
          <a:p>
            <a:r>
              <a:rPr lang="en-US" altLang="en-US" dirty="0"/>
              <a:t>P claims a vase in D’s possession</a:t>
            </a:r>
            <a:br>
              <a:rPr lang="en-US" altLang="en-US" dirty="0"/>
            </a:br>
            <a:br>
              <a:rPr lang="en-US" altLang="en-US" dirty="0"/>
            </a:br>
            <a:r>
              <a:rPr lang="en-US" altLang="en-US" dirty="0"/>
              <a:t>X also claims the vase</a:t>
            </a:r>
            <a:br>
              <a:rPr lang="en-US" altLang="en-US" dirty="0"/>
            </a:br>
            <a:br>
              <a:rPr lang="en-US" altLang="en-US" dirty="0"/>
            </a:br>
            <a:r>
              <a:rPr lang="en-US" altLang="en-US" dirty="0"/>
              <a:t>X is a necessary party</a:t>
            </a:r>
            <a:br>
              <a:rPr lang="en-US" altLang="en-US" dirty="0"/>
            </a:br>
            <a:br>
              <a:rPr lang="en-US" altLang="en-US" dirty="0"/>
            </a:br>
            <a:r>
              <a:rPr lang="en-US" altLang="en-US" dirty="0"/>
              <a:t>why?</a:t>
            </a:r>
          </a:p>
        </p:txBody>
      </p:sp>
    </p:spTree>
    <p:extLst>
      <p:ext uri="{BB962C8B-B14F-4D97-AF65-F5344CB8AC3E}">
        <p14:creationId xmlns:p14="http://schemas.microsoft.com/office/powerpoint/2010/main" val="1698206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0615" y="365125"/>
            <a:ext cx="10533185" cy="5730875"/>
          </a:xfrm>
        </p:spPr>
        <p:txBody>
          <a:bodyPr/>
          <a:lstStyle/>
          <a:p>
            <a:r>
              <a:rPr lang="en-US" dirty="0"/>
              <a:t>complex litigation</a:t>
            </a:r>
            <a:br>
              <a:rPr lang="en-US" dirty="0"/>
            </a:br>
            <a:br>
              <a:rPr lang="en-US" dirty="0"/>
            </a:br>
            <a:r>
              <a:rPr lang="en-US" dirty="0"/>
              <a:t>joinder of parties and causes of action</a:t>
            </a:r>
          </a:p>
        </p:txBody>
      </p:sp>
    </p:spTree>
    <p:extLst>
      <p:ext uri="{BB962C8B-B14F-4D97-AF65-F5344CB8AC3E}">
        <p14:creationId xmlns:p14="http://schemas.microsoft.com/office/powerpoint/2010/main" val="18459355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2057400" y="274638"/>
            <a:ext cx="8153400" cy="6126162"/>
          </a:xfrm>
        </p:spPr>
        <p:txBody>
          <a:bodyPr/>
          <a:lstStyle/>
          <a:p>
            <a:r>
              <a:rPr lang="en-US" altLang="en-US"/>
              <a:t>interpleader</a:t>
            </a:r>
          </a:p>
        </p:txBody>
      </p:sp>
    </p:spTree>
    <p:extLst>
      <p:ext uri="{BB962C8B-B14F-4D97-AF65-F5344CB8AC3E}">
        <p14:creationId xmlns:p14="http://schemas.microsoft.com/office/powerpoint/2010/main" val="39710226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1676400" y="1063626"/>
            <a:ext cx="8610600" cy="4537075"/>
          </a:xfrm>
        </p:spPr>
        <p:txBody>
          <a:bodyPr/>
          <a:lstStyle/>
          <a:p>
            <a:pPr eaLnBrk="1" hangingPunct="1"/>
            <a:r>
              <a:rPr lang="en-US" altLang="en-US" dirty="0"/>
              <a:t>a purchaser of a debenture sues the issuer to assert alleged right to convert the debenture into stock</a:t>
            </a:r>
            <a:br>
              <a:rPr lang="en-US" altLang="en-US" dirty="0"/>
            </a:br>
            <a:br>
              <a:rPr lang="en-US" altLang="en-US" dirty="0"/>
            </a:br>
            <a:r>
              <a:rPr lang="en-US" altLang="en-US" dirty="0"/>
              <a:t>are the other owners of the debentures necessary parties?</a:t>
            </a:r>
            <a:br>
              <a:rPr lang="en-US" altLang="en-US" dirty="0"/>
            </a:br>
            <a:endParaRPr lang="en-US" altLang="en-US" dirty="0"/>
          </a:p>
        </p:txBody>
      </p:sp>
    </p:spTree>
    <p:extLst>
      <p:ext uri="{BB962C8B-B14F-4D97-AF65-F5344CB8AC3E}">
        <p14:creationId xmlns:p14="http://schemas.microsoft.com/office/powerpoint/2010/main" val="36804908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766119" y="274638"/>
            <a:ext cx="9444681" cy="6354762"/>
          </a:xfrm>
        </p:spPr>
        <p:txBody>
          <a:bodyPr>
            <a:normAutofit fontScale="90000"/>
          </a:bodyPr>
          <a:lstStyle/>
          <a:p>
            <a:r>
              <a:rPr lang="en-US" altLang="en-US" dirty="0"/>
              <a:t> </a:t>
            </a:r>
            <a:br>
              <a:rPr lang="en-US" altLang="en-US" dirty="0"/>
            </a:br>
            <a:r>
              <a:rPr lang="en-US" altLang="en-US" dirty="0"/>
              <a:t>African-Americans who have been refused employment by a fire department are suing the city for racial discrimination in hiring</a:t>
            </a:r>
            <a:br>
              <a:rPr lang="en-US" altLang="en-US" dirty="0"/>
            </a:br>
            <a:br>
              <a:rPr lang="en-US" altLang="en-US" dirty="0"/>
            </a:br>
            <a:r>
              <a:rPr lang="en-US" altLang="en-US" dirty="0"/>
              <a:t>they are asking for preferential treatment in hiring by the fire department as a remedy for past discrimination</a:t>
            </a:r>
            <a:br>
              <a:rPr lang="en-US" altLang="en-US" dirty="0"/>
            </a:br>
            <a:br>
              <a:rPr lang="en-US" altLang="en-US" dirty="0"/>
            </a:br>
            <a:r>
              <a:rPr lang="en-US" altLang="en-US" dirty="0"/>
              <a:t>are white applicants to the fire department necessary parties?</a:t>
            </a:r>
            <a:br>
              <a:rPr lang="en-US" altLang="en-US" dirty="0"/>
            </a:br>
            <a:endParaRPr lang="en-US" altLang="en-US" dirty="0"/>
          </a:p>
        </p:txBody>
      </p:sp>
    </p:spTree>
    <p:extLst>
      <p:ext uri="{BB962C8B-B14F-4D97-AF65-F5344CB8AC3E}">
        <p14:creationId xmlns:p14="http://schemas.microsoft.com/office/powerpoint/2010/main" val="31042178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905000" y="274638"/>
            <a:ext cx="8305800" cy="6354762"/>
          </a:xfrm>
        </p:spPr>
        <p:txBody>
          <a:bodyPr/>
          <a:lstStyle/>
          <a:p>
            <a:r>
              <a:rPr lang="en-US" altLang="en-US" dirty="0" err="1"/>
              <a:t>Glueck</a:t>
            </a:r>
            <a:r>
              <a:rPr lang="en-US" altLang="en-US" dirty="0"/>
              <a:t> (NY) sues Company (Cal.) in federal court in California to have Company reissue shares currently held by Haas (NY) in </a:t>
            </a:r>
            <a:r>
              <a:rPr lang="en-US" altLang="en-US" dirty="0" err="1"/>
              <a:t>Glueck</a:t>
            </a:r>
            <a:r>
              <a:rPr lang="en-US" altLang="en-US" dirty="0"/>
              <a:t> and Haas’s name.</a:t>
            </a:r>
            <a:br>
              <a:rPr lang="en-US" altLang="en-US" dirty="0"/>
            </a:br>
            <a:br>
              <a:rPr lang="en-US" altLang="en-US" dirty="0"/>
            </a:br>
            <a:r>
              <a:rPr lang="en-US" altLang="en-US" dirty="0"/>
              <a:t>is there a problem...?</a:t>
            </a:r>
          </a:p>
        </p:txBody>
      </p:sp>
    </p:spTree>
    <p:extLst>
      <p:ext uri="{BB962C8B-B14F-4D97-AF65-F5344CB8AC3E}">
        <p14:creationId xmlns:p14="http://schemas.microsoft.com/office/powerpoint/2010/main" val="5250295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676400" y="1066801"/>
            <a:ext cx="8763000" cy="4765675"/>
          </a:xfrm>
        </p:spPr>
        <p:txBody>
          <a:bodyPr>
            <a:normAutofit fontScale="90000"/>
          </a:bodyPr>
          <a:lstStyle/>
          <a:p>
            <a:pPr algn="l" eaLnBrk="1" hangingPunct="1"/>
            <a:r>
              <a:rPr lang="en-US" altLang="en-US" sz="2400"/>
              <a:t>(b) When Joinder Is Not Feasible.  If a person who is required to be joined if feasible cannot be joined, the court must determine whether, in equity and good conscience, the action should proceed among the existing parties or should be dismissed. The factors for the court to consider include:</a:t>
            </a:r>
            <a:br>
              <a:rPr lang="en-US" altLang="en-US" sz="2400"/>
            </a:br>
            <a:r>
              <a:rPr lang="en-US" altLang="en-US" sz="2400"/>
              <a:t>    (1) the extent to which a judgment rendered in the person’s absence might prejudice that person or the existing parties;</a:t>
            </a:r>
            <a:br>
              <a:rPr lang="en-US" altLang="en-US" sz="2400"/>
            </a:br>
            <a:r>
              <a:rPr lang="en-US" altLang="en-US" sz="2400"/>
              <a:t>    (2) the extent to which any prejudice could be lessened or avoided by:</a:t>
            </a:r>
            <a:br>
              <a:rPr lang="en-US" altLang="en-US" sz="2400"/>
            </a:br>
            <a:r>
              <a:rPr lang="en-US" altLang="en-US" sz="2400"/>
              <a:t>        (A) protective provisions in the judgment;</a:t>
            </a:r>
            <a:br>
              <a:rPr lang="en-US" altLang="en-US" sz="2400"/>
            </a:br>
            <a:r>
              <a:rPr lang="en-US" altLang="en-US" sz="2400"/>
              <a:t>        (B) shaping the relief; or</a:t>
            </a:r>
            <a:br>
              <a:rPr lang="en-US" altLang="en-US" sz="2400"/>
            </a:br>
            <a:r>
              <a:rPr lang="en-US" altLang="en-US" sz="2400"/>
              <a:t>        (C) other measures;</a:t>
            </a:r>
            <a:br>
              <a:rPr lang="en-US" altLang="en-US" sz="2400"/>
            </a:br>
            <a:r>
              <a:rPr lang="en-US" altLang="en-US" sz="2400"/>
              <a:t>    (3) whether a judgment rendered in the person’s absence would be adequate; and</a:t>
            </a:r>
            <a:br>
              <a:rPr lang="en-US" altLang="en-US" sz="2400"/>
            </a:br>
            <a:r>
              <a:rPr lang="en-US" altLang="en-US" sz="2400"/>
              <a:t>    (4) whether the plaintiff would have an adequate remedy if the action were dismissed for nonjoinder. </a:t>
            </a:r>
            <a:br>
              <a:rPr lang="en-US" altLang="en-US" sz="2400"/>
            </a:br>
            <a:endParaRPr lang="en-US" altLang="en-US" sz="2400"/>
          </a:p>
        </p:txBody>
      </p:sp>
    </p:spTree>
    <p:extLst>
      <p:ext uri="{BB962C8B-B14F-4D97-AF65-F5344CB8AC3E}">
        <p14:creationId xmlns:p14="http://schemas.microsoft.com/office/powerpoint/2010/main" val="29312842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335" y="365125"/>
            <a:ext cx="10649465" cy="6097459"/>
          </a:xfrm>
        </p:spPr>
        <p:txBody>
          <a:bodyPr/>
          <a:lstStyle/>
          <a:p>
            <a:r>
              <a:rPr lang="en-US" dirty="0"/>
              <a:t>Torrington v. Yost (D.S.C. 1991)</a:t>
            </a:r>
          </a:p>
        </p:txBody>
      </p:sp>
    </p:spTree>
    <p:extLst>
      <p:ext uri="{BB962C8B-B14F-4D97-AF65-F5344CB8AC3E}">
        <p14:creationId xmlns:p14="http://schemas.microsoft.com/office/powerpoint/2010/main" val="23059070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752600" y="1063626"/>
            <a:ext cx="8839200" cy="4765675"/>
          </a:xfrm>
        </p:spPr>
        <p:txBody>
          <a:bodyPr>
            <a:normAutofit fontScale="90000"/>
          </a:bodyPr>
          <a:lstStyle/>
          <a:p>
            <a:pPr algn="l" eaLnBrk="1" hangingPunct="1"/>
            <a:r>
              <a:rPr lang="en-US" altLang="en-US" sz="3200" b="1"/>
              <a:t>Rule 24. Intervention</a:t>
            </a:r>
            <a:br>
              <a:rPr lang="en-US" altLang="en-US" sz="3200"/>
            </a:br>
            <a:br>
              <a:rPr lang="en-US" altLang="en-US" sz="3200"/>
            </a:br>
            <a:r>
              <a:rPr lang="en-US" altLang="en-US" sz="3200"/>
              <a:t>(a) Intervention of Right.  On timely motion, the court must permit anyone to intervene who:</a:t>
            </a:r>
            <a:br>
              <a:rPr lang="en-US" altLang="en-US" sz="3200"/>
            </a:br>
            <a:r>
              <a:rPr lang="en-US" altLang="en-US" sz="3200"/>
              <a:t>    (1) is given an unconditional right to intervene by a federal statute; or</a:t>
            </a:r>
            <a:br>
              <a:rPr lang="en-US" altLang="en-US" sz="3200"/>
            </a:br>
            <a:r>
              <a:rPr lang="en-US" altLang="en-US" sz="3200"/>
              <a:t>    (2) claims an interest relating to the property or transaction that is the subject of the action, and is so situated that disposing of the action may as a practical matter impair or impede the movant’s ability to protect its interest, unless existing parties adequately represent that interest. </a:t>
            </a:r>
            <a:br>
              <a:rPr lang="en-US" altLang="en-US" sz="3200"/>
            </a:br>
            <a:endParaRPr lang="en-US" altLang="en-US" sz="3200"/>
          </a:p>
        </p:txBody>
      </p:sp>
    </p:spTree>
    <p:extLst>
      <p:ext uri="{BB962C8B-B14F-4D97-AF65-F5344CB8AC3E}">
        <p14:creationId xmlns:p14="http://schemas.microsoft.com/office/powerpoint/2010/main" val="32117469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1676400" y="1063626"/>
            <a:ext cx="8763000" cy="4937125"/>
          </a:xfrm>
        </p:spPr>
        <p:txBody>
          <a:bodyPr>
            <a:normAutofit fontScale="90000"/>
          </a:bodyPr>
          <a:lstStyle/>
          <a:p>
            <a:pPr algn="l" eaLnBrk="1" hangingPunct="1"/>
            <a:r>
              <a:rPr lang="en-US" altLang="en-US" sz="3200" dirty="0"/>
              <a:t>African-Americans who have been refused employment by a fire department are suing the city for racial discrimination in hiring </a:t>
            </a:r>
            <a:br>
              <a:rPr lang="en-US" altLang="en-US" sz="3200" dirty="0"/>
            </a:br>
            <a:br>
              <a:rPr lang="en-US" altLang="en-US" sz="3200" dirty="0"/>
            </a:br>
            <a:r>
              <a:rPr lang="en-US" altLang="en-US" sz="3200" dirty="0"/>
              <a:t>they are asking for preferential treatment in hiring by the fire department as a remedy for past discrimination</a:t>
            </a:r>
            <a:br>
              <a:rPr lang="en-US" altLang="en-US" sz="3200" dirty="0"/>
            </a:br>
            <a:br>
              <a:rPr lang="en-US" altLang="en-US" sz="3200" dirty="0"/>
            </a:br>
            <a:r>
              <a:rPr lang="en-US" altLang="en-US" sz="3200" dirty="0"/>
              <a:t>may the white firefighters (or white applicants to the fire department) who would be affected by this relief intervene of right? </a:t>
            </a:r>
            <a:br>
              <a:rPr lang="en-US" altLang="en-US" sz="3200" dirty="0"/>
            </a:br>
            <a:br>
              <a:rPr lang="en-US" altLang="en-US" sz="3200" dirty="0"/>
            </a:br>
            <a:r>
              <a:rPr lang="en-US" altLang="en-US" sz="3200" dirty="0"/>
              <a:t>would there be any conditions on their intervention?</a:t>
            </a:r>
            <a:br>
              <a:rPr lang="en-US" altLang="en-US" sz="3200" dirty="0"/>
            </a:br>
            <a:endParaRPr lang="en-US" altLang="en-US" sz="3200" dirty="0"/>
          </a:p>
        </p:txBody>
      </p:sp>
    </p:spTree>
    <p:extLst>
      <p:ext uri="{BB962C8B-B14F-4D97-AF65-F5344CB8AC3E}">
        <p14:creationId xmlns:p14="http://schemas.microsoft.com/office/powerpoint/2010/main" val="13344260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1828800" y="274638"/>
            <a:ext cx="8382000" cy="6430962"/>
          </a:xfrm>
        </p:spPr>
        <p:txBody>
          <a:bodyPr/>
          <a:lstStyle/>
          <a:p>
            <a:r>
              <a:rPr lang="en-US" altLang="en-US" dirty="0"/>
              <a:t>what if the white firefighters do not intervene?</a:t>
            </a:r>
          </a:p>
        </p:txBody>
      </p:sp>
    </p:spTree>
    <p:extLst>
      <p:ext uri="{BB962C8B-B14F-4D97-AF65-F5344CB8AC3E}">
        <p14:creationId xmlns:p14="http://schemas.microsoft.com/office/powerpoint/2010/main" val="8618383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943100" y="1131888"/>
            <a:ext cx="8096250" cy="4686300"/>
          </a:xfrm>
        </p:spPr>
        <p:txBody>
          <a:bodyPr/>
          <a:lstStyle/>
          <a:p>
            <a:pPr eaLnBrk="1" hangingPunct="1"/>
            <a:r>
              <a:rPr lang="en-US" altLang="en-US" dirty="0"/>
              <a:t>42 U.S.C. § 2000e-2(n)</a:t>
            </a:r>
          </a:p>
        </p:txBody>
      </p:sp>
    </p:spTree>
    <p:extLst>
      <p:ext uri="{BB962C8B-B14F-4D97-AF65-F5344CB8AC3E}">
        <p14:creationId xmlns:p14="http://schemas.microsoft.com/office/powerpoint/2010/main" val="1221874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0" y="0"/>
            <a:ext cx="12037807" cy="6858000"/>
          </a:xfrm>
        </p:spPr>
        <p:txBody>
          <a:bodyPr>
            <a:normAutofit fontScale="90000"/>
          </a:bodyPr>
          <a:lstStyle/>
          <a:p>
            <a:pPr algn="l"/>
            <a:r>
              <a:rPr lang="en-US" altLang="en-US" sz="3200" dirty="0"/>
              <a:t>P sues D in California state court for breach of a contract to pay for securities</a:t>
            </a:r>
            <a:br>
              <a:rPr lang="en-US" altLang="en-US" sz="3200" dirty="0"/>
            </a:br>
            <a:br>
              <a:rPr lang="en-US" altLang="en-US" sz="3200" dirty="0"/>
            </a:br>
            <a:r>
              <a:rPr lang="en-US" altLang="en-US" sz="3200" dirty="0"/>
              <a:t>- D fails to join an action against P for violation of federal securities law in connection with the sale (because such an action has exclusive federal SMJ)</a:t>
            </a:r>
            <a:br>
              <a:rPr lang="en-US" altLang="en-US" sz="3200" dirty="0"/>
            </a:br>
            <a:br>
              <a:rPr lang="en-US" altLang="en-US" sz="3200" dirty="0"/>
            </a:br>
            <a:r>
              <a:rPr lang="en-US" altLang="en-US" sz="3200" dirty="0"/>
              <a:t>- California has a compulsory counterclaim rule</a:t>
            </a:r>
            <a:br>
              <a:rPr lang="en-US" altLang="en-US" sz="3200" dirty="0"/>
            </a:br>
            <a:br>
              <a:rPr lang="en-US" altLang="en-US" sz="3200" dirty="0"/>
            </a:br>
            <a:r>
              <a:rPr lang="en-US" altLang="en-US" sz="3200" dirty="0"/>
              <a:t>- subsequently D brings an action in federal court in California against P for violations of federal securities law</a:t>
            </a:r>
            <a:br>
              <a:rPr lang="en-US" altLang="en-US" sz="3200" dirty="0"/>
            </a:br>
            <a:br>
              <a:rPr lang="en-US" altLang="en-US" sz="3200" dirty="0"/>
            </a:br>
            <a:r>
              <a:rPr lang="en-US" altLang="en-US" sz="3200" dirty="0"/>
              <a:t>- P claims the action is barred under California's compulsory counterclaim rule</a:t>
            </a:r>
            <a:br>
              <a:rPr lang="en-US" altLang="en-US" sz="3200" dirty="0"/>
            </a:br>
            <a:br>
              <a:rPr lang="en-US" altLang="en-US" sz="3200" dirty="0"/>
            </a:br>
            <a:r>
              <a:rPr lang="en-US" altLang="en-US" sz="3200" dirty="0"/>
              <a:t>- what result?</a:t>
            </a:r>
          </a:p>
        </p:txBody>
      </p:sp>
    </p:spTree>
    <p:extLst>
      <p:ext uri="{BB962C8B-B14F-4D97-AF65-F5344CB8AC3E}">
        <p14:creationId xmlns:p14="http://schemas.microsoft.com/office/powerpoint/2010/main" val="25804559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1790700" y="1131888"/>
            <a:ext cx="8724900" cy="4868862"/>
          </a:xfrm>
        </p:spPr>
        <p:txBody>
          <a:bodyPr>
            <a:normAutofit fontScale="90000"/>
          </a:bodyPr>
          <a:lstStyle/>
          <a:p>
            <a:pPr algn="l" eaLnBrk="1" hangingPunct="1"/>
            <a:r>
              <a:rPr lang="en-US" altLang="en-US" sz="2800" dirty="0"/>
              <a:t>(B) A practice described in subparagraph (A) may not be challenged in a claim under the Constitution or Federal civil rights laws—</a:t>
            </a:r>
            <a:br>
              <a:rPr lang="en-US" altLang="en-US" sz="2800" dirty="0"/>
            </a:br>
            <a:r>
              <a:rPr lang="en-US" altLang="en-US" sz="2800" dirty="0"/>
              <a:t>(</a:t>
            </a:r>
            <a:r>
              <a:rPr lang="en-US" altLang="en-US" sz="2800" dirty="0" err="1"/>
              <a:t>i</a:t>
            </a:r>
            <a:r>
              <a:rPr lang="en-US" altLang="en-US" sz="2800" dirty="0"/>
              <a:t>) by a person who, prior to the entry of the judgment or order described in subparagraph (A), had—</a:t>
            </a:r>
            <a:br>
              <a:rPr lang="en-US" altLang="en-US" sz="2800" dirty="0"/>
            </a:br>
            <a:r>
              <a:rPr lang="en-US" altLang="en-US" sz="2800" dirty="0"/>
              <a:t>(I) actual notice of the proposed judgment or order sufficient to apprise such person that such judgment or order might adversely affect the interests and legal rights of such person and that an opportunity was available to present objections to such judgment or order by a future date certain; and</a:t>
            </a:r>
            <a:br>
              <a:rPr lang="en-US" altLang="en-US" sz="2800" dirty="0"/>
            </a:br>
            <a:r>
              <a:rPr lang="en-US" altLang="en-US" sz="2800" dirty="0"/>
              <a:t>(II) a reasonable opportunity to present objections to such judgment or order;</a:t>
            </a:r>
          </a:p>
        </p:txBody>
      </p:sp>
    </p:spTree>
    <p:extLst>
      <p:ext uri="{BB962C8B-B14F-4D97-AF65-F5344CB8AC3E}">
        <p14:creationId xmlns:p14="http://schemas.microsoft.com/office/powerpoint/2010/main" val="2519985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1524000" y="1063626"/>
            <a:ext cx="8991600" cy="4765675"/>
          </a:xfrm>
        </p:spPr>
        <p:txBody>
          <a:bodyPr>
            <a:normAutofit fontScale="90000"/>
          </a:bodyPr>
          <a:lstStyle/>
          <a:p>
            <a:pPr algn="l" eaLnBrk="1" hangingPunct="1"/>
            <a:r>
              <a:rPr lang="en-US" altLang="en-US"/>
              <a:t>P wants to build a dump in some wetlands</a:t>
            </a:r>
            <a:br>
              <a:rPr lang="en-US" altLang="en-US"/>
            </a:br>
            <a:br>
              <a:rPr lang="en-US" altLang="en-US"/>
            </a:br>
            <a:r>
              <a:rPr lang="en-US" altLang="en-US"/>
              <a:t>the Army Corp of Engineers refuses to issue a permit</a:t>
            </a:r>
            <a:br>
              <a:rPr lang="en-US" altLang="en-US"/>
            </a:br>
            <a:br>
              <a:rPr lang="en-US" altLang="en-US"/>
            </a:br>
            <a:r>
              <a:rPr lang="en-US" altLang="en-US"/>
              <a:t>P sues the Army Corp of Engineers</a:t>
            </a:r>
            <a:br>
              <a:rPr lang="en-US" altLang="en-US"/>
            </a:br>
            <a:br>
              <a:rPr lang="en-US" altLang="en-US"/>
            </a:br>
            <a:r>
              <a:rPr lang="en-US" altLang="en-US"/>
              <a:t>may people who live by the wetlands intervene on the side of the government?</a:t>
            </a:r>
            <a:br>
              <a:rPr lang="en-US" altLang="en-US"/>
            </a:br>
            <a:endParaRPr lang="en-US" altLang="en-US"/>
          </a:p>
        </p:txBody>
      </p:sp>
    </p:spTree>
    <p:extLst>
      <p:ext uri="{BB962C8B-B14F-4D97-AF65-F5344CB8AC3E}">
        <p14:creationId xmlns:p14="http://schemas.microsoft.com/office/powerpoint/2010/main" val="40032467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1752600" y="1063626"/>
            <a:ext cx="8686800" cy="4765675"/>
          </a:xfrm>
        </p:spPr>
        <p:txBody>
          <a:bodyPr>
            <a:normAutofit fontScale="90000"/>
          </a:bodyPr>
          <a:lstStyle/>
          <a:p>
            <a:pPr algn="l" eaLnBrk="1" hangingPunct="1"/>
            <a:r>
              <a:rPr lang="en-US" altLang="en-US"/>
              <a:t>(b) Permissive Intervention.</a:t>
            </a:r>
            <a:br>
              <a:rPr lang="en-US" altLang="en-US"/>
            </a:br>
            <a:r>
              <a:rPr lang="en-US" altLang="en-US"/>
              <a:t>    (1) In General. On timely motion, the court may permit anyone to intervene who:</a:t>
            </a:r>
            <a:br>
              <a:rPr lang="en-US" altLang="en-US"/>
            </a:br>
            <a:r>
              <a:rPr lang="en-US" altLang="en-US"/>
              <a:t>        (A) is given a conditional right to intervene by a federal statute; or</a:t>
            </a:r>
            <a:br>
              <a:rPr lang="en-US" altLang="en-US"/>
            </a:br>
            <a:r>
              <a:rPr lang="en-US" altLang="en-US"/>
              <a:t>        (B) has a claim or defense that shares with the main action a common question of law or fact.</a:t>
            </a:r>
            <a:br>
              <a:rPr lang="en-US" altLang="en-US"/>
            </a:br>
            <a:r>
              <a:rPr lang="en-US" altLang="en-US"/>
              <a:t>. . .</a:t>
            </a:r>
          </a:p>
        </p:txBody>
      </p:sp>
    </p:spTree>
    <p:extLst>
      <p:ext uri="{BB962C8B-B14F-4D97-AF65-F5344CB8AC3E}">
        <p14:creationId xmlns:p14="http://schemas.microsoft.com/office/powerpoint/2010/main" val="34224582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952750" y="1063626"/>
            <a:ext cx="6229350" cy="4479925"/>
          </a:xfrm>
        </p:spPr>
        <p:txBody>
          <a:bodyPr/>
          <a:lstStyle/>
          <a:p>
            <a:pPr eaLnBrk="1" hangingPunct="1"/>
            <a:r>
              <a:rPr lang="en-CA" altLang="en-US" dirty="0"/>
              <a:t>supplemental jurisdiction</a:t>
            </a:r>
            <a:br>
              <a:rPr lang="en-US" altLang="en-US" dirty="0"/>
            </a:br>
            <a:endParaRPr lang="en-US" altLang="en-US" dirty="0"/>
          </a:p>
        </p:txBody>
      </p:sp>
    </p:spTree>
    <p:extLst>
      <p:ext uri="{BB962C8B-B14F-4D97-AF65-F5344CB8AC3E}">
        <p14:creationId xmlns:p14="http://schemas.microsoft.com/office/powerpoint/2010/main" val="3603857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2166" y="1063626"/>
            <a:ext cx="11374244" cy="4937125"/>
          </a:xfrm>
        </p:spPr>
        <p:txBody>
          <a:bodyPr rtlCol="0">
            <a:normAutofit fontScale="90000"/>
          </a:bodyPr>
          <a:lstStyle/>
          <a:p>
            <a:pPr>
              <a:defRPr/>
            </a:pPr>
            <a:r>
              <a:rPr lang="en-CA" dirty="0"/>
              <a:t>P (NY) sues D (NY) under federal securities law in federal court</a:t>
            </a:r>
            <a:br>
              <a:rPr lang="en-CA" dirty="0"/>
            </a:br>
            <a:br>
              <a:rPr lang="en-US" dirty="0"/>
            </a:br>
            <a:r>
              <a:rPr lang="en-CA" dirty="0"/>
              <a:t>P joins under R 18(a) a state law fraud claim against D </a:t>
            </a:r>
            <a:br>
              <a:rPr lang="en-CA" dirty="0"/>
            </a:br>
            <a:br>
              <a:rPr lang="en-US" dirty="0"/>
            </a:br>
            <a:r>
              <a:rPr lang="en-CA" dirty="0"/>
              <a:t>D impleads insurer I (NY) for state law contract claim</a:t>
            </a:r>
            <a:br>
              <a:rPr lang="en-CA" dirty="0"/>
            </a:br>
            <a:br>
              <a:rPr lang="en-US" dirty="0"/>
            </a:br>
            <a:r>
              <a:rPr lang="en-CA" dirty="0"/>
              <a:t>D also brings compulsory counterclaim for breach of contract (P didn’t pay all the money he owes under the securities contract)</a:t>
            </a:r>
            <a:br>
              <a:rPr lang="en-US" dirty="0"/>
            </a:br>
            <a:endParaRPr lang="en-US" dirty="0"/>
          </a:p>
        </p:txBody>
      </p:sp>
    </p:spTree>
    <p:extLst>
      <p:ext uri="{BB962C8B-B14F-4D97-AF65-F5344CB8AC3E}">
        <p14:creationId xmlns:p14="http://schemas.microsoft.com/office/powerpoint/2010/main" val="9791075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990600" y="1063626"/>
            <a:ext cx="9525000" cy="4708525"/>
          </a:xfrm>
        </p:spPr>
        <p:txBody>
          <a:bodyPr/>
          <a:lstStyle/>
          <a:p>
            <a:pPr algn="ctr" eaLnBrk="1" hangingPunct="1"/>
            <a:r>
              <a:rPr lang="en-US" altLang="en-US" dirty="0"/>
              <a:t>P(NY)</a:t>
            </a:r>
            <a:br>
              <a:rPr lang="en-US" altLang="en-US" dirty="0"/>
            </a:br>
            <a:br>
              <a:rPr lang="en-US" altLang="en-US" dirty="0"/>
            </a:br>
            <a:br>
              <a:rPr lang="en-US" altLang="en-US" dirty="0"/>
            </a:br>
            <a:br>
              <a:rPr lang="en-US" altLang="en-US" dirty="0"/>
            </a:br>
            <a:r>
              <a:rPr lang="en-US" altLang="en-US" dirty="0"/>
              <a:t>                         D(NY)                I(NY)</a:t>
            </a:r>
          </a:p>
        </p:txBody>
      </p:sp>
      <p:sp>
        <p:nvSpPr>
          <p:cNvPr id="3" name="Down Arrow 2"/>
          <p:cNvSpPr/>
          <p:nvPr/>
        </p:nvSpPr>
        <p:spPr>
          <a:xfrm>
            <a:off x="5581651" y="2686050"/>
            <a:ext cx="835025" cy="1371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ight Arrow 4"/>
          <p:cNvSpPr/>
          <p:nvPr/>
        </p:nvSpPr>
        <p:spPr>
          <a:xfrm>
            <a:off x="6680200" y="4623884"/>
            <a:ext cx="12573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1" name="Up Arrow 10"/>
          <p:cNvSpPr/>
          <p:nvPr/>
        </p:nvSpPr>
        <p:spPr>
          <a:xfrm>
            <a:off x="6496050" y="2743200"/>
            <a:ext cx="171450" cy="13716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Down Arrow 11"/>
          <p:cNvSpPr/>
          <p:nvPr/>
        </p:nvSpPr>
        <p:spPr>
          <a:xfrm>
            <a:off x="5238750" y="2686050"/>
            <a:ext cx="285750" cy="14287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583" name="TextBox 6"/>
          <p:cNvSpPr txBox="1">
            <a:spLocks noChangeArrowheads="1"/>
          </p:cNvSpPr>
          <p:nvPr/>
        </p:nvSpPr>
        <p:spPr bwMode="auto">
          <a:xfrm>
            <a:off x="5410200" y="3143250"/>
            <a:ext cx="121285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defRPr/>
            </a:pPr>
            <a:r>
              <a:rPr lang="en-US" altLang="en-US" sz="1350"/>
              <a:t>federal</a:t>
            </a:r>
          </a:p>
          <a:p>
            <a:pPr algn="ctr" eaLnBrk="1" hangingPunct="1">
              <a:lnSpc>
                <a:spcPct val="100000"/>
              </a:lnSpc>
              <a:spcBef>
                <a:spcPct val="0"/>
              </a:spcBef>
              <a:buFontTx/>
              <a:buNone/>
              <a:defRPr/>
            </a:pPr>
            <a:r>
              <a:rPr lang="en-US" altLang="en-US" sz="1350"/>
              <a:t>securities</a:t>
            </a:r>
          </a:p>
        </p:txBody>
      </p:sp>
      <p:sp>
        <p:nvSpPr>
          <p:cNvPr id="24584" name="TextBox 7"/>
          <p:cNvSpPr txBox="1">
            <a:spLocks noChangeArrowheads="1"/>
          </p:cNvSpPr>
          <p:nvPr/>
        </p:nvSpPr>
        <p:spPr bwMode="auto">
          <a:xfrm>
            <a:off x="4841875" y="3257550"/>
            <a:ext cx="814388"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defRPr/>
            </a:pPr>
            <a:r>
              <a:rPr lang="en-US" altLang="en-US" sz="1350"/>
              <a:t>state law</a:t>
            </a:r>
          </a:p>
          <a:p>
            <a:pPr algn="ctr" eaLnBrk="1" hangingPunct="1">
              <a:lnSpc>
                <a:spcPct val="100000"/>
              </a:lnSpc>
              <a:spcBef>
                <a:spcPct val="0"/>
              </a:spcBef>
              <a:buFontTx/>
              <a:buNone/>
              <a:defRPr/>
            </a:pPr>
            <a:r>
              <a:rPr lang="en-US" altLang="en-US" sz="1350"/>
              <a:t>fraud</a:t>
            </a:r>
          </a:p>
        </p:txBody>
      </p:sp>
      <p:sp>
        <p:nvSpPr>
          <p:cNvPr id="24585" name="TextBox 8"/>
          <p:cNvSpPr txBox="1">
            <a:spLocks noChangeArrowheads="1"/>
          </p:cNvSpPr>
          <p:nvPr/>
        </p:nvSpPr>
        <p:spPr bwMode="auto">
          <a:xfrm>
            <a:off x="6038850" y="3143250"/>
            <a:ext cx="215265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defRPr/>
            </a:pPr>
            <a:r>
              <a:rPr lang="en-US" altLang="en-US" sz="1350"/>
              <a:t>state law </a:t>
            </a:r>
          </a:p>
          <a:p>
            <a:pPr algn="ctr" eaLnBrk="1" hangingPunct="1">
              <a:lnSpc>
                <a:spcPct val="100000"/>
              </a:lnSpc>
              <a:spcBef>
                <a:spcPct val="0"/>
              </a:spcBef>
              <a:buFontTx/>
              <a:buNone/>
              <a:defRPr/>
            </a:pPr>
            <a:r>
              <a:rPr lang="en-US" altLang="en-US" sz="1350"/>
              <a:t>breach of contract</a:t>
            </a:r>
          </a:p>
        </p:txBody>
      </p:sp>
      <p:sp>
        <p:nvSpPr>
          <p:cNvPr id="24586" name="TextBox 9"/>
          <p:cNvSpPr txBox="1">
            <a:spLocks noChangeArrowheads="1"/>
          </p:cNvSpPr>
          <p:nvPr/>
        </p:nvSpPr>
        <p:spPr bwMode="auto">
          <a:xfrm>
            <a:off x="6232525" y="4124325"/>
            <a:ext cx="215265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defRPr/>
            </a:pPr>
            <a:r>
              <a:rPr lang="en-US" altLang="en-US" sz="1350" dirty="0"/>
              <a:t>state law </a:t>
            </a:r>
          </a:p>
          <a:p>
            <a:pPr algn="ctr" eaLnBrk="1" hangingPunct="1">
              <a:lnSpc>
                <a:spcPct val="100000"/>
              </a:lnSpc>
              <a:spcBef>
                <a:spcPct val="0"/>
              </a:spcBef>
              <a:buFontTx/>
              <a:buNone/>
              <a:defRPr/>
            </a:pPr>
            <a:r>
              <a:rPr lang="en-US" altLang="en-US" sz="1350" dirty="0"/>
              <a:t>Insurance contract</a:t>
            </a:r>
          </a:p>
        </p:txBody>
      </p:sp>
    </p:spTree>
    <p:extLst>
      <p:ext uri="{BB962C8B-B14F-4D97-AF65-F5344CB8AC3E}">
        <p14:creationId xmlns:p14="http://schemas.microsoft.com/office/powerpoint/2010/main" val="10737467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676400" y="990600"/>
            <a:ext cx="8686800" cy="5029200"/>
          </a:xfrm>
        </p:spPr>
        <p:txBody>
          <a:bodyPr>
            <a:normAutofit fontScale="90000"/>
          </a:bodyPr>
          <a:lstStyle/>
          <a:p>
            <a:pPr algn="l" eaLnBrk="1" hangingPunct="1"/>
            <a:r>
              <a:rPr lang="en-US" altLang="en-US" sz="2800"/>
              <a:t>U.S. Const. Article III. Section. 2. </a:t>
            </a:r>
            <a:br>
              <a:rPr lang="en-US" altLang="en-US" sz="2800"/>
            </a:br>
            <a:br>
              <a:rPr lang="en-US" altLang="en-US" sz="2800"/>
            </a:br>
            <a:r>
              <a:rPr lang="en-US" altLang="en-US" sz="2800"/>
              <a:t>The judicial Power shall extend to all </a:t>
            </a:r>
            <a:r>
              <a:rPr lang="en-US" altLang="en-US" sz="2800" b="1"/>
              <a:t>Cases</a:t>
            </a:r>
            <a:r>
              <a:rPr lang="en-US" altLang="en-US" sz="2800"/>
              <a:t>, in Law and Equity, arising under this Constitution, the Laws of the United States, and Treaties made, or which shall be made, under their Authority; . . . --to all </a:t>
            </a:r>
            <a:r>
              <a:rPr lang="en-US" altLang="en-US" sz="2800" b="1"/>
              <a:t>Cases</a:t>
            </a:r>
            <a:r>
              <a:rPr lang="en-US" altLang="en-US" sz="2800"/>
              <a:t> of admiralty and maritime Jurisdiction;--to </a:t>
            </a:r>
            <a:r>
              <a:rPr lang="en-US" altLang="en-US" sz="2800" b="1"/>
              <a:t>Controversies</a:t>
            </a:r>
            <a:r>
              <a:rPr lang="en-US" altLang="en-US" sz="2800"/>
              <a:t> to which the United States shall be a Party;--to </a:t>
            </a:r>
            <a:r>
              <a:rPr lang="en-US" altLang="en-US" sz="2800" b="1"/>
              <a:t>Controversies</a:t>
            </a:r>
            <a:r>
              <a:rPr lang="en-US" altLang="en-US" sz="2800"/>
              <a:t> between two or more States;--between a State and Citizens of another State;--between Citizens of different States,--between Citizens of the same State claiming Lands under Grants of different States, and between a State, or the Citizens thereof, and foreign States, Citizens or Subjects.</a:t>
            </a:r>
            <a:br>
              <a:rPr lang="en-US" altLang="en-US" sz="2800"/>
            </a:br>
            <a:endParaRPr lang="en-US" altLang="en-US" sz="2800"/>
          </a:p>
        </p:txBody>
      </p:sp>
    </p:spTree>
    <p:extLst>
      <p:ext uri="{BB962C8B-B14F-4D97-AF65-F5344CB8AC3E}">
        <p14:creationId xmlns:p14="http://schemas.microsoft.com/office/powerpoint/2010/main" val="227926578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752600" y="1063626"/>
            <a:ext cx="8610600" cy="4651375"/>
          </a:xfrm>
        </p:spPr>
        <p:txBody>
          <a:bodyPr>
            <a:normAutofit fontScale="90000"/>
          </a:bodyPr>
          <a:lstStyle/>
          <a:p>
            <a:r>
              <a:rPr lang="en-CA" altLang="en-US" sz="4000" dirty="0"/>
              <a:t>pendent jurisdiction</a:t>
            </a:r>
            <a:br>
              <a:rPr lang="en-CA" altLang="en-US" sz="4000" dirty="0"/>
            </a:br>
            <a:br>
              <a:rPr lang="en-US" altLang="en-US" sz="4000" dirty="0"/>
            </a:br>
            <a:r>
              <a:rPr lang="en-CA" altLang="en-US" sz="4000" dirty="0"/>
              <a:t>	- applies to a plaintiff with an action that has its own source of SMJ who joins causes of action without their own source of SMJ but that arise from a common nucleus of operative fact</a:t>
            </a:r>
            <a:br>
              <a:rPr lang="en-US" altLang="en-US" sz="4000" dirty="0"/>
            </a:br>
            <a:r>
              <a:rPr lang="en-CA" altLang="en-US" sz="4000" dirty="0"/>
              <a:t>	</a:t>
            </a:r>
            <a:br>
              <a:rPr lang="en-US" altLang="en-US" sz="4000" dirty="0"/>
            </a:br>
            <a:endParaRPr lang="en-US" altLang="en-US" sz="4000" dirty="0"/>
          </a:p>
        </p:txBody>
      </p:sp>
    </p:spTree>
    <p:extLst>
      <p:ext uri="{BB962C8B-B14F-4D97-AF65-F5344CB8AC3E}">
        <p14:creationId xmlns:p14="http://schemas.microsoft.com/office/powerpoint/2010/main" val="43825602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752600" y="1063626"/>
            <a:ext cx="8839200" cy="4708525"/>
          </a:xfrm>
        </p:spPr>
        <p:txBody>
          <a:bodyPr>
            <a:normAutofit fontScale="90000"/>
          </a:bodyPr>
          <a:lstStyle/>
          <a:p>
            <a:pPr algn="l" eaLnBrk="1" hangingPunct="1"/>
            <a:r>
              <a:rPr lang="en-CA" altLang="en-US" sz="4000" dirty="0"/>
              <a:t>ancillary jurisdiction </a:t>
            </a:r>
            <a:br>
              <a:rPr lang="en-CA" altLang="en-US" sz="4000" dirty="0"/>
            </a:br>
            <a:br>
              <a:rPr lang="en-US" altLang="en-US" sz="4000" dirty="0"/>
            </a:br>
            <a:r>
              <a:rPr lang="en-CA" altLang="en-US" sz="4000" dirty="0"/>
              <a:t>	1) actions brought by someone other than the plaintiff that lack their own source of federal SMJ but have a common nucleus of operative fact with the action that does</a:t>
            </a:r>
            <a:br>
              <a:rPr lang="en-CA" altLang="en-US" sz="4000" dirty="0"/>
            </a:br>
            <a:r>
              <a:rPr lang="en-CA" altLang="en-US" sz="4000" dirty="0"/>
              <a:t>(compulsory counterclaims, crossclaims)</a:t>
            </a:r>
            <a:br>
              <a:rPr lang="en-CA" altLang="en-US" sz="4000" dirty="0"/>
            </a:br>
            <a:br>
              <a:rPr lang="en-CA" altLang="en-US" sz="4000" dirty="0"/>
            </a:br>
            <a:r>
              <a:rPr lang="en-CA" altLang="en-US" sz="4000" dirty="0"/>
              <a:t>or</a:t>
            </a:r>
            <a:br>
              <a:rPr lang="en-US" altLang="en-US" sz="4000" dirty="0"/>
            </a:br>
            <a:r>
              <a:rPr lang="en-CA" altLang="en-US" sz="4000" dirty="0"/>
              <a:t> </a:t>
            </a:r>
            <a:br>
              <a:rPr lang="en-US" altLang="en-US" sz="4000" dirty="0"/>
            </a:br>
            <a:endParaRPr lang="en-US" altLang="en-US" sz="4000" dirty="0"/>
          </a:p>
        </p:txBody>
      </p:sp>
    </p:spTree>
    <p:extLst>
      <p:ext uri="{BB962C8B-B14F-4D97-AF65-F5344CB8AC3E}">
        <p14:creationId xmlns:p14="http://schemas.microsoft.com/office/powerpoint/2010/main" val="240997731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925638" y="1131889"/>
            <a:ext cx="8113712" cy="4543425"/>
          </a:xfrm>
        </p:spPr>
        <p:txBody>
          <a:bodyPr>
            <a:normAutofit fontScale="90000"/>
          </a:bodyPr>
          <a:lstStyle/>
          <a:p>
            <a:r>
              <a:rPr lang="en-US" altLang="en-US" dirty="0"/>
              <a:t>2) joined cause of action, although not really arising out of the common </a:t>
            </a:r>
            <a:r>
              <a:rPr lang="en-CA" altLang="en-US" dirty="0"/>
              <a:t>nucleus </a:t>
            </a:r>
            <a:r>
              <a:rPr lang="en-US" altLang="en-US" dirty="0"/>
              <a:t>of operative fact, asserts legal rights that were activated by the cause of action that has an independent source of federal SMJ actions</a:t>
            </a:r>
            <a:br>
              <a:rPr lang="en-US" altLang="en-US" dirty="0"/>
            </a:br>
            <a:r>
              <a:rPr lang="en-US" altLang="en-US" dirty="0"/>
              <a:t>- impleader</a:t>
            </a:r>
            <a:br>
              <a:rPr lang="en-US" altLang="en-US" dirty="0"/>
            </a:br>
            <a:r>
              <a:rPr lang="en-US" altLang="en-US" dirty="0"/>
              <a:t>- supplementary proceedings to effectuate P’s judgment</a:t>
            </a:r>
          </a:p>
        </p:txBody>
      </p:sp>
    </p:spTree>
    <p:extLst>
      <p:ext uri="{BB962C8B-B14F-4D97-AF65-F5344CB8AC3E}">
        <p14:creationId xmlns:p14="http://schemas.microsoft.com/office/powerpoint/2010/main" val="1094749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61365" y="274638"/>
            <a:ext cx="11772727" cy="6583362"/>
          </a:xfrm>
        </p:spPr>
        <p:txBody>
          <a:bodyPr/>
          <a:lstStyle/>
          <a:p>
            <a:pPr algn="l"/>
            <a:r>
              <a:rPr lang="en-US" altLang="en-US" sz="3600" dirty="0"/>
              <a:t>- Officer P sues arrestee D in California state court for battery in connections with P's arrest of D</a:t>
            </a:r>
            <a:br>
              <a:rPr lang="en-US" altLang="en-US" sz="3600" dirty="0"/>
            </a:br>
            <a:br>
              <a:rPr lang="en-US" altLang="en-US" sz="3600" dirty="0"/>
            </a:br>
            <a:r>
              <a:rPr lang="en-US" altLang="en-US" sz="3600" dirty="0"/>
              <a:t>- California has a compulsory counterclaim rule</a:t>
            </a:r>
            <a:br>
              <a:rPr lang="en-US" altLang="en-US" sz="3600" dirty="0"/>
            </a:br>
            <a:br>
              <a:rPr lang="en-US" altLang="en-US" sz="3600" dirty="0"/>
            </a:br>
            <a:r>
              <a:rPr lang="en-US" altLang="en-US" sz="3600" dirty="0"/>
              <a:t>- must D join in his answer his federal civil rights action against P concerning P's actions in the arrest?</a:t>
            </a:r>
            <a:br>
              <a:rPr lang="en-US" altLang="en-US" sz="3600" dirty="0"/>
            </a:br>
            <a:br>
              <a:rPr lang="en-US" altLang="en-US" sz="3600" dirty="0"/>
            </a:br>
            <a:r>
              <a:rPr lang="en-US" altLang="en-US" sz="3600" dirty="0"/>
              <a:t> - if D brings the counterclaim, may P remove?</a:t>
            </a:r>
            <a:br>
              <a:rPr lang="en-US" altLang="en-US" sz="3600" dirty="0"/>
            </a:br>
            <a:br>
              <a:rPr lang="en-US" altLang="en-US" sz="3600" dirty="0"/>
            </a:br>
            <a:r>
              <a:rPr lang="en-US" altLang="en-US" sz="3600" dirty="0"/>
              <a:t> - if D brings the counterclaim, may D remove? </a:t>
            </a:r>
            <a:endParaRPr lang="en-US" altLang="en-US" sz="4000" dirty="0"/>
          </a:p>
        </p:txBody>
      </p:sp>
    </p:spTree>
    <p:extLst>
      <p:ext uri="{BB962C8B-B14F-4D97-AF65-F5344CB8AC3E}">
        <p14:creationId xmlns:p14="http://schemas.microsoft.com/office/powerpoint/2010/main" val="154131323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981200" y="1063626"/>
            <a:ext cx="8001000" cy="4537075"/>
          </a:xfrm>
        </p:spPr>
        <p:txBody>
          <a:bodyPr/>
          <a:lstStyle/>
          <a:p>
            <a:pPr eaLnBrk="1" hangingPunct="1"/>
            <a:r>
              <a:rPr lang="en-CA" altLang="en-US"/>
              <a:t>P (NY) sues D1 (NJ) for brawl</a:t>
            </a:r>
            <a:br>
              <a:rPr lang="en-US" altLang="en-US"/>
            </a:br>
            <a:r>
              <a:rPr lang="en-CA" altLang="en-US"/>
              <a:t>P joins D2 (NY) under R 20(a)</a:t>
            </a:r>
            <a:br>
              <a:rPr lang="en-CA" altLang="en-US"/>
            </a:br>
            <a:br>
              <a:rPr lang="en-US" altLang="en-US"/>
            </a:br>
            <a:r>
              <a:rPr lang="en-US" altLang="en-US"/>
              <a:t>pendent jurisdiction?</a:t>
            </a:r>
          </a:p>
        </p:txBody>
      </p:sp>
    </p:spTree>
    <p:extLst>
      <p:ext uri="{BB962C8B-B14F-4D97-AF65-F5344CB8AC3E}">
        <p14:creationId xmlns:p14="http://schemas.microsoft.com/office/powerpoint/2010/main" val="203501802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524000" y="76200"/>
            <a:ext cx="9144000" cy="6781800"/>
          </a:xfrm>
        </p:spPr>
        <p:txBody>
          <a:bodyPr/>
          <a:lstStyle/>
          <a:p>
            <a:pPr algn="ctr" eaLnBrk="1" hangingPunct="1"/>
            <a:r>
              <a:rPr lang="en-CA" altLang="en-US" dirty="0"/>
              <a:t>P (NY) sues D1 (NJ) for brawl</a:t>
            </a:r>
            <a:br>
              <a:rPr lang="en-US" altLang="en-US" dirty="0"/>
            </a:br>
            <a:r>
              <a:rPr lang="en-CA" altLang="en-US" dirty="0"/>
              <a:t>P joins D2 (NY) under R 20(a)</a:t>
            </a:r>
            <a:br>
              <a:rPr lang="en-CA" altLang="en-US" dirty="0"/>
            </a:br>
            <a:br>
              <a:rPr lang="en-CA" altLang="en-US" dirty="0"/>
            </a:br>
            <a:r>
              <a:rPr lang="en-US" altLang="en-US" dirty="0"/>
              <a:t>P(NY)</a:t>
            </a:r>
            <a:br>
              <a:rPr lang="en-US" altLang="en-US" dirty="0"/>
            </a:br>
            <a:br>
              <a:rPr lang="en-US" altLang="en-US" dirty="0"/>
            </a:br>
            <a:br>
              <a:rPr lang="en-US" altLang="en-US" dirty="0"/>
            </a:br>
            <a:r>
              <a:rPr lang="en-US" altLang="en-US" dirty="0"/>
              <a:t>D1(NJ)  D2(NY)</a:t>
            </a:r>
            <a:br>
              <a:rPr lang="en-US" altLang="en-US" dirty="0"/>
            </a:br>
            <a:br>
              <a:rPr lang="en-US" altLang="en-US" dirty="0"/>
            </a:br>
            <a:r>
              <a:rPr lang="en-US" altLang="en-US" sz="2100" dirty="0"/>
              <a:t> </a:t>
            </a:r>
            <a:endParaRPr lang="en-US" altLang="en-US" sz="2200" dirty="0"/>
          </a:p>
        </p:txBody>
      </p:sp>
      <p:cxnSp>
        <p:nvCxnSpPr>
          <p:cNvPr id="6" name="Straight Arrow Connector 5"/>
          <p:cNvCxnSpPr/>
          <p:nvPr/>
        </p:nvCxnSpPr>
        <p:spPr>
          <a:xfrm rot="5400000">
            <a:off x="4772025" y="3600450"/>
            <a:ext cx="120015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6200000" flipH="1">
            <a:off x="6191250" y="3629025"/>
            <a:ext cx="120015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53303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981200" y="274638"/>
            <a:ext cx="8229600" cy="6278562"/>
          </a:xfrm>
        </p:spPr>
        <p:txBody>
          <a:bodyPr/>
          <a:lstStyle/>
          <a:p>
            <a:r>
              <a:rPr lang="en-US" altLang="en-US"/>
              <a:t>initial approach –</a:t>
            </a:r>
            <a:br>
              <a:rPr lang="en-US" altLang="en-US"/>
            </a:br>
            <a:br>
              <a:rPr lang="en-US" altLang="en-US"/>
            </a:br>
            <a:r>
              <a:rPr lang="en-US" altLang="en-US"/>
              <a:t>even if pendent or ancillary jurisdiction is constitutional, look to the purposes of the statute providing SMJ to the “core” action to see if it is in keeping with the purposes of the statute</a:t>
            </a:r>
            <a:br>
              <a:rPr lang="en-US" altLang="en-US"/>
            </a:br>
            <a:endParaRPr lang="en-US" altLang="en-US"/>
          </a:p>
        </p:txBody>
      </p:sp>
    </p:spTree>
    <p:extLst>
      <p:ext uri="{BB962C8B-B14F-4D97-AF65-F5344CB8AC3E}">
        <p14:creationId xmlns:p14="http://schemas.microsoft.com/office/powerpoint/2010/main" val="295915855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1981200" y="274638"/>
            <a:ext cx="8229600" cy="6354762"/>
          </a:xfrm>
        </p:spPr>
        <p:txBody>
          <a:bodyPr/>
          <a:lstStyle/>
          <a:p>
            <a:r>
              <a:rPr lang="en-US" altLang="en-US"/>
              <a:t>after Finley…</a:t>
            </a:r>
          </a:p>
        </p:txBody>
      </p:sp>
    </p:spTree>
    <p:extLst>
      <p:ext uri="{BB962C8B-B14F-4D97-AF65-F5344CB8AC3E}">
        <p14:creationId xmlns:p14="http://schemas.microsoft.com/office/powerpoint/2010/main" val="56022731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952750" y="1063626"/>
            <a:ext cx="6229350" cy="4708525"/>
          </a:xfrm>
        </p:spPr>
        <p:txBody>
          <a:bodyPr/>
          <a:lstStyle/>
          <a:p>
            <a:pPr eaLnBrk="1" hangingPunct="1"/>
            <a:r>
              <a:rPr lang="en-US" altLang="en-US"/>
              <a:t>28 U.S.C. § 1367. - Supplemental jurisdiction </a:t>
            </a:r>
            <a:br>
              <a:rPr lang="en-US" altLang="en-US"/>
            </a:br>
            <a:endParaRPr lang="en-US" altLang="en-US"/>
          </a:p>
        </p:txBody>
      </p:sp>
    </p:spTree>
    <p:extLst>
      <p:ext uri="{BB962C8B-B14F-4D97-AF65-F5344CB8AC3E}">
        <p14:creationId xmlns:p14="http://schemas.microsoft.com/office/powerpoint/2010/main" val="319286998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752600" y="1063626"/>
            <a:ext cx="8763000" cy="4937125"/>
          </a:xfrm>
        </p:spPr>
        <p:txBody>
          <a:bodyPr>
            <a:normAutofit fontScale="90000"/>
          </a:bodyPr>
          <a:lstStyle/>
          <a:p>
            <a:pPr algn="l" eaLnBrk="1" hangingPunct="1"/>
            <a:r>
              <a:rPr lang="en-US" altLang="en-US" sz="3200"/>
              <a:t>(a) Except as provided in subsections (b) and (c) or as expressly provided otherwise by Federal statute, in any civil action of which the district courts have original jurisdiction, the district courts shall have supplemental jurisdiction over all other claims that are so related to claims in the action within such original jurisdiction that they form part of the same case or controversy under Article III of the United States Constitution. Such supplemental jurisdiction shall include claims that involve the joinder or intervention of additional parties. </a:t>
            </a:r>
            <a:br>
              <a:rPr lang="en-US" altLang="en-US" sz="3200"/>
            </a:br>
            <a:endParaRPr lang="en-US" altLang="en-US" sz="3200"/>
          </a:p>
        </p:txBody>
      </p:sp>
    </p:spTree>
    <p:extLst>
      <p:ext uri="{BB962C8B-B14F-4D97-AF65-F5344CB8AC3E}">
        <p14:creationId xmlns:p14="http://schemas.microsoft.com/office/powerpoint/2010/main" val="370465664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828800" y="1063626"/>
            <a:ext cx="8686800" cy="4822825"/>
          </a:xfrm>
        </p:spPr>
        <p:txBody>
          <a:bodyPr>
            <a:normAutofit fontScale="90000"/>
          </a:bodyPr>
          <a:lstStyle/>
          <a:p>
            <a:pPr algn="l" eaLnBrk="1" hangingPunct="1"/>
            <a:r>
              <a:rPr lang="en-US" altLang="en-US" sz="3200"/>
              <a:t>(b) In any civil action of which the district courts have original jurisdiction founded </a:t>
            </a:r>
            <a:r>
              <a:rPr lang="en-US" altLang="en-US" sz="3200" b="1"/>
              <a:t>solely on section 1332 of this title</a:t>
            </a:r>
            <a:r>
              <a:rPr lang="en-US" altLang="en-US" sz="3200"/>
              <a:t>, the district courts shall not have supplemental jurisdiction under subsection (a) over claims by </a:t>
            </a:r>
            <a:r>
              <a:rPr lang="en-US" altLang="en-US" sz="3200" b="1"/>
              <a:t>plaintiffs against persons made parties under Rule 14, 19, 20, or 24 of the Federal Rules of Civil Procedure</a:t>
            </a:r>
            <a:r>
              <a:rPr lang="en-US" altLang="en-US" sz="3200"/>
              <a:t>, or over </a:t>
            </a:r>
            <a:r>
              <a:rPr lang="en-US" altLang="en-US" sz="3200" b="1"/>
              <a:t>claims by persons proposed to be joined as plaintiffs under Rule 19 of such rules, or seeking to intervene as plaintiffs under Rule 24 of such rules</a:t>
            </a:r>
            <a:r>
              <a:rPr lang="en-US" altLang="en-US" sz="3200"/>
              <a:t>, when exercising supplemental jurisdiction over such claims would be </a:t>
            </a:r>
            <a:r>
              <a:rPr lang="en-US" altLang="en-US" sz="3200" b="1"/>
              <a:t>inconsistent with the jurisdictional requirements of section 1332</a:t>
            </a:r>
            <a:r>
              <a:rPr lang="en-US" altLang="en-US" sz="3200"/>
              <a:t>. </a:t>
            </a:r>
            <a:br>
              <a:rPr lang="en-US" altLang="en-US" sz="3200"/>
            </a:br>
            <a:endParaRPr lang="en-US" altLang="en-US" sz="3200"/>
          </a:p>
        </p:txBody>
      </p:sp>
    </p:spTree>
    <p:extLst>
      <p:ext uri="{BB962C8B-B14F-4D97-AF65-F5344CB8AC3E}">
        <p14:creationId xmlns:p14="http://schemas.microsoft.com/office/powerpoint/2010/main" val="154894343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600200" y="1063626"/>
            <a:ext cx="8229600" cy="4708525"/>
          </a:xfrm>
        </p:spPr>
        <p:txBody>
          <a:bodyPr/>
          <a:lstStyle/>
          <a:p>
            <a:pPr algn="ctr" eaLnBrk="1" hangingPunct="1"/>
            <a:r>
              <a:rPr lang="en-US" altLang="en-US" dirty="0"/>
              <a:t>    P(NY)</a:t>
            </a:r>
            <a:br>
              <a:rPr lang="en-US" altLang="en-US" dirty="0"/>
            </a:br>
            <a:br>
              <a:rPr lang="en-US" altLang="en-US" dirty="0"/>
            </a:br>
            <a:br>
              <a:rPr lang="en-US" altLang="en-US" dirty="0"/>
            </a:br>
            <a:r>
              <a:rPr lang="en-US" altLang="en-US" dirty="0"/>
              <a:t>                           D(NY)               I(NY)</a:t>
            </a:r>
          </a:p>
        </p:txBody>
      </p:sp>
      <p:sp>
        <p:nvSpPr>
          <p:cNvPr id="3" name="Down Arrow 2"/>
          <p:cNvSpPr/>
          <p:nvPr/>
        </p:nvSpPr>
        <p:spPr>
          <a:xfrm>
            <a:off x="5581651" y="2686050"/>
            <a:ext cx="835025" cy="1371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ight Arrow 4"/>
          <p:cNvSpPr/>
          <p:nvPr/>
        </p:nvSpPr>
        <p:spPr>
          <a:xfrm>
            <a:off x="7070725" y="4328968"/>
            <a:ext cx="12573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1" name="Up Arrow 10"/>
          <p:cNvSpPr/>
          <p:nvPr/>
        </p:nvSpPr>
        <p:spPr>
          <a:xfrm>
            <a:off x="6496050" y="2743200"/>
            <a:ext cx="171450" cy="13716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Down Arrow 11"/>
          <p:cNvSpPr/>
          <p:nvPr/>
        </p:nvSpPr>
        <p:spPr>
          <a:xfrm>
            <a:off x="5238750" y="2686050"/>
            <a:ext cx="285750" cy="14287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583" name="TextBox 6"/>
          <p:cNvSpPr txBox="1">
            <a:spLocks noChangeArrowheads="1"/>
          </p:cNvSpPr>
          <p:nvPr/>
        </p:nvSpPr>
        <p:spPr bwMode="auto">
          <a:xfrm>
            <a:off x="5410200" y="3143250"/>
            <a:ext cx="121285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defRPr/>
            </a:pPr>
            <a:r>
              <a:rPr lang="en-US" altLang="en-US" sz="1350"/>
              <a:t>federal</a:t>
            </a:r>
          </a:p>
          <a:p>
            <a:pPr algn="ctr" eaLnBrk="1" hangingPunct="1">
              <a:lnSpc>
                <a:spcPct val="100000"/>
              </a:lnSpc>
              <a:spcBef>
                <a:spcPct val="0"/>
              </a:spcBef>
              <a:buFontTx/>
              <a:buNone/>
              <a:defRPr/>
            </a:pPr>
            <a:r>
              <a:rPr lang="en-US" altLang="en-US" sz="1350"/>
              <a:t>securities</a:t>
            </a:r>
          </a:p>
        </p:txBody>
      </p:sp>
      <p:sp>
        <p:nvSpPr>
          <p:cNvPr id="24584" name="TextBox 7"/>
          <p:cNvSpPr txBox="1">
            <a:spLocks noChangeArrowheads="1"/>
          </p:cNvSpPr>
          <p:nvPr/>
        </p:nvSpPr>
        <p:spPr bwMode="auto">
          <a:xfrm>
            <a:off x="4841875" y="3257550"/>
            <a:ext cx="814388"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defRPr/>
            </a:pPr>
            <a:r>
              <a:rPr lang="en-US" altLang="en-US" sz="1350"/>
              <a:t>state law</a:t>
            </a:r>
          </a:p>
          <a:p>
            <a:pPr algn="ctr" eaLnBrk="1" hangingPunct="1">
              <a:lnSpc>
                <a:spcPct val="100000"/>
              </a:lnSpc>
              <a:spcBef>
                <a:spcPct val="0"/>
              </a:spcBef>
              <a:buFontTx/>
              <a:buNone/>
              <a:defRPr/>
            </a:pPr>
            <a:r>
              <a:rPr lang="en-US" altLang="en-US" sz="1350"/>
              <a:t>fraud</a:t>
            </a:r>
          </a:p>
        </p:txBody>
      </p:sp>
      <p:sp>
        <p:nvSpPr>
          <p:cNvPr id="24585" name="TextBox 8"/>
          <p:cNvSpPr txBox="1">
            <a:spLocks noChangeArrowheads="1"/>
          </p:cNvSpPr>
          <p:nvPr/>
        </p:nvSpPr>
        <p:spPr bwMode="auto">
          <a:xfrm>
            <a:off x="6038850" y="3143250"/>
            <a:ext cx="215265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defRPr/>
            </a:pPr>
            <a:r>
              <a:rPr lang="en-US" altLang="en-US" sz="1350"/>
              <a:t>state law </a:t>
            </a:r>
          </a:p>
          <a:p>
            <a:pPr algn="ctr" eaLnBrk="1" hangingPunct="1">
              <a:lnSpc>
                <a:spcPct val="100000"/>
              </a:lnSpc>
              <a:spcBef>
                <a:spcPct val="0"/>
              </a:spcBef>
              <a:buFontTx/>
              <a:buNone/>
              <a:defRPr/>
            </a:pPr>
            <a:r>
              <a:rPr lang="en-US" altLang="en-US" sz="1350"/>
              <a:t>breach of contract</a:t>
            </a:r>
          </a:p>
        </p:txBody>
      </p:sp>
      <p:sp>
        <p:nvSpPr>
          <p:cNvPr id="24586" name="TextBox 9"/>
          <p:cNvSpPr txBox="1">
            <a:spLocks noChangeArrowheads="1"/>
          </p:cNvSpPr>
          <p:nvPr/>
        </p:nvSpPr>
        <p:spPr bwMode="auto">
          <a:xfrm>
            <a:off x="6623050" y="3822700"/>
            <a:ext cx="215265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defRPr/>
            </a:pPr>
            <a:r>
              <a:rPr lang="en-US" altLang="en-US" sz="1350" dirty="0"/>
              <a:t>state law </a:t>
            </a:r>
          </a:p>
          <a:p>
            <a:pPr algn="ctr" eaLnBrk="1" hangingPunct="1">
              <a:lnSpc>
                <a:spcPct val="100000"/>
              </a:lnSpc>
              <a:spcBef>
                <a:spcPct val="0"/>
              </a:spcBef>
              <a:buFontTx/>
              <a:buNone/>
              <a:defRPr/>
            </a:pPr>
            <a:r>
              <a:rPr lang="en-US" altLang="en-US" sz="1350" dirty="0"/>
              <a:t>Insurance contract</a:t>
            </a:r>
          </a:p>
        </p:txBody>
      </p:sp>
    </p:spTree>
    <p:extLst>
      <p:ext uri="{BB962C8B-B14F-4D97-AF65-F5344CB8AC3E}">
        <p14:creationId xmlns:p14="http://schemas.microsoft.com/office/powerpoint/2010/main" val="301276582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676400" y="1063626"/>
            <a:ext cx="8839200" cy="4765675"/>
          </a:xfrm>
        </p:spPr>
        <p:txBody>
          <a:bodyPr>
            <a:normAutofit fontScale="90000"/>
          </a:bodyPr>
          <a:lstStyle/>
          <a:p>
            <a:pPr algn="l" eaLnBrk="1" hangingPunct="1"/>
            <a:r>
              <a:rPr lang="en-CA" altLang="en-US"/>
              <a:t>What if the D is granted summary judgment on the federal securities action?</a:t>
            </a:r>
            <a:br>
              <a:rPr lang="en-US" altLang="en-US"/>
            </a:br>
            <a:r>
              <a:rPr lang="en-CA" altLang="en-US"/>
              <a:t>Must the court dismiss the state common law fraud action?</a:t>
            </a:r>
            <a:br>
              <a:rPr lang="en-CA" altLang="en-US"/>
            </a:br>
            <a:br>
              <a:rPr lang="en-CA" altLang="en-US"/>
            </a:br>
            <a:r>
              <a:rPr lang="en-CA" altLang="en-US"/>
              <a:t>What if the D gets the federal securities action dismissed for failure to state a claim?</a:t>
            </a:r>
            <a:br>
              <a:rPr lang="en-US" altLang="en-US"/>
            </a:br>
            <a:endParaRPr lang="en-US" altLang="en-US"/>
          </a:p>
        </p:txBody>
      </p:sp>
    </p:spTree>
    <p:extLst>
      <p:ext uri="{BB962C8B-B14F-4D97-AF65-F5344CB8AC3E}">
        <p14:creationId xmlns:p14="http://schemas.microsoft.com/office/powerpoint/2010/main" val="249824889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676400" y="1063626"/>
            <a:ext cx="8839200" cy="4594225"/>
          </a:xfrm>
        </p:spPr>
        <p:txBody>
          <a:bodyPr>
            <a:normAutofit fontScale="90000"/>
          </a:bodyPr>
          <a:lstStyle/>
          <a:p>
            <a:pPr algn="l" eaLnBrk="1" hangingPunct="1"/>
            <a:r>
              <a:rPr lang="en-US" altLang="en-US" sz="3200"/>
              <a:t>(c) The district courts may decline to exercise supplemental jurisdiction over a claim under subsection (a) if -</a:t>
            </a:r>
            <a:br>
              <a:rPr lang="en-US" altLang="en-US" sz="3200"/>
            </a:br>
            <a:r>
              <a:rPr lang="en-US" altLang="en-US" sz="3200"/>
              <a:t>(1) the claim raises a novel or complex issue of State law,</a:t>
            </a:r>
            <a:br>
              <a:rPr lang="en-US" altLang="en-US" sz="3200"/>
            </a:br>
            <a:r>
              <a:rPr lang="en-US" altLang="en-US" sz="3200"/>
              <a:t>(2) the claim substantially predominates over the claim or claims over which the district court has original jurisdiction,</a:t>
            </a:r>
            <a:br>
              <a:rPr lang="en-US" altLang="en-US" sz="3200"/>
            </a:br>
            <a:r>
              <a:rPr lang="en-US" altLang="en-US" sz="3200"/>
              <a:t>(3) the district court has dismissed all claims over which it has original jurisdiction, or</a:t>
            </a:r>
            <a:br>
              <a:rPr lang="en-US" altLang="en-US" sz="3200"/>
            </a:br>
            <a:r>
              <a:rPr lang="en-US" altLang="en-US" sz="3200"/>
              <a:t>(4) in exceptional circumstances, there are other compelling reasons for declining jurisdiction.</a:t>
            </a:r>
            <a:br>
              <a:rPr lang="en-US" altLang="en-US" sz="3200"/>
            </a:br>
            <a:endParaRPr lang="en-US" altLang="en-US" sz="3200"/>
          </a:p>
        </p:txBody>
      </p:sp>
    </p:spTree>
    <p:extLst>
      <p:ext uri="{BB962C8B-B14F-4D97-AF65-F5344CB8AC3E}">
        <p14:creationId xmlns:p14="http://schemas.microsoft.com/office/powerpoint/2010/main" val="810536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3009900" y="1063626"/>
            <a:ext cx="6172200" cy="4537075"/>
          </a:xfrm>
        </p:spPr>
        <p:txBody>
          <a:bodyPr/>
          <a:lstStyle/>
          <a:p>
            <a:pPr eaLnBrk="1" hangingPunct="1"/>
            <a:r>
              <a:rPr lang="en-US" altLang="en-US"/>
              <a:t>impleaders</a:t>
            </a:r>
            <a:br>
              <a:rPr lang="en-US" altLang="en-US"/>
            </a:br>
            <a:br>
              <a:rPr lang="en-US" altLang="en-US"/>
            </a:br>
            <a:r>
              <a:rPr lang="en-US" altLang="en-US"/>
              <a:t>also known as</a:t>
            </a:r>
            <a:br>
              <a:rPr lang="en-US" altLang="en-US"/>
            </a:br>
            <a:br>
              <a:rPr lang="en-US" altLang="en-US"/>
            </a:br>
            <a:r>
              <a:rPr lang="en-US" altLang="en-US"/>
              <a:t>third party complaints</a:t>
            </a:r>
            <a:br>
              <a:rPr lang="en-US" altLang="en-US"/>
            </a:br>
            <a:br>
              <a:rPr lang="en-US" altLang="en-US"/>
            </a:br>
            <a:endParaRPr lang="en-US" altLang="en-US"/>
          </a:p>
        </p:txBody>
      </p:sp>
    </p:spTree>
    <p:extLst>
      <p:ext uri="{BB962C8B-B14F-4D97-AF65-F5344CB8AC3E}">
        <p14:creationId xmlns:p14="http://schemas.microsoft.com/office/powerpoint/2010/main" val="20830588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1600200" y="1063626"/>
            <a:ext cx="8915400" cy="4765675"/>
          </a:xfrm>
        </p:spPr>
        <p:txBody>
          <a:bodyPr>
            <a:normAutofit fontScale="90000"/>
          </a:bodyPr>
          <a:lstStyle/>
          <a:p>
            <a:pPr algn="l" eaLnBrk="1" hangingPunct="1"/>
            <a:r>
              <a:rPr lang="en-US" altLang="en-US" sz="4000"/>
              <a:t>1367(d) The period of limitations for any claim asserted under subsection (a), and for any other claim in the same action that is voluntarily dismissed at the same time as or after the dismissal of the claim under subsection (a), shall be tolled while the claim is pending and for a period of 30 days after it is dismissed unless State law provides for a longer tolling period.</a:t>
            </a:r>
          </a:p>
        </p:txBody>
      </p:sp>
    </p:spTree>
    <p:extLst>
      <p:ext uri="{BB962C8B-B14F-4D97-AF65-F5344CB8AC3E}">
        <p14:creationId xmlns:p14="http://schemas.microsoft.com/office/powerpoint/2010/main" val="282349299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903" y="365125"/>
            <a:ext cx="10525897" cy="5837967"/>
          </a:xfrm>
        </p:spPr>
        <p:txBody>
          <a:bodyPr/>
          <a:lstStyle/>
          <a:p>
            <a:pPr algn="ctr"/>
            <a:r>
              <a:rPr lang="en-US" dirty="0"/>
              <a:t>JINKS V. RICHLAND COUNTY 538 U.S. 456 (2003)</a:t>
            </a:r>
          </a:p>
        </p:txBody>
      </p:sp>
    </p:spTree>
    <p:extLst>
      <p:ext uri="{BB962C8B-B14F-4D97-AF65-F5344CB8AC3E}">
        <p14:creationId xmlns:p14="http://schemas.microsoft.com/office/powerpoint/2010/main" val="309237981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52399" y="274638"/>
            <a:ext cx="11651673" cy="6278562"/>
          </a:xfrm>
        </p:spPr>
        <p:txBody>
          <a:bodyPr/>
          <a:lstStyle/>
          <a:p>
            <a:pPr algn="l"/>
            <a:r>
              <a:rPr lang="en-US" altLang="en-US" sz="3200" dirty="0"/>
              <a:t>- P(NY) and D(NY) wish to litigate their state law battery action in federal court before their friend, federal judge X, who is willing</a:t>
            </a:r>
            <a:br>
              <a:rPr lang="en-US" altLang="en-US" sz="3200" dirty="0"/>
            </a:br>
            <a:br>
              <a:rPr lang="en-US" altLang="en-US" sz="3200" dirty="0"/>
            </a:br>
            <a:r>
              <a:rPr lang="en-US" altLang="en-US" sz="3200" dirty="0"/>
              <a:t>- how to overcome the problem of SMJ?</a:t>
            </a:r>
            <a:br>
              <a:rPr lang="en-US" altLang="en-US" sz="3200" dirty="0"/>
            </a:br>
            <a:br>
              <a:rPr lang="en-US" altLang="en-US" sz="3200" dirty="0"/>
            </a:br>
            <a:r>
              <a:rPr lang="en-US" altLang="en-US" sz="3200" dirty="0"/>
              <a:t>- P sues D in federal court claiming that D’s hitting him was a violation  of federal securities law</a:t>
            </a:r>
            <a:br>
              <a:rPr lang="en-US" altLang="en-US" sz="3200" dirty="0"/>
            </a:br>
            <a:br>
              <a:rPr lang="en-US" altLang="en-US" sz="3200" dirty="0"/>
            </a:br>
            <a:r>
              <a:rPr lang="en-US" altLang="en-US" sz="3200" dirty="0"/>
              <a:t>- P joins to the federal action a state law battery action</a:t>
            </a:r>
            <a:br>
              <a:rPr lang="en-US" altLang="en-US" sz="3200" dirty="0"/>
            </a:br>
            <a:br>
              <a:rPr lang="en-US" altLang="en-US" sz="3200" dirty="0"/>
            </a:br>
            <a:r>
              <a:rPr lang="en-US" altLang="en-US" sz="3200" dirty="0"/>
              <a:t>- when the federal securities law action is dismissed for failure to state a claim, there is still SMJ for the battery action</a:t>
            </a:r>
            <a:br>
              <a:rPr lang="en-US" altLang="en-US" sz="3200" dirty="0"/>
            </a:br>
            <a:br>
              <a:rPr lang="en-US" altLang="en-US" sz="3200" dirty="0"/>
            </a:br>
            <a:r>
              <a:rPr lang="en-US" altLang="en-US" sz="3200" dirty="0"/>
              <a:t>- should this work...?</a:t>
            </a:r>
          </a:p>
        </p:txBody>
      </p:sp>
    </p:spTree>
    <p:extLst>
      <p:ext uri="{BB962C8B-B14F-4D97-AF65-F5344CB8AC3E}">
        <p14:creationId xmlns:p14="http://schemas.microsoft.com/office/powerpoint/2010/main" val="197778169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3009900" y="1063626"/>
            <a:ext cx="6515100" cy="4479925"/>
          </a:xfrm>
        </p:spPr>
        <p:txBody>
          <a:bodyPr>
            <a:normAutofit fontScale="90000"/>
          </a:bodyPr>
          <a:lstStyle/>
          <a:p>
            <a:pPr algn="ctr" eaLnBrk="1" hangingPunct="1"/>
            <a:r>
              <a:rPr lang="en-CA" altLang="en-US" sz="2700" dirty="0"/>
              <a:t>A (NY) sues B(NY) under fed securities laws </a:t>
            </a:r>
            <a:br>
              <a:rPr lang="en-CA" altLang="en-US" sz="2700" dirty="0"/>
            </a:br>
            <a:br>
              <a:rPr lang="en-US" altLang="en-US" sz="2700" dirty="0"/>
            </a:br>
            <a:r>
              <a:rPr lang="en-CA" altLang="en-US" sz="2700" dirty="0"/>
              <a:t>A joins state common law fraud claim against C (NY), an auditor for B who was also responsible for the fraud</a:t>
            </a:r>
            <a:br>
              <a:rPr lang="en-CA" altLang="en-US" sz="2700" dirty="0"/>
            </a:br>
            <a:br>
              <a:rPr lang="en-CA" altLang="en-US" sz="2700" dirty="0"/>
            </a:br>
            <a:r>
              <a:rPr lang="en-CA" altLang="en-US" sz="2700" dirty="0"/>
              <a:t>A(NY)</a:t>
            </a:r>
            <a:br>
              <a:rPr lang="en-CA" altLang="en-US" sz="2700" dirty="0"/>
            </a:br>
            <a:br>
              <a:rPr lang="en-CA" altLang="en-US" sz="2700" dirty="0"/>
            </a:br>
            <a:r>
              <a:rPr lang="en-CA" altLang="en-US" sz="1800" dirty="0"/>
              <a:t>federal 20(a)  state</a:t>
            </a:r>
            <a:br>
              <a:rPr lang="en-CA" altLang="en-US" sz="1800" dirty="0"/>
            </a:br>
            <a:br>
              <a:rPr lang="en-CA" altLang="en-US" sz="2700" dirty="0"/>
            </a:br>
            <a:r>
              <a:rPr lang="en-CA" altLang="en-US" sz="2700" dirty="0"/>
              <a:t>B(NY)              C(NY)</a:t>
            </a:r>
            <a:br>
              <a:rPr lang="en-US" altLang="en-US" dirty="0"/>
            </a:br>
            <a:endParaRPr lang="en-US" altLang="en-US" dirty="0"/>
          </a:p>
        </p:txBody>
      </p:sp>
      <p:cxnSp>
        <p:nvCxnSpPr>
          <p:cNvPr id="6" name="Straight Arrow Connector 5"/>
          <p:cNvCxnSpPr/>
          <p:nvPr/>
        </p:nvCxnSpPr>
        <p:spPr>
          <a:xfrm rot="5400000">
            <a:off x="5124450" y="3886200"/>
            <a:ext cx="1085850" cy="74295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8" name="Straight Arrow Connector 7"/>
          <p:cNvCxnSpPr/>
          <p:nvPr/>
        </p:nvCxnSpPr>
        <p:spPr>
          <a:xfrm rot="16200000" flipH="1">
            <a:off x="6238875" y="3800475"/>
            <a:ext cx="1028700" cy="857250"/>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Tree>
    <p:extLst>
      <p:ext uri="{BB962C8B-B14F-4D97-AF65-F5344CB8AC3E}">
        <p14:creationId xmlns:p14="http://schemas.microsoft.com/office/powerpoint/2010/main" val="396389273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979614" y="1131889"/>
            <a:ext cx="8059737" cy="4562475"/>
          </a:xfrm>
        </p:spPr>
        <p:txBody>
          <a:bodyPr/>
          <a:lstStyle/>
          <a:p>
            <a:pPr eaLnBrk="1" hangingPunct="1"/>
            <a:r>
              <a:rPr lang="en-US" altLang="en-US"/>
              <a:t>Finley v. United States (US 1989)</a:t>
            </a:r>
            <a:br>
              <a:rPr lang="en-US" altLang="en-US"/>
            </a:br>
            <a:r>
              <a:rPr lang="en-US" altLang="en-US"/>
              <a:t>Aldinger v. Howard (US 1976)</a:t>
            </a:r>
          </a:p>
        </p:txBody>
      </p:sp>
    </p:spTree>
    <p:extLst>
      <p:ext uri="{BB962C8B-B14F-4D97-AF65-F5344CB8AC3E}">
        <p14:creationId xmlns:p14="http://schemas.microsoft.com/office/powerpoint/2010/main" val="378744921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928255" y="595746"/>
            <a:ext cx="10958945" cy="5597236"/>
          </a:xfrm>
        </p:spPr>
        <p:txBody>
          <a:bodyPr/>
          <a:lstStyle/>
          <a:p>
            <a:pPr algn="l" eaLnBrk="1" hangingPunct="1"/>
            <a:r>
              <a:rPr lang="en-CA" altLang="en-US" sz="4000" dirty="0"/>
              <a:t>A (Cal.) sues E (Nev.) (B’s employer) under state law for a battery committed by B (Cal.) </a:t>
            </a:r>
            <a:br>
              <a:rPr lang="en-CA" altLang="en-US" sz="4000" dirty="0"/>
            </a:br>
            <a:br>
              <a:rPr lang="en-US" altLang="en-US" sz="4000" dirty="0"/>
            </a:br>
            <a:r>
              <a:rPr lang="en-CA" altLang="en-US" sz="4000" dirty="0"/>
              <a:t>- E impleads B </a:t>
            </a:r>
            <a:br>
              <a:rPr lang="en-CA" altLang="en-US" sz="4000" dirty="0"/>
            </a:br>
            <a:br>
              <a:rPr lang="en-US" altLang="en-US" sz="4000" dirty="0"/>
            </a:br>
            <a:r>
              <a:rPr lang="en-CA" altLang="en-US" sz="4000" dirty="0"/>
              <a:t>- B then brings a suit against A on the harm done to B in their fight </a:t>
            </a:r>
            <a:br>
              <a:rPr lang="en-US" altLang="en-US" sz="4000" dirty="0"/>
            </a:br>
            <a:endParaRPr lang="en-US" altLang="en-US" sz="4000" dirty="0"/>
          </a:p>
        </p:txBody>
      </p:sp>
    </p:spTree>
    <p:extLst>
      <p:ext uri="{BB962C8B-B14F-4D97-AF65-F5344CB8AC3E}">
        <p14:creationId xmlns:p14="http://schemas.microsoft.com/office/powerpoint/2010/main" val="171467059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524000" y="1143000"/>
            <a:ext cx="9023350" cy="4953000"/>
          </a:xfrm>
        </p:spPr>
        <p:txBody>
          <a:bodyPr/>
          <a:lstStyle/>
          <a:p>
            <a:pPr algn="ctr" eaLnBrk="1" hangingPunct="1"/>
            <a:r>
              <a:rPr lang="en-US" altLang="en-US" dirty="0"/>
              <a:t>A(Cal.)</a:t>
            </a:r>
            <a:br>
              <a:rPr lang="en-US" altLang="en-US" dirty="0"/>
            </a:br>
            <a:br>
              <a:rPr lang="en-US" altLang="en-US" dirty="0"/>
            </a:br>
            <a:br>
              <a:rPr lang="en-US" altLang="en-US" dirty="0"/>
            </a:br>
            <a:r>
              <a:rPr lang="en-US" altLang="en-US" dirty="0"/>
              <a:t>                      E(Nev.)           B(Cal.)</a:t>
            </a:r>
          </a:p>
        </p:txBody>
      </p:sp>
      <p:sp>
        <p:nvSpPr>
          <p:cNvPr id="3" name="Down Arrow 2"/>
          <p:cNvSpPr/>
          <p:nvPr/>
        </p:nvSpPr>
        <p:spPr>
          <a:xfrm>
            <a:off x="5715000" y="3222625"/>
            <a:ext cx="171450" cy="9715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Right Arrow 3"/>
          <p:cNvSpPr/>
          <p:nvPr/>
        </p:nvSpPr>
        <p:spPr>
          <a:xfrm>
            <a:off x="7010400" y="4572001"/>
            <a:ext cx="857250" cy="1762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9" name="Straight Arrow Connector 8"/>
          <p:cNvCxnSpPr/>
          <p:nvPr/>
        </p:nvCxnSpPr>
        <p:spPr>
          <a:xfrm rot="10800000">
            <a:off x="7010400" y="3024188"/>
            <a:ext cx="1600200" cy="108585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36870" name="Rectangle 1"/>
          <p:cNvSpPr>
            <a:spLocks noChangeArrowheads="1"/>
          </p:cNvSpPr>
          <p:nvPr/>
        </p:nvSpPr>
        <p:spPr bwMode="auto">
          <a:xfrm>
            <a:off x="1524000" y="906463"/>
            <a:ext cx="902335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100"/>
              <a:t>a) over claims by </a:t>
            </a:r>
            <a:r>
              <a:rPr lang="en-US" altLang="en-US" sz="2100" b="1"/>
              <a:t>plaintiffs against persons made parties under Rule 14, 19, 20, or 24 of the Federal Rules of Civil Procedure</a:t>
            </a:r>
            <a:r>
              <a:rPr lang="en-US" altLang="en-US" sz="2100"/>
              <a:t>, or over </a:t>
            </a:r>
            <a:r>
              <a:rPr lang="en-US" altLang="en-US" sz="2100" b="1"/>
              <a:t>claims by persons proposed to be joined as plaintiffs under Rule 19 of such rules, or seeking to intervene as plaintiffs under Rule 24 of such rules</a:t>
            </a:r>
            <a:r>
              <a:rPr lang="en-US" altLang="en-US" sz="2100"/>
              <a:t>, </a:t>
            </a:r>
          </a:p>
        </p:txBody>
      </p:sp>
    </p:spTree>
    <p:extLst>
      <p:ext uri="{BB962C8B-B14F-4D97-AF65-F5344CB8AC3E}">
        <p14:creationId xmlns:p14="http://schemas.microsoft.com/office/powerpoint/2010/main" val="394471542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447800" y="-228600"/>
            <a:ext cx="9099550" cy="7010400"/>
          </a:xfrm>
        </p:spPr>
        <p:txBody>
          <a:bodyPr/>
          <a:lstStyle/>
          <a:p>
            <a:pPr algn="ctr" eaLnBrk="1" hangingPunct="1"/>
            <a:r>
              <a:rPr lang="en-US" altLang="en-US" dirty="0"/>
              <a:t>A(Cal.)</a:t>
            </a:r>
            <a:br>
              <a:rPr lang="en-US" altLang="en-US" dirty="0"/>
            </a:br>
            <a:br>
              <a:rPr lang="en-US" altLang="en-US" dirty="0"/>
            </a:br>
            <a:br>
              <a:rPr lang="en-US" altLang="en-US" dirty="0"/>
            </a:br>
            <a:r>
              <a:rPr lang="en-US" altLang="en-US" dirty="0"/>
              <a:t>                      E(Nev.)           B(Cal.)</a:t>
            </a:r>
          </a:p>
        </p:txBody>
      </p:sp>
      <p:sp>
        <p:nvSpPr>
          <p:cNvPr id="4" name="Right Arrow 3"/>
          <p:cNvSpPr/>
          <p:nvPr/>
        </p:nvSpPr>
        <p:spPr>
          <a:xfrm>
            <a:off x="6934200" y="4143375"/>
            <a:ext cx="8001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Down Arrow 4"/>
          <p:cNvSpPr/>
          <p:nvPr/>
        </p:nvSpPr>
        <p:spPr>
          <a:xfrm>
            <a:off x="6038850" y="2857500"/>
            <a:ext cx="171450" cy="9715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7" name="Straight Arrow Connector 6"/>
          <p:cNvCxnSpPr/>
          <p:nvPr/>
        </p:nvCxnSpPr>
        <p:spPr>
          <a:xfrm>
            <a:off x="6715125" y="2760664"/>
            <a:ext cx="1371600" cy="1068387"/>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
        <p:nvSpPr>
          <p:cNvPr id="37894" name="Rectangle 5"/>
          <p:cNvSpPr>
            <a:spLocks noChangeArrowheads="1"/>
          </p:cNvSpPr>
          <p:nvPr/>
        </p:nvSpPr>
        <p:spPr bwMode="auto">
          <a:xfrm>
            <a:off x="1528763" y="374650"/>
            <a:ext cx="9021762"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100"/>
              <a:t>a) over claims by </a:t>
            </a:r>
            <a:r>
              <a:rPr lang="en-US" altLang="en-US" sz="2100" b="1"/>
              <a:t>plaintiffs against persons made parties under Rule 14, 19, 20, or 24 of the Federal Rules of Civil Procedure</a:t>
            </a:r>
            <a:r>
              <a:rPr lang="en-US" altLang="en-US" sz="2100"/>
              <a:t>, or over </a:t>
            </a:r>
            <a:r>
              <a:rPr lang="en-US" altLang="en-US" sz="2100" b="1"/>
              <a:t>claims by persons proposed to be joined as plaintiffs under Rule 19 of such rules, or seeking to intervene as plaintiffs under Rule 24 of such rules</a:t>
            </a:r>
            <a:r>
              <a:rPr lang="en-US" altLang="en-US" sz="2100"/>
              <a:t>, </a:t>
            </a:r>
          </a:p>
        </p:txBody>
      </p:sp>
    </p:spTree>
    <p:extLst>
      <p:ext uri="{BB962C8B-B14F-4D97-AF65-F5344CB8AC3E}">
        <p14:creationId xmlns:p14="http://schemas.microsoft.com/office/powerpoint/2010/main" val="128578976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3009900" y="1063626"/>
            <a:ext cx="6172200" cy="4651375"/>
          </a:xfrm>
        </p:spPr>
        <p:txBody>
          <a:bodyPr/>
          <a:lstStyle/>
          <a:p>
            <a:pPr eaLnBrk="1" hangingPunct="1"/>
            <a:r>
              <a:rPr lang="en-CA" altLang="en-US"/>
              <a:t>Owen Equip &amp; Erection Co v. Kroger</a:t>
            </a:r>
            <a:br>
              <a:rPr lang="en-US" altLang="en-US"/>
            </a:br>
            <a:endParaRPr lang="en-US" altLang="en-US"/>
          </a:p>
        </p:txBody>
      </p:sp>
    </p:spTree>
    <p:extLst>
      <p:ext uri="{BB962C8B-B14F-4D97-AF65-F5344CB8AC3E}">
        <p14:creationId xmlns:p14="http://schemas.microsoft.com/office/powerpoint/2010/main" val="174564213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600200" y="0"/>
            <a:ext cx="9220200" cy="7543800"/>
          </a:xfrm>
        </p:spPr>
        <p:txBody>
          <a:bodyPr/>
          <a:lstStyle/>
          <a:p>
            <a:pPr algn="ctr" eaLnBrk="1" hangingPunct="1">
              <a:defRPr/>
            </a:pPr>
            <a:r>
              <a:rPr lang="en-US" altLang="en-US" sz="2700" dirty="0"/>
              <a:t>P (Cal) sues D1 (Cal) under federal securities law and joins an action against D2 (Cal) under state common law fraud.</a:t>
            </a:r>
            <a:br>
              <a:rPr lang="en-US" altLang="en-US" sz="2700" dirty="0"/>
            </a:br>
            <a:br>
              <a:rPr lang="en-US" altLang="en-US" sz="2700" dirty="0"/>
            </a:br>
            <a:r>
              <a:rPr lang="en-US" altLang="en-US" sz="2700" dirty="0"/>
              <a:t>Same as 1), except P also joins a state law action for a battery occurring a few weeks before the fraud against D1.</a:t>
            </a:r>
            <a:br>
              <a:rPr lang="en-US" altLang="en-US" sz="3000" dirty="0"/>
            </a:br>
            <a:br>
              <a:rPr lang="en-US" altLang="en-US" sz="3000" dirty="0"/>
            </a:br>
            <a:r>
              <a:rPr lang="en-US" altLang="en-US" sz="3000" dirty="0"/>
              <a:t> </a:t>
            </a:r>
            <a:r>
              <a:rPr lang="en-US" altLang="en-US" sz="2800" dirty="0"/>
              <a:t>P(Cal)</a:t>
            </a:r>
            <a:br>
              <a:rPr lang="en-US" altLang="en-US" sz="2800" dirty="0"/>
            </a:br>
            <a:r>
              <a:rPr lang="en-US" altLang="en-US" sz="2800" dirty="0"/>
              <a:t>federal   state</a:t>
            </a:r>
            <a:br>
              <a:rPr lang="en-US" altLang="en-US" sz="2400" dirty="0"/>
            </a:br>
            <a:br>
              <a:rPr lang="en-US" altLang="en-US" sz="2400" dirty="0"/>
            </a:br>
            <a:br>
              <a:rPr lang="en-US" altLang="en-US" sz="3000" dirty="0"/>
            </a:br>
            <a:r>
              <a:rPr lang="en-US" altLang="en-US" sz="3000" dirty="0"/>
              <a:t>D(Cal) </a:t>
            </a:r>
            <a:endParaRPr lang="en-US" altLang="en-US" dirty="0"/>
          </a:p>
        </p:txBody>
      </p:sp>
      <p:cxnSp>
        <p:nvCxnSpPr>
          <p:cNvPr id="4" name="Straight Arrow Connector 3"/>
          <p:cNvCxnSpPr/>
          <p:nvPr/>
        </p:nvCxnSpPr>
        <p:spPr>
          <a:xfrm>
            <a:off x="6024563" y="4630738"/>
            <a:ext cx="0" cy="800100"/>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6" name="Straight Arrow Connector 5"/>
          <p:cNvCxnSpPr/>
          <p:nvPr/>
        </p:nvCxnSpPr>
        <p:spPr>
          <a:xfrm rot="5400000">
            <a:off x="6038851" y="5065079"/>
            <a:ext cx="800100" cy="3175"/>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3586131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1063626"/>
            <a:ext cx="8610600" cy="4765675"/>
          </a:xfrm>
        </p:spPr>
        <p:txBody>
          <a:bodyPr rtlCol="0">
            <a:normAutofit fontScale="90000"/>
          </a:bodyPr>
          <a:lstStyle/>
          <a:p>
            <a:pPr>
              <a:defRPr/>
            </a:pPr>
            <a:r>
              <a:rPr lang="en-US" dirty="0"/>
              <a:t>Rule 14. Third-Party Practice</a:t>
            </a:r>
            <a:br>
              <a:rPr lang="en-US" dirty="0"/>
            </a:br>
            <a:br>
              <a:rPr lang="en-US" dirty="0"/>
            </a:br>
            <a:r>
              <a:rPr lang="en-US" dirty="0"/>
              <a:t>(a) When a Defending Party May Bring in a Third Party.</a:t>
            </a:r>
            <a:br>
              <a:rPr lang="en-US" dirty="0"/>
            </a:br>
            <a:r>
              <a:rPr lang="en-US" dirty="0"/>
              <a:t>    (1) Timing of the Summons and Complaint.  A defending party may, as third-party plaintiff, serve a summons and complaint on a nonparty who is or may be liable to it for all or part of the claim against it. </a:t>
            </a:r>
          </a:p>
        </p:txBody>
      </p:sp>
    </p:spTree>
    <p:extLst>
      <p:ext uri="{BB962C8B-B14F-4D97-AF65-F5344CB8AC3E}">
        <p14:creationId xmlns:p14="http://schemas.microsoft.com/office/powerpoint/2010/main" val="343595895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676400" y="-685800"/>
            <a:ext cx="8839200" cy="7543800"/>
          </a:xfrm>
        </p:spPr>
        <p:txBody>
          <a:bodyPr/>
          <a:lstStyle/>
          <a:p>
            <a:pPr algn="ctr" eaLnBrk="1" hangingPunct="1"/>
            <a:r>
              <a:rPr lang="en-US" altLang="en-US" dirty="0"/>
              <a:t>P (Cal) sues D (Cal) under federal securities laws. D joins an action against P for battery, asking for $100k</a:t>
            </a:r>
            <a:br>
              <a:rPr lang="en-US" altLang="en-US" dirty="0"/>
            </a:br>
            <a:br>
              <a:rPr lang="en-US" altLang="en-US" dirty="0"/>
            </a:br>
            <a:r>
              <a:rPr lang="en-US" altLang="en-US" dirty="0"/>
              <a:t>P(Cal)</a:t>
            </a:r>
            <a:br>
              <a:rPr lang="en-US" altLang="en-US" dirty="0"/>
            </a:br>
            <a:r>
              <a:rPr lang="en-US" altLang="en-US" sz="1800" dirty="0"/>
              <a:t>federal    state</a:t>
            </a:r>
            <a:br>
              <a:rPr lang="en-US" altLang="en-US" sz="1800" dirty="0"/>
            </a:br>
            <a:r>
              <a:rPr lang="en-US" altLang="en-US" sz="1800" dirty="0"/>
              <a:t>securities   battery</a:t>
            </a:r>
            <a:br>
              <a:rPr lang="en-US" altLang="en-US" sz="1800" dirty="0"/>
            </a:br>
            <a:br>
              <a:rPr lang="en-US" altLang="en-US" dirty="0"/>
            </a:br>
            <a:r>
              <a:rPr lang="en-US" altLang="en-US" dirty="0"/>
              <a:t>D(Cal)</a:t>
            </a:r>
          </a:p>
        </p:txBody>
      </p:sp>
      <p:cxnSp>
        <p:nvCxnSpPr>
          <p:cNvPr id="4" name="Straight Arrow Connector 3"/>
          <p:cNvCxnSpPr/>
          <p:nvPr/>
        </p:nvCxnSpPr>
        <p:spPr>
          <a:xfrm>
            <a:off x="5754688" y="4081464"/>
            <a:ext cx="0" cy="93503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8" name="Straight Arrow Connector 7"/>
          <p:cNvCxnSpPr/>
          <p:nvPr/>
        </p:nvCxnSpPr>
        <p:spPr>
          <a:xfrm rot="5400000" flipH="1" flipV="1">
            <a:off x="5865020" y="4501357"/>
            <a:ext cx="1030287"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93590072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600200" y="1"/>
            <a:ext cx="9067800" cy="6862763"/>
          </a:xfrm>
        </p:spPr>
        <p:txBody>
          <a:bodyPr/>
          <a:lstStyle/>
          <a:p>
            <a:pPr algn="ctr" eaLnBrk="1" hangingPunct="1">
              <a:defRPr/>
            </a:pPr>
            <a:r>
              <a:rPr lang="en-US" altLang="en-US" dirty="0"/>
              <a:t>P (Cal) sues D (Ore) for state law breach of contract, asking for $100K. D joins an action against P for battery, asking for $25k.</a:t>
            </a:r>
            <a:br>
              <a:rPr lang="en-US" altLang="en-US" dirty="0"/>
            </a:br>
            <a:br>
              <a:rPr lang="en-US" altLang="en-US" dirty="0"/>
            </a:br>
            <a:r>
              <a:rPr lang="en-US" altLang="en-US" dirty="0"/>
              <a:t>P(Cal)</a:t>
            </a:r>
            <a:br>
              <a:rPr lang="en-US" altLang="en-US" dirty="0"/>
            </a:br>
            <a:r>
              <a:rPr lang="en-US" altLang="en-US" sz="1350" dirty="0"/>
              <a:t>state                                     </a:t>
            </a:r>
            <a:r>
              <a:rPr lang="en-US" altLang="en-US" sz="1350" dirty="0" err="1"/>
              <a:t>state</a:t>
            </a:r>
            <a:br>
              <a:rPr lang="en-US" altLang="en-US" sz="1350" dirty="0"/>
            </a:br>
            <a:r>
              <a:rPr lang="en-US" altLang="en-US" sz="1350" dirty="0"/>
              <a:t>breach of contract                   battery</a:t>
            </a:r>
            <a:br>
              <a:rPr lang="en-US" altLang="en-US" dirty="0"/>
            </a:br>
            <a:r>
              <a:rPr lang="en-US" altLang="en-US" dirty="0"/>
              <a:t>   </a:t>
            </a:r>
            <a:br>
              <a:rPr lang="en-US" altLang="en-US" dirty="0"/>
            </a:br>
            <a:r>
              <a:rPr lang="en-US" altLang="en-US" dirty="0"/>
              <a:t>D(Ore)</a:t>
            </a:r>
          </a:p>
        </p:txBody>
      </p:sp>
      <p:cxnSp>
        <p:nvCxnSpPr>
          <p:cNvPr id="4" name="Straight Arrow Connector 3"/>
          <p:cNvCxnSpPr/>
          <p:nvPr/>
        </p:nvCxnSpPr>
        <p:spPr>
          <a:xfrm rot="5400000">
            <a:off x="5114925" y="5143500"/>
            <a:ext cx="1201738" cy="1588"/>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8" name="Straight Arrow Connector 7"/>
          <p:cNvCxnSpPr/>
          <p:nvPr/>
        </p:nvCxnSpPr>
        <p:spPr>
          <a:xfrm rot="5400000" flipH="1" flipV="1">
            <a:off x="5801519" y="5152231"/>
            <a:ext cx="1200150" cy="1588"/>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191306070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1676400" y="1063626"/>
            <a:ext cx="8915400" cy="4708525"/>
          </a:xfrm>
        </p:spPr>
        <p:txBody>
          <a:bodyPr>
            <a:normAutofit fontScale="90000"/>
          </a:bodyPr>
          <a:lstStyle/>
          <a:p>
            <a:pPr algn="l" eaLnBrk="1" hangingPunct="1"/>
            <a:r>
              <a:rPr lang="en-US" altLang="en-US" sz="3600"/>
              <a:t>P (NY) sues D (NJ) for battery asking for $100K. D impleads X (NY) a joint tortfeasor for contribution. </a:t>
            </a:r>
            <a:br>
              <a:rPr lang="en-US" altLang="en-US" sz="3600"/>
            </a:br>
            <a:br>
              <a:rPr lang="en-US" altLang="en-US" sz="3600"/>
            </a:br>
            <a:r>
              <a:rPr lang="en-CA" altLang="en-US" sz="3600"/>
              <a:t>X brings 14(a) claims against P from damages from same accident</a:t>
            </a:r>
            <a:br>
              <a:rPr lang="en-US" altLang="en-US" sz="3600"/>
            </a:br>
            <a:br>
              <a:rPr lang="en-US" altLang="en-US" sz="3600"/>
            </a:br>
            <a:r>
              <a:rPr lang="en-CA" altLang="en-US" sz="3600"/>
              <a:t>P brings compulsory counterclaim against X</a:t>
            </a:r>
            <a:br>
              <a:rPr lang="en-CA" altLang="en-US" sz="3600"/>
            </a:br>
            <a:br>
              <a:rPr lang="en-CA" altLang="en-US" sz="3600"/>
            </a:br>
            <a:endParaRPr lang="en-US" altLang="en-US" sz="3600" b="1"/>
          </a:p>
        </p:txBody>
      </p:sp>
    </p:spTree>
    <p:extLst>
      <p:ext uri="{BB962C8B-B14F-4D97-AF65-F5344CB8AC3E}">
        <p14:creationId xmlns:p14="http://schemas.microsoft.com/office/powerpoint/2010/main" val="163244807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1371600" y="0"/>
            <a:ext cx="9296400" cy="7010400"/>
          </a:xfrm>
        </p:spPr>
        <p:txBody>
          <a:bodyPr/>
          <a:lstStyle/>
          <a:p>
            <a:pPr algn="ctr" eaLnBrk="1" hangingPunct="1"/>
            <a:r>
              <a:rPr lang="en-US" altLang="en-US" dirty="0"/>
              <a:t>P(NY)</a:t>
            </a:r>
            <a:br>
              <a:rPr lang="en-US" altLang="en-US" dirty="0"/>
            </a:br>
            <a:r>
              <a:rPr lang="en-US" altLang="en-US" dirty="0"/>
              <a:t>					</a:t>
            </a:r>
            <a:r>
              <a:rPr lang="en-US" altLang="en-US" sz="1800" dirty="0"/>
              <a:t>battery</a:t>
            </a:r>
            <a:br>
              <a:rPr lang="en-US" altLang="en-US" dirty="0"/>
            </a:br>
            <a:r>
              <a:rPr lang="en-US" altLang="en-US" dirty="0"/>
              <a:t>   </a:t>
            </a:r>
            <a:r>
              <a:rPr lang="en-US" altLang="en-US" sz="2400" dirty="0" err="1"/>
              <a:t>battery</a:t>
            </a:r>
            <a:r>
              <a:rPr lang="en-US" altLang="en-US" dirty="0"/>
              <a:t>      </a:t>
            </a:r>
            <a:r>
              <a:rPr lang="en-US" altLang="en-US" sz="1800" dirty="0" err="1"/>
              <a:t>battery</a:t>
            </a:r>
            <a:r>
              <a:rPr lang="en-US" altLang="en-US" dirty="0"/>
              <a:t> </a:t>
            </a:r>
            <a:br>
              <a:rPr lang="en-US" altLang="en-US" dirty="0"/>
            </a:br>
            <a:br>
              <a:rPr lang="en-US" altLang="en-US" dirty="0"/>
            </a:br>
            <a:r>
              <a:rPr lang="en-US" altLang="en-US" dirty="0"/>
              <a:t>                    D(NJ)  </a:t>
            </a:r>
            <a:r>
              <a:rPr lang="en-US" altLang="en-US" sz="1500" dirty="0"/>
              <a:t>contribution</a:t>
            </a:r>
            <a:r>
              <a:rPr lang="en-US" altLang="en-US" dirty="0"/>
              <a:t>  X(NY)</a:t>
            </a:r>
          </a:p>
        </p:txBody>
      </p:sp>
      <p:sp>
        <p:nvSpPr>
          <p:cNvPr id="3" name="Down Arrow 2"/>
          <p:cNvSpPr/>
          <p:nvPr/>
        </p:nvSpPr>
        <p:spPr>
          <a:xfrm>
            <a:off x="5732586" y="3048000"/>
            <a:ext cx="34925" cy="1371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Right Arrow 3"/>
          <p:cNvSpPr/>
          <p:nvPr/>
        </p:nvSpPr>
        <p:spPr>
          <a:xfrm>
            <a:off x="6867525" y="4800601"/>
            <a:ext cx="742950" cy="2051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6" name="Straight Arrow Connector 5"/>
          <p:cNvCxnSpPr/>
          <p:nvPr/>
        </p:nvCxnSpPr>
        <p:spPr>
          <a:xfrm rot="16200000" flipV="1">
            <a:off x="6896100" y="3076575"/>
            <a:ext cx="1428750" cy="125730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8" name="Straight Arrow Connector 7"/>
          <p:cNvCxnSpPr/>
          <p:nvPr/>
        </p:nvCxnSpPr>
        <p:spPr>
          <a:xfrm rot="16200000" flipH="1">
            <a:off x="7124700" y="2819400"/>
            <a:ext cx="1485900" cy="137160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
        <p:nvSpPr>
          <p:cNvPr id="45063" name="Rectangle 6"/>
          <p:cNvSpPr>
            <a:spLocks noChangeArrowheads="1"/>
          </p:cNvSpPr>
          <p:nvPr/>
        </p:nvSpPr>
        <p:spPr bwMode="auto">
          <a:xfrm>
            <a:off x="1527175" y="12700"/>
            <a:ext cx="902335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100"/>
              <a:t>a) over claims by </a:t>
            </a:r>
            <a:r>
              <a:rPr lang="en-US" altLang="en-US" sz="2100" b="1"/>
              <a:t>plaintiffs against persons made parties under Rule 14, 19, 20, or 24 of the Federal Rules of Civil Procedure</a:t>
            </a:r>
            <a:r>
              <a:rPr lang="en-US" altLang="en-US" sz="2100"/>
              <a:t>, or over </a:t>
            </a:r>
            <a:r>
              <a:rPr lang="en-US" altLang="en-US" sz="2100" b="1"/>
              <a:t>claims by persons proposed to be joined as plaintiffs under Rule 19 of such rules, or seeking to intervene as plaintiffs under Rule 24 of such rules</a:t>
            </a:r>
            <a:r>
              <a:rPr lang="en-US" altLang="en-US" sz="2100"/>
              <a:t>, </a:t>
            </a:r>
          </a:p>
        </p:txBody>
      </p:sp>
    </p:spTree>
    <p:extLst>
      <p:ext uri="{BB962C8B-B14F-4D97-AF65-F5344CB8AC3E}">
        <p14:creationId xmlns:p14="http://schemas.microsoft.com/office/powerpoint/2010/main" val="343400153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524000" y="76200"/>
            <a:ext cx="9144000" cy="6781800"/>
          </a:xfrm>
        </p:spPr>
        <p:txBody>
          <a:bodyPr rtlCol="0">
            <a:normAutofit/>
          </a:bodyPr>
          <a:lstStyle/>
          <a:p>
            <a:pPr algn="ctr">
              <a:defRPr/>
            </a:pPr>
            <a:r>
              <a:rPr lang="en-US" dirty="0"/>
              <a:t>P (NY) sues D1 (NJ) for state law battery asking $100k and D2 (NJ) asking $25K.</a:t>
            </a:r>
            <a:br>
              <a:rPr lang="en-US" dirty="0"/>
            </a:br>
            <a:br>
              <a:rPr lang="en-US" dirty="0"/>
            </a:br>
            <a:r>
              <a:rPr lang="en-US" dirty="0"/>
              <a:t>P(NY)</a:t>
            </a:r>
            <a:br>
              <a:rPr lang="en-US" dirty="0"/>
            </a:br>
            <a:br>
              <a:rPr lang="en-US" dirty="0"/>
            </a:br>
            <a:br>
              <a:rPr lang="en-US" dirty="0"/>
            </a:br>
            <a:r>
              <a:rPr lang="en-US" sz="2325" dirty="0"/>
              <a:t>$100k                $25k</a:t>
            </a:r>
            <a:br>
              <a:rPr lang="en-US" dirty="0"/>
            </a:br>
            <a:r>
              <a:rPr lang="en-US" dirty="0"/>
              <a:t>D1(NJ)  D2(NJ)</a:t>
            </a:r>
            <a:br>
              <a:rPr lang="en-US" dirty="0"/>
            </a:br>
            <a:br>
              <a:rPr lang="en-US" dirty="0"/>
            </a:br>
            <a:r>
              <a:rPr lang="en-US" sz="2100" dirty="0"/>
              <a:t> </a:t>
            </a:r>
            <a:r>
              <a:rPr lang="en-US" sz="2200" dirty="0"/>
              <a:t>(a) over claims by plaintiffs against persons made parties under Rule 14, 19, 20, or 24 of the Federal Rules of Civil Procedure, or over claims by persons proposed to be joined as plaintiffs under Rule 19 of such rules, or seeking to intervene as plaintiffs under Rule 24 of such rules, </a:t>
            </a:r>
            <a:br>
              <a:rPr lang="en-US" sz="2200" dirty="0"/>
            </a:br>
            <a:endParaRPr lang="en-US" sz="2200" dirty="0"/>
          </a:p>
        </p:txBody>
      </p:sp>
      <p:cxnSp>
        <p:nvCxnSpPr>
          <p:cNvPr id="6" name="Straight Arrow Connector 5"/>
          <p:cNvCxnSpPr/>
          <p:nvPr/>
        </p:nvCxnSpPr>
        <p:spPr>
          <a:xfrm rot="5400000">
            <a:off x="4924425" y="2695575"/>
            <a:ext cx="120015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6200000" flipH="1">
            <a:off x="6038850" y="2800350"/>
            <a:ext cx="120015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125991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1752600" y="1063626"/>
            <a:ext cx="8763000" cy="4822825"/>
          </a:xfrm>
        </p:spPr>
        <p:txBody>
          <a:bodyPr/>
          <a:lstStyle/>
          <a:p>
            <a:pPr algn="l" eaLnBrk="1" hangingPunct="1"/>
            <a:r>
              <a:rPr lang="en-US" altLang="en-US" sz="2800"/>
              <a:t>(b) In any civil action of which the district courts have original jurisdiction founded </a:t>
            </a:r>
            <a:r>
              <a:rPr lang="en-US" altLang="en-US" sz="2800" b="1"/>
              <a:t>solely on section 1332 of this title</a:t>
            </a:r>
            <a:r>
              <a:rPr lang="en-US" altLang="en-US" sz="2800"/>
              <a:t>, the district courts shall not have supplemental jurisdiction under subsection (a) over claims by </a:t>
            </a:r>
            <a:r>
              <a:rPr lang="en-US" altLang="en-US" sz="2800" b="1"/>
              <a:t>plaintiffs against persons made parties under Rule 14, 19, 20, or 24 of the Federal Rules of Civil Procedure</a:t>
            </a:r>
            <a:r>
              <a:rPr lang="en-US" altLang="en-US" sz="2800"/>
              <a:t>, or over </a:t>
            </a:r>
            <a:r>
              <a:rPr lang="en-US" altLang="en-US" sz="2800" b="1"/>
              <a:t>claims by persons proposed to be joined as plaintiffs under Rule 19 of such rules, or seeking to intervene as plaintiffs under Rule 24 of such rules</a:t>
            </a:r>
            <a:r>
              <a:rPr lang="en-US" altLang="en-US" sz="2800"/>
              <a:t>, when exercising supplemental jurisdiction over such claims would be </a:t>
            </a:r>
            <a:r>
              <a:rPr lang="en-US" altLang="en-US" sz="2800" b="1"/>
              <a:t>inconsistent with the jurisdictional requirements of section 1332</a:t>
            </a:r>
            <a:r>
              <a:rPr lang="en-US" altLang="en-US" sz="2800"/>
              <a:t>. </a:t>
            </a:r>
            <a:br>
              <a:rPr lang="en-US" altLang="en-US" sz="2800"/>
            </a:br>
            <a:endParaRPr lang="en-US" altLang="en-US" sz="2800"/>
          </a:p>
        </p:txBody>
      </p:sp>
    </p:spTree>
    <p:extLst>
      <p:ext uri="{BB962C8B-B14F-4D97-AF65-F5344CB8AC3E}">
        <p14:creationId xmlns:p14="http://schemas.microsoft.com/office/powerpoint/2010/main" val="203978492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895600" y="0"/>
            <a:ext cx="6629400" cy="6858000"/>
          </a:xfrm>
        </p:spPr>
        <p:txBody>
          <a:bodyPr rtlCol="0">
            <a:normAutofit/>
          </a:bodyPr>
          <a:lstStyle/>
          <a:p>
            <a:pPr algn="ctr">
              <a:defRPr/>
            </a:pPr>
            <a:r>
              <a:rPr lang="en-US" sz="2700" dirty="0"/>
              <a:t>P1 (NY) sues D (NJ) under state law battery for $100k and joins with P2 (NY) who sues D for $25K. </a:t>
            </a:r>
            <a:br>
              <a:rPr lang="en-US" dirty="0"/>
            </a:br>
            <a:r>
              <a:rPr lang="en-US" dirty="0"/>
              <a:t>P1(NY)  P2(NY)</a:t>
            </a:r>
            <a:br>
              <a:rPr lang="en-US" dirty="0"/>
            </a:br>
            <a:br>
              <a:rPr lang="en-US" dirty="0"/>
            </a:br>
            <a:r>
              <a:rPr lang="en-US" sz="2325" dirty="0"/>
              <a:t>$100k        $25k</a:t>
            </a:r>
            <a:br>
              <a:rPr lang="en-US" sz="2325" dirty="0"/>
            </a:br>
            <a:br>
              <a:rPr lang="en-US" dirty="0"/>
            </a:br>
            <a:r>
              <a:rPr lang="en-US" dirty="0"/>
              <a:t>D(NJ) </a:t>
            </a:r>
            <a:br>
              <a:rPr lang="en-US" sz="2400" dirty="0"/>
            </a:br>
            <a:r>
              <a:rPr lang="en-US" sz="2400" dirty="0"/>
              <a:t> </a:t>
            </a:r>
            <a:r>
              <a:rPr lang="en-US" sz="2100" dirty="0"/>
              <a:t>(a) over claims by plaintiffs against persons made parties under Rule 14, 19, 20, or 24 of the Federal Rules of Civil Procedure, or over claims by persons proposed to be joined as plaintiffs under Rule 19 of such rules, or seeking to intervene as plaintiffs under Rule 24 of such rules, </a:t>
            </a:r>
            <a:br>
              <a:rPr lang="en-US" sz="2100" dirty="0"/>
            </a:br>
            <a:endParaRPr lang="en-US" sz="2100" dirty="0"/>
          </a:p>
        </p:txBody>
      </p:sp>
      <p:cxnSp>
        <p:nvCxnSpPr>
          <p:cNvPr id="4" name="Straight Arrow Connector 3"/>
          <p:cNvCxnSpPr/>
          <p:nvPr/>
        </p:nvCxnSpPr>
        <p:spPr>
          <a:xfrm rot="16200000" flipH="1">
            <a:off x="5181600" y="2743200"/>
            <a:ext cx="1200150" cy="5143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a:off x="5953125" y="2714625"/>
            <a:ext cx="125730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415308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2781300" y="1063626"/>
            <a:ext cx="6400800" cy="4594225"/>
          </a:xfrm>
        </p:spPr>
        <p:txBody>
          <a:bodyPr/>
          <a:lstStyle/>
          <a:p>
            <a:pPr eaLnBrk="1" hangingPunct="1"/>
            <a:r>
              <a:rPr lang="en-US" altLang="en-US"/>
              <a:t>Exxon Corp. v. Allapattah</a:t>
            </a:r>
            <a:br>
              <a:rPr lang="en-US" altLang="en-US"/>
            </a:br>
            <a:r>
              <a:rPr lang="en-US" altLang="en-US"/>
              <a:t>(U.S. 2005)</a:t>
            </a:r>
          </a:p>
        </p:txBody>
      </p:sp>
    </p:spTree>
    <p:extLst>
      <p:ext uri="{BB962C8B-B14F-4D97-AF65-F5344CB8AC3E}">
        <p14:creationId xmlns:p14="http://schemas.microsoft.com/office/powerpoint/2010/main" val="355865947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895600" y="0"/>
            <a:ext cx="6629400" cy="6858000"/>
          </a:xfrm>
        </p:spPr>
        <p:txBody>
          <a:bodyPr rtlCol="0">
            <a:normAutofit/>
          </a:bodyPr>
          <a:lstStyle/>
          <a:p>
            <a:pPr algn="ctr">
              <a:defRPr/>
            </a:pPr>
            <a:r>
              <a:rPr lang="en-US" sz="2700" dirty="0"/>
              <a:t>P1 (NY) sues D (NJ) under state law battery for $100k. D makes a motion to join P2 (NY), who has a claim against D for $25K, as a </a:t>
            </a:r>
            <a:r>
              <a:rPr lang="en-US" sz="2700" i="1" dirty="0"/>
              <a:t>necessary </a:t>
            </a:r>
            <a:r>
              <a:rPr lang="en-US" sz="2700" dirty="0"/>
              <a:t>party</a:t>
            </a:r>
            <a:br>
              <a:rPr lang="en-US" dirty="0"/>
            </a:br>
            <a:r>
              <a:rPr lang="en-US" dirty="0"/>
              <a:t>P1(NY)  P2(NY)</a:t>
            </a:r>
            <a:br>
              <a:rPr lang="en-US" dirty="0"/>
            </a:br>
            <a:r>
              <a:rPr lang="en-US" sz="3600" i="1" dirty="0"/>
              <a:t>R. 19</a:t>
            </a:r>
            <a:br>
              <a:rPr lang="en-US" sz="3600" i="1" dirty="0"/>
            </a:br>
            <a:r>
              <a:rPr lang="en-US" sz="2325" dirty="0"/>
              <a:t>$100k        $25k</a:t>
            </a:r>
            <a:br>
              <a:rPr lang="en-US" sz="2325" dirty="0"/>
            </a:br>
            <a:br>
              <a:rPr lang="en-US" dirty="0"/>
            </a:br>
            <a:r>
              <a:rPr lang="en-US" dirty="0"/>
              <a:t>D(NJ) </a:t>
            </a:r>
            <a:br>
              <a:rPr lang="en-US" sz="2400" dirty="0"/>
            </a:br>
            <a:r>
              <a:rPr lang="en-US" sz="2400" dirty="0"/>
              <a:t> </a:t>
            </a:r>
            <a:r>
              <a:rPr lang="en-US" sz="2100" dirty="0"/>
              <a:t>(a) over claims by plaintiffs against persons made parties under Rule 14, 19, 20, or 24 of the Federal Rules of Civil Procedure, or over claims by persons proposed to be joined as plaintiffs under Rule 19 of such rules, or seeking to intervene as plaintiffs under Rule 24 of such rules, </a:t>
            </a:r>
            <a:br>
              <a:rPr lang="en-US" sz="2100" dirty="0"/>
            </a:br>
            <a:endParaRPr lang="en-US" sz="2100" dirty="0"/>
          </a:p>
        </p:txBody>
      </p:sp>
      <p:cxnSp>
        <p:nvCxnSpPr>
          <p:cNvPr id="4" name="Straight Arrow Connector 3"/>
          <p:cNvCxnSpPr/>
          <p:nvPr/>
        </p:nvCxnSpPr>
        <p:spPr>
          <a:xfrm rot="16200000" flipH="1">
            <a:off x="5219700" y="3009900"/>
            <a:ext cx="1200150" cy="5143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a:off x="6010275" y="2924175"/>
            <a:ext cx="125730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539469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3009900" y="1063626"/>
            <a:ext cx="6172200" cy="4708525"/>
          </a:xfrm>
        </p:spPr>
        <p:txBody>
          <a:bodyPr/>
          <a:lstStyle/>
          <a:p>
            <a:pPr algn="ctr" eaLnBrk="1" hangingPunct="1"/>
            <a:r>
              <a:rPr lang="en-US" altLang="en-US" dirty="0"/>
              <a:t>P1(NY) sues D (NJ) for $100k and joins with P2 (NJ) who sues D for $100K</a:t>
            </a:r>
            <a:br>
              <a:rPr lang="en-US" altLang="en-US" dirty="0"/>
            </a:br>
            <a:br>
              <a:rPr lang="en-US" altLang="en-US" dirty="0"/>
            </a:br>
            <a:r>
              <a:rPr lang="en-US" altLang="en-US" dirty="0"/>
              <a:t>P1(NY)   P2(NJ)</a:t>
            </a:r>
            <a:br>
              <a:rPr lang="en-US" altLang="en-US" dirty="0"/>
            </a:br>
            <a:r>
              <a:rPr lang="en-US" altLang="en-US" sz="2100" dirty="0"/>
              <a:t>$100k           $100k</a:t>
            </a:r>
            <a:br>
              <a:rPr lang="en-US" altLang="en-US" dirty="0"/>
            </a:br>
            <a:br>
              <a:rPr lang="en-US" altLang="en-US" dirty="0"/>
            </a:br>
            <a:r>
              <a:rPr lang="en-US" altLang="en-US" dirty="0"/>
              <a:t>D(NJ)</a:t>
            </a:r>
            <a:endParaRPr lang="en-US" altLang="en-US" sz="2400" dirty="0"/>
          </a:p>
        </p:txBody>
      </p:sp>
      <p:cxnSp>
        <p:nvCxnSpPr>
          <p:cNvPr id="4" name="Straight Arrow Connector 3"/>
          <p:cNvCxnSpPr/>
          <p:nvPr/>
        </p:nvCxnSpPr>
        <p:spPr>
          <a:xfrm rot="16200000" flipH="1">
            <a:off x="5172075" y="4276725"/>
            <a:ext cx="914400" cy="7429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a:off x="6181725" y="4346575"/>
            <a:ext cx="91440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7321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1752600" y="1063626"/>
            <a:ext cx="8763000" cy="5051425"/>
          </a:xfrm>
        </p:spPr>
        <p:txBody>
          <a:bodyPr>
            <a:normAutofit fontScale="90000"/>
          </a:bodyPr>
          <a:lstStyle/>
          <a:p>
            <a:pPr algn="l" eaLnBrk="1" hangingPunct="1"/>
            <a:r>
              <a:rPr lang="en-US" altLang="en-US" sz="3200"/>
              <a:t> (2) Third-Party Defendant’s Claims and Defenses.  The person served with the summons and third-party complaint — the “third-party defendant”:</a:t>
            </a:r>
            <a:br>
              <a:rPr lang="en-US" altLang="en-US" sz="3200"/>
            </a:br>
            <a:r>
              <a:rPr lang="en-US" altLang="en-US" sz="3200"/>
              <a:t>        (A) must assert any defense against the third party plaintiff’s claim under Rule 12;</a:t>
            </a:r>
            <a:br>
              <a:rPr lang="en-US" altLang="en-US" sz="3200"/>
            </a:br>
            <a:r>
              <a:rPr lang="en-US" altLang="en-US" sz="3200"/>
              <a:t>        (B) must assert any counterclaim against the third-party plaintiff under Rule 13(a), and may assert any counterclaim against the third-party plaintiff under Rule 13(b) or any crossclaim against another third-party defendant under Rule 13(g);</a:t>
            </a:r>
            <a:br>
              <a:rPr lang="en-US" altLang="en-US" sz="3200"/>
            </a:br>
            <a:r>
              <a:rPr lang="en-US" altLang="en-US" sz="3200"/>
              <a:t>        (C) may assert against the plaintiff any defense that the third-party plaintiff has to the plaintiff’s claim; and…</a:t>
            </a:r>
            <a:br>
              <a:rPr lang="en-US" altLang="en-US" sz="3200"/>
            </a:br>
            <a:endParaRPr lang="en-US" altLang="en-US" sz="3200"/>
          </a:p>
        </p:txBody>
      </p:sp>
    </p:spTree>
    <p:extLst>
      <p:ext uri="{BB962C8B-B14F-4D97-AF65-F5344CB8AC3E}">
        <p14:creationId xmlns:p14="http://schemas.microsoft.com/office/powerpoint/2010/main" val="12089576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951038" y="1131889"/>
            <a:ext cx="8088312" cy="4651375"/>
          </a:xfrm>
        </p:spPr>
        <p:txBody>
          <a:bodyPr/>
          <a:lstStyle/>
          <a:p>
            <a:pPr eaLnBrk="1" hangingPunct="1"/>
            <a:r>
              <a:rPr lang="en-US" altLang="en-US"/>
              <a:t>P1(NY) sues D1 (NJ) for $100k. P1 joins with P2 (NY) who sues D2(NJ) for $25k. </a:t>
            </a:r>
            <a:br>
              <a:rPr lang="en-US" altLang="en-US"/>
            </a:br>
            <a:endParaRPr lang="en-US" altLang="en-US"/>
          </a:p>
        </p:txBody>
      </p:sp>
    </p:spTree>
    <p:extLst>
      <p:ext uri="{BB962C8B-B14F-4D97-AF65-F5344CB8AC3E}">
        <p14:creationId xmlns:p14="http://schemas.microsoft.com/office/powerpoint/2010/main" val="233322843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895600" y="0"/>
            <a:ext cx="6629400" cy="6858000"/>
          </a:xfrm>
        </p:spPr>
        <p:txBody>
          <a:bodyPr rtlCol="0">
            <a:normAutofit/>
          </a:bodyPr>
          <a:lstStyle/>
          <a:p>
            <a:pPr algn="ctr">
              <a:defRPr/>
            </a:pPr>
            <a:r>
              <a:rPr lang="en-US" dirty="0"/>
              <a:t>P1(NY)  P2(NY)</a:t>
            </a:r>
            <a:br>
              <a:rPr lang="en-US" dirty="0"/>
            </a:br>
            <a:r>
              <a:rPr lang="en-US" sz="2325" dirty="0"/>
              <a:t>$100k        $25k</a:t>
            </a:r>
            <a:br>
              <a:rPr lang="en-US" sz="2325" dirty="0"/>
            </a:br>
            <a:br>
              <a:rPr lang="en-US" sz="2325" dirty="0"/>
            </a:br>
            <a:br>
              <a:rPr lang="en-US" sz="2325" dirty="0"/>
            </a:br>
            <a:br>
              <a:rPr lang="en-US" dirty="0"/>
            </a:br>
            <a:r>
              <a:rPr lang="en-US" dirty="0"/>
              <a:t>D1(NJ)   D2(NJ)</a:t>
            </a:r>
            <a:br>
              <a:rPr lang="en-US" sz="2400" dirty="0"/>
            </a:br>
            <a:r>
              <a:rPr lang="en-US" sz="2400" dirty="0"/>
              <a:t> </a:t>
            </a:r>
            <a:r>
              <a:rPr lang="en-US" sz="2100" dirty="0"/>
              <a:t>(a) over claims by plaintiffs against persons made parties under Rule 14, 19, 20, or 24 of the Federal Rules of Civil Procedure, or over claims by persons proposed to be joined as plaintiffs under Rule 19 of such rules, or seeking to intervene as plaintiffs under Rule 24 of such rules, </a:t>
            </a:r>
            <a:br>
              <a:rPr lang="en-US" sz="2100" dirty="0"/>
            </a:br>
            <a:endParaRPr lang="en-US" sz="2100" dirty="0"/>
          </a:p>
        </p:txBody>
      </p:sp>
      <p:cxnSp>
        <p:nvCxnSpPr>
          <p:cNvPr id="4" name="Straight Arrow Connector 3"/>
          <p:cNvCxnSpPr/>
          <p:nvPr/>
        </p:nvCxnSpPr>
        <p:spPr>
          <a:xfrm>
            <a:off x="5691188" y="1676400"/>
            <a:ext cx="1166812" cy="1600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H="1">
            <a:off x="5691189" y="1701800"/>
            <a:ext cx="1177925" cy="157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150492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1981200" y="274638"/>
            <a:ext cx="8229600" cy="6354762"/>
          </a:xfrm>
        </p:spPr>
        <p:txBody>
          <a:bodyPr/>
          <a:lstStyle/>
          <a:p>
            <a:r>
              <a:rPr lang="en-US" altLang="en-US"/>
              <a:t>recap of supplemental jurisdiction for diversity cases with co-plaintiffs and co-defendants…</a:t>
            </a:r>
          </a:p>
        </p:txBody>
      </p:sp>
    </p:spTree>
    <p:extLst>
      <p:ext uri="{BB962C8B-B14F-4D97-AF65-F5344CB8AC3E}">
        <p14:creationId xmlns:p14="http://schemas.microsoft.com/office/powerpoint/2010/main" val="1389592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3009900" y="1063626"/>
            <a:ext cx="6172200" cy="4708525"/>
          </a:xfrm>
        </p:spPr>
        <p:txBody>
          <a:bodyPr/>
          <a:lstStyle/>
          <a:p>
            <a:pPr algn="ctr" eaLnBrk="1" hangingPunct="1"/>
            <a:r>
              <a:rPr lang="en-US" altLang="en-US" dirty="0"/>
              <a:t>No</a:t>
            </a:r>
            <a:br>
              <a:rPr lang="en-US" altLang="en-US" dirty="0"/>
            </a:br>
            <a:r>
              <a:rPr lang="en-US" altLang="en-US" dirty="0"/>
              <a:t> </a:t>
            </a:r>
            <a:br>
              <a:rPr lang="en-US" altLang="en-US" dirty="0"/>
            </a:br>
            <a:r>
              <a:rPr lang="en-US" altLang="en-US" dirty="0"/>
              <a:t>P1(NY)   P2(NJ)</a:t>
            </a:r>
            <a:br>
              <a:rPr lang="en-US" altLang="en-US" dirty="0"/>
            </a:br>
            <a:r>
              <a:rPr lang="en-US" altLang="en-US" sz="2100" dirty="0"/>
              <a:t>$100k           $100k</a:t>
            </a:r>
            <a:br>
              <a:rPr lang="en-US" altLang="en-US" dirty="0"/>
            </a:br>
            <a:br>
              <a:rPr lang="en-US" altLang="en-US" dirty="0"/>
            </a:br>
            <a:r>
              <a:rPr lang="en-US" altLang="en-US" dirty="0"/>
              <a:t>D(NJ)</a:t>
            </a:r>
            <a:endParaRPr lang="en-US" altLang="en-US" sz="2400" dirty="0"/>
          </a:p>
        </p:txBody>
      </p:sp>
      <p:cxnSp>
        <p:nvCxnSpPr>
          <p:cNvPr id="4" name="Straight Arrow Connector 3"/>
          <p:cNvCxnSpPr/>
          <p:nvPr/>
        </p:nvCxnSpPr>
        <p:spPr>
          <a:xfrm rot="16200000" flipH="1">
            <a:off x="5245100" y="3819525"/>
            <a:ext cx="914400" cy="7429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a:off x="6181725" y="3871913"/>
            <a:ext cx="91440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426439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3009900" y="1063626"/>
            <a:ext cx="6172200" cy="4708525"/>
          </a:xfrm>
        </p:spPr>
        <p:txBody>
          <a:bodyPr/>
          <a:lstStyle/>
          <a:p>
            <a:pPr algn="ctr" eaLnBrk="1" hangingPunct="1"/>
            <a:r>
              <a:rPr lang="en-US" altLang="en-US" dirty="0"/>
              <a:t>Yes</a:t>
            </a:r>
            <a:br>
              <a:rPr lang="en-US" altLang="en-US" dirty="0"/>
            </a:br>
            <a:br>
              <a:rPr lang="en-US" altLang="en-US" dirty="0"/>
            </a:br>
            <a:r>
              <a:rPr lang="en-US" altLang="en-US" dirty="0"/>
              <a:t>P1(NY)   P2(NY)</a:t>
            </a:r>
            <a:br>
              <a:rPr lang="en-US" altLang="en-US" dirty="0"/>
            </a:br>
            <a:r>
              <a:rPr lang="en-US" altLang="en-US" sz="2100" dirty="0"/>
              <a:t>$100k                $25k</a:t>
            </a:r>
            <a:br>
              <a:rPr lang="en-US" altLang="en-US" dirty="0"/>
            </a:br>
            <a:br>
              <a:rPr lang="en-US" altLang="en-US" dirty="0"/>
            </a:br>
            <a:r>
              <a:rPr lang="en-US" altLang="en-US" dirty="0"/>
              <a:t>D(NJ)</a:t>
            </a:r>
            <a:endParaRPr lang="en-US" altLang="en-US" sz="2400" dirty="0"/>
          </a:p>
        </p:txBody>
      </p:sp>
      <p:cxnSp>
        <p:nvCxnSpPr>
          <p:cNvPr id="4" name="Straight Arrow Connector 3"/>
          <p:cNvCxnSpPr/>
          <p:nvPr/>
        </p:nvCxnSpPr>
        <p:spPr>
          <a:xfrm rot="16200000" flipH="1">
            <a:off x="5019675" y="3817938"/>
            <a:ext cx="914400" cy="7429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a:off x="6257925" y="3873500"/>
            <a:ext cx="91440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020018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524000" y="76200"/>
            <a:ext cx="9144000" cy="6781800"/>
          </a:xfrm>
        </p:spPr>
        <p:txBody>
          <a:bodyPr rtlCol="0">
            <a:normAutofit/>
          </a:bodyPr>
          <a:lstStyle/>
          <a:p>
            <a:pPr algn="ctr">
              <a:defRPr/>
            </a:pPr>
            <a:r>
              <a:rPr lang="en-US" dirty="0"/>
              <a:t>No</a:t>
            </a:r>
            <a:br>
              <a:rPr lang="en-US" dirty="0"/>
            </a:br>
            <a:br>
              <a:rPr lang="en-US" dirty="0"/>
            </a:br>
            <a:r>
              <a:rPr lang="en-US" dirty="0"/>
              <a:t>P(NY)</a:t>
            </a:r>
            <a:br>
              <a:rPr lang="en-US" dirty="0"/>
            </a:br>
            <a:br>
              <a:rPr lang="en-US" dirty="0"/>
            </a:br>
            <a:br>
              <a:rPr lang="en-US" dirty="0"/>
            </a:br>
            <a:r>
              <a:rPr lang="en-US" sz="2325" dirty="0"/>
              <a:t>$100k                $100k</a:t>
            </a:r>
            <a:br>
              <a:rPr lang="en-US" dirty="0"/>
            </a:br>
            <a:r>
              <a:rPr lang="en-US" dirty="0"/>
              <a:t>D1(NJ)  D2(NY)</a:t>
            </a:r>
            <a:br>
              <a:rPr lang="en-US" dirty="0"/>
            </a:br>
            <a:br>
              <a:rPr lang="en-US" dirty="0"/>
            </a:br>
            <a:endParaRPr lang="en-US" sz="2200" dirty="0"/>
          </a:p>
        </p:txBody>
      </p:sp>
      <p:cxnSp>
        <p:nvCxnSpPr>
          <p:cNvPr id="6" name="Straight Arrow Connector 5"/>
          <p:cNvCxnSpPr/>
          <p:nvPr/>
        </p:nvCxnSpPr>
        <p:spPr>
          <a:xfrm rot="5400000">
            <a:off x="4848225" y="3124200"/>
            <a:ext cx="120015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6200000" flipH="1">
            <a:off x="6115050" y="3152775"/>
            <a:ext cx="120015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345967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524000" y="76200"/>
            <a:ext cx="9144000" cy="6781800"/>
          </a:xfrm>
        </p:spPr>
        <p:txBody>
          <a:bodyPr rtlCol="0">
            <a:normAutofit/>
          </a:bodyPr>
          <a:lstStyle/>
          <a:p>
            <a:pPr algn="ctr">
              <a:defRPr/>
            </a:pPr>
            <a:r>
              <a:rPr lang="en-US" dirty="0"/>
              <a:t>No</a:t>
            </a:r>
            <a:br>
              <a:rPr lang="en-US" dirty="0"/>
            </a:br>
            <a:br>
              <a:rPr lang="en-US" dirty="0"/>
            </a:br>
            <a:r>
              <a:rPr lang="en-US" dirty="0"/>
              <a:t>P(NY)</a:t>
            </a:r>
            <a:br>
              <a:rPr lang="en-US" dirty="0"/>
            </a:br>
            <a:br>
              <a:rPr lang="en-US" dirty="0"/>
            </a:br>
            <a:br>
              <a:rPr lang="en-US" dirty="0"/>
            </a:br>
            <a:r>
              <a:rPr lang="en-US" sz="2325" dirty="0"/>
              <a:t>$100k                $25k</a:t>
            </a:r>
            <a:br>
              <a:rPr lang="en-US" dirty="0"/>
            </a:br>
            <a:r>
              <a:rPr lang="en-US" dirty="0"/>
              <a:t>D1(NJ)  D2(NJ)</a:t>
            </a:r>
            <a:br>
              <a:rPr lang="en-US" dirty="0"/>
            </a:br>
            <a:br>
              <a:rPr lang="en-US" dirty="0"/>
            </a:br>
            <a:endParaRPr lang="en-US" sz="2200" dirty="0"/>
          </a:p>
        </p:txBody>
      </p:sp>
      <p:cxnSp>
        <p:nvCxnSpPr>
          <p:cNvPr id="6" name="Straight Arrow Connector 5"/>
          <p:cNvCxnSpPr/>
          <p:nvPr/>
        </p:nvCxnSpPr>
        <p:spPr>
          <a:xfrm rot="5400000">
            <a:off x="4848225" y="3124200"/>
            <a:ext cx="120015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6200000" flipH="1">
            <a:off x="6115050" y="3152775"/>
            <a:ext cx="120015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050862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1981200" y="1063626"/>
            <a:ext cx="8229600" cy="4708525"/>
          </a:xfrm>
        </p:spPr>
        <p:txBody>
          <a:bodyPr>
            <a:normAutofit fontScale="90000"/>
          </a:bodyPr>
          <a:lstStyle/>
          <a:p>
            <a:pPr algn="ctr" eaLnBrk="1" hangingPunct="1"/>
            <a:r>
              <a:rPr lang="en-US" altLang="en-US" sz="2700" dirty="0"/>
              <a:t>P(Cal) sues D(Cal) in state court in Cal under 42 U.S.C. </a:t>
            </a:r>
            <a:r>
              <a:rPr lang="en-US" altLang="en-US" sz="2700" dirty="0">
                <a:latin typeface="WP TypographicSymbols"/>
              </a:rPr>
              <a:t>§ </a:t>
            </a:r>
            <a:r>
              <a:rPr lang="en-US" altLang="en-US" sz="2700" dirty="0"/>
              <a:t>1983 for violations of his civil right.</a:t>
            </a:r>
            <a:br>
              <a:rPr lang="en-US" altLang="en-US" sz="2700" dirty="0"/>
            </a:br>
            <a:r>
              <a:rPr lang="en-US" altLang="en-US" sz="2700" dirty="0"/>
              <a:t>Joined to the action is an unrelated state law breach of contract action against D.</a:t>
            </a:r>
            <a:br>
              <a:rPr lang="en-US" altLang="en-US" sz="2700" dirty="0"/>
            </a:br>
            <a:r>
              <a:rPr lang="en-US" altLang="en-US" sz="2700" dirty="0"/>
              <a:t>May D successfully remove?</a:t>
            </a:r>
            <a:br>
              <a:rPr lang="en-US" altLang="en-US" dirty="0"/>
            </a:br>
            <a:r>
              <a:rPr lang="en-US" altLang="en-US" dirty="0"/>
              <a:t>P(Cal)</a:t>
            </a:r>
            <a:br>
              <a:rPr lang="en-US" altLang="en-US" dirty="0"/>
            </a:br>
            <a:r>
              <a:rPr lang="en-US" altLang="en-US" sz="1800" dirty="0"/>
              <a:t>federal    state</a:t>
            </a:r>
            <a:br>
              <a:rPr lang="en-US" altLang="en-US" sz="1800" dirty="0"/>
            </a:br>
            <a:r>
              <a:rPr lang="en-US" altLang="en-US" sz="1800" dirty="0"/>
              <a:t>civil rights   contract</a:t>
            </a:r>
            <a:br>
              <a:rPr lang="en-US" altLang="en-US" sz="1800" dirty="0"/>
            </a:br>
            <a:br>
              <a:rPr lang="en-US" altLang="en-US" sz="1800" dirty="0"/>
            </a:br>
            <a:br>
              <a:rPr lang="en-US" altLang="en-US" sz="1800" dirty="0"/>
            </a:br>
            <a:br>
              <a:rPr lang="en-US" altLang="en-US" sz="1800" dirty="0"/>
            </a:br>
            <a:br>
              <a:rPr lang="en-US" altLang="en-US" dirty="0"/>
            </a:br>
            <a:r>
              <a:rPr lang="en-US" altLang="en-US" dirty="0"/>
              <a:t>D(Cal)</a:t>
            </a:r>
          </a:p>
        </p:txBody>
      </p:sp>
      <p:cxnSp>
        <p:nvCxnSpPr>
          <p:cNvPr id="4" name="Straight Arrow Connector 3"/>
          <p:cNvCxnSpPr/>
          <p:nvPr/>
        </p:nvCxnSpPr>
        <p:spPr>
          <a:xfrm rot="5400000">
            <a:off x="5124451" y="4686301"/>
            <a:ext cx="1028700" cy="317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5" name="Straight Arrow Connector 4"/>
          <p:cNvCxnSpPr/>
          <p:nvPr/>
        </p:nvCxnSpPr>
        <p:spPr>
          <a:xfrm rot="5400000">
            <a:off x="6040438" y="4684713"/>
            <a:ext cx="1028700" cy="317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79578244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1649414" y="1063626"/>
            <a:ext cx="9018587" cy="4937125"/>
          </a:xfrm>
        </p:spPr>
        <p:txBody>
          <a:bodyPr>
            <a:normAutofit fontScale="90000"/>
          </a:bodyPr>
          <a:lstStyle/>
          <a:p>
            <a:pPr algn="l" eaLnBrk="1" hangingPunct="1"/>
            <a:r>
              <a:rPr lang="en-US" altLang="en-US" sz="2400" b="1"/>
              <a:t>28 U.S.C. § 1441. - Actions removable generally</a:t>
            </a:r>
            <a:br>
              <a:rPr lang="en-US" altLang="en-US" sz="2400" b="1"/>
            </a:br>
            <a:r>
              <a:rPr lang="en-US" altLang="en-US" sz="2400"/>
              <a:t>(c) Joinder of Federal law claims and State law claims.--(1) If a civil action includes—</a:t>
            </a:r>
            <a:br>
              <a:rPr lang="en-US" altLang="en-US" sz="2400"/>
            </a:br>
            <a:r>
              <a:rPr lang="en-US" altLang="en-US" sz="2400"/>
              <a:t>(A) a claim arising under the Constitution, laws, or treaties of the United States (within the meaning of section 1331 of this title), and</a:t>
            </a:r>
            <a:br>
              <a:rPr lang="en-US" altLang="en-US" sz="2400"/>
            </a:br>
            <a:r>
              <a:rPr lang="en-US" altLang="en-US" sz="2400"/>
              <a:t>(B) a claim not within the original or supplemental jurisdiction of the district court or a claim that has been made nonremovable by statute, the entire action may be removed if the action would be removable without the inclusion of the claim described in subparagraph (B).</a:t>
            </a:r>
            <a:br>
              <a:rPr lang="en-US" altLang="en-US" sz="2400"/>
            </a:br>
            <a:r>
              <a:rPr lang="en-US" altLang="en-US" sz="2400"/>
              <a:t>(2) Upon removal of an action described in paragraph (1), the district court shall sever from the action all claims described in paragraph (1)(B) and shall remand the severed claims to the State court from which the action was removed. Only defendants against whom a claim described in paragraph (1)(A) has been asserted are required to join in or consent to the removal under paragraph (1).</a:t>
            </a:r>
            <a:br>
              <a:rPr lang="en-US" altLang="en-US" sz="1800"/>
            </a:br>
            <a:endParaRPr lang="en-US" altLang="en-US" sz="1800"/>
          </a:p>
        </p:txBody>
      </p:sp>
    </p:spTree>
    <p:extLst>
      <p:ext uri="{BB962C8B-B14F-4D97-AF65-F5344CB8AC3E}">
        <p14:creationId xmlns:p14="http://schemas.microsoft.com/office/powerpoint/2010/main" val="2986620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1524000" y="0"/>
            <a:ext cx="9144000" cy="6858000"/>
          </a:xfrm>
        </p:spPr>
        <p:txBody>
          <a:bodyPr/>
          <a:lstStyle/>
          <a:p>
            <a:pPr algn="l" eaLnBrk="1" hangingPunct="1"/>
            <a:r>
              <a:rPr lang="en-US" altLang="en-US" sz="3200"/>
              <a:t>14(a)(2) </a:t>
            </a:r>
            <a:br>
              <a:rPr lang="en-US" altLang="en-US" sz="3200"/>
            </a:br>
            <a:r>
              <a:rPr lang="en-US" altLang="en-US" sz="3200"/>
              <a:t>              (D) may also assert against the plaintiff any claim arising out of the transaction or occurrence that is the subject matter of the plaintiff’s claim against the third-party plaintiff.</a:t>
            </a:r>
            <a:br>
              <a:rPr lang="en-US" altLang="en-US" sz="3200"/>
            </a:br>
            <a:r>
              <a:rPr lang="en-US" altLang="en-US" sz="3200"/>
              <a:t>    (3) Plaintiff’s Claims Against a Third-Party Defendant.  The plaintiff may assert against the third-party defendant any claim arising out of the transaction or occurrence that is the subject matter of the plaintiff’s claim against the third-party plaintiff. </a:t>
            </a:r>
          </a:p>
        </p:txBody>
      </p:sp>
    </p:spTree>
    <p:extLst>
      <p:ext uri="{BB962C8B-B14F-4D97-AF65-F5344CB8AC3E}">
        <p14:creationId xmlns:p14="http://schemas.microsoft.com/office/powerpoint/2010/main" val="14954071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2162</TotalTime>
  <Words>5164</Words>
  <Application>Microsoft Macintosh PowerPoint</Application>
  <PresentationFormat>Widescreen</PresentationFormat>
  <Paragraphs>107</Paragraphs>
  <Slides>88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88</vt:i4>
      </vt:variant>
    </vt:vector>
  </HeadingPairs>
  <TitlesOfParts>
    <vt:vector size="93" baseType="lpstr">
      <vt:lpstr>Arial</vt:lpstr>
      <vt:lpstr>Calibri</vt:lpstr>
      <vt:lpstr>Calibri Light</vt:lpstr>
      <vt:lpstr>WP TypographicSymbols</vt:lpstr>
      <vt:lpstr>Office Theme</vt:lpstr>
      <vt:lpstr>Tues., Oct. 29</vt:lpstr>
      <vt:lpstr>how does the statute of limitations clock work after dismissal of an action in order to allow for refiling?</vt:lpstr>
      <vt:lpstr>complex litigation  joinder of parties and causes of action</vt:lpstr>
      <vt:lpstr>P sues D in California state court for breach of a contract to pay for securities  - D fails to join an action against P for violation of federal securities law in connection with the sale (because such an action has exclusive federal SMJ)  - California has a compulsory counterclaim rule  - subsequently D brings an action in federal court in California against P for violations of federal securities law  - P claims the action is barred under California's compulsory counterclaim rule  - what result?</vt:lpstr>
      <vt:lpstr>- Officer P sues arrestee D in California state court for battery in connections with P's arrest of D  - California has a compulsory counterclaim rule  - must D join in his answer his federal civil rights action against P concerning P's actions in the arrest?   - if D brings the counterclaim, may P remove?   - if D brings the counterclaim, may D remove? </vt:lpstr>
      <vt:lpstr>impleaders  also known as  third party complaints  </vt:lpstr>
      <vt:lpstr>Rule 14. Third-Party Practice  (a) When a Defending Party May Bring in a Third Party.     (1) Timing of the Summons and Complaint.  A defending party may, as third-party plaintiff, serve a summons and complaint on a nonparty who is or may be liable to it for all or part of the claim against it. </vt:lpstr>
      <vt:lpstr> (2) Third-Party Defendant’s Claims and Defenses.  The person served with the summons and third-party complaint — the “third-party defendant”:         (A) must assert any defense against the third party plaintiff’s claim under Rule 12;         (B) must assert any counterclaim against the third-party plaintiff under Rule 13(a), and may assert any counterclaim against the third-party plaintiff under Rule 13(b) or any crossclaim against another third-party defendant under Rule 13(g);         (C) may assert against the plaintiff any defense that the third-party plaintiff has to the plaintiff’s claim; and… </vt:lpstr>
      <vt:lpstr>14(a)(2)                (D) may also assert against the plaintiff any claim arising out of the transaction or occurrence that is the subject matter of the plaintiff’s claim against the third-party plaintiff.     (3) Plaintiff’s Claims Against a Third-Party Defendant.  The plaintiff may assert against the third-party defendant any claim arising out of the transaction or occurrence that is the subject matter of the plaintiff’s claim against the third-party plaintiff. </vt:lpstr>
      <vt:lpstr>intersection between joinder rules and  PJ and venue</vt:lpstr>
      <vt:lpstr>causes of actions joined under 18(a) by plaintiffs against defendants  each must satisfy venue statute and there must be PJ over the defendants for each</vt:lpstr>
      <vt:lpstr>joinder of defendants under R 20  there must be PJ over each defendant, the venue statute must be satisfied with respect to all defendants</vt:lpstr>
      <vt:lpstr>compulsory counterclaims by defendants against plaintiffs  PJ is considered satisfied (or waived) venue statute need not be satisfied</vt:lpstr>
      <vt:lpstr>Permissive counterclaims by defendants against plaintiffs  majority view is PJ is considered satisfied (or waived)  majority view is venue statute need not be satisfied</vt:lpstr>
      <vt:lpstr>necessary parties</vt:lpstr>
      <vt:lpstr>Rule 19. Required Joinder of Parties  (a) Persons Required to Be Joined if Feasible.     (1) Required Party.  A person who is subject to service of process and whose joinder will not deprive the court of subject-matter jurisdiction must be joined as a party if:         (A) in that person’s absence, the court cannot accord complete relief among existing parties; or         (B) that person claims an interest relating to the subject of the action and is so situated that disposing of the action in the person’s absence may:             (i) as a practical matter impair or impede the person’s ability to protect the interest; or             (ii) leave an existing party subject to a substantial risk of incurring double, multiple, or otherwise inconsistent obligations because of the interest. </vt:lpstr>
      <vt:lpstr>P, D, and X are in an accident in which D runs into P’s and X’s car   P sues D for negligence  Is X a necessary party on the ground that a determination of D’s negligence in X’s absence will impair X’s ability to protect his interest?</vt:lpstr>
      <vt:lpstr>P, D, and X are in an accident in which D runs into P’s and X’s car   P sues D for negligence  D is determined to be not negligent  X then sues D for negligence  can D preclude X from relitigating the issue of D’s negligence? </vt:lpstr>
      <vt:lpstr>P, D, and X are in an accident in which all three cars run into one another  P sues D for negligence  D is found not liable on the ground the P was contributorily negligent  P then sues X for negligence  Can X preclude P from relitigating the issue of P’s contributory negligence?</vt:lpstr>
      <vt:lpstr>P, D, and X are in an accident in which D runs into P’s and X’s car   P sues D for negligence  Is X a necessary party on the ground that, in X’s absence, D may be submitted to inconsistent obligations?</vt:lpstr>
      <vt:lpstr>P, D, and X are in an accident in which D runs into P’s and X’s car   P sues D for negligence  D is determined to be not negligent  D does not pay P any damages  X then sues D for negligence  D is determined to be negligent.   D pays X’s damages. </vt:lpstr>
      <vt:lpstr> A, B and C are in a brawl  A sues B for battery (but C really did it)  Is C a necessary party because he is essential for B’s defense?</vt:lpstr>
      <vt:lpstr>Rule 19. Required Joinder of Parties  (a) Persons Required to Be Joined if Feasible.     (1) Required Party.  A person who is subject to service of process and whose joinder will not deprive the court of subject-matter jurisdiction must be joined as a party if:         (A) in that person’s absence, the court cannot accord complete relief among existing parties; or         (B) that person claims an interest relating to the subject of the action and is so situated that disposing of the action in the person’s absence may:             (i) as a practical matter impair or impede the person’s ability to protect the interest; or             (ii) leave an existing party subject to a substantial risk of incurring double, multiple, or otherwise inconsistent obligations because of the interest. </vt:lpstr>
      <vt:lpstr>- you are suing a corporation to have certain dividends declared in your name, but the majority of a board of directors has to sign on for that to happen - are the members of the board necessary parties? </vt:lpstr>
      <vt:lpstr>P sues the D Corp. for product liability concerning a product that failed and is asking for $20k of damages  X and Y also bought D Corp. products that failed and each suffered $10k in damages  Any chance X and Y necessary parties? </vt:lpstr>
      <vt:lpstr>- water flows from D’s property down to P’s, flooding it - P sues D to erect a dam to protect P’s property - if the dam is erected X’s property, upstream from D’s will be flooded - Is X a necessary party? </vt:lpstr>
      <vt:lpstr>sublessee sues lessee to alter property.  lessor, who must consent to change, is a necessary party.   why?</vt:lpstr>
      <vt:lpstr>Glueck sues Company to have Company reissue shares currently held by Haas in Glueck and Haas’s name  Haas (who thinks shares are all his) is a necessary party  why?</vt:lpstr>
      <vt:lpstr>P claims a vase in D’s possession  X also claims the vase  X is a necessary party  why?</vt:lpstr>
      <vt:lpstr>interpleader</vt:lpstr>
      <vt:lpstr>a purchaser of a debenture sues the issuer to assert alleged right to convert the debenture into stock  are the other owners of the debentures necessary parties? </vt:lpstr>
      <vt:lpstr>  African-Americans who have been refused employment by a fire department are suing the city for racial discrimination in hiring  they are asking for preferential treatment in hiring by the fire department as a remedy for past discrimination  are white applicants to the fire department necessary parties? </vt:lpstr>
      <vt:lpstr>Glueck (NY) sues Company (Cal.) in federal court in California to have Company reissue shares currently held by Haas (NY) in Glueck and Haas’s name.  is there a problem...?</vt:lpstr>
      <vt:lpstr>(b) When Joinder Is Not Feasible.  If a person who is required to be joined if feasible cannot be joined, the court must determine whether, in equity and good conscience, the action should proceed among the existing parties or should be dismissed. The factors for the court to consider include:     (1) the extent to which a judgment rendered in the person’s absence might prejudice that person or the existing parties;     (2) the extent to which any prejudice could be lessened or avoided by:         (A) protective provisions in the judgment;         (B) shaping the relief; or         (C) other measures;     (3) whether a judgment rendered in the person’s absence would be adequate; and     (4) whether the plaintiff would have an adequate remedy if the action were dismissed for nonjoinder.  </vt:lpstr>
      <vt:lpstr>Torrington v. Yost (D.S.C. 1991)</vt:lpstr>
      <vt:lpstr>Rule 24. Intervention  (a) Intervention of Right.  On timely motion, the court must permit anyone to intervene who:     (1) is given an unconditional right to intervene by a federal statute; or     (2) claims an interest relating to the property or transaction that is the subject of the action, and is so situated that disposing of the action may as a practical matter impair or impede the movant’s ability to protect its interest, unless existing parties adequately represent that interest.  </vt:lpstr>
      <vt:lpstr>African-Americans who have been refused employment by a fire department are suing the city for racial discrimination in hiring   they are asking for preferential treatment in hiring by the fire department as a remedy for past discrimination  may the white firefighters (or white applicants to the fire department) who would be affected by this relief intervene of right?   would there be any conditions on their intervention? </vt:lpstr>
      <vt:lpstr>what if the white firefighters do not intervene?</vt:lpstr>
      <vt:lpstr>42 U.S.C. § 2000e-2(n)</vt:lpstr>
      <vt:lpstr>(B) A practice described in subparagraph (A) may not be challenged in a claim under the Constitution or Federal civil rights laws— (i) by a person who, prior to the entry of the judgment or order described in subparagraph (A), had— (I) actual notice of the proposed judgment or order sufficient to apprise such person that such judgment or order might adversely affect the interests and legal rights of such person and that an opportunity was available to present objections to such judgment or order by a future date certain; and (II) a reasonable opportunity to present objections to such judgment or order;</vt:lpstr>
      <vt:lpstr>P wants to build a dump in some wetlands  the Army Corp of Engineers refuses to issue a permit  P sues the Army Corp of Engineers  may people who live by the wetlands intervene on the side of the government? </vt:lpstr>
      <vt:lpstr>(b) Permissive Intervention.     (1) In General. On timely motion, the court may permit anyone to intervene who:         (A) is given a conditional right to intervene by a federal statute; or         (B) has a claim or defense that shares with the main action a common question of law or fact. . . .</vt:lpstr>
      <vt:lpstr>supplemental jurisdiction </vt:lpstr>
      <vt:lpstr>P (NY) sues D (NY) under federal securities law in federal court  P joins under R 18(a) a state law fraud claim against D   D impleads insurer I (NY) for state law contract claim  D also brings compulsory counterclaim for breach of contract (P didn’t pay all the money he owes under the securities contract) </vt:lpstr>
      <vt:lpstr>P(NY)                             D(NY)                I(NY)</vt:lpstr>
      <vt:lpstr>U.S. Const. Article III. Section. 2.   The judicial Power shall extend to all Cases, in Law and Equity, arising under this Constitution, the Laws of the United States, and Treaties made, or which shall be made, under their Authority; . . . --to all Cases of admiralty and maritime Jurisdiction;--to Controversies to which the United States shall be a Party;--to Controversies between two or more States;--between a State and Citizens of another State;--between Citizens of different States,--between Citizens of the same State claiming Lands under Grants of different States, and between a State, or the Citizens thereof, and foreign States, Citizens or Subjects. </vt:lpstr>
      <vt:lpstr>pendent jurisdiction   - applies to a plaintiff with an action that has its own source of SMJ who joins causes of action without their own source of SMJ but that arise from a common nucleus of operative fact   </vt:lpstr>
      <vt:lpstr>ancillary jurisdiction    1) actions brought by someone other than the plaintiff that lack their own source of federal SMJ but have a common nucleus of operative fact with the action that does (compulsory counterclaims, crossclaims)  or   </vt:lpstr>
      <vt:lpstr>2) joined cause of action, although not really arising out of the common nucleus of operative fact, asserts legal rights that were activated by the cause of action that has an independent source of federal SMJ actions - impleader - supplementary proceedings to effectuate P’s judgment</vt:lpstr>
      <vt:lpstr>P (NY) sues D1 (NJ) for brawl P joins D2 (NY) under R 20(a)  pendent jurisdiction?</vt:lpstr>
      <vt:lpstr>P (NY) sues D1 (NJ) for brawl P joins D2 (NY) under R 20(a)  P(NY)   D1(NJ)  D2(NY)   </vt:lpstr>
      <vt:lpstr>initial approach –  even if pendent or ancillary jurisdiction is constitutional, look to the purposes of the statute providing SMJ to the “core” action to see if it is in keeping with the purposes of the statute </vt:lpstr>
      <vt:lpstr>after Finley…</vt:lpstr>
      <vt:lpstr>28 U.S.C. § 1367. - Supplemental jurisdiction  </vt:lpstr>
      <vt:lpstr>(a) Except as provided in subsections (b) and (c) or as expressly provided otherwise by Federal statute, in any civil action of which the district courts have original jurisdiction, the district courts shall have supplemental jurisdiction over all other claims that are so related to claims in the action within such original jurisdiction that they form part of the same case or controversy under Article III of the United States Constitution. Such supplemental jurisdiction shall include claims that involve the joinder or intervention of additional parties.  </vt:lpstr>
      <vt:lpstr>(b) In any civil action of which the district courts have original jurisdiction founded solely on section 1332 of this title, the district courts shall not have supplemental jurisdiction under subsection (a) over claims by plaintiffs against persons made parties under Rule 14, 19, 20, or 24 of the Federal Rules of Civil Procedure, or over claims by persons proposed to be joined as plaintiffs under Rule 19 of such rules, or seeking to intervene as plaintiffs under Rule 24 of such rules, when exercising supplemental jurisdiction over such claims would be inconsistent with the jurisdictional requirements of section 1332.  </vt:lpstr>
      <vt:lpstr>    P(NY)                              D(NY)               I(NY)</vt:lpstr>
      <vt:lpstr>What if the D is granted summary judgment on the federal securities action? Must the court dismiss the state common law fraud action?  What if the D gets the federal securities action dismissed for failure to state a claim? </vt:lpstr>
      <vt:lpstr>(c) The district courts may decline to exercise supplemental jurisdiction over a claim under subsection (a) if - (1) the claim raises a novel or complex issue of State law, (2) the claim substantially predominates over the claim or claims over which the district court has original jurisdiction, (3) the district court has dismissed all claims over which it has original jurisdiction, or (4) in exceptional circumstances, there are other compelling reasons for declining jurisdiction. </vt:lpstr>
      <vt:lpstr>1367(d) The period of limitations for any claim asserted under subsection (a), and for any other claim in the same action that is voluntarily dismissed at the same time as or after the dismissal of the claim under subsection (a), shall be tolled while the claim is pending and for a period of 30 days after it is dismissed unless State law provides for a longer tolling period.</vt:lpstr>
      <vt:lpstr>JINKS V. RICHLAND COUNTY 538 U.S. 456 (2003)</vt:lpstr>
      <vt:lpstr>- P(NY) and D(NY) wish to litigate their state law battery action in federal court before their friend, federal judge X, who is willing  - how to overcome the problem of SMJ?  - P sues D in federal court claiming that D’s hitting him was a violation  of federal securities law  - P joins to the federal action a state law battery action  - when the federal securities law action is dismissed for failure to state a claim, there is still SMJ for the battery action  - should this work...?</vt:lpstr>
      <vt:lpstr>A (NY) sues B(NY) under fed securities laws   A joins state common law fraud claim against C (NY), an auditor for B who was also responsible for the fraud  A(NY)  federal 20(a)  state  B(NY)              C(NY) </vt:lpstr>
      <vt:lpstr>Finley v. United States (US 1989) Aldinger v. Howard (US 1976)</vt:lpstr>
      <vt:lpstr>A (Cal.) sues E (Nev.) (B’s employer) under state law for a battery committed by B (Cal.)   - E impleads B   - B then brings a suit against A on the harm done to B in their fight  </vt:lpstr>
      <vt:lpstr>A(Cal.)                         E(Nev.)           B(Cal.)</vt:lpstr>
      <vt:lpstr>A(Cal.)                         E(Nev.)           B(Cal.)</vt:lpstr>
      <vt:lpstr>Owen Equip &amp; Erection Co v. Kroger </vt:lpstr>
      <vt:lpstr>P (Cal) sues D1 (Cal) under federal securities law and joins an action against D2 (Cal) under state common law fraud.  Same as 1), except P also joins a state law action for a battery occurring a few weeks before the fraud against D1.   P(Cal) federal   state   D(Cal) </vt:lpstr>
      <vt:lpstr>P (Cal) sues D (Cal) under federal securities laws. D joins an action against P for battery, asking for $100k  P(Cal) federal    state securities   battery  D(Cal)</vt:lpstr>
      <vt:lpstr>P (Cal) sues D (Ore) for state law breach of contract, asking for $100K. D joins an action against P for battery, asking for $25k.  P(Cal) state                                     state breach of contract                   battery     D(Ore)</vt:lpstr>
      <vt:lpstr>P (NY) sues D (NJ) for battery asking for $100K. D impleads X (NY) a joint tortfeasor for contribution.   X brings 14(a) claims against P from damages from same accident  P brings compulsory counterclaim against X  </vt:lpstr>
      <vt:lpstr>P(NY)      battery    battery      battery                       D(NJ)  contribution  X(NY)</vt:lpstr>
      <vt:lpstr>P (NY) sues D1 (NJ) for state law battery asking $100k and D2 (NJ) asking $25K.  P(NY)   $100k                $25k D1(NJ)  D2(NJ)   (a) over claims by plaintiffs against persons made parties under Rule 14, 19, 20, or 24 of the Federal Rules of Civil Procedure, or over claims by persons proposed to be joined as plaintiffs under Rule 19 of such rules, or seeking to intervene as plaintiffs under Rule 24 of such rules,  </vt:lpstr>
      <vt:lpstr>(b) In any civil action of which the district courts have original jurisdiction founded solely on section 1332 of this title, the district courts shall not have supplemental jurisdiction under subsection (a) over claims by plaintiffs against persons made parties under Rule 14, 19, 20, or 24 of the Federal Rules of Civil Procedure, or over claims by persons proposed to be joined as plaintiffs under Rule 19 of such rules, or seeking to intervene as plaintiffs under Rule 24 of such rules, when exercising supplemental jurisdiction over such claims would be inconsistent with the jurisdictional requirements of section 1332.  </vt:lpstr>
      <vt:lpstr>P1 (NY) sues D (NJ) under state law battery for $100k and joins with P2 (NY) who sues D for $25K.  P1(NY)  P2(NY)  $100k        $25k  D(NJ)   (a) over claims by plaintiffs against persons made parties under Rule 14, 19, 20, or 24 of the Federal Rules of Civil Procedure, or over claims by persons proposed to be joined as plaintiffs under Rule 19 of such rules, or seeking to intervene as plaintiffs under Rule 24 of such rules,  </vt:lpstr>
      <vt:lpstr>Exxon Corp. v. Allapattah (U.S. 2005)</vt:lpstr>
      <vt:lpstr>P1 (NY) sues D (NJ) under state law battery for $100k. D makes a motion to join P2 (NY), who has a claim against D for $25K, as a necessary party P1(NY)  P2(NY) R. 19 $100k        $25k  D(NJ)   (a) over claims by plaintiffs against persons made parties under Rule 14, 19, 20, or 24 of the Federal Rules of Civil Procedure, or over claims by persons proposed to be joined as plaintiffs under Rule 19 of such rules, or seeking to intervene as plaintiffs under Rule 24 of such rules,  </vt:lpstr>
      <vt:lpstr>P1(NY) sues D (NJ) for $100k and joins with P2 (NJ) who sues D for $100K  P1(NY)   P2(NJ) $100k           $100k  D(NJ)</vt:lpstr>
      <vt:lpstr>P1(NY) sues D1 (NJ) for $100k. P1 joins with P2 (NY) who sues D2(NJ) for $25k.  </vt:lpstr>
      <vt:lpstr>P1(NY)  P2(NY) $100k        $25k    D1(NJ)   D2(NJ)  (a) over claims by plaintiffs against persons made parties under Rule 14, 19, 20, or 24 of the Federal Rules of Civil Procedure, or over claims by persons proposed to be joined as plaintiffs under Rule 19 of such rules, or seeking to intervene as plaintiffs under Rule 24 of such rules,  </vt:lpstr>
      <vt:lpstr>recap of supplemental jurisdiction for diversity cases with co-plaintiffs and co-defendants…</vt:lpstr>
      <vt:lpstr>No   P1(NY)   P2(NJ) $100k           $100k  D(NJ)</vt:lpstr>
      <vt:lpstr>Yes  P1(NY)   P2(NY) $100k                $25k  D(NJ)</vt:lpstr>
      <vt:lpstr>No  P(NY)   $100k                $100k D1(NJ)  D2(NY)  </vt:lpstr>
      <vt:lpstr>No  P(NY)   $100k                $25k D1(NJ)  D2(NJ)  </vt:lpstr>
      <vt:lpstr>P(Cal) sues D(Cal) in state court in Cal under 42 U.S.C. § 1983 for violations of his civil right. Joined to the action is an unrelated state law breach of contract action against D. May D successfully remove? P(Cal) federal    state civil rights   contract     D(Cal)</vt:lpstr>
      <vt:lpstr>28 U.S.C. § 1441. - Actions removable generally (c) Joinder of Federal law claims and State law claims.--(1) If a civil action includes— (A) a claim arising under the Constitution, laws, or treaties of the United States (within the meaning of section 1331 of this title), and (B) a claim not within the original or supplemental jurisdiction of the district court or a claim that has been made nonremovable by statute, the entire action may be removed if the action would be removable without the inclusion of the claim described in subparagraph (B). (2) Upon removal of an action described in paragraph (1), the district court shall sever from the action all claims described in paragraph (1)(B) and shall remand the severed claims to the State court from which the action was removed. Only defendants against whom a claim described in paragraph (1)(A) has been asserted are required to join in or consent to the removal under paragraph (1).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528</cp:revision>
  <cp:lastPrinted>2017-10-09T17:13:38Z</cp:lastPrinted>
  <dcterms:created xsi:type="dcterms:W3CDTF">2017-09-12T14:18:22Z</dcterms:created>
  <dcterms:modified xsi:type="dcterms:W3CDTF">2019-10-29T10:27:49Z</dcterms:modified>
</cp:coreProperties>
</file>