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1"/>
  </p:notesMasterIdLst>
  <p:handoutMasterIdLst>
    <p:handoutMasterId r:id="rId72"/>
  </p:handoutMasterIdLst>
  <p:sldIdLst>
    <p:sldId id="257" r:id="rId2"/>
    <p:sldId id="1254" r:id="rId3"/>
    <p:sldId id="988" r:id="rId4"/>
    <p:sldId id="1213" r:id="rId5"/>
    <p:sldId id="1034" r:id="rId6"/>
    <p:sldId id="1214" r:id="rId7"/>
    <p:sldId id="1215" r:id="rId8"/>
    <p:sldId id="1216" r:id="rId9"/>
    <p:sldId id="1217" r:id="rId10"/>
    <p:sldId id="1218" r:id="rId11"/>
    <p:sldId id="1219" r:id="rId12"/>
    <p:sldId id="1220" r:id="rId13"/>
    <p:sldId id="1221" r:id="rId14"/>
    <p:sldId id="1222" r:id="rId15"/>
    <p:sldId id="1223" r:id="rId16"/>
    <p:sldId id="1224" r:id="rId17"/>
    <p:sldId id="1225" r:id="rId18"/>
    <p:sldId id="1226" r:id="rId19"/>
    <p:sldId id="1227" r:id="rId20"/>
    <p:sldId id="1228" r:id="rId21"/>
    <p:sldId id="1229" r:id="rId22"/>
    <p:sldId id="1230" r:id="rId23"/>
    <p:sldId id="1231" r:id="rId24"/>
    <p:sldId id="1232" r:id="rId25"/>
    <p:sldId id="1233" r:id="rId26"/>
    <p:sldId id="1234" r:id="rId27"/>
    <p:sldId id="1235" r:id="rId28"/>
    <p:sldId id="1236" r:id="rId29"/>
    <p:sldId id="1237" r:id="rId30"/>
    <p:sldId id="1238" r:id="rId31"/>
    <p:sldId id="1239" r:id="rId32"/>
    <p:sldId id="1240" r:id="rId33"/>
    <p:sldId id="1241" r:id="rId34"/>
    <p:sldId id="1242" r:id="rId35"/>
    <p:sldId id="1060" r:id="rId36"/>
    <p:sldId id="1171" r:id="rId37"/>
    <p:sldId id="1172" r:id="rId38"/>
    <p:sldId id="1173" r:id="rId39"/>
    <p:sldId id="1174" r:id="rId40"/>
    <p:sldId id="1175" r:id="rId41"/>
    <p:sldId id="1176" r:id="rId42"/>
    <p:sldId id="1366" r:id="rId43"/>
    <p:sldId id="1367" r:id="rId44"/>
    <p:sldId id="1181" r:id="rId45"/>
    <p:sldId id="1182" r:id="rId46"/>
    <p:sldId id="1183" r:id="rId47"/>
    <p:sldId id="1184" r:id="rId48"/>
    <p:sldId id="1185" r:id="rId49"/>
    <p:sldId id="1186" r:id="rId50"/>
    <p:sldId id="1187" r:id="rId51"/>
    <p:sldId id="1188" r:id="rId52"/>
    <p:sldId id="1189" r:id="rId53"/>
    <p:sldId id="1190" r:id="rId54"/>
    <p:sldId id="1191" r:id="rId55"/>
    <p:sldId id="1192" r:id="rId56"/>
    <p:sldId id="1262" r:id="rId57"/>
    <p:sldId id="1263" r:id="rId58"/>
    <p:sldId id="1264" r:id="rId59"/>
    <p:sldId id="1196" r:id="rId60"/>
    <p:sldId id="1265" r:id="rId61"/>
    <p:sldId id="1266" r:id="rId62"/>
    <p:sldId id="1267" r:id="rId63"/>
    <p:sldId id="1268" r:id="rId64"/>
    <p:sldId id="1269" r:id="rId65"/>
    <p:sldId id="1270" r:id="rId66"/>
    <p:sldId id="1271" r:id="rId67"/>
    <p:sldId id="1272" r:id="rId68"/>
    <p:sldId id="1273" r:id="rId69"/>
    <p:sldId id="1274" r:id="rId7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70" autoAdjust="0"/>
    <p:restoredTop sz="94660"/>
  </p:normalViewPr>
  <p:slideViewPr>
    <p:cSldViewPr snapToGrid="0">
      <p:cViewPr varScale="1">
        <p:scale>
          <a:sx n="112" d="100"/>
          <a:sy n="112" d="100"/>
        </p:scale>
        <p:origin x="32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10/26/19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10/26/19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10/26/19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10/26/19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10/26/19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10/26/19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10/26/19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10/26/19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10/26/19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Mon., Oct. 28</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595" y="365125"/>
            <a:ext cx="10941205" cy="5991070"/>
          </a:xfrm>
        </p:spPr>
        <p:txBody>
          <a:bodyPr>
            <a:normAutofit fontScale="90000"/>
          </a:bodyPr>
          <a:lstStyle/>
          <a:p>
            <a:r>
              <a:rPr lang="en-US" altLang="en-US" dirty="0"/>
              <a:t>13(g) </a:t>
            </a:r>
            <a:r>
              <a:rPr lang="en-US" dirty="0"/>
              <a:t>Crossclaim Against a </a:t>
            </a:r>
            <a:r>
              <a:rPr lang="en-US" dirty="0" err="1"/>
              <a:t>Coparty</a:t>
            </a:r>
            <a:r>
              <a:rPr lang="en-US" dirty="0"/>
              <a:t>. A pleading may state as a crossclaim any claim by one party against a </a:t>
            </a:r>
            <a:r>
              <a:rPr lang="en-US" dirty="0" err="1"/>
              <a:t>coparty</a:t>
            </a:r>
            <a:r>
              <a:rPr lang="en-US" dirty="0"/>
              <a:t> if the claim arises out of the transaction or occurrence that is the subject matter of the original action or of a counterclaim, or if the claim relates to any property that is the subject matter of the original action. The crossclaim may include a claim that the </a:t>
            </a:r>
            <a:r>
              <a:rPr lang="en-US" dirty="0" err="1"/>
              <a:t>coparty</a:t>
            </a:r>
            <a:r>
              <a:rPr lang="en-US" dirty="0"/>
              <a:t> is or may be liable to the </a:t>
            </a:r>
            <a:r>
              <a:rPr lang="en-US" dirty="0" err="1"/>
              <a:t>crossclaimant</a:t>
            </a:r>
            <a:r>
              <a:rPr lang="en-US" dirty="0"/>
              <a:t> for all or part of a claim asserted in the action against the </a:t>
            </a:r>
            <a:r>
              <a:rPr lang="en-US" dirty="0" err="1"/>
              <a:t>crossclaimant</a:t>
            </a:r>
            <a:endParaRPr lang="en-US" dirty="0"/>
          </a:p>
        </p:txBody>
      </p:sp>
    </p:spTree>
    <p:extLst>
      <p:ext uri="{BB962C8B-B14F-4D97-AF65-F5344CB8AC3E}">
        <p14:creationId xmlns:p14="http://schemas.microsoft.com/office/powerpoint/2010/main" val="596478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828800" y="274638"/>
            <a:ext cx="8382000" cy="6202362"/>
          </a:xfrm>
        </p:spPr>
        <p:txBody>
          <a:bodyPr rtlCol="0">
            <a:normAutofit fontScale="90000"/>
          </a:bodyPr>
          <a:lstStyle/>
          <a:p>
            <a:pPr>
              <a:defRPr/>
            </a:pPr>
            <a:r>
              <a:rPr lang="en-US" sz="3600"/>
              <a:t>Rule 20. Permissive Joinder of Parties</a:t>
            </a:r>
            <a:br>
              <a:rPr lang="en-US" sz="3600"/>
            </a:br>
            <a:r>
              <a:rPr lang="en-US" sz="3600"/>
              <a:t>(a) Persons Who May Join or Be Joined.</a:t>
            </a:r>
            <a:br>
              <a:rPr lang="en-US" sz="3600"/>
            </a:br>
            <a:r>
              <a:rPr lang="en-US" sz="3600"/>
              <a:t>    (1) Plaintiffs. Persons may join in one action as plaintiffs if:</a:t>
            </a:r>
            <a:br>
              <a:rPr lang="en-US" sz="3600"/>
            </a:br>
            <a:r>
              <a:rPr lang="en-US" sz="3600"/>
              <a:t>        (A) they assert any right to relief jointly, severally, or in the alternative with respect to or arising out of the same transaction, occurrence, or series of transactions or occurrences; and</a:t>
            </a:r>
            <a:br>
              <a:rPr lang="en-US" sz="3600"/>
            </a:br>
            <a:r>
              <a:rPr lang="en-US" sz="3600"/>
              <a:t>        (B) any question of law or fact common to all plaintiffs will arise in the action.</a:t>
            </a:r>
            <a:br>
              <a:rPr lang="en-US" sz="2800"/>
            </a:br>
            <a:br>
              <a:rPr lang="en-US" sz="2800"/>
            </a:br>
            <a:endParaRPr lang="en-US" sz="2800"/>
          </a:p>
        </p:txBody>
      </p:sp>
    </p:spTree>
    <p:extLst>
      <p:ext uri="{BB962C8B-B14F-4D97-AF65-F5344CB8AC3E}">
        <p14:creationId xmlns:p14="http://schemas.microsoft.com/office/powerpoint/2010/main" val="940513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458200" cy="6354762"/>
          </a:xfrm>
        </p:spPr>
        <p:txBody>
          <a:bodyPr rtlCol="0">
            <a:normAutofit fontScale="90000"/>
          </a:bodyPr>
          <a:lstStyle/>
          <a:p>
            <a:pPr>
              <a:defRPr/>
            </a:pPr>
            <a:r>
              <a:rPr lang="en-US" dirty="0"/>
              <a:t>(2) Defendants. Persons . . . may be joined in one action as defendants if:</a:t>
            </a:r>
            <a:br>
              <a:rPr lang="en-US" dirty="0"/>
            </a:br>
            <a:r>
              <a:rPr lang="en-US" dirty="0"/>
              <a:t>        (A) any right to relief is asserted against them jointly, severally, or in the alternative with respect to or arising out of the same transaction, occurrence, or series of transactions or occurrences; and</a:t>
            </a:r>
            <a:br>
              <a:rPr lang="en-US" dirty="0"/>
            </a:br>
            <a:r>
              <a:rPr lang="en-US" dirty="0"/>
              <a:t>        (B) any question of law or fact common to all defendants will arise in the action.</a:t>
            </a:r>
          </a:p>
        </p:txBody>
      </p:sp>
    </p:spTree>
    <p:extLst>
      <p:ext uri="{BB962C8B-B14F-4D97-AF65-F5344CB8AC3E}">
        <p14:creationId xmlns:p14="http://schemas.microsoft.com/office/powerpoint/2010/main" val="367594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2750" y="1063626"/>
            <a:ext cx="6229350" cy="4594225"/>
          </a:xfrm>
        </p:spPr>
        <p:txBody>
          <a:bodyPr rtlCol="0">
            <a:normAutofit fontScale="90000"/>
          </a:bodyPr>
          <a:lstStyle/>
          <a:p>
            <a:pPr>
              <a:defRPr/>
            </a:pPr>
            <a:r>
              <a:rPr lang="en-US" dirty="0"/>
              <a:t>Rule 13. Counterclaim and </a:t>
            </a:r>
            <a:r>
              <a:rPr lang="en-US" dirty="0" err="1"/>
              <a:t>Crossclaim</a:t>
            </a:r>
            <a:br>
              <a:rPr lang="en-US" dirty="0"/>
            </a:br>
            <a:r>
              <a:rPr lang="en-US" dirty="0"/>
              <a:t> </a:t>
            </a:r>
            <a:br>
              <a:rPr lang="en-US" dirty="0"/>
            </a:br>
            <a:r>
              <a:rPr lang="en-US" dirty="0"/>
              <a:t>. . . </a:t>
            </a:r>
            <a:br>
              <a:rPr lang="en-US" dirty="0"/>
            </a:br>
            <a:r>
              <a:rPr lang="en-US" dirty="0"/>
              <a:t> </a:t>
            </a:r>
            <a:br>
              <a:rPr lang="en-US" dirty="0"/>
            </a:br>
            <a:r>
              <a:rPr lang="en-US" dirty="0"/>
              <a:t>(h) Joining Additional Parties.  Rules 19 and 20 govern the addition of a person as a party to a counterclaim or </a:t>
            </a:r>
            <a:r>
              <a:rPr lang="en-US" dirty="0" err="1"/>
              <a:t>crossclaim</a:t>
            </a:r>
            <a:r>
              <a:rPr lang="en-US" dirty="0"/>
              <a:t>.</a:t>
            </a:r>
            <a:br>
              <a:rPr lang="en-US" dirty="0"/>
            </a:br>
            <a:endParaRPr lang="en-US" dirty="0"/>
          </a:p>
        </p:txBody>
      </p:sp>
    </p:spTree>
    <p:extLst>
      <p:ext uri="{BB962C8B-B14F-4D97-AF65-F5344CB8AC3E}">
        <p14:creationId xmlns:p14="http://schemas.microsoft.com/office/powerpoint/2010/main" val="707757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390293" y="0"/>
            <a:ext cx="10277707" cy="6858000"/>
          </a:xfrm>
        </p:spPr>
        <p:txBody>
          <a:bodyPr rtlCol="0">
            <a:normAutofit/>
          </a:bodyPr>
          <a:lstStyle/>
          <a:p>
            <a:pPr>
              <a:defRPr/>
            </a:pPr>
            <a:r>
              <a:rPr lang="en-US" sz="4000" dirty="0"/>
              <a:t>1) are people already adversaries? YES</a:t>
            </a:r>
            <a:br>
              <a:rPr lang="en-US" sz="4000" dirty="0"/>
            </a:br>
            <a:r>
              <a:rPr lang="en-US" sz="4000" dirty="0"/>
              <a:t>2) does the cause of action concern the same t/o as an action already being litigated?  YES</a:t>
            </a:r>
            <a:br>
              <a:rPr lang="en-US" sz="4000" dirty="0"/>
            </a:br>
            <a:br>
              <a:rPr lang="en-US" sz="3200" dirty="0"/>
            </a:br>
            <a:r>
              <a:rPr lang="en-US" sz="4000" dirty="0"/>
              <a:t>joinder required</a:t>
            </a:r>
            <a:br>
              <a:rPr lang="en-US" sz="3200" dirty="0"/>
            </a:br>
            <a:endParaRPr lang="en-US" sz="3200" dirty="0"/>
          </a:p>
        </p:txBody>
      </p:sp>
    </p:spTree>
    <p:extLst>
      <p:ext uri="{BB962C8B-B14F-4D97-AF65-F5344CB8AC3E}">
        <p14:creationId xmlns:p14="http://schemas.microsoft.com/office/powerpoint/2010/main" val="699304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922" y="365125"/>
            <a:ext cx="10695878" cy="5756895"/>
          </a:xfrm>
        </p:spPr>
        <p:txBody>
          <a:bodyPr/>
          <a:lstStyle/>
          <a:p>
            <a:r>
              <a:rPr lang="en-US" dirty="0"/>
              <a:t>claim preclusion</a:t>
            </a:r>
          </a:p>
        </p:txBody>
      </p:sp>
    </p:spTree>
    <p:extLst>
      <p:ext uri="{BB962C8B-B14F-4D97-AF65-F5344CB8AC3E}">
        <p14:creationId xmlns:p14="http://schemas.microsoft.com/office/powerpoint/2010/main" val="986895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502" y="365125"/>
            <a:ext cx="10874298" cy="6069129"/>
          </a:xfrm>
        </p:spPr>
        <p:txBody>
          <a:bodyPr>
            <a:normAutofit fontScale="90000"/>
          </a:bodyPr>
          <a:lstStyle/>
          <a:p>
            <a:r>
              <a:rPr lang="en-US" dirty="0"/>
              <a:t>(a) Compulsory Counterclaim.</a:t>
            </a:r>
            <a:br>
              <a:rPr lang="en-US" dirty="0"/>
            </a:br>
            <a:r>
              <a:rPr lang="en-US" dirty="0"/>
              <a:t>(1) </a:t>
            </a:r>
            <a:r>
              <a:rPr lang="en-US" i="1" dirty="0"/>
              <a:t>In General.</a:t>
            </a:r>
            <a:r>
              <a:rPr lang="en-US" dirty="0"/>
              <a:t> A pleading must state as a counterclaim any claim that—at the time of its service—the pleader has against an opposing party if the claim:</a:t>
            </a:r>
            <a:br>
              <a:rPr lang="en-US" dirty="0"/>
            </a:br>
            <a:r>
              <a:rPr lang="en-US" dirty="0"/>
              <a:t>(A) arises out of the transaction or occurrence that is the subject matter of the opposing party's claim; and</a:t>
            </a:r>
            <a:br>
              <a:rPr lang="en-US" dirty="0"/>
            </a:br>
            <a:r>
              <a:rPr lang="en-US" dirty="0"/>
              <a:t>(B) does not require adding another party over whom the court cannot acquire jurisdiction.</a:t>
            </a:r>
          </a:p>
        </p:txBody>
      </p:sp>
    </p:spTree>
    <p:extLst>
      <p:ext uri="{BB962C8B-B14F-4D97-AF65-F5344CB8AC3E}">
        <p14:creationId xmlns:p14="http://schemas.microsoft.com/office/powerpoint/2010/main" val="1599774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746" y="365125"/>
            <a:ext cx="10930054" cy="6147187"/>
          </a:xfrm>
        </p:spPr>
        <p:txBody>
          <a:bodyPr/>
          <a:lstStyle/>
          <a:p>
            <a:r>
              <a:rPr lang="en-US" dirty="0"/>
              <a:t>(2) </a:t>
            </a:r>
            <a:r>
              <a:rPr lang="en-US" i="1" dirty="0"/>
              <a:t>Exceptions.</a:t>
            </a:r>
            <a:r>
              <a:rPr lang="en-US" dirty="0"/>
              <a:t> The pleader need not state the claim if:</a:t>
            </a:r>
            <a:br>
              <a:rPr lang="en-US" dirty="0"/>
            </a:br>
            <a:r>
              <a:rPr lang="en-US" dirty="0"/>
              <a:t>(A) when the action was commenced, the claim was the subject of another pending action; or</a:t>
            </a:r>
            <a:br>
              <a:rPr lang="en-US" dirty="0"/>
            </a:br>
            <a:endParaRPr lang="en-US" dirty="0"/>
          </a:p>
        </p:txBody>
      </p:sp>
    </p:spTree>
    <p:extLst>
      <p:ext uri="{BB962C8B-B14F-4D97-AF65-F5344CB8AC3E}">
        <p14:creationId xmlns:p14="http://schemas.microsoft.com/office/powerpoint/2010/main" val="4090744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410" y="365125"/>
            <a:ext cx="10807390" cy="5779197"/>
          </a:xfrm>
        </p:spPr>
        <p:txBody>
          <a:bodyPr/>
          <a:lstStyle/>
          <a:p>
            <a:r>
              <a:rPr lang="en-US" dirty="0"/>
              <a:t>13(a)(2)</a:t>
            </a:r>
            <a:r>
              <a:rPr lang="en-US" i="1" dirty="0"/>
              <a:t> Exceptions.</a:t>
            </a:r>
            <a:r>
              <a:rPr lang="en-US" dirty="0"/>
              <a:t> The pleader need not state the claim if:</a:t>
            </a:r>
            <a:br>
              <a:rPr lang="en-US" dirty="0"/>
            </a:br>
            <a:r>
              <a:rPr lang="mr-IN" dirty="0"/>
              <a:t>…</a:t>
            </a:r>
            <a:br>
              <a:rPr lang="en-US" dirty="0"/>
            </a:br>
            <a:r>
              <a:rPr lang="en-US" dirty="0"/>
              <a:t>(B) the opposing party sued on its claim by attachment or other process that did not establish personal jurisdiction over the pleader on that claim, and the pleader does not assert any counterclaim under this rule.</a:t>
            </a:r>
          </a:p>
        </p:txBody>
      </p:sp>
    </p:spTree>
    <p:extLst>
      <p:ext uri="{BB962C8B-B14F-4D97-AF65-F5344CB8AC3E}">
        <p14:creationId xmlns:p14="http://schemas.microsoft.com/office/powerpoint/2010/main" val="15606111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21323" y="274638"/>
            <a:ext cx="11125200" cy="6278562"/>
          </a:xfrm>
        </p:spPr>
        <p:txBody>
          <a:bodyPr/>
          <a:lstStyle/>
          <a:p>
            <a:pPr algn="l"/>
            <a:r>
              <a:rPr lang="en-US" altLang="en-US" sz="3600" dirty="0"/>
              <a:t>MD does not have a compulsory counterclaim rule</a:t>
            </a:r>
            <a:br>
              <a:rPr lang="en-US" altLang="en-US" sz="3600" dirty="0"/>
            </a:br>
            <a:br>
              <a:rPr lang="en-US" altLang="en-US" sz="3600" dirty="0"/>
            </a:br>
            <a:r>
              <a:rPr lang="en-US" altLang="en-US" sz="3600" dirty="0"/>
              <a:t>•    P sues D in MD state court for negligence concerning a car accident - judgment for P</a:t>
            </a:r>
            <a:br>
              <a:rPr lang="en-US" altLang="en-US" sz="3600" dirty="0"/>
            </a:br>
            <a:br>
              <a:rPr lang="en-US" altLang="en-US" sz="3600" dirty="0"/>
            </a:br>
            <a:r>
              <a:rPr lang="en-US" altLang="en-US" sz="3600" dirty="0"/>
              <a:t>•    D subsequently sues P in federal court for negligence concerning the same accident </a:t>
            </a:r>
            <a:r>
              <a:rPr lang="mr-IN" altLang="en-US" sz="3600" dirty="0"/>
              <a:t>–</a:t>
            </a:r>
            <a:r>
              <a:rPr lang="en-US" altLang="en-US" sz="3600" dirty="0"/>
              <a:t> dismissed?</a:t>
            </a:r>
          </a:p>
        </p:txBody>
      </p:sp>
    </p:spTree>
    <p:extLst>
      <p:ext uri="{BB962C8B-B14F-4D97-AF65-F5344CB8AC3E}">
        <p14:creationId xmlns:p14="http://schemas.microsoft.com/office/powerpoint/2010/main" val="3186056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3352800" y="274638"/>
            <a:ext cx="5829300" cy="5821362"/>
          </a:xfrm>
        </p:spPr>
        <p:txBody>
          <a:bodyPr/>
          <a:lstStyle/>
          <a:p>
            <a:pPr eaLnBrk="1" hangingPunct="1"/>
            <a:r>
              <a:rPr lang="en-US" altLang="en-US"/>
              <a:t>relation back</a:t>
            </a:r>
          </a:p>
        </p:txBody>
      </p:sp>
    </p:spTree>
    <p:extLst>
      <p:ext uri="{BB962C8B-B14F-4D97-AF65-F5344CB8AC3E}">
        <p14:creationId xmlns:p14="http://schemas.microsoft.com/office/powerpoint/2010/main" val="4208735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80646" y="274638"/>
            <a:ext cx="11359662" cy="6430962"/>
          </a:xfrm>
        </p:spPr>
        <p:txBody>
          <a:bodyPr/>
          <a:lstStyle/>
          <a:p>
            <a:pPr algn="l"/>
            <a:r>
              <a:rPr lang="en-US" altLang="en-US" sz="3600" dirty="0"/>
              <a:t>MD does not have a compulsory </a:t>
            </a:r>
            <a:r>
              <a:rPr lang="en-US" altLang="en-US" sz="3600"/>
              <a:t>counterclaim rule</a:t>
            </a:r>
            <a:br>
              <a:rPr lang="en-US" altLang="en-US" sz="3600" dirty="0"/>
            </a:br>
            <a:br>
              <a:rPr lang="en-US" altLang="en-US" sz="3600" dirty="0"/>
            </a:br>
            <a:r>
              <a:rPr lang="en-US" altLang="en-US" sz="3600" dirty="0"/>
              <a:t>•    P sues D in federal court for negligence concerning a car accident - judgment for P</a:t>
            </a:r>
            <a:br>
              <a:rPr lang="en-US" altLang="en-US" sz="3600" dirty="0"/>
            </a:br>
            <a:br>
              <a:rPr lang="en-US" altLang="en-US" sz="3600" dirty="0"/>
            </a:br>
            <a:r>
              <a:rPr lang="en-US" altLang="en-US" sz="3600" dirty="0"/>
              <a:t>•    D subsequently sues P in MD state court for negligence concerning the same accident </a:t>
            </a:r>
            <a:r>
              <a:rPr lang="mr-IN" altLang="en-US" sz="3600" dirty="0"/>
              <a:t>–</a:t>
            </a:r>
            <a:r>
              <a:rPr lang="en-US" altLang="en-US" sz="3600" dirty="0"/>
              <a:t> dismissed?</a:t>
            </a:r>
          </a:p>
        </p:txBody>
      </p:sp>
    </p:spTree>
    <p:extLst>
      <p:ext uri="{BB962C8B-B14F-4D97-AF65-F5344CB8AC3E}">
        <p14:creationId xmlns:p14="http://schemas.microsoft.com/office/powerpoint/2010/main" val="4265886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0" y="0"/>
            <a:ext cx="12037807" cy="6858000"/>
          </a:xfrm>
        </p:spPr>
        <p:txBody>
          <a:bodyPr>
            <a:normAutofit fontScale="90000"/>
          </a:bodyPr>
          <a:lstStyle/>
          <a:p>
            <a:pPr algn="l"/>
            <a:r>
              <a:rPr lang="en-US" altLang="en-US" sz="3200" dirty="0"/>
              <a:t>P sues D in California state court for breach of a contract to pay for securities</a:t>
            </a:r>
            <a:br>
              <a:rPr lang="en-US" altLang="en-US" sz="3200" dirty="0"/>
            </a:br>
            <a:br>
              <a:rPr lang="en-US" altLang="en-US" sz="3200" dirty="0"/>
            </a:br>
            <a:r>
              <a:rPr lang="en-US" altLang="en-US" sz="3200" dirty="0"/>
              <a:t>- D fails to join an action against P for violation of federal securities law in connection with the sale (because such an action has exclusive federal SMJ)</a:t>
            </a:r>
            <a:br>
              <a:rPr lang="en-US" altLang="en-US" sz="3200" dirty="0"/>
            </a:br>
            <a:br>
              <a:rPr lang="en-US" altLang="en-US" sz="3200" dirty="0"/>
            </a:br>
            <a:r>
              <a:rPr lang="en-US" altLang="en-US" sz="3200" dirty="0"/>
              <a:t>- California has a compulsory counterclaim rule</a:t>
            </a:r>
            <a:br>
              <a:rPr lang="en-US" altLang="en-US" sz="3200" dirty="0"/>
            </a:br>
            <a:br>
              <a:rPr lang="en-US" altLang="en-US" sz="3200" dirty="0"/>
            </a:br>
            <a:r>
              <a:rPr lang="en-US" altLang="en-US" sz="3200" dirty="0"/>
              <a:t>- subsequently D brings an action in federal court in California against P for violations of federal securities law</a:t>
            </a:r>
            <a:br>
              <a:rPr lang="en-US" altLang="en-US" sz="3200" dirty="0"/>
            </a:br>
            <a:br>
              <a:rPr lang="en-US" altLang="en-US" sz="3200" dirty="0"/>
            </a:br>
            <a:r>
              <a:rPr lang="en-US" altLang="en-US" sz="3200" dirty="0"/>
              <a:t>- P claims the action is barred under California's compulsory counterclaim rule</a:t>
            </a:r>
            <a:br>
              <a:rPr lang="en-US" altLang="en-US" sz="3200" dirty="0"/>
            </a:br>
            <a:br>
              <a:rPr lang="en-US" altLang="en-US" sz="3200" dirty="0"/>
            </a:br>
            <a:r>
              <a:rPr lang="en-US" altLang="en-US" sz="3200" dirty="0"/>
              <a:t>- what result?</a:t>
            </a:r>
          </a:p>
        </p:txBody>
      </p:sp>
    </p:spTree>
    <p:extLst>
      <p:ext uri="{BB962C8B-B14F-4D97-AF65-F5344CB8AC3E}">
        <p14:creationId xmlns:p14="http://schemas.microsoft.com/office/powerpoint/2010/main" val="25804559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61365" y="274638"/>
            <a:ext cx="11772727" cy="6583362"/>
          </a:xfrm>
        </p:spPr>
        <p:txBody>
          <a:bodyPr/>
          <a:lstStyle/>
          <a:p>
            <a:pPr algn="l"/>
            <a:r>
              <a:rPr lang="en-US" altLang="en-US" sz="3600" dirty="0"/>
              <a:t>- Officer P sues arrestee D in California state court for battery in connections with P's arrest of D</a:t>
            </a:r>
            <a:br>
              <a:rPr lang="en-US" altLang="en-US" sz="3600" dirty="0"/>
            </a:br>
            <a:br>
              <a:rPr lang="en-US" altLang="en-US" sz="3600" dirty="0"/>
            </a:br>
            <a:r>
              <a:rPr lang="en-US" altLang="en-US" sz="3600" dirty="0"/>
              <a:t>- California has a compulsory counterclaim rule</a:t>
            </a:r>
            <a:br>
              <a:rPr lang="en-US" altLang="en-US" sz="3600" dirty="0"/>
            </a:br>
            <a:br>
              <a:rPr lang="en-US" altLang="en-US" sz="3600" dirty="0"/>
            </a:br>
            <a:r>
              <a:rPr lang="en-US" altLang="en-US" sz="3600" dirty="0"/>
              <a:t>- must D join in his answer his federal civil rights action against P concerning P's actions in the arrest?</a:t>
            </a:r>
            <a:br>
              <a:rPr lang="en-US" altLang="en-US" sz="3600" dirty="0"/>
            </a:br>
            <a:br>
              <a:rPr lang="en-US" altLang="en-US" sz="3600" dirty="0"/>
            </a:br>
            <a:r>
              <a:rPr lang="en-US" altLang="en-US" sz="3600" dirty="0"/>
              <a:t> - if D brings the counterclaim, may P remove?</a:t>
            </a:r>
            <a:br>
              <a:rPr lang="en-US" altLang="en-US" sz="3600" dirty="0"/>
            </a:br>
            <a:br>
              <a:rPr lang="en-US" altLang="en-US" sz="3600" dirty="0"/>
            </a:br>
            <a:r>
              <a:rPr lang="en-US" altLang="en-US" sz="3600" dirty="0"/>
              <a:t> - if D brings the counterclaim, may D remove? </a:t>
            </a:r>
            <a:endParaRPr lang="en-US" altLang="en-US" sz="4000" dirty="0"/>
          </a:p>
        </p:txBody>
      </p:sp>
    </p:spTree>
    <p:extLst>
      <p:ext uri="{BB962C8B-B14F-4D97-AF65-F5344CB8AC3E}">
        <p14:creationId xmlns:p14="http://schemas.microsoft.com/office/powerpoint/2010/main" val="1541313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155" y="365125"/>
            <a:ext cx="10783645" cy="6089463"/>
          </a:xfrm>
        </p:spPr>
        <p:txBody>
          <a:bodyPr>
            <a:normAutofit fontScale="90000"/>
          </a:bodyPr>
          <a:lstStyle/>
          <a:p>
            <a:r>
              <a:rPr lang="en-US" dirty="0"/>
              <a:t>1441(a) Generally.— Except as otherwise expressly provided by Act of Congress, any civil action brought in a State court of which the district courts of the United States have original jurisdiction, may be removed by the defendant or the defendants, to the district court of the United States for the district and division embracing the place where such action is pending</a:t>
            </a:r>
            <a:br>
              <a:rPr lang="en-US" dirty="0"/>
            </a:br>
            <a:endParaRPr lang="en-US" dirty="0"/>
          </a:p>
        </p:txBody>
      </p:sp>
    </p:spTree>
    <p:extLst>
      <p:ext uri="{BB962C8B-B14F-4D97-AF65-F5344CB8AC3E}">
        <p14:creationId xmlns:p14="http://schemas.microsoft.com/office/powerpoint/2010/main" val="1111919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41064" y="274638"/>
            <a:ext cx="9769736" cy="6354762"/>
          </a:xfrm>
        </p:spPr>
        <p:txBody>
          <a:bodyPr>
            <a:normAutofit fontScale="90000"/>
          </a:bodyPr>
          <a:lstStyle/>
          <a:p>
            <a:pPr algn="l"/>
            <a:r>
              <a:rPr lang="en-US" altLang="en-US" sz="4000" dirty="0"/>
              <a:t>Officer P knows that he is likely to be sued under federal civil rights law by D, someone he arrested</a:t>
            </a:r>
            <a:br>
              <a:rPr lang="en-US" altLang="en-US" sz="4000" dirty="0"/>
            </a:br>
            <a:br>
              <a:rPr lang="en-US" altLang="en-US" sz="4000" dirty="0"/>
            </a:br>
            <a:r>
              <a:rPr lang="en-US" altLang="en-US" sz="4000" dirty="0"/>
              <a:t>he feels that a state court would be more favorable to him than a federal court</a:t>
            </a:r>
            <a:br>
              <a:rPr lang="en-US" altLang="en-US" sz="4000" dirty="0"/>
            </a:br>
            <a:br>
              <a:rPr lang="en-US" altLang="en-US" sz="4000" dirty="0"/>
            </a:br>
            <a:r>
              <a:rPr lang="en-US" altLang="en-US" sz="4000" dirty="0"/>
              <a:t>how might P use the compulsory counterclaim rule (assuming it applies in state court) to ensure a state court forum for D’s federal civil rights action?</a:t>
            </a:r>
            <a:br>
              <a:rPr lang="en-US" altLang="en-US" sz="4000" dirty="0"/>
            </a:br>
            <a:endParaRPr lang="en-US" altLang="en-US" sz="4000" dirty="0"/>
          </a:p>
        </p:txBody>
      </p:sp>
    </p:spTree>
    <p:extLst>
      <p:ext uri="{BB962C8B-B14F-4D97-AF65-F5344CB8AC3E}">
        <p14:creationId xmlns:p14="http://schemas.microsoft.com/office/powerpoint/2010/main" val="39096140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537882" y="274638"/>
            <a:ext cx="9672918" cy="6430962"/>
          </a:xfrm>
        </p:spPr>
        <p:txBody>
          <a:bodyPr rtlCol="0">
            <a:normAutofit/>
          </a:bodyPr>
          <a:lstStyle/>
          <a:p>
            <a:pPr>
              <a:defRPr/>
            </a:pPr>
            <a:r>
              <a:rPr lang="en-US" sz="3600" dirty="0"/>
              <a:t>P sues D in federal court concerning negligence </a:t>
            </a:r>
            <a:br>
              <a:rPr lang="en-US" sz="3600" dirty="0"/>
            </a:br>
            <a:r>
              <a:rPr lang="en-US" sz="3600" dirty="0"/>
              <a:t>•    D makes pre-answer motion to dismiss for failure to state a claim </a:t>
            </a:r>
            <a:br>
              <a:rPr lang="en-US" sz="3600" dirty="0"/>
            </a:br>
            <a:r>
              <a:rPr lang="en-US" sz="3600" dirty="0"/>
              <a:t>•    D’s motion is granted</a:t>
            </a:r>
            <a:br>
              <a:rPr lang="en-US" sz="3600" dirty="0"/>
            </a:br>
            <a:r>
              <a:rPr lang="en-US" sz="3600" dirty="0"/>
              <a:t>•    subsequently D sues P in federal court concerning negligence in connection with the same accident</a:t>
            </a:r>
            <a:br>
              <a:rPr lang="en-US" sz="3600" dirty="0"/>
            </a:br>
            <a:r>
              <a:rPr lang="en-US" sz="3600" dirty="0"/>
              <a:t>•    P asserts defense that D is precluded from bringing action because it was a compulsory counterclaim in the earlier suit</a:t>
            </a:r>
            <a:br>
              <a:rPr lang="en-US" sz="3600" dirty="0"/>
            </a:br>
            <a:r>
              <a:rPr lang="en-US" sz="3600" dirty="0"/>
              <a:t>•    barred? </a:t>
            </a:r>
          </a:p>
        </p:txBody>
      </p:sp>
    </p:spTree>
    <p:extLst>
      <p:ext uri="{BB962C8B-B14F-4D97-AF65-F5344CB8AC3E}">
        <p14:creationId xmlns:p14="http://schemas.microsoft.com/office/powerpoint/2010/main" val="24687514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502" y="365125"/>
            <a:ext cx="10874298" cy="6069129"/>
          </a:xfrm>
        </p:spPr>
        <p:txBody>
          <a:bodyPr>
            <a:normAutofit fontScale="90000"/>
          </a:bodyPr>
          <a:lstStyle/>
          <a:p>
            <a:r>
              <a:rPr lang="en-US" dirty="0"/>
              <a:t>(a) Compulsory Counterclaim.</a:t>
            </a:r>
            <a:br>
              <a:rPr lang="en-US" dirty="0"/>
            </a:br>
            <a:r>
              <a:rPr lang="en-US" dirty="0"/>
              <a:t>(1) </a:t>
            </a:r>
            <a:r>
              <a:rPr lang="en-US" i="1" dirty="0"/>
              <a:t>In General.</a:t>
            </a:r>
            <a:r>
              <a:rPr lang="en-US" dirty="0"/>
              <a:t> A pleading must state as a counterclaim any claim that—at the time of its service—the pleader has against an opposing party if the claim:</a:t>
            </a:r>
            <a:br>
              <a:rPr lang="en-US" dirty="0"/>
            </a:br>
            <a:r>
              <a:rPr lang="en-US" dirty="0"/>
              <a:t>(A) arises out of the transaction or occurrence that is the subject matter of the opposing party's claim; and</a:t>
            </a:r>
            <a:br>
              <a:rPr lang="en-US" dirty="0"/>
            </a:br>
            <a:r>
              <a:rPr lang="en-US" dirty="0"/>
              <a:t>(B) does not require adding another party over whom the court cannot acquire jurisdiction.</a:t>
            </a:r>
          </a:p>
        </p:txBody>
      </p:sp>
    </p:spTree>
    <p:extLst>
      <p:ext uri="{BB962C8B-B14F-4D97-AF65-F5344CB8AC3E}">
        <p14:creationId xmlns:p14="http://schemas.microsoft.com/office/powerpoint/2010/main" val="31654848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68923" y="274638"/>
            <a:ext cx="11394831" cy="6126162"/>
          </a:xfrm>
        </p:spPr>
        <p:txBody>
          <a:bodyPr rtlCol="0">
            <a:normAutofit fontScale="90000"/>
          </a:bodyPr>
          <a:lstStyle/>
          <a:p>
            <a:pPr>
              <a:defRPr/>
            </a:pPr>
            <a:r>
              <a:rPr lang="en-US" dirty="0"/>
              <a:t>- P (NY) sues D (Cal) in federal court in Cal concerning a battery that the two got into in NY</a:t>
            </a:r>
            <a:br>
              <a:rPr lang="en-US" dirty="0"/>
            </a:br>
            <a:br>
              <a:rPr lang="en-US" dirty="0"/>
            </a:br>
            <a:r>
              <a:rPr lang="en-US" dirty="0"/>
              <a:t>- D counterclaims concerning breach of an unrelated contract that took place solely within NY</a:t>
            </a:r>
            <a:br>
              <a:rPr lang="en-US" dirty="0"/>
            </a:br>
            <a:br>
              <a:rPr lang="en-US" dirty="0"/>
            </a:br>
            <a:r>
              <a:rPr lang="en-US" dirty="0"/>
              <a:t>- P brings a motion to dismiss the counterclaim for lack of PJ</a:t>
            </a:r>
            <a:br>
              <a:rPr lang="en-US" dirty="0"/>
            </a:br>
            <a:br>
              <a:rPr lang="en-US" dirty="0"/>
            </a:br>
            <a:r>
              <a:rPr lang="en-US" dirty="0"/>
              <a:t>- what result?</a:t>
            </a:r>
          </a:p>
        </p:txBody>
      </p:sp>
    </p:spTree>
    <p:extLst>
      <p:ext uri="{BB962C8B-B14F-4D97-AF65-F5344CB8AC3E}">
        <p14:creationId xmlns:p14="http://schemas.microsoft.com/office/powerpoint/2010/main" val="16900677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11015" y="274638"/>
            <a:ext cx="9999785" cy="6126162"/>
          </a:xfrm>
        </p:spPr>
        <p:txBody>
          <a:bodyPr/>
          <a:lstStyle/>
          <a:p>
            <a:pPr algn="l"/>
            <a:r>
              <a:rPr lang="en-US" altLang="en-US" dirty="0"/>
              <a:t>- assume that P sues D for battery in federal court</a:t>
            </a:r>
            <a:br>
              <a:rPr lang="en-US" altLang="en-US" dirty="0"/>
            </a:br>
            <a:br>
              <a:rPr lang="en-US" altLang="en-US" dirty="0"/>
            </a:br>
            <a:r>
              <a:rPr lang="en-US" altLang="en-US" dirty="0"/>
              <a:t>- D answers, asserting the defense of lack of PJ and joins a counterclaim for his own damages in the brawl</a:t>
            </a:r>
            <a:br>
              <a:rPr lang="en-US" altLang="en-US" dirty="0"/>
            </a:br>
            <a:br>
              <a:rPr lang="en-US" altLang="en-US" dirty="0"/>
            </a:br>
            <a:r>
              <a:rPr lang="en-US" altLang="en-US" dirty="0"/>
              <a:t>- P argues that D has waived defense of PJ by counterclaiming - result? </a:t>
            </a:r>
          </a:p>
        </p:txBody>
      </p:sp>
    </p:spTree>
    <p:extLst>
      <p:ext uri="{BB962C8B-B14F-4D97-AF65-F5344CB8AC3E}">
        <p14:creationId xmlns:p14="http://schemas.microsoft.com/office/powerpoint/2010/main" val="178529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905000" y="274638"/>
            <a:ext cx="8305800" cy="6278562"/>
          </a:xfrm>
        </p:spPr>
        <p:txBody>
          <a:bodyPr/>
          <a:lstStyle/>
          <a:p>
            <a:pPr algn="l"/>
            <a:r>
              <a:rPr lang="en-US" altLang="en-US"/>
              <a:t>12(b): "No defense or objection is waived by joining it with one or more other defenses or objections in a responsive pleading or in a motion"</a:t>
            </a:r>
          </a:p>
        </p:txBody>
      </p:sp>
    </p:spTree>
    <p:extLst>
      <p:ext uri="{BB962C8B-B14F-4D97-AF65-F5344CB8AC3E}">
        <p14:creationId xmlns:p14="http://schemas.microsoft.com/office/powerpoint/2010/main" val="1342816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30823" y="246185"/>
            <a:ext cx="9779977" cy="6230815"/>
          </a:xfrm>
        </p:spPr>
        <p:txBody>
          <a:bodyPr rtlCol="0">
            <a:normAutofit fontScale="90000"/>
          </a:bodyPr>
          <a:lstStyle/>
          <a:p>
            <a:pPr>
              <a:defRPr/>
            </a:pPr>
            <a:r>
              <a:rPr lang="en-US" altLang="en-US" b="1" dirty="0"/>
              <a:t> </a:t>
            </a:r>
            <a:br>
              <a:rPr lang="en-US" altLang="en-US" dirty="0"/>
            </a:br>
            <a:r>
              <a:rPr lang="en-US" altLang="en-US" dirty="0"/>
              <a:t>- P sues D (within the statute of limitations) for breach of contract</a:t>
            </a:r>
            <a:br>
              <a:rPr lang="en-US" altLang="en-US" dirty="0"/>
            </a:br>
            <a:br>
              <a:rPr lang="en-US" altLang="en-US" dirty="0"/>
            </a:br>
            <a:r>
              <a:rPr lang="en-US" altLang="en-US" dirty="0"/>
              <a:t>- after the statute of limitations had passed, P amends his complaint to include a new theory of liability – promissory estoppel (which does not require a contract)</a:t>
            </a:r>
            <a:br>
              <a:rPr lang="en-US" altLang="en-US" dirty="0"/>
            </a:br>
            <a:br>
              <a:rPr lang="en-US" altLang="en-US" dirty="0"/>
            </a:br>
            <a:r>
              <a:rPr lang="en-US" altLang="en-US" dirty="0"/>
              <a:t>- is P’s action for promissory estoppel time barred?</a:t>
            </a:r>
          </a:p>
        </p:txBody>
      </p:sp>
    </p:spTree>
    <p:extLst>
      <p:ext uri="{BB962C8B-B14F-4D97-AF65-F5344CB8AC3E}">
        <p14:creationId xmlns:p14="http://schemas.microsoft.com/office/powerpoint/2010/main" val="35039617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3009900" y="1063626"/>
            <a:ext cx="6172200" cy="4537075"/>
          </a:xfrm>
        </p:spPr>
        <p:txBody>
          <a:bodyPr/>
          <a:lstStyle/>
          <a:p>
            <a:pPr eaLnBrk="1" hangingPunct="1"/>
            <a:r>
              <a:rPr lang="en-US" altLang="en-US"/>
              <a:t>impleaders</a:t>
            </a:r>
            <a:br>
              <a:rPr lang="en-US" altLang="en-US"/>
            </a:br>
            <a:br>
              <a:rPr lang="en-US" altLang="en-US"/>
            </a:br>
            <a:r>
              <a:rPr lang="en-US" altLang="en-US"/>
              <a:t>also known as</a:t>
            </a:r>
            <a:br>
              <a:rPr lang="en-US" altLang="en-US"/>
            </a:br>
            <a:br>
              <a:rPr lang="en-US" altLang="en-US"/>
            </a:br>
            <a:r>
              <a:rPr lang="en-US" altLang="en-US"/>
              <a:t>third party complaints</a:t>
            </a:r>
            <a:br>
              <a:rPr lang="en-US" altLang="en-US"/>
            </a:br>
            <a:br>
              <a:rPr lang="en-US" altLang="en-US"/>
            </a:br>
            <a:endParaRPr lang="en-US" altLang="en-US"/>
          </a:p>
        </p:txBody>
      </p:sp>
    </p:spTree>
    <p:extLst>
      <p:ext uri="{BB962C8B-B14F-4D97-AF65-F5344CB8AC3E}">
        <p14:creationId xmlns:p14="http://schemas.microsoft.com/office/powerpoint/2010/main" val="2083058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1063626"/>
            <a:ext cx="8610600" cy="4765675"/>
          </a:xfrm>
        </p:spPr>
        <p:txBody>
          <a:bodyPr rtlCol="0">
            <a:normAutofit fontScale="90000"/>
          </a:bodyPr>
          <a:lstStyle/>
          <a:p>
            <a:pPr>
              <a:defRPr/>
            </a:pPr>
            <a:r>
              <a:rPr lang="en-US" dirty="0"/>
              <a:t>Rule 14. Third-Party Practice</a:t>
            </a:r>
            <a:br>
              <a:rPr lang="en-US" dirty="0"/>
            </a:br>
            <a:br>
              <a:rPr lang="en-US" dirty="0"/>
            </a:br>
            <a:r>
              <a:rPr lang="en-US" dirty="0"/>
              <a:t>(a) When a Defending Party May Bring in a Third Party.</a:t>
            </a:r>
            <a:br>
              <a:rPr lang="en-US" dirty="0"/>
            </a:br>
            <a:r>
              <a:rPr lang="en-US" dirty="0"/>
              <a:t>    (1) Timing of the Summons and Complaint.  A defending party may, as third-party plaintiff, serve a summons and complaint on a nonparty who is or may be liable to it for all or part of the claim against it. </a:t>
            </a:r>
          </a:p>
        </p:txBody>
      </p:sp>
    </p:spTree>
    <p:extLst>
      <p:ext uri="{BB962C8B-B14F-4D97-AF65-F5344CB8AC3E}">
        <p14:creationId xmlns:p14="http://schemas.microsoft.com/office/powerpoint/2010/main" val="34359589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752600" y="1063626"/>
            <a:ext cx="8763000" cy="5051425"/>
          </a:xfrm>
        </p:spPr>
        <p:txBody>
          <a:bodyPr>
            <a:normAutofit fontScale="90000"/>
          </a:bodyPr>
          <a:lstStyle/>
          <a:p>
            <a:pPr algn="l" eaLnBrk="1" hangingPunct="1"/>
            <a:r>
              <a:rPr lang="en-US" altLang="en-US" sz="3200"/>
              <a:t> (2) Third-Party Defendant’s Claims and Defenses.  The person served with the summons and third-party complaint — the “third-party defendant”:</a:t>
            </a:r>
            <a:br>
              <a:rPr lang="en-US" altLang="en-US" sz="3200"/>
            </a:br>
            <a:r>
              <a:rPr lang="en-US" altLang="en-US" sz="3200"/>
              <a:t>        (A) must assert any defense against the third party plaintiff’s claim under Rule 12;</a:t>
            </a:r>
            <a:br>
              <a:rPr lang="en-US" altLang="en-US" sz="3200"/>
            </a:br>
            <a:r>
              <a:rPr lang="en-US" altLang="en-US" sz="3200"/>
              <a:t>        (B) must assert any counterclaim against the third-party plaintiff under Rule 13(a), and may assert any counterclaim against the third-party plaintiff under Rule 13(b) or any crossclaim against another third-party defendant under Rule 13(g);</a:t>
            </a:r>
            <a:br>
              <a:rPr lang="en-US" altLang="en-US" sz="3200"/>
            </a:br>
            <a:r>
              <a:rPr lang="en-US" altLang="en-US" sz="3200"/>
              <a:t>        (C) may assert against the plaintiff any defense that the third-party plaintiff has to the plaintiff’s claim; and…</a:t>
            </a:r>
            <a:br>
              <a:rPr lang="en-US" altLang="en-US" sz="3200"/>
            </a:br>
            <a:endParaRPr lang="en-US" altLang="en-US" sz="3200"/>
          </a:p>
        </p:txBody>
      </p:sp>
    </p:spTree>
    <p:extLst>
      <p:ext uri="{BB962C8B-B14F-4D97-AF65-F5344CB8AC3E}">
        <p14:creationId xmlns:p14="http://schemas.microsoft.com/office/powerpoint/2010/main" val="1208957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902677" y="1104901"/>
            <a:ext cx="10503877" cy="4606925"/>
          </a:xfrm>
        </p:spPr>
        <p:txBody>
          <a:bodyPr>
            <a:normAutofit fontScale="90000"/>
          </a:bodyPr>
          <a:lstStyle/>
          <a:p>
            <a:pPr algn="l" eaLnBrk="1" hangingPunct="1"/>
            <a:r>
              <a:rPr lang="en-US" altLang="en-US" sz="3600" dirty="0"/>
              <a:t>P, Z, and X are in a barroom brawl</a:t>
            </a:r>
            <a:br>
              <a:rPr lang="en-US" altLang="en-US" sz="3600" dirty="0"/>
            </a:br>
            <a:br>
              <a:rPr lang="en-US" altLang="en-US" sz="3600" dirty="0"/>
            </a:br>
            <a:r>
              <a:rPr lang="en-US" altLang="en-US" sz="3600" dirty="0"/>
              <a:t>P sues Y, Z’s employer on the ground that Z’s battery was committed in the course of employment</a:t>
            </a:r>
            <a:br>
              <a:rPr lang="en-US" altLang="en-US" sz="3600" dirty="0"/>
            </a:br>
            <a:br>
              <a:rPr lang="en-US" altLang="en-US" sz="3600" dirty="0"/>
            </a:br>
            <a:r>
              <a:rPr lang="en-US" altLang="en-US" sz="3600" dirty="0"/>
              <a:t>May Y implead Z?</a:t>
            </a:r>
            <a:br>
              <a:rPr lang="en-US" altLang="en-US" sz="3600" dirty="0"/>
            </a:br>
            <a:br>
              <a:rPr lang="en-US" altLang="en-US" sz="3600" dirty="0"/>
            </a:br>
            <a:r>
              <a:rPr lang="en-US" altLang="en-US" sz="3600" dirty="0"/>
              <a:t>May Y implead its insurer I?</a:t>
            </a:r>
            <a:br>
              <a:rPr lang="en-US" altLang="en-US" sz="3600" dirty="0"/>
            </a:br>
            <a:br>
              <a:rPr lang="en-US" altLang="en-US" sz="3600" dirty="0"/>
            </a:br>
            <a:r>
              <a:rPr lang="en-US" altLang="en-US" sz="3600" dirty="0"/>
              <a:t>If P sues Z, may Z implead X?</a:t>
            </a:r>
            <a:br>
              <a:rPr lang="en-US" altLang="en-US" sz="3600" dirty="0"/>
            </a:br>
            <a:endParaRPr lang="en-US" altLang="en-US" sz="3600" dirty="0"/>
          </a:p>
        </p:txBody>
      </p:sp>
    </p:spTree>
    <p:extLst>
      <p:ext uri="{BB962C8B-B14F-4D97-AF65-F5344CB8AC3E}">
        <p14:creationId xmlns:p14="http://schemas.microsoft.com/office/powerpoint/2010/main" val="39305170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524000" y="0"/>
            <a:ext cx="9144000" cy="6858000"/>
          </a:xfrm>
        </p:spPr>
        <p:txBody>
          <a:bodyPr/>
          <a:lstStyle/>
          <a:p>
            <a:pPr algn="l" eaLnBrk="1" hangingPunct="1"/>
            <a:r>
              <a:rPr lang="en-US" altLang="en-US" sz="3200"/>
              <a:t>14(a)(2) </a:t>
            </a:r>
            <a:br>
              <a:rPr lang="en-US" altLang="en-US" sz="3200"/>
            </a:br>
            <a:r>
              <a:rPr lang="en-US" altLang="en-US" sz="3200"/>
              <a:t>              (D) may also assert against the plaintiff any claim arising out of the transaction or occurrence that is the subject matter of the plaintiff’s claim against the third-party plaintiff.</a:t>
            </a:r>
            <a:br>
              <a:rPr lang="en-US" altLang="en-US" sz="3200"/>
            </a:br>
            <a:r>
              <a:rPr lang="en-US" altLang="en-US" sz="3200"/>
              <a:t>    (3) Plaintiff’s Claims Against a Third-Party Defendant.  The plaintiff may assert against the third-party defendant any claim arising out of the transaction or occurrence that is the subject matter of the plaintiff’s claim against the third-party plaintiff. </a:t>
            </a:r>
          </a:p>
        </p:txBody>
      </p:sp>
    </p:spTree>
    <p:extLst>
      <p:ext uri="{BB962C8B-B14F-4D97-AF65-F5344CB8AC3E}">
        <p14:creationId xmlns:p14="http://schemas.microsoft.com/office/powerpoint/2010/main" val="14954071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316523" y="246186"/>
            <a:ext cx="11523785" cy="6236676"/>
          </a:xfrm>
        </p:spPr>
        <p:txBody>
          <a:bodyPr>
            <a:normAutofit/>
          </a:bodyPr>
          <a:lstStyle/>
          <a:p>
            <a:pPr algn="l" eaLnBrk="1" hangingPunct="1"/>
            <a:r>
              <a:rPr lang="en-US" altLang="en-US" sz="3600" dirty="0"/>
              <a:t>- X, employee of D, gets in car accident with P</a:t>
            </a:r>
            <a:br>
              <a:rPr lang="en-US" altLang="en-US" sz="3600" dirty="0"/>
            </a:br>
            <a:r>
              <a:rPr lang="en-US" altLang="en-US" sz="3600" dirty="0"/>
              <a:t>- P sues D in D.N.J. under theory of </a:t>
            </a:r>
            <a:r>
              <a:rPr lang="en-US" altLang="en-US" sz="3600" dirty="0" err="1"/>
              <a:t>respondeat</a:t>
            </a:r>
            <a:r>
              <a:rPr lang="en-US" altLang="en-US" sz="3600" dirty="0"/>
              <a:t> superior</a:t>
            </a:r>
            <a:br>
              <a:rPr lang="en-US" altLang="en-US" sz="3600" dirty="0"/>
            </a:br>
            <a:r>
              <a:rPr lang="en-US" altLang="en-US" sz="3600" dirty="0"/>
              <a:t>- D impleads X for indemnification</a:t>
            </a:r>
            <a:br>
              <a:rPr lang="en-US" altLang="en-US" sz="3600" dirty="0"/>
            </a:br>
            <a:r>
              <a:rPr lang="en-US" altLang="en-US" sz="3600" dirty="0"/>
              <a:t>- may/must X join an action against P for X’s damages in the car accident? </a:t>
            </a:r>
            <a:br>
              <a:rPr lang="en-US" altLang="en-US" sz="3600" dirty="0"/>
            </a:br>
            <a:r>
              <a:rPr lang="en-US" altLang="en-US" sz="3600"/>
              <a:t>- </a:t>
            </a:r>
            <a:r>
              <a:rPr lang="en-US" altLang="en-US" sz="3600" dirty="0"/>
              <a:t>i</a:t>
            </a:r>
            <a:r>
              <a:rPr lang="en-US" altLang="en-US" sz="3600"/>
              <a:t>f </a:t>
            </a:r>
            <a:r>
              <a:rPr lang="en-US" altLang="en-US" sz="3600" dirty="0"/>
              <a:t>X does not bring an action against P concerning the car accident, may X bring an action against P for P’s breach of a contract to mow X’s lawn?</a:t>
            </a:r>
            <a:br>
              <a:rPr lang="en-US" altLang="en-US" sz="3600" dirty="0"/>
            </a:br>
            <a:endParaRPr lang="en-US" altLang="en-US" sz="3600" dirty="0"/>
          </a:p>
        </p:txBody>
      </p:sp>
    </p:spTree>
    <p:extLst>
      <p:ext uri="{BB962C8B-B14F-4D97-AF65-F5344CB8AC3E}">
        <p14:creationId xmlns:p14="http://schemas.microsoft.com/office/powerpoint/2010/main" val="16127951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316523" y="246186"/>
            <a:ext cx="11523785" cy="6236676"/>
          </a:xfrm>
        </p:spPr>
        <p:txBody>
          <a:bodyPr>
            <a:normAutofit/>
          </a:bodyPr>
          <a:lstStyle/>
          <a:p>
            <a:pPr algn="l" eaLnBrk="1" hangingPunct="1"/>
            <a:r>
              <a:rPr lang="en-US" altLang="en-US" sz="3600" dirty="0"/>
              <a:t>- X, employee of D, gets in car accident with P</a:t>
            </a:r>
            <a:br>
              <a:rPr lang="en-US" altLang="en-US" sz="3600" dirty="0"/>
            </a:br>
            <a:r>
              <a:rPr lang="en-US" altLang="en-US" sz="3600" dirty="0"/>
              <a:t>- P sues D under theory of </a:t>
            </a:r>
            <a:r>
              <a:rPr lang="en-US" altLang="en-US" sz="3600" dirty="0" err="1"/>
              <a:t>respondeat</a:t>
            </a:r>
            <a:r>
              <a:rPr lang="en-US" altLang="en-US" sz="3600" dirty="0"/>
              <a:t> superior</a:t>
            </a:r>
            <a:br>
              <a:rPr lang="en-US" altLang="en-US" sz="3600" dirty="0"/>
            </a:br>
            <a:r>
              <a:rPr lang="en-US" altLang="en-US" sz="3600" dirty="0"/>
              <a:t>- D impleads X for indemnification</a:t>
            </a:r>
            <a:br>
              <a:rPr lang="en-US" altLang="en-US" sz="3600" dirty="0"/>
            </a:br>
            <a:r>
              <a:rPr lang="en-US" altLang="en-US" sz="3600" dirty="0"/>
              <a:t>- May X bring an action against P for X’s damages in the car accident? </a:t>
            </a:r>
            <a:br>
              <a:rPr lang="en-US" altLang="en-US" sz="3600" dirty="0"/>
            </a:br>
            <a:r>
              <a:rPr lang="en-US" altLang="en-US" sz="3600" dirty="0"/>
              <a:t>- Must he?</a:t>
            </a:r>
            <a:br>
              <a:rPr lang="en-US" altLang="en-US" sz="3600" dirty="0"/>
            </a:br>
            <a:r>
              <a:rPr lang="en-US" altLang="en-US" sz="3600" dirty="0"/>
              <a:t>- If X does not bring an action against P concerning the car accident, may X bring an action against P for P’s breach of a contract to mow X’s lawn?</a:t>
            </a:r>
            <a:br>
              <a:rPr lang="en-US" altLang="en-US" sz="3600" dirty="0"/>
            </a:br>
            <a:endParaRPr lang="en-US" altLang="en-US" sz="3600" dirty="0"/>
          </a:p>
        </p:txBody>
      </p:sp>
    </p:spTree>
    <p:extLst>
      <p:ext uri="{BB962C8B-B14F-4D97-AF65-F5344CB8AC3E}">
        <p14:creationId xmlns:p14="http://schemas.microsoft.com/office/powerpoint/2010/main" val="34647948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2895600" y="1063626"/>
            <a:ext cx="6286500" cy="4594225"/>
          </a:xfrm>
        </p:spPr>
        <p:txBody>
          <a:bodyPr/>
          <a:lstStyle/>
          <a:p>
            <a:pPr eaLnBrk="1" hangingPunct="1"/>
            <a:r>
              <a:rPr lang="en-US" altLang="en-US"/>
              <a:t>intersection between joinder rules and</a:t>
            </a:r>
            <a:br>
              <a:rPr lang="en-US" altLang="en-US"/>
            </a:br>
            <a:br>
              <a:rPr lang="en-US" altLang="en-US"/>
            </a:br>
            <a:r>
              <a:rPr lang="en-US" altLang="en-US"/>
              <a:t>PJ and venue</a:t>
            </a:r>
          </a:p>
        </p:txBody>
      </p:sp>
    </p:spTree>
    <p:extLst>
      <p:ext uri="{BB962C8B-B14F-4D97-AF65-F5344CB8AC3E}">
        <p14:creationId xmlns:p14="http://schemas.microsoft.com/office/powerpoint/2010/main" val="7966201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895600" y="1063626"/>
            <a:ext cx="6286500" cy="4765675"/>
          </a:xfrm>
        </p:spPr>
        <p:txBody>
          <a:bodyPr>
            <a:normAutofit fontScale="90000"/>
          </a:bodyPr>
          <a:lstStyle/>
          <a:p>
            <a:pPr eaLnBrk="1" hangingPunct="1"/>
            <a:r>
              <a:rPr lang="en-US" altLang="en-US"/>
              <a:t>causes of actions joined under 18(a) by plaintiffs against defendants</a:t>
            </a:r>
            <a:br>
              <a:rPr lang="en-US" altLang="en-US"/>
            </a:br>
            <a:br>
              <a:rPr lang="en-US" altLang="en-US"/>
            </a:br>
            <a:r>
              <a:rPr lang="en-US" altLang="en-US"/>
              <a:t>each must satisfy venue statute and there must be PJ over the defendants for each</a:t>
            </a:r>
          </a:p>
        </p:txBody>
      </p:sp>
    </p:spTree>
    <p:extLst>
      <p:ext uri="{BB962C8B-B14F-4D97-AF65-F5344CB8AC3E}">
        <p14:creationId xmlns:p14="http://schemas.microsoft.com/office/powerpoint/2010/main" val="25174311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2838450" y="1063626"/>
            <a:ext cx="6343650" cy="4594225"/>
          </a:xfrm>
        </p:spPr>
        <p:txBody>
          <a:bodyPr>
            <a:normAutofit fontScale="90000"/>
          </a:bodyPr>
          <a:lstStyle/>
          <a:p>
            <a:pPr eaLnBrk="1" hangingPunct="1"/>
            <a:r>
              <a:rPr lang="en-US" altLang="en-US" dirty="0"/>
              <a:t>joinder of defendants under R 20</a:t>
            </a:r>
            <a:br>
              <a:rPr lang="en-US" altLang="en-US" dirty="0"/>
            </a:br>
            <a:br>
              <a:rPr lang="en-US" altLang="en-US" dirty="0"/>
            </a:br>
            <a:r>
              <a:rPr lang="en-US" altLang="en-US" dirty="0"/>
              <a:t>there must be PJ over each defendant, the venue statute must be satisfied with respect to all defendants</a:t>
            </a:r>
          </a:p>
        </p:txBody>
      </p:sp>
    </p:spTree>
    <p:extLst>
      <p:ext uri="{BB962C8B-B14F-4D97-AF65-F5344CB8AC3E}">
        <p14:creationId xmlns:p14="http://schemas.microsoft.com/office/powerpoint/2010/main" val="1423081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615" y="365125"/>
            <a:ext cx="10533185" cy="5730875"/>
          </a:xfrm>
        </p:spPr>
        <p:txBody>
          <a:bodyPr/>
          <a:lstStyle/>
          <a:p>
            <a:r>
              <a:rPr lang="en-US" dirty="0"/>
              <a:t>complex litigation</a:t>
            </a:r>
            <a:br>
              <a:rPr lang="en-US" dirty="0"/>
            </a:br>
            <a:br>
              <a:rPr lang="en-US" dirty="0"/>
            </a:br>
            <a:r>
              <a:rPr lang="en-US" dirty="0"/>
              <a:t>joinder of parties and causes of action</a:t>
            </a:r>
          </a:p>
        </p:txBody>
      </p:sp>
    </p:spTree>
    <p:extLst>
      <p:ext uri="{BB962C8B-B14F-4D97-AF65-F5344CB8AC3E}">
        <p14:creationId xmlns:p14="http://schemas.microsoft.com/office/powerpoint/2010/main" val="18459355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2952750" y="1063626"/>
            <a:ext cx="6229350" cy="4651375"/>
          </a:xfrm>
        </p:spPr>
        <p:txBody>
          <a:bodyPr>
            <a:normAutofit fontScale="90000"/>
          </a:bodyPr>
          <a:lstStyle/>
          <a:p>
            <a:pPr eaLnBrk="1" hangingPunct="1"/>
            <a:r>
              <a:rPr lang="en-US" altLang="en-US" dirty="0"/>
              <a:t>compulsory counterclaims by defendants against plaintiffs</a:t>
            </a:r>
            <a:br>
              <a:rPr lang="en-US" altLang="en-US" dirty="0"/>
            </a:br>
            <a:br>
              <a:rPr lang="en-US" altLang="en-US" dirty="0"/>
            </a:br>
            <a:r>
              <a:rPr lang="en-US" altLang="en-US" dirty="0"/>
              <a:t>PJ is considered satisfied (or waived)</a:t>
            </a:r>
            <a:br>
              <a:rPr lang="en-US" altLang="en-US" dirty="0"/>
            </a:br>
            <a:r>
              <a:rPr lang="en-US" altLang="en-US" dirty="0"/>
              <a:t>venue statute need not be satisfied</a:t>
            </a:r>
          </a:p>
        </p:txBody>
      </p:sp>
    </p:spTree>
    <p:extLst>
      <p:ext uri="{BB962C8B-B14F-4D97-AF65-F5344CB8AC3E}">
        <p14:creationId xmlns:p14="http://schemas.microsoft.com/office/powerpoint/2010/main" val="14097986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2057400" y="1063626"/>
            <a:ext cx="8229600" cy="4937125"/>
          </a:xfrm>
        </p:spPr>
        <p:txBody>
          <a:bodyPr/>
          <a:lstStyle/>
          <a:p>
            <a:pPr eaLnBrk="1" hangingPunct="1"/>
            <a:r>
              <a:rPr lang="en-US" altLang="en-US" dirty="0"/>
              <a:t>Permissive counterclaims by defendants against plaintiffs</a:t>
            </a:r>
            <a:br>
              <a:rPr lang="en-US" altLang="en-US" dirty="0"/>
            </a:br>
            <a:br>
              <a:rPr lang="en-US" altLang="en-US" dirty="0"/>
            </a:br>
            <a:r>
              <a:rPr lang="en-US" altLang="en-US" dirty="0"/>
              <a:t>majority view is PJ is considered satisfied (or waived)</a:t>
            </a:r>
            <a:br>
              <a:rPr lang="en-US" altLang="en-US" dirty="0"/>
            </a:br>
            <a:r>
              <a:rPr lang="en-US" altLang="en-US" dirty="0"/>
              <a:t> majority view is venue statute need not be satisfied</a:t>
            </a:r>
          </a:p>
        </p:txBody>
      </p:sp>
    </p:spTree>
    <p:extLst>
      <p:ext uri="{BB962C8B-B14F-4D97-AF65-F5344CB8AC3E}">
        <p14:creationId xmlns:p14="http://schemas.microsoft.com/office/powerpoint/2010/main" val="19046678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895600" y="1063626"/>
            <a:ext cx="6286500" cy="4765675"/>
          </a:xfrm>
        </p:spPr>
        <p:txBody>
          <a:bodyPr/>
          <a:lstStyle/>
          <a:p>
            <a:pPr eaLnBrk="1" hangingPunct="1"/>
            <a:r>
              <a:rPr lang="en-US" altLang="en-US"/>
              <a:t>necessary parties</a:t>
            </a:r>
          </a:p>
        </p:txBody>
      </p:sp>
    </p:spTree>
    <p:extLst>
      <p:ext uri="{BB962C8B-B14F-4D97-AF65-F5344CB8AC3E}">
        <p14:creationId xmlns:p14="http://schemas.microsoft.com/office/powerpoint/2010/main" val="32618603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1066800"/>
            <a:ext cx="9067800" cy="4800600"/>
          </a:xfrm>
        </p:spPr>
        <p:txBody>
          <a:bodyPr>
            <a:normAutofit fontScale="90000"/>
          </a:bodyPr>
          <a:lstStyle/>
          <a:p>
            <a:pPr algn="l" eaLnBrk="1" hangingPunct="1"/>
            <a:r>
              <a:rPr lang="en-US" altLang="en-US" sz="2400" b="1"/>
              <a:t>Rule 19. Required Joinder of Parties</a:t>
            </a:r>
            <a:br>
              <a:rPr lang="en-US" altLang="en-US" sz="2400" b="1"/>
            </a:br>
            <a:br>
              <a:rPr lang="en-US" altLang="en-US" sz="2400" b="1"/>
            </a:br>
            <a:r>
              <a:rPr lang="en-US" altLang="en-US" sz="2400"/>
              <a:t>(a) Persons Required to Be Joined if Feasible.</a:t>
            </a:r>
            <a:br>
              <a:rPr lang="en-US" altLang="en-US" sz="2400"/>
            </a:br>
            <a:r>
              <a:rPr lang="en-US" altLang="en-US" sz="2400"/>
              <a:t>    (1) Required Party.  A person who is subject to service of process and whose joinder will not deprive the court of subject-matter jurisdiction must be joined as a party if:</a:t>
            </a:r>
            <a:br>
              <a:rPr lang="en-US" altLang="en-US" sz="2400"/>
            </a:br>
            <a:r>
              <a:rPr lang="en-US" altLang="en-US" sz="2400"/>
              <a:t>        (A) in that person’s absence, the court cannot accord complete relief among existing parties; or</a:t>
            </a:r>
            <a:br>
              <a:rPr lang="en-US" altLang="en-US" sz="2400"/>
            </a:br>
            <a:r>
              <a:rPr lang="en-US" altLang="en-US" sz="2400"/>
              <a:t>        (B) that person claims an interest relating to the subject of the action and is so situated that disposing of the action in the person’s absence may:</a:t>
            </a:r>
            <a:br>
              <a:rPr lang="en-US" altLang="en-US" sz="2400"/>
            </a:br>
            <a:r>
              <a:rPr lang="en-US" altLang="en-US" sz="2400"/>
              <a:t>            (i) as a practical matter impair or impede the person’s ability to protect the interest; or</a:t>
            </a:r>
            <a:br>
              <a:rPr lang="en-US" altLang="en-US" sz="2400"/>
            </a:br>
            <a:r>
              <a:rPr lang="en-US" altLang="en-US" sz="2400"/>
              <a:t>            (ii) leave an existing party subject to a substantial risk of incurring double, multiple, or otherwise inconsistent obligations because of the interest.</a:t>
            </a:r>
            <a:br>
              <a:rPr lang="en-US" altLang="en-US" sz="2400"/>
            </a:br>
            <a:endParaRPr lang="en-US" altLang="en-US" sz="2400"/>
          </a:p>
        </p:txBody>
      </p:sp>
    </p:spTree>
    <p:extLst>
      <p:ext uri="{BB962C8B-B14F-4D97-AF65-F5344CB8AC3E}">
        <p14:creationId xmlns:p14="http://schemas.microsoft.com/office/powerpoint/2010/main" val="26878864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933576" y="1131888"/>
            <a:ext cx="8105775" cy="4552950"/>
          </a:xfrm>
        </p:spPr>
        <p:txBody>
          <a:bodyPr>
            <a:normAutofit fontScale="90000"/>
          </a:bodyPr>
          <a:lstStyle/>
          <a:p>
            <a:pPr eaLnBrk="1" hangingPunct="1"/>
            <a:r>
              <a:rPr lang="en-US" altLang="en-US"/>
              <a:t>P, D, and X are in an accident in which D runs into P’s and X’s car </a:t>
            </a:r>
            <a:br>
              <a:rPr lang="en-US" altLang="en-US"/>
            </a:br>
            <a:br>
              <a:rPr lang="en-US" altLang="en-US"/>
            </a:br>
            <a:r>
              <a:rPr lang="en-US" altLang="en-US"/>
              <a:t>P sues D for negligence</a:t>
            </a:r>
            <a:br>
              <a:rPr lang="en-US" altLang="en-US"/>
            </a:br>
            <a:br>
              <a:rPr lang="en-US" altLang="en-US"/>
            </a:br>
            <a:r>
              <a:rPr lang="en-US" altLang="en-US"/>
              <a:t>Is X a necessary party on the ground that a determination of D’s negligence in X’s absence will impair X’s ability to protect his interest?</a:t>
            </a:r>
          </a:p>
        </p:txBody>
      </p:sp>
    </p:spTree>
    <p:extLst>
      <p:ext uri="{BB962C8B-B14F-4D97-AF65-F5344CB8AC3E}">
        <p14:creationId xmlns:p14="http://schemas.microsoft.com/office/powerpoint/2010/main" val="38249852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925639" y="1063626"/>
            <a:ext cx="8664575" cy="4937125"/>
          </a:xfrm>
        </p:spPr>
        <p:txBody>
          <a:bodyPr>
            <a:normAutofit fontScale="90000"/>
          </a:bodyPr>
          <a:lstStyle/>
          <a:p>
            <a:pPr eaLnBrk="1" hangingPunct="1"/>
            <a:r>
              <a:rPr lang="en-US" altLang="en-US" sz="3600"/>
              <a:t>P, D, and X are in an accident in which D runs into P’s and X’s car </a:t>
            </a:r>
            <a:br>
              <a:rPr lang="en-US" altLang="en-US" sz="3600"/>
            </a:br>
            <a:br>
              <a:rPr lang="en-US" altLang="en-US" sz="3600"/>
            </a:br>
            <a:r>
              <a:rPr lang="en-US" altLang="en-US" sz="3600"/>
              <a:t>P sues D for negligence</a:t>
            </a:r>
            <a:br>
              <a:rPr lang="en-US" altLang="en-US" sz="3600"/>
            </a:br>
            <a:br>
              <a:rPr lang="en-US" altLang="en-US" sz="3600"/>
            </a:br>
            <a:r>
              <a:rPr lang="en-US" altLang="en-US" sz="3600"/>
              <a:t>D is determined to be not negligent</a:t>
            </a:r>
            <a:br>
              <a:rPr lang="en-US" altLang="en-US" sz="3600"/>
            </a:br>
            <a:br>
              <a:rPr lang="en-US" altLang="en-US" sz="3600"/>
            </a:br>
            <a:r>
              <a:rPr lang="en-US" altLang="en-US" sz="3600"/>
              <a:t>X then sues D for negligence</a:t>
            </a:r>
            <a:br>
              <a:rPr lang="en-US" altLang="en-US" sz="3600"/>
            </a:br>
            <a:br>
              <a:rPr lang="en-US" altLang="en-US" sz="3600"/>
            </a:br>
            <a:r>
              <a:rPr lang="en-US" altLang="en-US" sz="3600"/>
              <a:t>can D preclude X from relitigating the issue of D’s negligence?</a:t>
            </a:r>
            <a:br>
              <a:rPr lang="en-US" altLang="en-US" sz="3600"/>
            </a:br>
            <a:endParaRPr lang="en-US" altLang="en-US" sz="3600"/>
          </a:p>
        </p:txBody>
      </p:sp>
    </p:spTree>
    <p:extLst>
      <p:ext uri="{BB962C8B-B14F-4D97-AF65-F5344CB8AC3E}">
        <p14:creationId xmlns:p14="http://schemas.microsoft.com/office/powerpoint/2010/main" val="33884892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925638" y="1131888"/>
            <a:ext cx="8113712" cy="4659312"/>
          </a:xfrm>
        </p:spPr>
        <p:txBody>
          <a:bodyPr>
            <a:normAutofit fontScale="90000"/>
          </a:bodyPr>
          <a:lstStyle/>
          <a:p>
            <a:pPr eaLnBrk="1" hangingPunct="1"/>
            <a:r>
              <a:rPr lang="en-US" altLang="en-US" sz="3600"/>
              <a:t>P, D, and X are in an accident in which all three cars run into one another</a:t>
            </a:r>
            <a:br>
              <a:rPr lang="en-US" altLang="en-US" sz="3600"/>
            </a:br>
            <a:br>
              <a:rPr lang="en-US" altLang="en-US" sz="3600"/>
            </a:br>
            <a:r>
              <a:rPr lang="en-US" altLang="en-US" sz="3600"/>
              <a:t>P sues D for negligence</a:t>
            </a:r>
            <a:br>
              <a:rPr lang="en-US" altLang="en-US" sz="3600"/>
            </a:br>
            <a:br>
              <a:rPr lang="en-US" altLang="en-US" sz="3600"/>
            </a:br>
            <a:r>
              <a:rPr lang="en-US" altLang="en-US" sz="3600"/>
              <a:t>D is found not liable on the ground the P was contributorily negligent</a:t>
            </a:r>
            <a:br>
              <a:rPr lang="en-US" altLang="en-US" sz="3600"/>
            </a:br>
            <a:br>
              <a:rPr lang="en-US" altLang="en-US" sz="3600"/>
            </a:br>
            <a:r>
              <a:rPr lang="en-US" altLang="en-US" sz="3600"/>
              <a:t>P then sues X for negligence</a:t>
            </a:r>
            <a:br>
              <a:rPr lang="en-US" altLang="en-US" sz="3600"/>
            </a:br>
            <a:br>
              <a:rPr lang="en-US" altLang="en-US" sz="3600"/>
            </a:br>
            <a:r>
              <a:rPr lang="en-US" altLang="en-US" sz="3600"/>
              <a:t>Can X preclude P from relitigating the issue of P’s contributory negligence?</a:t>
            </a:r>
          </a:p>
        </p:txBody>
      </p:sp>
    </p:spTree>
    <p:extLst>
      <p:ext uri="{BB962C8B-B14F-4D97-AF65-F5344CB8AC3E}">
        <p14:creationId xmlns:p14="http://schemas.microsoft.com/office/powerpoint/2010/main" val="21032788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790700" y="1131888"/>
            <a:ext cx="8248650" cy="4481512"/>
          </a:xfrm>
        </p:spPr>
        <p:txBody>
          <a:bodyPr>
            <a:normAutofit fontScale="90000"/>
          </a:bodyPr>
          <a:lstStyle/>
          <a:p>
            <a:pPr eaLnBrk="1" hangingPunct="1"/>
            <a:r>
              <a:rPr lang="en-US" altLang="en-US" dirty="0"/>
              <a:t>P, D, and X are in an accident in which D runs into P’s and X’s car </a:t>
            </a:r>
            <a:br>
              <a:rPr lang="en-US" altLang="en-US" dirty="0"/>
            </a:br>
            <a:br>
              <a:rPr lang="en-US" altLang="en-US" dirty="0"/>
            </a:br>
            <a:r>
              <a:rPr lang="en-US" altLang="en-US" dirty="0"/>
              <a:t>P sues D for negligence</a:t>
            </a:r>
            <a:br>
              <a:rPr lang="en-US" altLang="en-US" dirty="0"/>
            </a:br>
            <a:br>
              <a:rPr lang="en-US" altLang="en-US" dirty="0"/>
            </a:br>
            <a:r>
              <a:rPr lang="en-US" altLang="en-US" dirty="0"/>
              <a:t>Is X a necessary party on the ground that, in X’s absence, D may be submitted to inconsistent obligations?</a:t>
            </a:r>
          </a:p>
        </p:txBody>
      </p:sp>
    </p:spTree>
    <p:extLst>
      <p:ext uri="{BB962C8B-B14F-4D97-AF65-F5344CB8AC3E}">
        <p14:creationId xmlns:p14="http://schemas.microsoft.com/office/powerpoint/2010/main" val="26523528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112108" y="1063626"/>
            <a:ext cx="9555892" cy="5021263"/>
          </a:xfrm>
        </p:spPr>
        <p:txBody>
          <a:bodyPr>
            <a:normAutofit fontScale="90000"/>
          </a:bodyPr>
          <a:lstStyle/>
          <a:p>
            <a:pPr eaLnBrk="1" hangingPunct="1"/>
            <a:r>
              <a:rPr lang="en-US" altLang="en-US" sz="3600" dirty="0"/>
              <a:t>P, D, and X are in an accident in which D runs into P’s and X’s car </a:t>
            </a:r>
            <a:br>
              <a:rPr lang="en-US" altLang="en-US" sz="3600" dirty="0"/>
            </a:br>
            <a:br>
              <a:rPr lang="en-US" altLang="en-US" sz="3600" dirty="0"/>
            </a:br>
            <a:r>
              <a:rPr lang="en-US" altLang="en-US" sz="3600" dirty="0"/>
              <a:t>P sues D for negligence</a:t>
            </a:r>
            <a:br>
              <a:rPr lang="en-US" altLang="en-US" sz="3600" dirty="0"/>
            </a:br>
            <a:br>
              <a:rPr lang="en-US" altLang="en-US" sz="3600" dirty="0"/>
            </a:br>
            <a:r>
              <a:rPr lang="en-US" altLang="en-US" sz="3600" dirty="0"/>
              <a:t>D is determined to be not negligent</a:t>
            </a:r>
            <a:br>
              <a:rPr lang="en-US" altLang="en-US" sz="3600" dirty="0"/>
            </a:br>
            <a:br>
              <a:rPr lang="en-US" altLang="en-US" sz="3600" dirty="0"/>
            </a:br>
            <a:r>
              <a:rPr lang="en-US" altLang="en-US" sz="3600" dirty="0"/>
              <a:t>D does not pay P any damages</a:t>
            </a:r>
            <a:br>
              <a:rPr lang="en-US" altLang="en-US" sz="3600" dirty="0"/>
            </a:br>
            <a:br>
              <a:rPr lang="en-US" altLang="en-US" sz="3600" dirty="0"/>
            </a:br>
            <a:r>
              <a:rPr lang="en-US" altLang="en-US" sz="3600" dirty="0"/>
              <a:t>X then sues D for negligence</a:t>
            </a:r>
            <a:br>
              <a:rPr lang="en-US" altLang="en-US" sz="3600" dirty="0"/>
            </a:br>
            <a:br>
              <a:rPr lang="en-US" altLang="en-US" sz="3600" dirty="0"/>
            </a:br>
            <a:r>
              <a:rPr lang="en-US" altLang="en-US" sz="3600" dirty="0"/>
              <a:t>D is determined to be negligent. </a:t>
            </a:r>
            <a:br>
              <a:rPr lang="en-US" altLang="en-US" sz="3600" dirty="0"/>
            </a:br>
            <a:br>
              <a:rPr lang="en-US" altLang="en-US" sz="3600" dirty="0"/>
            </a:br>
            <a:r>
              <a:rPr lang="en-US" altLang="en-US" sz="3600" dirty="0"/>
              <a:t>D pays X’s damages.</a:t>
            </a:r>
            <a:br>
              <a:rPr lang="en-US" altLang="en-US" sz="3600" dirty="0"/>
            </a:br>
            <a:endParaRPr lang="en-US" altLang="en-US" sz="3600" dirty="0"/>
          </a:p>
        </p:txBody>
      </p:sp>
    </p:spTree>
    <p:extLst>
      <p:ext uri="{BB962C8B-B14F-4D97-AF65-F5344CB8AC3E}">
        <p14:creationId xmlns:p14="http://schemas.microsoft.com/office/powerpoint/2010/main" val="21635921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879600" y="1131888"/>
            <a:ext cx="8159750" cy="4659312"/>
          </a:xfrm>
        </p:spPr>
        <p:txBody>
          <a:bodyPr>
            <a:normAutofit fontScale="90000"/>
          </a:bodyPr>
          <a:lstStyle/>
          <a:p>
            <a:pPr eaLnBrk="1" hangingPunct="1"/>
            <a:br>
              <a:rPr lang="en-US" altLang="en-US" dirty="0"/>
            </a:br>
            <a:r>
              <a:rPr lang="en-US" altLang="en-US" dirty="0"/>
              <a:t>A, B and C are in a brawl</a:t>
            </a:r>
            <a:br>
              <a:rPr lang="en-US" altLang="en-US" dirty="0"/>
            </a:br>
            <a:br>
              <a:rPr lang="en-US" altLang="en-US" dirty="0"/>
            </a:br>
            <a:r>
              <a:rPr lang="en-US" altLang="en-US" dirty="0"/>
              <a:t>A sues B for battery (but C really did it)</a:t>
            </a:r>
            <a:br>
              <a:rPr lang="en-US" altLang="en-US" dirty="0"/>
            </a:br>
            <a:br>
              <a:rPr lang="en-US" altLang="en-US" dirty="0"/>
            </a:br>
            <a:r>
              <a:rPr lang="en-US" altLang="en-US" dirty="0"/>
              <a:t>Is C a necessary party because he is essential for B’s defense?</a:t>
            </a:r>
          </a:p>
        </p:txBody>
      </p:sp>
    </p:spTree>
    <p:extLst>
      <p:ext uri="{BB962C8B-B14F-4D97-AF65-F5344CB8AC3E}">
        <p14:creationId xmlns:p14="http://schemas.microsoft.com/office/powerpoint/2010/main" val="2573570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676400" y="274638"/>
            <a:ext cx="8534400" cy="6202362"/>
          </a:xfrm>
        </p:spPr>
        <p:txBody>
          <a:bodyPr/>
          <a:lstStyle/>
          <a:p>
            <a:pPr eaLnBrk="1" hangingPunct="1"/>
            <a:r>
              <a:rPr lang="en-US" altLang="en-US" dirty="0"/>
              <a:t>two questions – </a:t>
            </a:r>
            <a:br>
              <a:rPr lang="en-US" altLang="en-US" dirty="0"/>
            </a:br>
            <a:r>
              <a:rPr lang="en-US" altLang="en-US" dirty="0"/>
              <a:t> </a:t>
            </a:r>
            <a:br>
              <a:rPr lang="en-US" altLang="en-US" dirty="0"/>
            </a:br>
            <a:r>
              <a:rPr lang="en-US" altLang="en-US" dirty="0"/>
              <a:t>1) are people already adversaries?</a:t>
            </a:r>
            <a:br>
              <a:rPr lang="en-US" altLang="en-US" dirty="0"/>
            </a:br>
            <a:r>
              <a:rPr lang="en-US" altLang="en-US" dirty="0"/>
              <a:t>2) does the cause of action concern the same transaction or occurrence as an action already being litigated?</a:t>
            </a:r>
            <a:br>
              <a:rPr lang="en-US" altLang="en-US" dirty="0"/>
            </a:br>
            <a:endParaRPr lang="en-US" altLang="en-US" dirty="0"/>
          </a:p>
        </p:txBody>
      </p:sp>
    </p:spTree>
    <p:extLst>
      <p:ext uri="{BB962C8B-B14F-4D97-AF65-F5344CB8AC3E}">
        <p14:creationId xmlns:p14="http://schemas.microsoft.com/office/powerpoint/2010/main" val="19576357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524000" y="1066800"/>
            <a:ext cx="9067800" cy="4800600"/>
          </a:xfrm>
        </p:spPr>
        <p:txBody>
          <a:bodyPr>
            <a:normAutofit fontScale="90000"/>
          </a:bodyPr>
          <a:lstStyle/>
          <a:p>
            <a:pPr algn="l" eaLnBrk="1" hangingPunct="1"/>
            <a:r>
              <a:rPr lang="en-US" altLang="en-US" sz="2400" b="1"/>
              <a:t>Rule 19. Required Joinder of Parties</a:t>
            </a:r>
            <a:br>
              <a:rPr lang="en-US" altLang="en-US" sz="2400" b="1"/>
            </a:br>
            <a:br>
              <a:rPr lang="en-US" altLang="en-US" sz="2400" b="1"/>
            </a:br>
            <a:r>
              <a:rPr lang="en-US" altLang="en-US" sz="2400"/>
              <a:t>(a) Persons Required to Be Joined if Feasible.</a:t>
            </a:r>
            <a:br>
              <a:rPr lang="en-US" altLang="en-US" sz="2400"/>
            </a:br>
            <a:r>
              <a:rPr lang="en-US" altLang="en-US" sz="2400"/>
              <a:t>    (1) Required Party.  A person who is subject to service of process and whose joinder will not deprive the court of subject-matter jurisdiction must be joined as a party if:</a:t>
            </a:r>
            <a:br>
              <a:rPr lang="en-US" altLang="en-US" sz="2400"/>
            </a:br>
            <a:r>
              <a:rPr lang="en-US" altLang="en-US" sz="2400"/>
              <a:t>        (A) </a:t>
            </a:r>
            <a:r>
              <a:rPr lang="en-US" altLang="en-US" sz="2400" b="1"/>
              <a:t>in that person’s absence, the court cannot accord complete relief among existing parties</a:t>
            </a:r>
            <a:r>
              <a:rPr lang="en-US" altLang="en-US" sz="2400"/>
              <a:t>; or</a:t>
            </a:r>
            <a:br>
              <a:rPr lang="en-US" altLang="en-US" sz="2400"/>
            </a:br>
            <a:r>
              <a:rPr lang="en-US" altLang="en-US" sz="2400"/>
              <a:t>        (B) that person claims an interest relating to the subject of the action and is so situated that disposing of the action in the person’s absence may:</a:t>
            </a:r>
            <a:br>
              <a:rPr lang="en-US" altLang="en-US" sz="2400"/>
            </a:br>
            <a:r>
              <a:rPr lang="en-US" altLang="en-US" sz="2400"/>
              <a:t>            (i) as a practical matter impair or impede the person’s ability to protect the interest; or</a:t>
            </a:r>
            <a:br>
              <a:rPr lang="en-US" altLang="en-US" sz="2400"/>
            </a:br>
            <a:r>
              <a:rPr lang="en-US" altLang="en-US" sz="2400"/>
              <a:t>            (ii) leave an existing party subject to a substantial risk of incurring double, multiple, or otherwise inconsistent obligations because of the interest.</a:t>
            </a:r>
            <a:br>
              <a:rPr lang="en-US" altLang="en-US" sz="2400"/>
            </a:br>
            <a:endParaRPr lang="en-US" altLang="en-US" sz="2400"/>
          </a:p>
        </p:txBody>
      </p:sp>
    </p:spTree>
    <p:extLst>
      <p:ext uri="{BB962C8B-B14F-4D97-AF65-F5344CB8AC3E}">
        <p14:creationId xmlns:p14="http://schemas.microsoft.com/office/powerpoint/2010/main" val="30066858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828800" y="1063626"/>
            <a:ext cx="8839200" cy="4708525"/>
          </a:xfrm>
        </p:spPr>
        <p:txBody>
          <a:bodyPr>
            <a:normAutofit fontScale="90000"/>
          </a:bodyPr>
          <a:lstStyle/>
          <a:p>
            <a:pPr eaLnBrk="1" hangingPunct="1"/>
            <a:r>
              <a:rPr lang="en-US" altLang="en-US" dirty="0"/>
              <a:t>- you are suing a corporation to have certain dividends declared in your name, but the majority of a board of directors has to sign on for that to happen</a:t>
            </a:r>
            <a:br>
              <a:rPr lang="en-US" altLang="en-US" dirty="0"/>
            </a:br>
            <a:r>
              <a:rPr lang="en-US" altLang="en-US" dirty="0"/>
              <a:t>- are the members of the board necessary parties?</a:t>
            </a:r>
            <a:br>
              <a:rPr lang="en-US" altLang="en-US" dirty="0"/>
            </a:br>
            <a:endParaRPr lang="en-US" altLang="en-US" dirty="0"/>
          </a:p>
        </p:txBody>
      </p:sp>
    </p:spTree>
    <p:extLst>
      <p:ext uri="{BB962C8B-B14F-4D97-AF65-F5344CB8AC3E}">
        <p14:creationId xmlns:p14="http://schemas.microsoft.com/office/powerpoint/2010/main" val="291537314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752600" y="1063626"/>
            <a:ext cx="8839200" cy="4708525"/>
          </a:xfrm>
        </p:spPr>
        <p:txBody>
          <a:bodyPr>
            <a:normAutofit fontScale="90000"/>
          </a:bodyPr>
          <a:lstStyle/>
          <a:p>
            <a:pPr eaLnBrk="1" hangingPunct="1"/>
            <a:r>
              <a:rPr lang="en-US" altLang="en-US" sz="4000" dirty="0"/>
              <a:t>P sues the D Corp. for product liability concerning a product that failed and is asking for $20k of damages</a:t>
            </a:r>
            <a:br>
              <a:rPr lang="en-US" altLang="en-US" sz="4000" dirty="0"/>
            </a:br>
            <a:br>
              <a:rPr lang="en-US" altLang="en-US" sz="4000" dirty="0"/>
            </a:br>
            <a:r>
              <a:rPr lang="en-US" altLang="en-US" sz="4000" dirty="0"/>
              <a:t>X and Y also bought D Corp. products that failed and each suffered $10k in damages</a:t>
            </a:r>
            <a:br>
              <a:rPr lang="en-US" altLang="en-US" sz="4000" dirty="0"/>
            </a:br>
            <a:br>
              <a:rPr lang="en-US" altLang="en-US" sz="4000" dirty="0"/>
            </a:br>
            <a:r>
              <a:rPr lang="en-US" altLang="en-US" sz="4000" dirty="0"/>
              <a:t>Any chance X and Y necessary parties?</a:t>
            </a:r>
            <a:br>
              <a:rPr lang="en-US" altLang="en-US" sz="4000" dirty="0"/>
            </a:br>
            <a:endParaRPr lang="en-US" altLang="en-US" sz="4000" dirty="0"/>
          </a:p>
        </p:txBody>
      </p:sp>
    </p:spTree>
    <p:extLst>
      <p:ext uri="{BB962C8B-B14F-4D97-AF65-F5344CB8AC3E}">
        <p14:creationId xmlns:p14="http://schemas.microsoft.com/office/powerpoint/2010/main" val="8573329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752600" y="1063626"/>
            <a:ext cx="8610600" cy="4651375"/>
          </a:xfrm>
        </p:spPr>
        <p:txBody>
          <a:bodyPr>
            <a:normAutofit fontScale="90000"/>
          </a:bodyPr>
          <a:lstStyle/>
          <a:p>
            <a:pPr algn="l" eaLnBrk="1" hangingPunct="1"/>
            <a:r>
              <a:rPr lang="en-US" altLang="en-US"/>
              <a:t>- water flows from D’s property down to P’s, flooding it</a:t>
            </a:r>
            <a:br>
              <a:rPr lang="en-US" altLang="en-US"/>
            </a:br>
            <a:r>
              <a:rPr lang="en-US" altLang="en-US"/>
              <a:t>- P sues D to erect a dam to protect P’s property</a:t>
            </a:r>
            <a:br>
              <a:rPr lang="en-US" altLang="en-US"/>
            </a:br>
            <a:r>
              <a:rPr lang="en-US" altLang="en-US"/>
              <a:t>- if the dam is erected X’s property, upstream from D’s will be flooded</a:t>
            </a:r>
            <a:br>
              <a:rPr lang="en-US" altLang="en-US"/>
            </a:br>
            <a:r>
              <a:rPr lang="en-US" altLang="en-US"/>
              <a:t>- Is X a necessary party?</a:t>
            </a:r>
            <a:br>
              <a:rPr lang="en-US" altLang="en-US"/>
            </a:br>
            <a:endParaRPr lang="en-US" altLang="en-US"/>
          </a:p>
        </p:txBody>
      </p:sp>
    </p:spTree>
    <p:extLst>
      <p:ext uri="{BB962C8B-B14F-4D97-AF65-F5344CB8AC3E}">
        <p14:creationId xmlns:p14="http://schemas.microsoft.com/office/powerpoint/2010/main" val="7713336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987550" y="1131888"/>
            <a:ext cx="8051800" cy="4597400"/>
          </a:xfrm>
        </p:spPr>
        <p:txBody>
          <a:bodyPr/>
          <a:lstStyle/>
          <a:p>
            <a:r>
              <a:rPr lang="en-US" altLang="en-US" dirty="0" err="1"/>
              <a:t>sublessee</a:t>
            </a:r>
            <a:r>
              <a:rPr lang="en-US" altLang="en-US" dirty="0"/>
              <a:t> sues lessee to alter property.</a:t>
            </a:r>
            <a:br>
              <a:rPr lang="en-US" altLang="en-US" dirty="0"/>
            </a:br>
            <a:br>
              <a:rPr lang="en-US" altLang="en-US" dirty="0"/>
            </a:br>
            <a:r>
              <a:rPr lang="en-US" altLang="en-US" dirty="0"/>
              <a:t>lessor, who must consent to change, is a necessary party. </a:t>
            </a:r>
            <a:br>
              <a:rPr lang="en-US" altLang="en-US" dirty="0"/>
            </a:br>
            <a:br>
              <a:rPr lang="en-US" altLang="en-US" dirty="0"/>
            </a:br>
            <a:r>
              <a:rPr lang="en-US" altLang="en-US" dirty="0"/>
              <a:t>why?</a:t>
            </a:r>
          </a:p>
        </p:txBody>
      </p:sp>
    </p:spTree>
    <p:extLst>
      <p:ext uri="{BB962C8B-B14F-4D97-AF65-F5344CB8AC3E}">
        <p14:creationId xmlns:p14="http://schemas.microsoft.com/office/powerpoint/2010/main" val="6038218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862138" y="1131889"/>
            <a:ext cx="8177212" cy="4562475"/>
          </a:xfrm>
        </p:spPr>
        <p:txBody>
          <a:bodyPr>
            <a:normAutofit fontScale="90000"/>
          </a:bodyPr>
          <a:lstStyle/>
          <a:p>
            <a:r>
              <a:rPr lang="en-US" altLang="en-US" dirty="0" err="1"/>
              <a:t>Glueck</a:t>
            </a:r>
            <a:r>
              <a:rPr lang="en-US" altLang="en-US" dirty="0"/>
              <a:t> sues Company to have Company reissue shares currently held by Haas in </a:t>
            </a:r>
            <a:r>
              <a:rPr lang="en-US" altLang="en-US" dirty="0" err="1"/>
              <a:t>Glueck</a:t>
            </a:r>
            <a:r>
              <a:rPr lang="en-US" altLang="en-US" dirty="0"/>
              <a:t> and Haas’s name</a:t>
            </a:r>
            <a:br>
              <a:rPr lang="en-US" altLang="en-US" dirty="0"/>
            </a:br>
            <a:br>
              <a:rPr lang="en-US" altLang="en-US" dirty="0"/>
            </a:br>
            <a:r>
              <a:rPr lang="en-US" altLang="en-US" dirty="0"/>
              <a:t>Haas (who thinks shares are all his) is a necessary party</a:t>
            </a:r>
            <a:br>
              <a:rPr lang="en-US" altLang="en-US" dirty="0"/>
            </a:br>
            <a:br>
              <a:rPr lang="en-US" altLang="en-US" dirty="0"/>
            </a:br>
            <a:r>
              <a:rPr lang="en-US" altLang="en-US" dirty="0"/>
              <a:t>why?</a:t>
            </a:r>
          </a:p>
        </p:txBody>
      </p:sp>
    </p:spTree>
    <p:extLst>
      <p:ext uri="{BB962C8B-B14F-4D97-AF65-F5344CB8AC3E}">
        <p14:creationId xmlns:p14="http://schemas.microsoft.com/office/powerpoint/2010/main" val="19178584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871664" y="1131889"/>
            <a:ext cx="8167687" cy="4543425"/>
          </a:xfrm>
        </p:spPr>
        <p:txBody>
          <a:bodyPr/>
          <a:lstStyle/>
          <a:p>
            <a:r>
              <a:rPr lang="en-US" altLang="en-US" dirty="0"/>
              <a:t>P claims a vase in D’s possession</a:t>
            </a:r>
            <a:br>
              <a:rPr lang="en-US" altLang="en-US" dirty="0"/>
            </a:br>
            <a:br>
              <a:rPr lang="en-US" altLang="en-US" dirty="0"/>
            </a:br>
            <a:r>
              <a:rPr lang="en-US" altLang="en-US" dirty="0"/>
              <a:t>X also claims the vase</a:t>
            </a:r>
            <a:br>
              <a:rPr lang="en-US" altLang="en-US" dirty="0"/>
            </a:br>
            <a:br>
              <a:rPr lang="en-US" altLang="en-US" dirty="0"/>
            </a:br>
            <a:r>
              <a:rPr lang="en-US" altLang="en-US" dirty="0"/>
              <a:t>X is a necessary party</a:t>
            </a:r>
            <a:br>
              <a:rPr lang="en-US" altLang="en-US" dirty="0"/>
            </a:br>
            <a:br>
              <a:rPr lang="en-US" altLang="en-US" dirty="0"/>
            </a:br>
            <a:r>
              <a:rPr lang="en-US" altLang="en-US" dirty="0"/>
              <a:t>why?</a:t>
            </a:r>
          </a:p>
        </p:txBody>
      </p:sp>
    </p:spTree>
    <p:extLst>
      <p:ext uri="{BB962C8B-B14F-4D97-AF65-F5344CB8AC3E}">
        <p14:creationId xmlns:p14="http://schemas.microsoft.com/office/powerpoint/2010/main" val="169820611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2057400" y="274638"/>
            <a:ext cx="8153400" cy="6126162"/>
          </a:xfrm>
        </p:spPr>
        <p:txBody>
          <a:bodyPr/>
          <a:lstStyle/>
          <a:p>
            <a:r>
              <a:rPr lang="en-US" altLang="en-US"/>
              <a:t>interpleader</a:t>
            </a:r>
          </a:p>
        </p:txBody>
      </p:sp>
    </p:spTree>
    <p:extLst>
      <p:ext uri="{BB962C8B-B14F-4D97-AF65-F5344CB8AC3E}">
        <p14:creationId xmlns:p14="http://schemas.microsoft.com/office/powerpoint/2010/main" val="397102263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676400" y="1063626"/>
            <a:ext cx="8610600" cy="4537075"/>
          </a:xfrm>
        </p:spPr>
        <p:txBody>
          <a:bodyPr/>
          <a:lstStyle/>
          <a:p>
            <a:pPr eaLnBrk="1" hangingPunct="1"/>
            <a:r>
              <a:rPr lang="en-US" altLang="en-US" dirty="0"/>
              <a:t>a purchaser of a debenture sues the issuer to assert alleged right to convert the debenture into stock</a:t>
            </a:r>
            <a:br>
              <a:rPr lang="en-US" altLang="en-US" dirty="0"/>
            </a:br>
            <a:br>
              <a:rPr lang="en-US" altLang="en-US" dirty="0"/>
            </a:br>
            <a:r>
              <a:rPr lang="en-US" altLang="en-US" dirty="0"/>
              <a:t>are the other owners of the debentures necessary parties?</a:t>
            </a:r>
            <a:br>
              <a:rPr lang="en-US" altLang="en-US" dirty="0"/>
            </a:br>
            <a:endParaRPr lang="en-US" altLang="en-US" dirty="0"/>
          </a:p>
        </p:txBody>
      </p:sp>
    </p:spTree>
    <p:extLst>
      <p:ext uri="{BB962C8B-B14F-4D97-AF65-F5344CB8AC3E}">
        <p14:creationId xmlns:p14="http://schemas.microsoft.com/office/powerpoint/2010/main" val="368049087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766119" y="274638"/>
            <a:ext cx="9444681" cy="6354762"/>
          </a:xfrm>
        </p:spPr>
        <p:txBody>
          <a:bodyPr>
            <a:normAutofit fontScale="90000"/>
          </a:bodyPr>
          <a:lstStyle/>
          <a:p>
            <a:r>
              <a:rPr lang="en-US" altLang="en-US" dirty="0"/>
              <a:t> </a:t>
            </a:r>
            <a:br>
              <a:rPr lang="en-US" altLang="en-US" dirty="0"/>
            </a:br>
            <a:r>
              <a:rPr lang="en-US" altLang="en-US" dirty="0"/>
              <a:t>African-Americans who have been refused employment by a fire department are suing the city for racial discrimination in hiring</a:t>
            </a:r>
            <a:br>
              <a:rPr lang="en-US" altLang="en-US" dirty="0"/>
            </a:br>
            <a:br>
              <a:rPr lang="en-US" altLang="en-US" dirty="0"/>
            </a:br>
            <a:r>
              <a:rPr lang="en-US" altLang="en-US" dirty="0"/>
              <a:t>they are asking for preferential treatment in hiring by the fire department as a remedy for past discrimination</a:t>
            </a:r>
            <a:br>
              <a:rPr lang="en-US" altLang="en-US" dirty="0"/>
            </a:br>
            <a:br>
              <a:rPr lang="en-US" altLang="en-US" dirty="0"/>
            </a:br>
            <a:r>
              <a:rPr lang="en-US" altLang="en-US" dirty="0"/>
              <a:t>are white applicants to the fire department necessary parties?</a:t>
            </a:r>
            <a:br>
              <a:rPr lang="en-US" altLang="en-US" dirty="0"/>
            </a:br>
            <a:endParaRPr lang="en-US" altLang="en-US" dirty="0"/>
          </a:p>
        </p:txBody>
      </p:sp>
    </p:spTree>
    <p:extLst>
      <p:ext uri="{BB962C8B-B14F-4D97-AF65-F5344CB8AC3E}">
        <p14:creationId xmlns:p14="http://schemas.microsoft.com/office/powerpoint/2010/main" val="3104217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828800" y="304800"/>
            <a:ext cx="8839200" cy="6477000"/>
          </a:xfrm>
        </p:spPr>
        <p:txBody>
          <a:bodyPr rtlCol="0">
            <a:normAutofit/>
          </a:bodyPr>
          <a:lstStyle/>
          <a:p>
            <a:pPr>
              <a:defRPr/>
            </a:pPr>
            <a:r>
              <a:rPr lang="en-US" dirty="0"/>
              <a:t>1) are people already adversaries? YES</a:t>
            </a:r>
            <a:br>
              <a:rPr lang="en-US" dirty="0"/>
            </a:br>
            <a:r>
              <a:rPr lang="en-US" dirty="0"/>
              <a:t>2) does the cause of action concern the same t/o as an action already being litigated? NO </a:t>
            </a:r>
            <a:br>
              <a:rPr lang="en-US" dirty="0"/>
            </a:br>
            <a:br>
              <a:rPr lang="en-US" dirty="0"/>
            </a:br>
            <a:r>
              <a:rPr lang="en-US" dirty="0"/>
              <a:t>joinder permitted, not required</a:t>
            </a:r>
            <a:br>
              <a:rPr lang="en-US" dirty="0"/>
            </a:br>
            <a:r>
              <a:rPr lang="en-US" dirty="0"/>
              <a:t> </a:t>
            </a:r>
            <a:br>
              <a:rPr lang="en-US" dirty="0"/>
            </a:br>
            <a:endParaRPr lang="en-US" dirty="0"/>
          </a:p>
        </p:txBody>
      </p:sp>
    </p:spTree>
    <p:extLst>
      <p:ext uri="{BB962C8B-B14F-4D97-AF65-F5344CB8AC3E}">
        <p14:creationId xmlns:p14="http://schemas.microsoft.com/office/powerpoint/2010/main" val="33219234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905000" y="274638"/>
            <a:ext cx="8305800" cy="6354762"/>
          </a:xfrm>
        </p:spPr>
        <p:txBody>
          <a:bodyPr/>
          <a:lstStyle/>
          <a:p>
            <a:r>
              <a:rPr lang="en-US" altLang="en-US" dirty="0" err="1"/>
              <a:t>Glueck</a:t>
            </a:r>
            <a:r>
              <a:rPr lang="en-US" altLang="en-US" dirty="0"/>
              <a:t> (NY) sues Company (Cal.) in federal court in California to have Company reissue shares currently held by Haas (NY) in </a:t>
            </a:r>
            <a:r>
              <a:rPr lang="en-US" altLang="en-US" dirty="0" err="1"/>
              <a:t>Glueck</a:t>
            </a:r>
            <a:r>
              <a:rPr lang="en-US" altLang="en-US" dirty="0"/>
              <a:t> and Haas’s name.</a:t>
            </a:r>
            <a:br>
              <a:rPr lang="en-US" altLang="en-US" dirty="0"/>
            </a:br>
            <a:br>
              <a:rPr lang="en-US" altLang="en-US" dirty="0"/>
            </a:br>
            <a:r>
              <a:rPr lang="en-US" altLang="en-US" dirty="0"/>
              <a:t>is there a problem...?</a:t>
            </a:r>
          </a:p>
        </p:txBody>
      </p:sp>
    </p:spTree>
    <p:extLst>
      <p:ext uri="{BB962C8B-B14F-4D97-AF65-F5344CB8AC3E}">
        <p14:creationId xmlns:p14="http://schemas.microsoft.com/office/powerpoint/2010/main" val="52502953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676400" y="1066801"/>
            <a:ext cx="8763000" cy="4765675"/>
          </a:xfrm>
        </p:spPr>
        <p:txBody>
          <a:bodyPr>
            <a:normAutofit fontScale="90000"/>
          </a:bodyPr>
          <a:lstStyle/>
          <a:p>
            <a:pPr algn="l" eaLnBrk="1" hangingPunct="1"/>
            <a:r>
              <a:rPr lang="en-US" altLang="en-US" sz="2400"/>
              <a:t>(b) When Joinder Is Not Feasible.  If a person who is required to be joined if feasible cannot be joined, the court must determine whether, in equity and good conscience, the action should proceed among the existing parties or should be dismissed. The factors for the court to consider include:</a:t>
            </a:r>
            <a:br>
              <a:rPr lang="en-US" altLang="en-US" sz="2400"/>
            </a:br>
            <a:r>
              <a:rPr lang="en-US" altLang="en-US" sz="2400"/>
              <a:t>    (1) the extent to which a judgment rendered in the person’s absence might prejudice that person or the existing parties;</a:t>
            </a:r>
            <a:br>
              <a:rPr lang="en-US" altLang="en-US" sz="2400"/>
            </a:br>
            <a:r>
              <a:rPr lang="en-US" altLang="en-US" sz="2400"/>
              <a:t>    (2) the extent to which any prejudice could be lessened or avoided by:</a:t>
            </a:r>
            <a:br>
              <a:rPr lang="en-US" altLang="en-US" sz="2400"/>
            </a:br>
            <a:r>
              <a:rPr lang="en-US" altLang="en-US" sz="2400"/>
              <a:t>        (A) protective provisions in the judgment;</a:t>
            </a:r>
            <a:br>
              <a:rPr lang="en-US" altLang="en-US" sz="2400"/>
            </a:br>
            <a:r>
              <a:rPr lang="en-US" altLang="en-US" sz="2400"/>
              <a:t>        (B) shaping the relief; or</a:t>
            </a:r>
            <a:br>
              <a:rPr lang="en-US" altLang="en-US" sz="2400"/>
            </a:br>
            <a:r>
              <a:rPr lang="en-US" altLang="en-US" sz="2400"/>
              <a:t>        (C) other measures;</a:t>
            </a:r>
            <a:br>
              <a:rPr lang="en-US" altLang="en-US" sz="2400"/>
            </a:br>
            <a:r>
              <a:rPr lang="en-US" altLang="en-US" sz="2400"/>
              <a:t>    (3) whether a judgment rendered in the person’s absence would be adequate; and</a:t>
            </a:r>
            <a:br>
              <a:rPr lang="en-US" altLang="en-US" sz="2400"/>
            </a:br>
            <a:r>
              <a:rPr lang="en-US" altLang="en-US" sz="2400"/>
              <a:t>    (4) whether the plaintiff would have an adequate remedy if the action were dismissed for nonjoinder. </a:t>
            </a:r>
            <a:br>
              <a:rPr lang="en-US" altLang="en-US" sz="2400"/>
            </a:br>
            <a:endParaRPr lang="en-US" altLang="en-US" sz="2400"/>
          </a:p>
        </p:txBody>
      </p:sp>
    </p:spTree>
    <p:extLst>
      <p:ext uri="{BB962C8B-B14F-4D97-AF65-F5344CB8AC3E}">
        <p14:creationId xmlns:p14="http://schemas.microsoft.com/office/powerpoint/2010/main" val="293128428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335" y="365125"/>
            <a:ext cx="10649465" cy="6097459"/>
          </a:xfrm>
        </p:spPr>
        <p:txBody>
          <a:bodyPr/>
          <a:lstStyle/>
          <a:p>
            <a:r>
              <a:rPr lang="en-US" dirty="0"/>
              <a:t>Torrington v. Yost (D.S.C. 1991)</a:t>
            </a:r>
          </a:p>
        </p:txBody>
      </p:sp>
    </p:spTree>
    <p:extLst>
      <p:ext uri="{BB962C8B-B14F-4D97-AF65-F5344CB8AC3E}">
        <p14:creationId xmlns:p14="http://schemas.microsoft.com/office/powerpoint/2010/main" val="230590709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752600" y="1063626"/>
            <a:ext cx="8839200" cy="4765675"/>
          </a:xfrm>
        </p:spPr>
        <p:txBody>
          <a:bodyPr>
            <a:normAutofit fontScale="90000"/>
          </a:bodyPr>
          <a:lstStyle/>
          <a:p>
            <a:pPr algn="l" eaLnBrk="1" hangingPunct="1"/>
            <a:r>
              <a:rPr lang="en-US" altLang="en-US" sz="3200" b="1"/>
              <a:t>Rule 24. Intervention</a:t>
            </a:r>
            <a:br>
              <a:rPr lang="en-US" altLang="en-US" sz="3200"/>
            </a:br>
            <a:br>
              <a:rPr lang="en-US" altLang="en-US" sz="3200"/>
            </a:br>
            <a:r>
              <a:rPr lang="en-US" altLang="en-US" sz="3200"/>
              <a:t>(a) Intervention of Right.  On timely motion, the court must permit anyone to intervene who:</a:t>
            </a:r>
            <a:br>
              <a:rPr lang="en-US" altLang="en-US" sz="3200"/>
            </a:br>
            <a:r>
              <a:rPr lang="en-US" altLang="en-US" sz="3200"/>
              <a:t>    (1) is given an unconditional right to intervene by a federal statute; or</a:t>
            </a:r>
            <a:br>
              <a:rPr lang="en-US" altLang="en-US" sz="3200"/>
            </a:br>
            <a:r>
              <a:rPr lang="en-US" altLang="en-US" sz="3200"/>
              <a:t>    (2) claims an interest relating to the property or transaction that is the subject of the action, and is so situated that disposing of the action may as a practical matter impair or impede the movant’s ability to protect its interest, unless existing parties adequately represent that interest. </a:t>
            </a:r>
            <a:br>
              <a:rPr lang="en-US" altLang="en-US" sz="3200"/>
            </a:br>
            <a:endParaRPr lang="en-US" altLang="en-US" sz="3200"/>
          </a:p>
        </p:txBody>
      </p:sp>
    </p:spTree>
    <p:extLst>
      <p:ext uri="{BB962C8B-B14F-4D97-AF65-F5344CB8AC3E}">
        <p14:creationId xmlns:p14="http://schemas.microsoft.com/office/powerpoint/2010/main" val="32117469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676400" y="1063626"/>
            <a:ext cx="8763000" cy="4937125"/>
          </a:xfrm>
        </p:spPr>
        <p:txBody>
          <a:bodyPr>
            <a:normAutofit fontScale="90000"/>
          </a:bodyPr>
          <a:lstStyle/>
          <a:p>
            <a:pPr algn="l" eaLnBrk="1" hangingPunct="1"/>
            <a:r>
              <a:rPr lang="en-US" altLang="en-US" sz="3200" dirty="0"/>
              <a:t>African-Americans who have been refused employment by a fire department are suing the city for racial discrimination in hiring </a:t>
            </a:r>
            <a:br>
              <a:rPr lang="en-US" altLang="en-US" sz="3200" dirty="0"/>
            </a:br>
            <a:br>
              <a:rPr lang="en-US" altLang="en-US" sz="3200" dirty="0"/>
            </a:br>
            <a:r>
              <a:rPr lang="en-US" altLang="en-US" sz="3200" dirty="0"/>
              <a:t>they are asking for preferential treatment in hiring by the fire department as a remedy for past discrimination</a:t>
            </a:r>
            <a:br>
              <a:rPr lang="en-US" altLang="en-US" sz="3200" dirty="0"/>
            </a:br>
            <a:br>
              <a:rPr lang="en-US" altLang="en-US" sz="3200" dirty="0"/>
            </a:br>
            <a:r>
              <a:rPr lang="en-US" altLang="en-US" sz="3200" dirty="0"/>
              <a:t>may the white firefighters (or white applicants to the fire department) who would be affected by this relief intervene of right? </a:t>
            </a:r>
            <a:br>
              <a:rPr lang="en-US" altLang="en-US" sz="3200" dirty="0"/>
            </a:br>
            <a:br>
              <a:rPr lang="en-US" altLang="en-US" sz="3200" dirty="0"/>
            </a:br>
            <a:r>
              <a:rPr lang="en-US" altLang="en-US" sz="3200" dirty="0"/>
              <a:t>would there be any conditions on their intervention?</a:t>
            </a:r>
            <a:br>
              <a:rPr lang="en-US" altLang="en-US" sz="3200" dirty="0"/>
            </a:br>
            <a:endParaRPr lang="en-US" altLang="en-US" sz="3200" dirty="0"/>
          </a:p>
        </p:txBody>
      </p:sp>
    </p:spTree>
    <p:extLst>
      <p:ext uri="{BB962C8B-B14F-4D97-AF65-F5344CB8AC3E}">
        <p14:creationId xmlns:p14="http://schemas.microsoft.com/office/powerpoint/2010/main" val="133442607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1828800" y="274638"/>
            <a:ext cx="8382000" cy="6430962"/>
          </a:xfrm>
        </p:spPr>
        <p:txBody>
          <a:bodyPr/>
          <a:lstStyle/>
          <a:p>
            <a:r>
              <a:rPr lang="en-US" altLang="en-US" dirty="0"/>
              <a:t>what if the white firefighters do not intervene?</a:t>
            </a:r>
          </a:p>
        </p:txBody>
      </p:sp>
    </p:spTree>
    <p:extLst>
      <p:ext uri="{BB962C8B-B14F-4D97-AF65-F5344CB8AC3E}">
        <p14:creationId xmlns:p14="http://schemas.microsoft.com/office/powerpoint/2010/main" val="86183839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943100" y="1131888"/>
            <a:ext cx="8096250" cy="4686300"/>
          </a:xfrm>
        </p:spPr>
        <p:txBody>
          <a:bodyPr/>
          <a:lstStyle/>
          <a:p>
            <a:pPr eaLnBrk="1" hangingPunct="1"/>
            <a:r>
              <a:rPr lang="en-US" altLang="en-US" dirty="0"/>
              <a:t>42 U.S.C. § 2000e-2(n)</a:t>
            </a:r>
          </a:p>
        </p:txBody>
      </p:sp>
    </p:spTree>
    <p:extLst>
      <p:ext uri="{BB962C8B-B14F-4D97-AF65-F5344CB8AC3E}">
        <p14:creationId xmlns:p14="http://schemas.microsoft.com/office/powerpoint/2010/main" val="122187449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790700" y="1131888"/>
            <a:ext cx="8724900" cy="4868862"/>
          </a:xfrm>
        </p:spPr>
        <p:txBody>
          <a:bodyPr>
            <a:normAutofit fontScale="90000"/>
          </a:bodyPr>
          <a:lstStyle/>
          <a:p>
            <a:pPr algn="l" eaLnBrk="1" hangingPunct="1"/>
            <a:r>
              <a:rPr lang="en-US" altLang="en-US" sz="2800" dirty="0"/>
              <a:t>(B) A practice described in subparagraph (A) may not be challenged in a claim under the Constitution or Federal civil rights laws—</a:t>
            </a:r>
            <a:br>
              <a:rPr lang="en-US" altLang="en-US" sz="2800" dirty="0"/>
            </a:br>
            <a:r>
              <a:rPr lang="en-US" altLang="en-US" sz="2800" dirty="0"/>
              <a:t>(</a:t>
            </a:r>
            <a:r>
              <a:rPr lang="en-US" altLang="en-US" sz="2800" dirty="0" err="1"/>
              <a:t>i</a:t>
            </a:r>
            <a:r>
              <a:rPr lang="en-US" altLang="en-US" sz="2800" dirty="0"/>
              <a:t>) by a person who, prior to the entry of the judgment or order described in subparagraph (A), had—</a:t>
            </a:r>
            <a:br>
              <a:rPr lang="en-US" altLang="en-US" sz="2800" dirty="0"/>
            </a:br>
            <a:r>
              <a:rPr lang="en-US" altLang="en-US" sz="2800" dirty="0"/>
              <a:t>(I) actual notice of the proposed judgment or order sufficient to apprise such person that such judgment or order might adversely affect the interests and legal rights of such person and that an opportunity was available to present objections to such judgment or order by a future date certain; and</a:t>
            </a:r>
            <a:br>
              <a:rPr lang="en-US" altLang="en-US" sz="2800" dirty="0"/>
            </a:br>
            <a:r>
              <a:rPr lang="en-US" altLang="en-US" sz="2800" dirty="0"/>
              <a:t>(II) a reasonable opportunity to present objections to such judgment or order;</a:t>
            </a:r>
          </a:p>
        </p:txBody>
      </p:sp>
    </p:spTree>
    <p:extLst>
      <p:ext uri="{BB962C8B-B14F-4D97-AF65-F5344CB8AC3E}">
        <p14:creationId xmlns:p14="http://schemas.microsoft.com/office/powerpoint/2010/main" val="25199856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524000" y="1063626"/>
            <a:ext cx="8991600" cy="4765675"/>
          </a:xfrm>
        </p:spPr>
        <p:txBody>
          <a:bodyPr>
            <a:normAutofit fontScale="90000"/>
          </a:bodyPr>
          <a:lstStyle/>
          <a:p>
            <a:pPr algn="l" eaLnBrk="1" hangingPunct="1"/>
            <a:r>
              <a:rPr lang="en-US" altLang="en-US"/>
              <a:t>P wants to build a dump in some wetlands</a:t>
            </a:r>
            <a:br>
              <a:rPr lang="en-US" altLang="en-US"/>
            </a:br>
            <a:br>
              <a:rPr lang="en-US" altLang="en-US"/>
            </a:br>
            <a:r>
              <a:rPr lang="en-US" altLang="en-US"/>
              <a:t>the Army Corp of Engineers refuses to issue a permit</a:t>
            </a:r>
            <a:br>
              <a:rPr lang="en-US" altLang="en-US"/>
            </a:br>
            <a:br>
              <a:rPr lang="en-US" altLang="en-US"/>
            </a:br>
            <a:r>
              <a:rPr lang="en-US" altLang="en-US"/>
              <a:t>P sues the Army Corp of Engineers</a:t>
            </a:r>
            <a:br>
              <a:rPr lang="en-US" altLang="en-US"/>
            </a:br>
            <a:br>
              <a:rPr lang="en-US" altLang="en-US"/>
            </a:br>
            <a:r>
              <a:rPr lang="en-US" altLang="en-US"/>
              <a:t>may people who live by the wetlands intervene on the side of the government?</a:t>
            </a:r>
            <a:br>
              <a:rPr lang="en-US" altLang="en-US"/>
            </a:br>
            <a:endParaRPr lang="en-US" altLang="en-US"/>
          </a:p>
        </p:txBody>
      </p:sp>
    </p:spTree>
    <p:extLst>
      <p:ext uri="{BB962C8B-B14F-4D97-AF65-F5344CB8AC3E}">
        <p14:creationId xmlns:p14="http://schemas.microsoft.com/office/powerpoint/2010/main" val="40032467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752600" y="1063626"/>
            <a:ext cx="8686800" cy="4765675"/>
          </a:xfrm>
        </p:spPr>
        <p:txBody>
          <a:bodyPr>
            <a:normAutofit fontScale="90000"/>
          </a:bodyPr>
          <a:lstStyle/>
          <a:p>
            <a:pPr algn="l" eaLnBrk="1" hangingPunct="1"/>
            <a:r>
              <a:rPr lang="en-US" altLang="en-US"/>
              <a:t>(b) Permissive Intervention.</a:t>
            </a:r>
            <a:br>
              <a:rPr lang="en-US" altLang="en-US"/>
            </a:br>
            <a:r>
              <a:rPr lang="en-US" altLang="en-US"/>
              <a:t>    (1) In General. On timely motion, the court may permit anyone to intervene who:</a:t>
            </a:r>
            <a:br>
              <a:rPr lang="en-US" altLang="en-US"/>
            </a:br>
            <a:r>
              <a:rPr lang="en-US" altLang="en-US"/>
              <a:t>        (A) is given a conditional right to intervene by a federal statute; or</a:t>
            </a:r>
            <a:br>
              <a:rPr lang="en-US" altLang="en-US"/>
            </a:br>
            <a:r>
              <a:rPr lang="en-US" altLang="en-US"/>
              <a:t>        (B) has a claim or defense that shares with the main action a common question of law or fact.</a:t>
            </a:r>
            <a:br>
              <a:rPr lang="en-US" altLang="en-US"/>
            </a:br>
            <a:r>
              <a:rPr lang="en-US" altLang="en-US"/>
              <a:t>. . .</a:t>
            </a:r>
          </a:p>
        </p:txBody>
      </p:sp>
    </p:spTree>
    <p:extLst>
      <p:ext uri="{BB962C8B-B14F-4D97-AF65-F5344CB8AC3E}">
        <p14:creationId xmlns:p14="http://schemas.microsoft.com/office/powerpoint/2010/main" val="3422458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712" y="365125"/>
            <a:ext cx="10785088" cy="5913012"/>
          </a:xfrm>
        </p:spPr>
        <p:txBody>
          <a:bodyPr/>
          <a:lstStyle/>
          <a:p>
            <a:r>
              <a:rPr lang="en-US" dirty="0"/>
              <a:t>13(b) </a:t>
            </a:r>
            <a:br>
              <a:rPr lang="en-US" dirty="0"/>
            </a:br>
            <a:r>
              <a:rPr lang="en-US" dirty="0"/>
              <a:t>Permissive Counterclaim. A pleading may state as a counterclaim against an opposing party any claim that is not compulsory.</a:t>
            </a:r>
          </a:p>
        </p:txBody>
      </p:sp>
    </p:spTree>
    <p:extLst>
      <p:ext uri="{BB962C8B-B14F-4D97-AF65-F5344CB8AC3E}">
        <p14:creationId xmlns:p14="http://schemas.microsoft.com/office/powerpoint/2010/main" val="2191811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107" y="365125"/>
            <a:ext cx="10829693" cy="6035675"/>
          </a:xfrm>
        </p:spPr>
        <p:txBody>
          <a:bodyPr/>
          <a:lstStyle/>
          <a:p>
            <a:r>
              <a:rPr lang="en-US" dirty="0"/>
              <a:t>18(a) </a:t>
            </a:r>
            <a:br>
              <a:rPr lang="en-US" dirty="0"/>
            </a:br>
            <a:r>
              <a:rPr lang="en-US" dirty="0"/>
              <a:t>In General. A party asserting a claim, counterclaim, crossclaim, or third-party claim may join, as independent or alternative claims, as many claims as it has against an opposing party</a:t>
            </a:r>
            <a:br>
              <a:rPr lang="en-US" dirty="0"/>
            </a:br>
            <a:endParaRPr lang="en-US" dirty="0"/>
          </a:p>
        </p:txBody>
      </p:sp>
    </p:spTree>
    <p:extLst>
      <p:ext uri="{BB962C8B-B14F-4D97-AF65-F5344CB8AC3E}">
        <p14:creationId xmlns:p14="http://schemas.microsoft.com/office/powerpoint/2010/main" val="1489860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752600" y="228601"/>
            <a:ext cx="8382000" cy="6354763"/>
          </a:xfrm>
        </p:spPr>
        <p:txBody>
          <a:bodyPr>
            <a:normAutofit/>
          </a:bodyPr>
          <a:lstStyle/>
          <a:p>
            <a:r>
              <a:rPr lang="en-US" altLang="en-US" dirty="0"/>
              <a:t>1) are people already adversaries? NO</a:t>
            </a:r>
            <a:br>
              <a:rPr lang="en-US" altLang="en-US" dirty="0"/>
            </a:br>
            <a:r>
              <a:rPr lang="en-US" altLang="en-US" dirty="0"/>
              <a:t>2) does the cause of action concern the same t/o as an action already being litigated?  YES</a:t>
            </a:r>
            <a:br>
              <a:rPr lang="en-US" altLang="en-US" dirty="0"/>
            </a:br>
            <a:br>
              <a:rPr lang="en-US" altLang="en-US" dirty="0"/>
            </a:br>
            <a:r>
              <a:rPr lang="en-US" altLang="en-US" dirty="0"/>
              <a:t>joinder permitted, not required</a:t>
            </a:r>
            <a:br>
              <a:rPr lang="en-US" altLang="en-US" dirty="0"/>
            </a:br>
            <a:br>
              <a:rPr lang="en-US" altLang="en-US" dirty="0"/>
            </a:br>
            <a:endParaRPr lang="en-US" altLang="en-US" dirty="0"/>
          </a:p>
        </p:txBody>
      </p:sp>
    </p:spTree>
    <p:extLst>
      <p:ext uri="{BB962C8B-B14F-4D97-AF65-F5344CB8AC3E}">
        <p14:creationId xmlns:p14="http://schemas.microsoft.com/office/powerpoint/2010/main" val="15431692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2134</TotalTime>
  <Words>3960</Words>
  <Application>Microsoft Macintosh PowerPoint</Application>
  <PresentationFormat>Widescreen</PresentationFormat>
  <Paragraphs>69</Paragraphs>
  <Slides>69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69</vt:i4>
      </vt:variant>
    </vt:vector>
  </HeadingPairs>
  <TitlesOfParts>
    <vt:vector size="73" baseType="lpstr">
      <vt:lpstr>Arial</vt:lpstr>
      <vt:lpstr>Calibri</vt:lpstr>
      <vt:lpstr>Calibri Light</vt:lpstr>
      <vt:lpstr>Office Theme</vt:lpstr>
      <vt:lpstr>Mon., Oct. 28</vt:lpstr>
      <vt:lpstr>relation back</vt:lpstr>
      <vt:lpstr>  - P sues D (within the statute of limitations) for breach of contract  - after the statute of limitations had passed, P amends his complaint to include a new theory of liability – promissory estoppel (which does not require a contract)  - is P’s action for promissory estoppel time barred?</vt:lpstr>
      <vt:lpstr>complex litigation  joinder of parties and causes of action</vt:lpstr>
      <vt:lpstr>two questions –    1) are people already adversaries? 2) does the cause of action concern the same transaction or occurrence as an action already being litigated? </vt:lpstr>
      <vt:lpstr>1) are people already adversaries? YES 2) does the cause of action concern the same t/o as an action already being litigated? NO   joinder permitted, not required   </vt:lpstr>
      <vt:lpstr>13(b)  Permissive Counterclaim. A pleading may state as a counterclaim against an opposing party any claim that is not compulsory.</vt:lpstr>
      <vt:lpstr>18(a)  In General. A party asserting a claim, counterclaim, crossclaim, or third-party claim may join, as independent or alternative claims, as many claims as it has against an opposing party </vt:lpstr>
      <vt:lpstr>1) are people already adversaries? NO 2) does the cause of action concern the same t/o as an action already being litigated?  YES  joinder permitted, not required  </vt:lpstr>
      <vt:lpstr>13(g) Crossclaim Against a Coparty. A pleading may state as a crossclaim any claim by one party against a coparty if the claim arises out of the transaction or occurrence that is the subject matter of the original action or of a counterclaim, or if the claim relates to any property that is the subject matter of the original action. The crossclaim may include a claim that the coparty is or may be liable to the crossclaimant for all or part of a claim asserted in the action against the crossclaimant</vt:lpstr>
      <vt:lpstr>Rule 20. Permissive Joinder of Parties (a) Persons Who May Join or Be Joined.     (1) Plaintiffs. Persons may join in one action as plaintiffs if:         (A) they assert any right to relief jointly, severally, or in the alternative with respect to or arising out of the same transaction, occurrence, or series of transactions or occurrences; and         (B) any question of law or fact common to all plaintiffs will arise in the action.  </vt:lpstr>
      <vt:lpstr>(2) Defendants. Persons . . . may be joined in one action as defendants if:         (A) any right to relief is asserted against them jointly, severally, or in the alternative with respect to or arising out of the same transaction, occurrence, or series of transactions or occurrences; and         (B) any question of law or fact common to all defendants will arise in the action.</vt:lpstr>
      <vt:lpstr>Rule 13. Counterclaim and Crossclaim   . . .    (h) Joining Additional Parties.  Rules 19 and 20 govern the addition of a person as a party to a counterclaim or crossclaim. </vt:lpstr>
      <vt:lpstr>1) are people already adversaries? YES 2) does the cause of action concern the same t/o as an action already being litigated?  YES  joinder required </vt:lpstr>
      <vt:lpstr>claim preclusion</vt:lpstr>
      <vt:lpstr>(a) Compulsory Counterclaim. (1) In General. A pleading must state as a counterclaim any claim that—at the time of its service—the pleader has against an opposing party if the claim: (A) arises out of the transaction or occurrence that is the subject matter of the opposing party's claim; and (B) does not require adding another party over whom the court cannot acquire jurisdiction.</vt:lpstr>
      <vt:lpstr>(2) Exceptions. The pleader need not state the claim if: (A) when the action was commenced, the claim was the subject of another pending action; or </vt:lpstr>
      <vt:lpstr>13(a)(2) Exceptions. The pleader need not state the claim if: … (B) the opposing party sued on its claim by attachment or other process that did not establish personal jurisdiction over the pleader on that claim, and the pleader does not assert any counterclaim under this rule.</vt:lpstr>
      <vt:lpstr>MD does not have a compulsory counterclaim rule  •    P sues D in MD state court for negligence concerning a car accident - judgment for P  •    D subsequently sues P in federal court for negligence concerning the same accident – dismissed?</vt:lpstr>
      <vt:lpstr>MD does not have a compulsory counterclaim rule  •    P sues D in federal court for negligence concerning a car accident - judgment for P  •    D subsequently sues P in MD state court for negligence concerning the same accident – dismissed?</vt:lpstr>
      <vt:lpstr>P sues D in California state court for breach of a contract to pay for securities  - D fails to join an action against P for violation of federal securities law in connection with the sale (because such an action has exclusive federal SMJ)  - California has a compulsory counterclaim rule  - subsequently D brings an action in federal court in California against P for violations of federal securities law  - P claims the action is barred under California's compulsory counterclaim rule  - what result?</vt:lpstr>
      <vt:lpstr>- Officer P sues arrestee D in California state court for battery in connections with P's arrest of D  - California has a compulsory counterclaim rule  - must D join in his answer his federal civil rights action against P concerning P's actions in the arrest?   - if D brings the counterclaim, may P remove?   - if D brings the counterclaim, may D remove? </vt:lpstr>
      <vt:lpstr>1441(a) Generally.— Except as otherwise expressly provided by Act of Congress, any civil action brought in a State court of which the district courts of the United States have original jurisdiction, may be removed by the defendant or the defendants, to the district court of the United States for the district and division embracing the place where such action is pending </vt:lpstr>
      <vt:lpstr>Officer P knows that he is likely to be sued under federal civil rights law by D, someone he arrested  he feels that a state court would be more favorable to him than a federal court  how might P use the compulsory counterclaim rule (assuming it applies in state court) to ensure a state court forum for D’s federal civil rights action? </vt:lpstr>
      <vt:lpstr>P sues D in federal court concerning negligence  •    D makes pre-answer motion to dismiss for failure to state a claim  •    D’s motion is granted •    subsequently D sues P in federal court concerning negligence in connection with the same accident •    P asserts defense that D is precluded from bringing action because it was a compulsory counterclaim in the earlier suit •    barred? </vt:lpstr>
      <vt:lpstr>(a) Compulsory Counterclaim. (1) In General. A pleading must state as a counterclaim any claim that—at the time of its service—the pleader has against an opposing party if the claim: (A) arises out of the transaction or occurrence that is the subject matter of the opposing party's claim; and (B) does not require adding another party over whom the court cannot acquire jurisdiction.</vt:lpstr>
      <vt:lpstr>- P (NY) sues D (Cal) in federal court in Cal concerning a battery that the two got into in NY  - D counterclaims concerning breach of an unrelated contract that took place solely within NY  - P brings a motion to dismiss the counterclaim for lack of PJ  - what result?</vt:lpstr>
      <vt:lpstr>- assume that P sues D for battery in federal court  - D answers, asserting the defense of lack of PJ and joins a counterclaim for his own damages in the brawl  - P argues that D has waived defense of PJ by counterclaiming - result? </vt:lpstr>
      <vt:lpstr>12(b): "No defense or objection is waived by joining it with one or more other defenses or objections in a responsive pleading or in a motion"</vt:lpstr>
      <vt:lpstr>impleaders  also known as  third party complaints  </vt:lpstr>
      <vt:lpstr>Rule 14. Third-Party Practice  (a) When a Defending Party May Bring in a Third Party.     (1) Timing of the Summons and Complaint.  A defending party may, as third-party plaintiff, serve a summons and complaint on a nonparty who is or may be liable to it for all or part of the claim against it. </vt:lpstr>
      <vt:lpstr> (2) Third-Party Defendant’s Claims and Defenses.  The person served with the summons and third-party complaint — the “third-party defendant”:         (A) must assert any defense against the third party plaintiff’s claim under Rule 12;         (B) must assert any counterclaim against the third-party plaintiff under Rule 13(a), and may assert any counterclaim against the third-party plaintiff under Rule 13(b) or any crossclaim against another third-party defendant under Rule 13(g);         (C) may assert against the plaintiff any defense that the third-party plaintiff has to the plaintiff’s claim; and… </vt:lpstr>
      <vt:lpstr>P, Z, and X are in a barroom brawl  P sues Y, Z’s employer on the ground that Z’s battery was committed in the course of employment  May Y implead Z?  May Y implead its insurer I?  If P sues Z, may Z implead X? </vt:lpstr>
      <vt:lpstr>14(a)(2)                (D) may also assert against the plaintiff any claim arising out of the transaction or occurrence that is the subject matter of the plaintiff’s claim against the third-party plaintiff.     (3) Plaintiff’s Claims Against a Third-Party Defendant.  The plaintiff may assert against the third-party defendant any claim arising out of the transaction or occurrence that is the subject matter of the plaintiff’s claim against the third-party plaintiff. </vt:lpstr>
      <vt:lpstr>- X, employee of D, gets in car accident with P - P sues D in D.N.J. under theory of respondeat superior - D impleads X for indemnification - may/must X join an action against P for X’s damages in the car accident?  - if X does not bring an action against P concerning the car accident, may X bring an action against P for P’s breach of a contract to mow X’s lawn? </vt:lpstr>
      <vt:lpstr>- X, employee of D, gets in car accident with P - P sues D under theory of respondeat superior - D impleads X for indemnification - May X bring an action against P for X’s damages in the car accident?  - Must he? - If X does not bring an action against P concerning the car accident, may X bring an action against P for P’s breach of a contract to mow X’s lawn? </vt:lpstr>
      <vt:lpstr>intersection between joinder rules and  PJ and venue</vt:lpstr>
      <vt:lpstr>causes of actions joined under 18(a) by plaintiffs against defendants  each must satisfy venue statute and there must be PJ over the defendants for each</vt:lpstr>
      <vt:lpstr>joinder of defendants under R 20  there must be PJ over each defendant, the venue statute must be satisfied with respect to all defendants</vt:lpstr>
      <vt:lpstr>compulsory counterclaims by defendants against plaintiffs  PJ is considered satisfied (or waived) venue statute need not be satisfied</vt:lpstr>
      <vt:lpstr>Permissive counterclaims by defendants against plaintiffs  majority view is PJ is considered satisfied (or waived)  majority view is venue statute need not be satisfied</vt:lpstr>
      <vt:lpstr>necessary parties</vt:lpstr>
      <vt:lpstr>Rule 19. Required Joinder of Parties  (a) Persons Required to Be Joined if Feasible.     (1) Required Party.  A person who is subject to service of process and whose joinder will not deprive the court of subject-matter jurisdiction must be joined as a party if:         (A) in that person’s absence, the court cannot accord complete relief among existing parties; or         (B) that person claims an interest relating to the subject of the action and is so situated that disposing of the action in the person’s absence may:             (i) as a practical matter impair or impede the person’s ability to protect the interest; or             (ii) leave an existing party subject to a substantial risk of incurring double, multiple, or otherwise inconsistent obligations because of the interest. </vt:lpstr>
      <vt:lpstr>P, D, and X are in an accident in which D runs into P’s and X’s car   P sues D for negligence  Is X a necessary party on the ground that a determination of D’s negligence in X’s absence will impair X’s ability to protect his interest?</vt:lpstr>
      <vt:lpstr>P, D, and X are in an accident in which D runs into P’s and X’s car   P sues D for negligence  D is determined to be not negligent  X then sues D for negligence  can D preclude X from relitigating the issue of D’s negligence? </vt:lpstr>
      <vt:lpstr>P, D, and X are in an accident in which all three cars run into one another  P sues D for negligence  D is found not liable on the ground the P was contributorily negligent  P then sues X for negligence  Can X preclude P from relitigating the issue of P’s contributory negligence?</vt:lpstr>
      <vt:lpstr>P, D, and X are in an accident in which D runs into P’s and X’s car   P sues D for negligence  Is X a necessary party on the ground that, in X’s absence, D may be submitted to inconsistent obligations?</vt:lpstr>
      <vt:lpstr>P, D, and X are in an accident in which D runs into P’s and X’s car   P sues D for negligence  D is determined to be not negligent  D does not pay P any damages  X then sues D for negligence  D is determined to be negligent.   D pays X’s damages. </vt:lpstr>
      <vt:lpstr> A, B and C are in a brawl  A sues B for battery (but C really did it)  Is C a necessary party because he is essential for B’s defense?</vt:lpstr>
      <vt:lpstr>Rule 19. Required Joinder of Parties  (a) Persons Required to Be Joined if Feasible.     (1) Required Party.  A person who is subject to service of process and whose joinder will not deprive the court of subject-matter jurisdiction must be joined as a party if:         (A) in that person’s absence, the court cannot accord complete relief among existing parties; or         (B) that person claims an interest relating to the subject of the action and is so situated that disposing of the action in the person’s absence may:             (i) as a practical matter impair or impede the person’s ability to protect the interest; or             (ii) leave an existing party subject to a substantial risk of incurring double, multiple, or otherwise inconsistent obligations because of the interest. </vt:lpstr>
      <vt:lpstr>- you are suing a corporation to have certain dividends declared in your name, but the majority of a board of directors has to sign on for that to happen - are the members of the board necessary parties? </vt:lpstr>
      <vt:lpstr>P sues the D Corp. for product liability concerning a product that failed and is asking for $20k of damages  X and Y also bought D Corp. products that failed and each suffered $10k in damages  Any chance X and Y necessary parties? </vt:lpstr>
      <vt:lpstr>- water flows from D’s property down to P’s, flooding it - P sues D to erect a dam to protect P’s property - if the dam is erected X’s property, upstream from D’s will be flooded - Is X a necessary party? </vt:lpstr>
      <vt:lpstr>sublessee sues lessee to alter property.  lessor, who must consent to change, is a necessary party.   why?</vt:lpstr>
      <vt:lpstr>Glueck sues Company to have Company reissue shares currently held by Haas in Glueck and Haas’s name  Haas (who thinks shares are all his) is a necessary party  why?</vt:lpstr>
      <vt:lpstr>P claims a vase in D’s possession  X also claims the vase  X is a necessary party  why?</vt:lpstr>
      <vt:lpstr>interpleader</vt:lpstr>
      <vt:lpstr>a purchaser of a debenture sues the issuer to assert alleged right to convert the debenture into stock  are the other owners of the debentures necessary parties? </vt:lpstr>
      <vt:lpstr>  African-Americans who have been refused employment by a fire department are suing the city for racial discrimination in hiring  they are asking for preferential treatment in hiring by the fire department as a remedy for past discrimination  are white applicants to the fire department necessary parties? </vt:lpstr>
      <vt:lpstr>Glueck (NY) sues Company (Cal.) in federal court in California to have Company reissue shares currently held by Haas (NY) in Glueck and Haas’s name.  is there a problem...?</vt:lpstr>
      <vt:lpstr>(b) When Joinder Is Not Feasible.  If a person who is required to be joined if feasible cannot be joined, the court must determine whether, in equity and good conscience, the action should proceed among the existing parties or should be dismissed. The factors for the court to consider include:     (1) the extent to which a judgment rendered in the person’s absence might prejudice that person or the existing parties;     (2) the extent to which any prejudice could be lessened or avoided by:         (A) protective provisions in the judgment;         (B) shaping the relief; or         (C) other measures;     (3) whether a judgment rendered in the person’s absence would be adequate; and     (4) whether the plaintiff would have an adequate remedy if the action were dismissed for nonjoinder.  </vt:lpstr>
      <vt:lpstr>Torrington v. Yost (D.S.C. 1991)</vt:lpstr>
      <vt:lpstr>Rule 24. Intervention  (a) Intervention of Right.  On timely motion, the court must permit anyone to intervene who:     (1) is given an unconditional right to intervene by a federal statute; or     (2) claims an interest relating to the property or transaction that is the subject of the action, and is so situated that disposing of the action may as a practical matter impair or impede the movant’s ability to protect its interest, unless existing parties adequately represent that interest.  </vt:lpstr>
      <vt:lpstr>African-Americans who have been refused employment by a fire department are suing the city for racial discrimination in hiring   they are asking for preferential treatment in hiring by the fire department as a remedy for past discrimination  may the white firefighters (or white applicants to the fire department) who would be affected by this relief intervene of right?   would there be any conditions on their intervention? </vt:lpstr>
      <vt:lpstr>what if the white firefighters do not intervene?</vt:lpstr>
      <vt:lpstr>42 U.S.C. § 2000e-2(n)</vt:lpstr>
      <vt:lpstr>(B) A practice described in subparagraph (A) may not be challenged in a claim under the Constitution or Federal civil rights laws— (i) by a person who, prior to the entry of the judgment or order described in subparagraph (A), had— (I) actual notice of the proposed judgment or order sufficient to apprise such person that such judgment or order might adversely affect the interests and legal rights of such person and that an opportunity was available to present objections to such judgment or order by a future date certain; and (II) a reasonable opportunity to present objections to such judgment or order;</vt:lpstr>
      <vt:lpstr>P wants to build a dump in some wetlands  the Army Corp of Engineers refuses to issue a permit  P sues the Army Corp of Engineers  may people who live by the wetlands intervene on the side of the government? </vt:lpstr>
      <vt:lpstr>(b) Permissive Intervention.     (1) In General. On timely motion, the court may permit anyone to intervene who:         (A) is given a conditional right to intervene by a federal statute; or         (B) has a claim or defense that shares with the main action a common question of law or fact. .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524</cp:revision>
  <cp:lastPrinted>2017-10-09T17:13:38Z</cp:lastPrinted>
  <dcterms:created xsi:type="dcterms:W3CDTF">2017-09-12T14:18:22Z</dcterms:created>
  <dcterms:modified xsi:type="dcterms:W3CDTF">2019-10-26T14:38:40Z</dcterms:modified>
</cp:coreProperties>
</file>