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4"/>
  </p:notesMasterIdLst>
  <p:handoutMasterIdLst>
    <p:handoutMasterId r:id="rId75"/>
  </p:handoutMasterIdLst>
  <p:sldIdLst>
    <p:sldId id="257" r:id="rId2"/>
    <p:sldId id="978" r:id="rId3"/>
    <p:sldId id="979" r:id="rId4"/>
    <p:sldId id="981" r:id="rId5"/>
    <p:sldId id="986" r:id="rId6"/>
    <p:sldId id="987" r:id="rId7"/>
    <p:sldId id="996" r:id="rId8"/>
    <p:sldId id="1002" r:id="rId9"/>
    <p:sldId id="1158" r:id="rId10"/>
    <p:sldId id="1156" r:id="rId11"/>
    <p:sldId id="1157" r:id="rId12"/>
    <p:sldId id="1160" r:id="rId13"/>
    <p:sldId id="1153" r:id="rId14"/>
    <p:sldId id="1161" r:id="rId15"/>
    <p:sldId id="1162" r:id="rId16"/>
    <p:sldId id="1170" r:id="rId17"/>
    <p:sldId id="1004" r:id="rId18"/>
    <p:sldId id="1213" r:id="rId19"/>
    <p:sldId id="1034" r:id="rId20"/>
    <p:sldId id="1214" r:id="rId21"/>
    <p:sldId id="1085" r:id="rId22"/>
    <p:sldId id="1215" r:id="rId23"/>
    <p:sldId id="1086" r:id="rId24"/>
    <p:sldId id="1216" r:id="rId25"/>
    <p:sldId id="1101" r:id="rId26"/>
    <p:sldId id="1217" r:id="rId27"/>
    <p:sldId id="1089" r:id="rId28"/>
    <p:sldId id="1218" r:id="rId29"/>
    <p:sldId id="1102" r:id="rId30"/>
    <p:sldId id="1219" r:id="rId31"/>
    <p:sldId id="1220" r:id="rId32"/>
    <p:sldId id="1164" r:id="rId33"/>
    <p:sldId id="1221" r:id="rId34"/>
    <p:sldId id="1117" r:id="rId35"/>
    <p:sldId id="1120" r:id="rId36"/>
    <p:sldId id="1222" r:id="rId37"/>
    <p:sldId id="1091" r:id="rId38"/>
    <p:sldId id="1223" r:id="rId39"/>
    <p:sldId id="1093" r:id="rId40"/>
    <p:sldId id="1224" r:id="rId41"/>
    <p:sldId id="1097" r:id="rId42"/>
    <p:sldId id="1166" r:id="rId43"/>
    <p:sldId id="1167" r:id="rId44"/>
    <p:sldId id="1098" r:id="rId45"/>
    <p:sldId id="1225" r:id="rId46"/>
    <p:sldId id="1099" r:id="rId47"/>
    <p:sldId id="1226" r:id="rId48"/>
    <p:sldId id="1106" r:id="rId49"/>
    <p:sldId id="1107" r:id="rId50"/>
    <p:sldId id="1227" r:id="rId51"/>
    <p:sldId id="1228" r:id="rId52"/>
    <p:sldId id="1229" r:id="rId53"/>
    <p:sldId id="1230" r:id="rId54"/>
    <p:sldId id="1231" r:id="rId55"/>
    <p:sldId id="1232" r:id="rId56"/>
    <p:sldId id="1233" r:id="rId57"/>
    <p:sldId id="1234" r:id="rId58"/>
    <p:sldId id="1235" r:id="rId59"/>
    <p:sldId id="1236" r:id="rId60"/>
    <p:sldId id="1237" r:id="rId61"/>
    <p:sldId id="1238" r:id="rId62"/>
    <p:sldId id="1239" r:id="rId63"/>
    <p:sldId id="1240" r:id="rId64"/>
    <p:sldId id="1241" r:id="rId65"/>
    <p:sldId id="1242" r:id="rId66"/>
    <p:sldId id="1060" r:id="rId67"/>
    <p:sldId id="1171" r:id="rId68"/>
    <p:sldId id="1172" r:id="rId69"/>
    <p:sldId id="1173" r:id="rId70"/>
    <p:sldId id="1174" r:id="rId71"/>
    <p:sldId id="1175" r:id="rId72"/>
    <p:sldId id="1176" r:id="rId7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86" autoAdjust="0"/>
    <p:restoredTop sz="94660"/>
  </p:normalViewPr>
  <p:slideViewPr>
    <p:cSldViewPr snapToGrid="0">
      <p:cViewPr varScale="1">
        <p:scale>
          <a:sx n="77" d="100"/>
          <a:sy n="77" d="100"/>
        </p:scale>
        <p:origin x="71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10/23/2019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10/23/2019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10/23/2019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Oct. 23</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801499"/>
          </a:xfrm>
        </p:spPr>
        <p:txBody>
          <a:bodyPr/>
          <a:lstStyle/>
          <a:p>
            <a:r>
              <a:rPr lang="en-US" dirty="0"/>
              <a:t>statutes of limitations and filing vs. service</a:t>
            </a:r>
          </a:p>
        </p:txBody>
      </p:sp>
    </p:spTree>
    <p:extLst>
      <p:ext uri="{BB962C8B-B14F-4D97-AF65-F5344CB8AC3E}">
        <p14:creationId xmlns:p14="http://schemas.microsoft.com/office/powerpoint/2010/main" val="1014879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59" y="365125"/>
            <a:ext cx="10818541" cy="5901860"/>
          </a:xfrm>
        </p:spPr>
        <p:txBody>
          <a:bodyPr/>
          <a:lstStyle/>
          <a:p>
            <a:r>
              <a:rPr lang="en-US" dirty="0"/>
              <a:t>the statute of limitations ends June 1</a:t>
            </a:r>
            <a:br>
              <a:rPr lang="en-US" dirty="0"/>
            </a:br>
            <a:r>
              <a:rPr lang="en-US" dirty="0"/>
              <a:t/>
            </a:r>
            <a:br>
              <a:rPr lang="en-US" dirty="0"/>
            </a:br>
            <a:r>
              <a:rPr lang="en-US" dirty="0"/>
              <a:t>P files on June 1 and has D served within the 4(m) time period (90 days)</a:t>
            </a:r>
            <a:br>
              <a:rPr lang="en-US" dirty="0"/>
            </a:br>
            <a:r>
              <a:rPr lang="en-US" dirty="0"/>
              <a:t/>
            </a:r>
            <a:br>
              <a:rPr lang="en-US" dirty="0"/>
            </a:br>
            <a:r>
              <a:rPr lang="en-US" dirty="0"/>
              <a:t>OK?</a:t>
            </a:r>
          </a:p>
        </p:txBody>
      </p:sp>
    </p:spTree>
    <p:extLst>
      <p:ext uri="{BB962C8B-B14F-4D97-AF65-F5344CB8AC3E}">
        <p14:creationId xmlns:p14="http://schemas.microsoft.com/office/powerpoint/2010/main" val="3854407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a:t>
            </a:r>
            <a:r>
              <a:rPr lang="en-US" altLang="en-US" i="1" dirty="0"/>
              <a:t>filing</a:t>
            </a:r>
            <a:r>
              <a:rPr lang="en-US" altLang="en-US" dirty="0"/>
              <a:t/>
            </a:r>
            <a:br>
              <a:rPr lang="en-US" altLang="en-US" dirty="0"/>
            </a:br>
            <a:r>
              <a:rPr lang="en-US" altLang="en-US" dirty="0"/>
              <a:t>- P sues D for battery, files on June 1 and serves D on July 1 </a:t>
            </a:r>
            <a:br>
              <a:rPr lang="en-US" altLang="en-US" dirty="0"/>
            </a:br>
            <a:r>
              <a:rPr lang="en-US" altLang="en-US" dirty="0"/>
              <a:t>- on July 1, X gets notice </a:t>
            </a:r>
            <a:br>
              <a:rPr lang="en-US" altLang="en-US" dirty="0"/>
            </a:br>
            <a:r>
              <a:rPr lang="en-US" altLang="en-US" dirty="0"/>
              <a:t>- on July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3985677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a:t>
            </a:r>
            <a:r>
              <a:rPr lang="en-US" altLang="en-US" i="1" dirty="0"/>
              <a:t>service</a:t>
            </a:r>
            <a:r>
              <a:rPr lang="en-US" altLang="en-US" dirty="0"/>
              <a:t/>
            </a:r>
            <a:br>
              <a:rPr lang="en-US" altLang="en-US" dirty="0"/>
            </a:br>
            <a:r>
              <a:rPr lang="en-US" altLang="en-US" dirty="0"/>
              <a:t>- P sues D for battery, files on May 31 and serves D on June 1 </a:t>
            </a:r>
            <a:br>
              <a:rPr lang="en-US" altLang="en-US" dirty="0"/>
            </a:br>
            <a:r>
              <a:rPr lang="en-US" altLang="en-US" dirty="0"/>
              <a:t>- on July 1, X gets notice </a:t>
            </a:r>
            <a:br>
              <a:rPr lang="en-US" altLang="en-US" dirty="0"/>
            </a:br>
            <a:r>
              <a:rPr lang="en-US" altLang="en-US" dirty="0"/>
              <a:t>- on July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4063298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3577" y="274638"/>
            <a:ext cx="9727223" cy="6278562"/>
          </a:xfrm>
        </p:spPr>
        <p:txBody>
          <a:bodyPr>
            <a:normAutofit/>
          </a:bodyPr>
          <a:lstStyle/>
          <a:p>
            <a:pPr algn="l" eaLnBrk="1" hangingPunct="1"/>
            <a:r>
              <a:rPr lang="en-US" altLang="en-US" dirty="0"/>
              <a:t>- assume that the relevant statute of limitations (which ends on June 1) tolls upon service</a:t>
            </a:r>
            <a:br>
              <a:rPr lang="en-US" altLang="en-US" dirty="0"/>
            </a:br>
            <a:r>
              <a:rPr lang="en-US" altLang="en-US" dirty="0"/>
              <a:t>- P sues D for battery, files on January 1 and serves D on March 1 </a:t>
            </a:r>
            <a:br>
              <a:rPr lang="en-US" altLang="en-US" dirty="0"/>
            </a:br>
            <a:r>
              <a:rPr lang="en-US" altLang="en-US" dirty="0"/>
              <a:t>- on June 1, X gets notice </a:t>
            </a:r>
            <a:br>
              <a:rPr lang="en-US" altLang="en-US" dirty="0"/>
            </a:br>
            <a:r>
              <a:rPr lang="en-US" altLang="en-US" dirty="0"/>
              <a:t>- on October 2, P amends to add X</a:t>
            </a:r>
            <a:br>
              <a:rPr lang="en-US" altLang="en-US" dirty="0"/>
            </a:br>
            <a:r>
              <a:rPr lang="en-US" altLang="en-US" dirty="0"/>
              <a:t>- is notice adequate for relation back?</a:t>
            </a:r>
          </a:p>
        </p:txBody>
      </p:sp>
    </p:spTree>
    <p:extLst>
      <p:ext uri="{BB962C8B-B14F-4D97-AF65-F5344CB8AC3E}">
        <p14:creationId xmlns:p14="http://schemas.microsoft.com/office/powerpoint/2010/main" val="180192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924163"/>
          </a:xfrm>
        </p:spPr>
        <p:txBody>
          <a:bodyPr/>
          <a:lstStyle/>
          <a:p>
            <a:r>
              <a:rPr lang="en-US" dirty="0"/>
              <a:t>what kind of notice?</a:t>
            </a:r>
          </a:p>
        </p:txBody>
      </p:sp>
    </p:spTree>
    <p:extLst>
      <p:ext uri="{BB962C8B-B14F-4D97-AF65-F5344CB8AC3E}">
        <p14:creationId xmlns:p14="http://schemas.microsoft.com/office/powerpoint/2010/main" val="406550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293" y="365125"/>
            <a:ext cx="10963507" cy="5935314"/>
          </a:xfrm>
        </p:spPr>
        <p:txBody>
          <a:bodyPr>
            <a:normAutofit/>
          </a:bodyPr>
          <a:lstStyle/>
          <a:p>
            <a:r>
              <a:rPr lang="en-US" dirty="0"/>
              <a:t>P, an employee of D, sues D for the tort of a fellow employee X within the statute of limitations</a:t>
            </a:r>
            <a:br>
              <a:rPr lang="en-US" dirty="0"/>
            </a:br>
            <a:r>
              <a:rPr lang="en-US" dirty="0"/>
              <a:t/>
            </a:r>
            <a:br>
              <a:rPr lang="en-US" dirty="0"/>
            </a:br>
            <a:r>
              <a:rPr lang="en-US" dirty="0"/>
              <a:t>X gets notice </a:t>
            </a:r>
            <a:r>
              <a:rPr lang="en-US" dirty="0" smtClean="0"/>
              <a:t>within </a:t>
            </a:r>
            <a:r>
              <a:rPr lang="en-US" dirty="0"/>
              <a:t>statute of limitations</a:t>
            </a:r>
            <a:br>
              <a:rPr lang="en-US" dirty="0"/>
            </a:br>
            <a:r>
              <a:rPr lang="en-US" dirty="0"/>
              <a:t/>
            </a:r>
            <a:br>
              <a:rPr lang="en-US" dirty="0"/>
            </a:br>
            <a:r>
              <a:rPr lang="en-US" dirty="0"/>
              <a:t>outside the statute of limitations, P then realizes the fellow servant rule forbids suit against D, so P amends to add X and serves him</a:t>
            </a:r>
          </a:p>
        </p:txBody>
      </p:sp>
    </p:spTree>
    <p:extLst>
      <p:ext uri="{BB962C8B-B14F-4D97-AF65-F5344CB8AC3E}">
        <p14:creationId xmlns:p14="http://schemas.microsoft.com/office/powerpoint/2010/main" val="3496227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984" y="365125"/>
            <a:ext cx="10834816" cy="6159243"/>
          </a:xfrm>
        </p:spPr>
        <p:txBody>
          <a:bodyPr/>
          <a:lstStyle/>
          <a:p>
            <a:r>
              <a:rPr lang="en-US" dirty="0"/>
              <a:t>P sues the City of X and “unknown officer” in federal court for violation of her civil rights</a:t>
            </a:r>
            <a:br>
              <a:rPr lang="en-US" dirty="0"/>
            </a:br>
            <a:r>
              <a:rPr lang="en-US" dirty="0"/>
              <a:t/>
            </a:r>
            <a:br>
              <a:rPr lang="en-US" dirty="0"/>
            </a:br>
            <a:r>
              <a:rPr lang="en-US" dirty="0"/>
              <a:t>within the period in 15(c)(1)(C)(</a:t>
            </a:r>
            <a:r>
              <a:rPr lang="en-US" dirty="0" err="1"/>
              <a:t>i</a:t>
            </a:r>
            <a:r>
              <a:rPr lang="en-US" dirty="0"/>
              <a:t>) D (the unknown officer) gets </a:t>
            </a:r>
            <a:r>
              <a:rPr lang="en-US"/>
              <a:t>notice </a:t>
            </a:r>
            <a:r>
              <a:rPr lang="en-US" smtClean="0"/>
              <a:t>within </a:t>
            </a:r>
            <a:r>
              <a:rPr lang="en-US" dirty="0"/>
              <a:t>the statute of limitations</a:t>
            </a:r>
            <a:br>
              <a:rPr lang="en-US" dirty="0"/>
            </a:br>
            <a:r>
              <a:rPr lang="en-US" dirty="0"/>
              <a:t/>
            </a:r>
            <a:br>
              <a:rPr lang="en-US" dirty="0"/>
            </a:br>
            <a:r>
              <a:rPr lang="en-US" dirty="0"/>
              <a:t>relation back?</a:t>
            </a:r>
          </a:p>
        </p:txBody>
      </p:sp>
    </p:spTree>
    <p:extLst>
      <p:ext uri="{BB962C8B-B14F-4D97-AF65-F5344CB8AC3E}">
        <p14:creationId xmlns:p14="http://schemas.microsoft.com/office/powerpoint/2010/main" val="3964366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615" y="365125"/>
            <a:ext cx="10533185" cy="5730875"/>
          </a:xfrm>
        </p:spPr>
        <p:txBody>
          <a:bodyPr/>
          <a:lstStyle/>
          <a:p>
            <a:r>
              <a:rPr lang="en-US" dirty="0"/>
              <a:t>complex litigation</a:t>
            </a:r>
            <a:br>
              <a:rPr lang="en-US" dirty="0"/>
            </a:br>
            <a:r>
              <a:rPr lang="en-US" dirty="0"/>
              <a:t/>
            </a:r>
            <a:br>
              <a:rPr lang="en-US" dirty="0"/>
            </a:br>
            <a:r>
              <a:rPr lang="en-US" dirty="0"/>
              <a:t>joinder of parties and causes of action</a:t>
            </a:r>
          </a:p>
        </p:txBody>
      </p:sp>
    </p:spTree>
    <p:extLst>
      <p:ext uri="{BB962C8B-B14F-4D97-AF65-F5344CB8AC3E}">
        <p14:creationId xmlns:p14="http://schemas.microsoft.com/office/powerpoint/2010/main" val="3958700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676400" y="274638"/>
            <a:ext cx="8534400" cy="6202362"/>
          </a:xfrm>
        </p:spPr>
        <p:txBody>
          <a:bodyPr/>
          <a:lstStyle/>
          <a:p>
            <a:pPr eaLnBrk="1" hangingPunct="1"/>
            <a:r>
              <a:rPr lang="en-US" altLang="en-US" dirty="0"/>
              <a:t>two questions – </a:t>
            </a:r>
            <a:br>
              <a:rPr lang="en-US" altLang="en-US" dirty="0"/>
            </a:br>
            <a:r>
              <a:rPr lang="en-US" altLang="en-US" dirty="0"/>
              <a:t> </a:t>
            </a:r>
            <a:br>
              <a:rPr lang="en-US" altLang="en-US" dirty="0"/>
            </a:br>
            <a:r>
              <a:rPr lang="en-US" altLang="en-US" dirty="0"/>
              <a:t>1) are people already adversaries?</a:t>
            </a:r>
            <a:br>
              <a:rPr lang="en-US" altLang="en-US" dirty="0"/>
            </a:br>
            <a:r>
              <a:rPr lang="en-US" altLang="en-US" dirty="0"/>
              <a:t>2) does the cause of action concern the same transaction or occurrence as an action already being litigated?</a:t>
            </a:r>
            <a:br>
              <a:rPr lang="en-US" altLang="en-US" dirty="0"/>
            </a:br>
            <a:endParaRPr lang="en-US" altLang="en-US" dirty="0"/>
          </a:p>
        </p:txBody>
      </p:sp>
    </p:spTree>
    <p:extLst>
      <p:ext uri="{BB962C8B-B14F-4D97-AF65-F5344CB8AC3E}">
        <p14:creationId xmlns:p14="http://schemas.microsoft.com/office/powerpoint/2010/main" val="230015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124200" y="1063626"/>
            <a:ext cx="6057900" cy="4479925"/>
          </a:xfrm>
        </p:spPr>
        <p:txBody>
          <a:bodyPr/>
          <a:lstStyle/>
          <a:p>
            <a:pPr eaLnBrk="1" hangingPunct="1"/>
            <a:r>
              <a:rPr lang="en-US" altLang="en-US"/>
              <a:t>amendment</a:t>
            </a:r>
          </a:p>
        </p:txBody>
      </p:sp>
    </p:spTree>
    <p:extLst>
      <p:ext uri="{BB962C8B-B14F-4D97-AF65-F5344CB8AC3E}">
        <p14:creationId xmlns:p14="http://schemas.microsoft.com/office/powerpoint/2010/main" val="1584943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28800" y="304800"/>
            <a:ext cx="8839200" cy="6477000"/>
          </a:xfrm>
        </p:spPr>
        <p:txBody>
          <a:bodyPr rtlCol="0">
            <a:normAutofit/>
          </a:bodyPr>
          <a:lstStyle/>
          <a:p>
            <a:pPr>
              <a:defRPr/>
            </a:pPr>
            <a:r>
              <a:rPr lang="en-US" dirty="0"/>
              <a:t>1) are people already adversaries? YES</a:t>
            </a:r>
            <a:br>
              <a:rPr lang="en-US" dirty="0"/>
            </a:br>
            <a:r>
              <a:rPr lang="en-US" dirty="0"/>
              <a:t>2) does the cause of action concern the same t/o as an action already being litigated? NO </a:t>
            </a:r>
            <a:br>
              <a:rPr lang="en-US" dirty="0"/>
            </a:br>
            <a:r>
              <a:rPr lang="en-US" dirty="0"/>
              <a:t/>
            </a:r>
            <a:br>
              <a:rPr lang="en-US" dirty="0"/>
            </a:br>
            <a:r>
              <a:rPr lang="en-US" dirty="0"/>
              <a:t>joinder permitted, not required</a:t>
            </a:r>
            <a:br>
              <a:rPr lang="en-US" dirty="0"/>
            </a:br>
            <a:r>
              <a:rPr lang="en-US" dirty="0"/>
              <a:t> </a:t>
            </a:r>
            <a:br>
              <a:rPr lang="en-US" dirty="0"/>
            </a:br>
            <a:endParaRPr lang="en-US" dirty="0"/>
          </a:p>
        </p:txBody>
      </p:sp>
    </p:spTree>
    <p:extLst>
      <p:ext uri="{BB962C8B-B14F-4D97-AF65-F5344CB8AC3E}">
        <p14:creationId xmlns:p14="http://schemas.microsoft.com/office/powerpoint/2010/main" val="1601553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6069129"/>
          </a:xfrm>
        </p:spPr>
        <p:txBody>
          <a:bodyPr/>
          <a:lstStyle/>
          <a:p>
            <a:r>
              <a:rPr lang="en-US" dirty="0"/>
              <a:t/>
            </a:r>
            <a:br>
              <a:rPr lang="en-US" dirty="0"/>
            </a:br>
            <a:r>
              <a:rPr lang="en-US" dirty="0"/>
              <a:t>P sues D for battery</a:t>
            </a:r>
            <a:br>
              <a:rPr lang="en-US" dirty="0"/>
            </a:br>
            <a:r>
              <a:rPr lang="en-US" dirty="0"/>
              <a:t/>
            </a:r>
            <a:br>
              <a:rPr lang="en-US" dirty="0"/>
            </a:br>
            <a:r>
              <a:rPr lang="en-US" dirty="0"/>
              <a:t>can/must D join a claim against P for breach of an unrelated contract?</a:t>
            </a:r>
          </a:p>
        </p:txBody>
      </p:sp>
    </p:spTree>
    <p:extLst>
      <p:ext uri="{BB962C8B-B14F-4D97-AF65-F5344CB8AC3E}">
        <p14:creationId xmlns:p14="http://schemas.microsoft.com/office/powerpoint/2010/main" val="1954285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913012"/>
          </a:xfrm>
        </p:spPr>
        <p:txBody>
          <a:bodyPr/>
          <a:lstStyle/>
          <a:p>
            <a:r>
              <a:rPr lang="en-US" dirty="0"/>
              <a:t>13(b) </a:t>
            </a:r>
            <a:br>
              <a:rPr lang="en-US" dirty="0"/>
            </a:br>
            <a:r>
              <a:rPr lang="en-US" dirty="0"/>
              <a:t>Permissive Counterclaim. A pleading may state as a counterclaim against an opposing party any claim that is not compulsory.</a:t>
            </a:r>
          </a:p>
        </p:txBody>
      </p:sp>
    </p:spTree>
    <p:extLst>
      <p:ext uri="{BB962C8B-B14F-4D97-AF65-F5344CB8AC3E}">
        <p14:creationId xmlns:p14="http://schemas.microsoft.com/office/powerpoint/2010/main" val="16700310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15" y="365125"/>
            <a:ext cx="10762785" cy="6035675"/>
          </a:xfrm>
        </p:spPr>
        <p:txBody>
          <a:bodyPr/>
          <a:lstStyle/>
          <a:p>
            <a:r>
              <a:rPr lang="en-US" dirty="0"/>
              <a:t>P sues D for battery</a:t>
            </a:r>
            <a:br>
              <a:rPr lang="en-US" dirty="0"/>
            </a:br>
            <a:r>
              <a:rPr lang="en-US" dirty="0"/>
              <a:t/>
            </a:r>
            <a:br>
              <a:rPr lang="en-US" dirty="0"/>
            </a:br>
            <a:r>
              <a:rPr lang="en-US" dirty="0"/>
              <a:t>can/must P join an action against D for breach of an unrelated contract?</a:t>
            </a:r>
          </a:p>
        </p:txBody>
      </p:sp>
    </p:spTree>
    <p:extLst>
      <p:ext uri="{BB962C8B-B14F-4D97-AF65-F5344CB8AC3E}">
        <p14:creationId xmlns:p14="http://schemas.microsoft.com/office/powerpoint/2010/main" val="1919073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365125"/>
            <a:ext cx="10829693" cy="6035675"/>
          </a:xfrm>
        </p:spPr>
        <p:txBody>
          <a:bodyPr/>
          <a:lstStyle/>
          <a:p>
            <a:r>
              <a:rPr lang="en-US" dirty="0"/>
              <a:t>18(a) </a:t>
            </a:r>
            <a:br>
              <a:rPr lang="en-US" dirty="0"/>
            </a:br>
            <a:r>
              <a:rPr lang="en-US" dirty="0"/>
              <a:t>In General. A party asserting a claim, counterclaim, crossclaim, or third-party claim may join, as independent or alternative claims, as many claims as it has against an opposing party</a:t>
            </a:r>
            <a:br>
              <a:rPr lang="en-US" dirty="0"/>
            </a:br>
            <a:endParaRPr lang="en-US" dirty="0"/>
          </a:p>
        </p:txBody>
      </p:sp>
    </p:spTree>
    <p:extLst>
      <p:ext uri="{BB962C8B-B14F-4D97-AF65-F5344CB8AC3E}">
        <p14:creationId xmlns:p14="http://schemas.microsoft.com/office/powerpoint/2010/main" val="3180348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90293" y="274638"/>
            <a:ext cx="9820507" cy="6278562"/>
          </a:xfrm>
        </p:spPr>
        <p:txBody>
          <a:bodyPr/>
          <a:lstStyle/>
          <a:p>
            <a:pPr algn="l" eaLnBrk="1" hangingPunct="1"/>
            <a:r>
              <a:rPr lang="en-US" altLang="en-US" dirty="0"/>
              <a:t>P (NY) sues D (Conn.) in federal court in D. Wyo. for a battery that occurred in Wyo. </a:t>
            </a:r>
            <a:br>
              <a:rPr lang="en-US" altLang="en-US" dirty="0"/>
            </a:br>
            <a:r>
              <a:rPr lang="en-US" altLang="en-US" dirty="0"/>
              <a:t/>
            </a:r>
            <a:br>
              <a:rPr lang="en-US" altLang="en-US" dirty="0"/>
            </a:br>
            <a:r>
              <a:rPr lang="en-US" altLang="en-US" dirty="0"/>
              <a:t>D answers</a:t>
            </a:r>
            <a:br>
              <a:rPr lang="en-US" altLang="en-US" dirty="0"/>
            </a:br>
            <a:r>
              <a:rPr lang="en-US" altLang="en-US" dirty="0"/>
              <a:t/>
            </a:r>
            <a:br>
              <a:rPr lang="en-US" altLang="en-US" dirty="0"/>
            </a:br>
            <a:r>
              <a:rPr lang="en-US" altLang="en-US" dirty="0"/>
              <a:t>P amends to join an action against D for another battery that occurred in Texas</a:t>
            </a:r>
            <a:br>
              <a:rPr lang="en-US" altLang="en-US" dirty="0"/>
            </a:br>
            <a:r>
              <a:rPr lang="en-US" altLang="en-US" dirty="0"/>
              <a:t/>
            </a:r>
            <a:br>
              <a:rPr lang="en-US" altLang="en-US" dirty="0"/>
            </a:br>
            <a:r>
              <a:rPr lang="en-US" altLang="en-US" dirty="0"/>
              <a:t>PJ and V for the Texas battery action?</a:t>
            </a:r>
          </a:p>
        </p:txBody>
      </p:sp>
    </p:spTree>
    <p:extLst>
      <p:ext uri="{BB962C8B-B14F-4D97-AF65-F5344CB8AC3E}">
        <p14:creationId xmlns:p14="http://schemas.microsoft.com/office/powerpoint/2010/main" val="383205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752600" y="228601"/>
            <a:ext cx="8382000" cy="6354763"/>
          </a:xfrm>
        </p:spPr>
        <p:txBody>
          <a:bodyPr>
            <a:normAutofit/>
          </a:bodyPr>
          <a:lstStyle/>
          <a:p>
            <a:r>
              <a:rPr lang="en-US" altLang="en-US" dirty="0"/>
              <a:t>1) are people already adversaries? NO</a:t>
            </a:r>
            <a:br>
              <a:rPr lang="en-US" altLang="en-US" dirty="0"/>
            </a:br>
            <a:r>
              <a:rPr lang="en-US" altLang="en-US" dirty="0"/>
              <a:t>2) does the cause of action concern the same t/o as an action already being litigated?  YES</a:t>
            </a:r>
            <a:br>
              <a:rPr lang="en-US" altLang="en-US" dirty="0"/>
            </a:br>
            <a:r>
              <a:rPr lang="en-US" altLang="en-US" dirty="0"/>
              <a:t/>
            </a:r>
            <a:br>
              <a:rPr lang="en-US" altLang="en-US" dirty="0"/>
            </a:br>
            <a:r>
              <a:rPr lang="en-US" altLang="en-US" dirty="0"/>
              <a:t>joinder permitted, not required</a:t>
            </a:r>
            <a:br>
              <a:rPr lang="en-US" altLang="en-US" dirty="0"/>
            </a:br>
            <a:r>
              <a:rPr lang="en-US" altLang="en-US" dirty="0"/>
              <a:t/>
            </a:r>
            <a:br>
              <a:rPr lang="en-US" altLang="en-US" dirty="0"/>
            </a:br>
            <a:endParaRPr lang="en-US" altLang="en-US" dirty="0"/>
          </a:p>
        </p:txBody>
      </p:sp>
    </p:spTree>
    <p:extLst>
      <p:ext uri="{BB962C8B-B14F-4D97-AF65-F5344CB8AC3E}">
        <p14:creationId xmlns:p14="http://schemas.microsoft.com/office/powerpoint/2010/main" val="2050127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805" y="365125"/>
            <a:ext cx="10851995" cy="6013373"/>
          </a:xfrm>
        </p:spPr>
        <p:txBody>
          <a:bodyPr/>
          <a:lstStyle/>
          <a:p>
            <a:r>
              <a:rPr lang="en-US" altLang="en-US" dirty="0"/>
              <a:t>P sues D1 and D2 for battery</a:t>
            </a:r>
            <a:br>
              <a:rPr lang="en-US" altLang="en-US" dirty="0"/>
            </a:br>
            <a:r>
              <a:rPr lang="en-US" altLang="en-US" dirty="0"/>
              <a:t/>
            </a:r>
            <a:br>
              <a:rPr lang="en-US" altLang="en-US" dirty="0"/>
            </a:br>
            <a:r>
              <a:rPr lang="en-US" altLang="en-US" dirty="0"/>
              <a:t>can/must D1 join an action against D2 for his damages in the brawl?</a:t>
            </a:r>
            <a:br>
              <a:rPr lang="en-US" altLang="en-US" dirty="0"/>
            </a:br>
            <a:endParaRPr lang="en-US" dirty="0"/>
          </a:p>
        </p:txBody>
      </p:sp>
    </p:spTree>
    <p:extLst>
      <p:ext uri="{BB962C8B-B14F-4D97-AF65-F5344CB8AC3E}">
        <p14:creationId xmlns:p14="http://schemas.microsoft.com/office/powerpoint/2010/main" val="3986709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95" y="365125"/>
            <a:ext cx="10941205" cy="5991070"/>
          </a:xfrm>
        </p:spPr>
        <p:txBody>
          <a:bodyPr>
            <a:normAutofit fontScale="90000"/>
          </a:bodyPr>
          <a:lstStyle/>
          <a:p>
            <a:r>
              <a:rPr lang="en-US" altLang="en-US" dirty="0"/>
              <a:t>13(g) </a:t>
            </a:r>
            <a:r>
              <a:rPr lang="en-US" dirty="0"/>
              <a:t>Crossclaim Against a </a:t>
            </a:r>
            <a:r>
              <a:rPr lang="en-US" dirty="0" err="1"/>
              <a:t>Coparty</a:t>
            </a:r>
            <a:r>
              <a:rPr lang="en-US" dirty="0"/>
              <a:t>. A pleading may state as a crossclaim any claim by one party against a </a:t>
            </a:r>
            <a:r>
              <a:rPr lang="en-US" dirty="0" err="1"/>
              <a:t>coparty</a:t>
            </a:r>
            <a:r>
              <a:rPr lang="en-US" dirty="0"/>
              <a:t> if the claim arises out of the transaction or occurrence that is the subject matter of the original action or of a counterclaim, or if the claim relates to any property that is the subject matter of the original action. The crossclaim may include a claim that the </a:t>
            </a:r>
            <a:r>
              <a:rPr lang="en-US" dirty="0" err="1"/>
              <a:t>coparty</a:t>
            </a:r>
            <a:r>
              <a:rPr lang="en-US" dirty="0"/>
              <a:t> is or may be liable to the </a:t>
            </a:r>
            <a:r>
              <a:rPr lang="en-US" dirty="0" err="1"/>
              <a:t>crossclaimant</a:t>
            </a:r>
            <a:r>
              <a:rPr lang="en-US" dirty="0"/>
              <a:t> for all or part of a claim asserted in the action against the </a:t>
            </a:r>
            <a:r>
              <a:rPr lang="en-US" dirty="0" err="1"/>
              <a:t>crossclaimant</a:t>
            </a:r>
            <a:endParaRPr lang="en-US" dirty="0"/>
          </a:p>
        </p:txBody>
      </p:sp>
    </p:spTree>
    <p:extLst>
      <p:ext uri="{BB962C8B-B14F-4D97-AF65-F5344CB8AC3E}">
        <p14:creationId xmlns:p14="http://schemas.microsoft.com/office/powerpoint/2010/main" val="1184169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561" y="365125"/>
            <a:ext cx="10796239" cy="5823802"/>
          </a:xfrm>
        </p:spPr>
        <p:txBody>
          <a:bodyPr/>
          <a:lstStyle/>
          <a:p>
            <a:r>
              <a:rPr lang="en-US" dirty="0"/>
              <a:t>P sues D1 for battery</a:t>
            </a:r>
            <a:br>
              <a:rPr lang="en-US" dirty="0"/>
            </a:br>
            <a:r>
              <a:rPr lang="en-US" dirty="0"/>
              <a:t/>
            </a:r>
            <a:br>
              <a:rPr lang="en-US" dirty="0"/>
            </a:br>
            <a:r>
              <a:rPr lang="en-US" dirty="0"/>
              <a:t>can/must P join a battery action against D2 concerning the same brawl?</a:t>
            </a:r>
          </a:p>
        </p:txBody>
      </p:sp>
    </p:spTree>
    <p:extLst>
      <p:ext uri="{BB962C8B-B14F-4D97-AF65-F5344CB8AC3E}">
        <p14:creationId xmlns:p14="http://schemas.microsoft.com/office/powerpoint/2010/main" val="1814188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00200" y="1063626"/>
            <a:ext cx="7581900" cy="4479925"/>
          </a:xfrm>
        </p:spPr>
        <p:txBody>
          <a:bodyPr>
            <a:normAutofit fontScale="90000"/>
          </a:bodyPr>
          <a:lstStyle/>
          <a:p>
            <a:pPr algn="l" eaLnBrk="1" hangingPunct="1"/>
            <a:r>
              <a:rPr lang="en-US" altLang="en-US" sz="3200" dirty="0"/>
              <a:t>15(a) Amendments Before Trial.</a:t>
            </a:r>
            <a:br>
              <a:rPr lang="en-US" altLang="en-US" sz="3200" dirty="0"/>
            </a:br>
            <a:r>
              <a:rPr lang="en-US" altLang="en-US" sz="3200" dirty="0"/>
              <a:t>(1) Amending as a Matter of Course. </a:t>
            </a:r>
            <a:br>
              <a:rPr lang="en-US" altLang="en-US" sz="3200" dirty="0"/>
            </a:br>
            <a:r>
              <a:rPr lang="en-US" altLang="en-US" sz="3200" dirty="0"/>
              <a:t/>
            </a:r>
            <a:br>
              <a:rPr lang="en-US" altLang="en-US" sz="3200" dirty="0"/>
            </a:br>
            <a:r>
              <a:rPr lang="en-US" altLang="en-US" sz="3200" dirty="0"/>
              <a:t>A party may amend its pleading once as a matter of course within: </a:t>
            </a:r>
            <a:br>
              <a:rPr lang="en-US" altLang="en-US" sz="3200" dirty="0"/>
            </a:br>
            <a:r>
              <a:rPr lang="en-US" altLang="en-US" sz="3200" dirty="0"/>
              <a:t/>
            </a:r>
            <a:br>
              <a:rPr lang="en-US" altLang="en-US" sz="3200" dirty="0"/>
            </a:br>
            <a:r>
              <a:rPr lang="en-US" altLang="en-US" sz="3200" dirty="0"/>
              <a:t>(A) 21 days after serving it, or </a:t>
            </a:r>
            <a:br>
              <a:rPr lang="en-US" altLang="en-US" sz="3200" dirty="0"/>
            </a:br>
            <a:r>
              <a:rPr lang="en-US" altLang="en-US" sz="3200" dirty="0"/>
              <a:t/>
            </a:r>
            <a:br>
              <a:rPr lang="en-US" altLang="en-US" sz="3200" dirty="0"/>
            </a:br>
            <a:r>
              <a:rPr lang="en-US" altLang="en-US" sz="3200" dirty="0"/>
              <a:t>(B) if the pleading is one to which a responsive pleading is required, 21 days after service of a responsive pleading or 21 days after service of a motion under Rule 12(b), (e), or (f), whichever is earlier.</a:t>
            </a:r>
          </a:p>
        </p:txBody>
      </p:sp>
    </p:spTree>
    <p:extLst>
      <p:ext uri="{BB962C8B-B14F-4D97-AF65-F5344CB8AC3E}">
        <p14:creationId xmlns:p14="http://schemas.microsoft.com/office/powerpoint/2010/main" val="4278841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828800" y="274638"/>
            <a:ext cx="8382000" cy="6202362"/>
          </a:xfrm>
        </p:spPr>
        <p:txBody>
          <a:bodyPr rtlCol="0">
            <a:normAutofit fontScale="90000"/>
          </a:bodyPr>
          <a:lstStyle/>
          <a:p>
            <a:pPr>
              <a:defRPr/>
            </a:pPr>
            <a:r>
              <a:rPr lang="en-US" sz="3600"/>
              <a:t>Rule 20. Permissive Joinder of Parties</a:t>
            </a:r>
            <a:br>
              <a:rPr lang="en-US" sz="3600"/>
            </a:br>
            <a:r>
              <a:rPr lang="en-US" sz="3600"/>
              <a:t>(a) Persons Who May Join or Be Joined.</a:t>
            </a:r>
            <a:br>
              <a:rPr lang="en-US" sz="3600"/>
            </a:br>
            <a:r>
              <a:rPr lang="en-US" sz="3600"/>
              <a:t>    (1) Plaintiffs. Persons may join in one action as plaintiffs if:</a:t>
            </a:r>
            <a:br>
              <a:rPr lang="en-US" sz="3600"/>
            </a:br>
            <a:r>
              <a:rPr lang="en-US" sz="3600"/>
              <a:t>        (A) they assert any right to relief jointly, severally, or in the alternative with respect to or arising out of the same transaction, occurrence, or series of transactions or occurrences; and</a:t>
            </a:r>
            <a:br>
              <a:rPr lang="en-US" sz="3600"/>
            </a:br>
            <a:r>
              <a:rPr lang="en-US" sz="3600"/>
              <a:t>        (B) any question of law or fact common to all plaintiffs will arise in the action.</a:t>
            </a:r>
            <a:r>
              <a:rPr lang="en-US" sz="2800"/>
              <a:t/>
            </a:r>
            <a:br>
              <a:rPr lang="en-US" sz="2800"/>
            </a:br>
            <a:r>
              <a:rPr lang="en-US" sz="2800"/>
              <a:t/>
            </a:r>
            <a:br>
              <a:rPr lang="en-US" sz="2800"/>
            </a:br>
            <a:endParaRPr lang="en-US" sz="2800"/>
          </a:p>
        </p:txBody>
      </p:sp>
    </p:spTree>
    <p:extLst>
      <p:ext uri="{BB962C8B-B14F-4D97-AF65-F5344CB8AC3E}">
        <p14:creationId xmlns:p14="http://schemas.microsoft.com/office/powerpoint/2010/main" val="17300470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458200" cy="6354762"/>
          </a:xfrm>
        </p:spPr>
        <p:txBody>
          <a:bodyPr rtlCol="0">
            <a:normAutofit fontScale="90000"/>
          </a:bodyPr>
          <a:lstStyle/>
          <a:p>
            <a:pPr>
              <a:defRPr/>
            </a:pPr>
            <a:r>
              <a:rPr lang="en-US" dirty="0"/>
              <a:t>(2) Defendants. Persons . . . may be joined in one action as defendants if:</a:t>
            </a:r>
            <a:br>
              <a:rPr lang="en-US" dirty="0"/>
            </a:br>
            <a:r>
              <a:rPr lang="en-US" dirty="0"/>
              <a:t>        (A) any right to relief is asserted against them jointly, severally, or in the alternative with respect to or arising out of the same transaction, occurrence, or series of transactions or occurrences; and</a:t>
            </a:r>
            <a:br>
              <a:rPr lang="en-US" dirty="0"/>
            </a:br>
            <a:r>
              <a:rPr lang="en-US" dirty="0"/>
              <a:t>        (B) any question of law or fact common to all defendants will arise in the action.</a:t>
            </a:r>
          </a:p>
        </p:txBody>
      </p:sp>
    </p:spTree>
    <p:extLst>
      <p:ext uri="{BB962C8B-B14F-4D97-AF65-F5344CB8AC3E}">
        <p14:creationId xmlns:p14="http://schemas.microsoft.com/office/powerpoint/2010/main" val="7861465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854" y="1063626"/>
            <a:ext cx="9360946" cy="4937125"/>
          </a:xfrm>
        </p:spPr>
        <p:txBody>
          <a:bodyPr rtlCol="0">
            <a:normAutofit fontScale="90000"/>
          </a:bodyPr>
          <a:lstStyle/>
          <a:p>
            <a:pPr>
              <a:defRPr/>
            </a:pPr>
            <a:r>
              <a:rPr lang="en-US" dirty="0"/>
              <a:t>A, B, C, and D, each driving separate cars, get into a car accident</a:t>
            </a:r>
            <a:br>
              <a:rPr lang="en-US" dirty="0"/>
            </a:br>
            <a:r>
              <a:rPr lang="en-US" dirty="0"/>
              <a:t/>
            </a:r>
            <a:br>
              <a:rPr lang="en-US" dirty="0"/>
            </a:br>
            <a:r>
              <a:rPr lang="en-US" dirty="0"/>
              <a:t>A sues B and C for negligence</a:t>
            </a:r>
            <a:br>
              <a:rPr lang="en-US" dirty="0"/>
            </a:br>
            <a:r>
              <a:rPr lang="en-US" dirty="0"/>
              <a:t/>
            </a:r>
            <a:br>
              <a:rPr lang="en-US" dirty="0"/>
            </a:br>
            <a:r>
              <a:rPr lang="en-US" dirty="0"/>
              <a:t>may B bring a crossclaim against D for negligence?</a:t>
            </a:r>
            <a:br>
              <a:rPr lang="en-US" dirty="0"/>
            </a:br>
            <a:r>
              <a:rPr lang="en-US" dirty="0"/>
              <a:t/>
            </a:r>
            <a:br>
              <a:rPr lang="en-US" dirty="0"/>
            </a:br>
            <a:r>
              <a:rPr lang="en-US" dirty="0"/>
              <a:t>may B bring a crossclaim against C and D for negligence?</a:t>
            </a:r>
          </a:p>
        </p:txBody>
      </p:sp>
    </p:spTree>
    <p:extLst>
      <p:ext uri="{BB962C8B-B14F-4D97-AF65-F5344CB8AC3E}">
        <p14:creationId xmlns:p14="http://schemas.microsoft.com/office/powerpoint/2010/main" val="21179246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50" y="1063626"/>
            <a:ext cx="6229350" cy="4594225"/>
          </a:xfrm>
        </p:spPr>
        <p:txBody>
          <a:bodyPr rtlCol="0">
            <a:normAutofit fontScale="90000"/>
          </a:bodyPr>
          <a:lstStyle/>
          <a:p>
            <a:pPr>
              <a:defRPr/>
            </a:pPr>
            <a:r>
              <a:rPr lang="en-US" dirty="0"/>
              <a:t>Rule 13. Counterclaim and </a:t>
            </a:r>
            <a:r>
              <a:rPr lang="en-US" dirty="0" err="1"/>
              <a:t>Crossclaim</a:t>
            </a:r>
            <a:r>
              <a:rPr lang="en-US" dirty="0"/>
              <a:t/>
            </a:r>
            <a:br>
              <a:rPr lang="en-US" dirty="0"/>
            </a:br>
            <a:r>
              <a:rPr lang="en-US" dirty="0"/>
              <a:t> </a:t>
            </a:r>
            <a:br>
              <a:rPr lang="en-US" dirty="0"/>
            </a:br>
            <a:r>
              <a:rPr lang="en-US" dirty="0"/>
              <a:t>. . . </a:t>
            </a:r>
            <a:br>
              <a:rPr lang="en-US" dirty="0"/>
            </a:br>
            <a:r>
              <a:rPr lang="en-US" dirty="0"/>
              <a:t> </a:t>
            </a:r>
            <a:br>
              <a:rPr lang="en-US" dirty="0"/>
            </a:br>
            <a:r>
              <a:rPr lang="en-US" dirty="0"/>
              <a:t>(h) Joining Additional Parties.  Rules 19 and 20 govern the addition of a person as a party to a counterclaim or </a:t>
            </a:r>
            <a:r>
              <a:rPr lang="en-US" dirty="0" err="1"/>
              <a:t>crossclaim</a:t>
            </a:r>
            <a:r>
              <a:rPr lang="en-US" dirty="0"/>
              <a:t>.</a:t>
            </a:r>
            <a:br>
              <a:rPr lang="en-US" dirty="0"/>
            </a:br>
            <a:endParaRPr lang="en-US" dirty="0"/>
          </a:p>
        </p:txBody>
      </p:sp>
    </p:spTree>
    <p:extLst>
      <p:ext uri="{BB962C8B-B14F-4D97-AF65-F5344CB8AC3E}">
        <p14:creationId xmlns:p14="http://schemas.microsoft.com/office/powerpoint/2010/main" val="1342856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944" y="274638"/>
            <a:ext cx="9586856" cy="6278562"/>
          </a:xfrm>
        </p:spPr>
        <p:txBody>
          <a:bodyPr rtlCol="0">
            <a:normAutofit fontScale="90000"/>
          </a:bodyPr>
          <a:lstStyle/>
          <a:p>
            <a:pPr>
              <a:defRPr/>
            </a:pPr>
            <a:r>
              <a:rPr lang="en-US" dirty="0"/>
              <a:t>P sues D1 and D2 for damages in a battery</a:t>
            </a:r>
            <a:br>
              <a:rPr lang="en-US" dirty="0"/>
            </a:br>
            <a:r>
              <a:rPr lang="en-US" dirty="0"/>
              <a:t/>
            </a:r>
            <a:br>
              <a:rPr lang="en-US" dirty="0"/>
            </a:br>
            <a:r>
              <a:rPr lang="en-US" dirty="0"/>
              <a:t>may D1 cross-claim against D2 for breach of an unrelated contract?</a:t>
            </a:r>
            <a:br>
              <a:rPr lang="en-US" dirty="0"/>
            </a:br>
            <a:r>
              <a:rPr lang="en-US" dirty="0"/>
              <a:t/>
            </a:r>
            <a:br>
              <a:rPr lang="en-US" dirty="0"/>
            </a:br>
            <a:r>
              <a:rPr lang="en-US" dirty="0"/>
              <a:t>assume that D1 cross-claims against D2 for his damages in the battery</a:t>
            </a:r>
            <a:br>
              <a:rPr lang="en-US" dirty="0"/>
            </a:br>
            <a:r>
              <a:rPr lang="en-US" dirty="0"/>
              <a:t/>
            </a:r>
            <a:br>
              <a:rPr lang="en-US" dirty="0"/>
            </a:br>
            <a:r>
              <a:rPr lang="en-US" dirty="0"/>
              <a:t>may D1 now join an action against D2 for breach of an unrelated contract? </a:t>
            </a:r>
          </a:p>
        </p:txBody>
      </p:sp>
    </p:spTree>
    <p:extLst>
      <p:ext uri="{BB962C8B-B14F-4D97-AF65-F5344CB8AC3E}">
        <p14:creationId xmlns:p14="http://schemas.microsoft.com/office/powerpoint/2010/main" val="20614129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524000" y="1063626"/>
            <a:ext cx="8991600" cy="4651375"/>
          </a:xfrm>
        </p:spPr>
        <p:txBody>
          <a:bodyPr>
            <a:normAutofit fontScale="90000"/>
          </a:bodyPr>
          <a:lstStyle/>
          <a:p>
            <a:pPr eaLnBrk="1" hangingPunct="1"/>
            <a:r>
              <a:rPr lang="en-US" altLang="en-US" dirty="0"/>
              <a:t>P sues D for battery concerning P’s damages from a barroom brawl</a:t>
            </a:r>
            <a:br>
              <a:rPr lang="en-US" altLang="en-US" dirty="0"/>
            </a:br>
            <a:r>
              <a:rPr lang="en-US" altLang="en-US" dirty="0"/>
              <a:t/>
            </a:r>
            <a:br>
              <a:rPr lang="en-US" altLang="en-US" dirty="0"/>
            </a:br>
            <a:r>
              <a:rPr lang="en-US" altLang="en-US" dirty="0"/>
              <a:t>may D counterclaim against P for his damages from a different brawl between P, D, and X?</a:t>
            </a:r>
            <a:br>
              <a:rPr lang="en-US" altLang="en-US" dirty="0"/>
            </a:br>
            <a:r>
              <a:rPr lang="en-US" altLang="en-US" dirty="0"/>
              <a:t/>
            </a:r>
            <a:br>
              <a:rPr lang="en-US" altLang="en-US" dirty="0"/>
            </a:br>
            <a:r>
              <a:rPr lang="en-US" altLang="en-US" dirty="0"/>
              <a:t>may D join X to this counterclaim?</a:t>
            </a:r>
            <a:br>
              <a:rPr lang="en-US" altLang="en-US" dirty="0"/>
            </a:br>
            <a:endParaRPr lang="en-US" altLang="en-US" dirty="0"/>
          </a:p>
        </p:txBody>
      </p:sp>
    </p:spTree>
    <p:extLst>
      <p:ext uri="{BB962C8B-B14F-4D97-AF65-F5344CB8AC3E}">
        <p14:creationId xmlns:p14="http://schemas.microsoft.com/office/powerpoint/2010/main" val="1832737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90293" y="0"/>
            <a:ext cx="10277707" cy="6858000"/>
          </a:xfrm>
        </p:spPr>
        <p:txBody>
          <a:bodyPr rtlCol="0">
            <a:normAutofit/>
          </a:bodyPr>
          <a:lstStyle/>
          <a:p>
            <a:pPr>
              <a:defRPr/>
            </a:pPr>
            <a:r>
              <a:rPr lang="en-US" sz="4000" dirty="0"/>
              <a:t>1) are people already adversaries? YES</a:t>
            </a:r>
            <a:br>
              <a:rPr lang="en-US" sz="4000" dirty="0"/>
            </a:br>
            <a:r>
              <a:rPr lang="en-US" sz="4000" dirty="0"/>
              <a:t>2) does the cause of action concern the same t/o as an action already being litigated?  YES</a:t>
            </a:r>
            <a:br>
              <a:rPr lang="en-US" sz="4000" dirty="0"/>
            </a:br>
            <a:r>
              <a:rPr lang="en-US" sz="3200" dirty="0"/>
              <a:t/>
            </a:r>
            <a:br>
              <a:rPr lang="en-US" sz="3200" dirty="0"/>
            </a:br>
            <a:r>
              <a:rPr lang="en-US" sz="4000" dirty="0"/>
              <a:t>joinder required</a:t>
            </a:r>
            <a:r>
              <a:rPr lang="en-US" sz="3200" dirty="0"/>
              <a:t/>
            </a:r>
            <a:br>
              <a:rPr lang="en-US" sz="3200" dirty="0"/>
            </a:br>
            <a:endParaRPr lang="en-US" sz="3200" dirty="0"/>
          </a:p>
        </p:txBody>
      </p:sp>
    </p:spTree>
    <p:extLst>
      <p:ext uri="{BB962C8B-B14F-4D97-AF65-F5344CB8AC3E}">
        <p14:creationId xmlns:p14="http://schemas.microsoft.com/office/powerpoint/2010/main" val="15815795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59" y="365125"/>
            <a:ext cx="10818541" cy="5968768"/>
          </a:xfrm>
        </p:spPr>
        <p:txBody>
          <a:bodyPr/>
          <a:lstStyle/>
          <a:p>
            <a:r>
              <a:rPr lang="en-US" dirty="0"/>
              <a:t/>
            </a:r>
            <a:br>
              <a:rPr lang="en-US" dirty="0"/>
            </a:br>
            <a:r>
              <a:rPr lang="en-US" dirty="0"/>
              <a:t>P sues D for battery</a:t>
            </a:r>
            <a:br>
              <a:rPr lang="en-US" dirty="0"/>
            </a:br>
            <a:r>
              <a:rPr lang="en-US" dirty="0"/>
              <a:t/>
            </a:r>
            <a:br>
              <a:rPr lang="en-US" dirty="0"/>
            </a:br>
            <a:r>
              <a:rPr lang="en-US" dirty="0"/>
              <a:t>may/must P join an action against D for defamation concerning statements that D made during the brawl</a:t>
            </a:r>
          </a:p>
        </p:txBody>
      </p:sp>
    </p:spTree>
    <p:extLst>
      <p:ext uri="{BB962C8B-B14F-4D97-AF65-F5344CB8AC3E}">
        <p14:creationId xmlns:p14="http://schemas.microsoft.com/office/powerpoint/2010/main" val="2161444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7922" y="365125"/>
            <a:ext cx="10695878" cy="5756895"/>
          </a:xfrm>
        </p:spPr>
        <p:txBody>
          <a:bodyPr/>
          <a:lstStyle/>
          <a:p>
            <a:r>
              <a:rPr lang="en-US" dirty="0"/>
              <a:t>claim preclusion</a:t>
            </a:r>
          </a:p>
        </p:txBody>
      </p:sp>
    </p:spTree>
    <p:extLst>
      <p:ext uri="{BB962C8B-B14F-4D97-AF65-F5344CB8AC3E}">
        <p14:creationId xmlns:p14="http://schemas.microsoft.com/office/powerpoint/2010/main" val="16401229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561" y="365125"/>
            <a:ext cx="10796239" cy="5991070"/>
          </a:xfrm>
        </p:spPr>
        <p:txBody>
          <a:bodyPr/>
          <a:lstStyle/>
          <a:p>
            <a:r>
              <a:rPr lang="en-US" dirty="0"/>
              <a:t/>
            </a:r>
            <a:br>
              <a:rPr lang="en-US" dirty="0"/>
            </a:br>
            <a:r>
              <a:rPr lang="en-US" dirty="0"/>
              <a:t>P sues D for battery</a:t>
            </a:r>
            <a:br>
              <a:rPr lang="en-US" dirty="0"/>
            </a:br>
            <a:r>
              <a:rPr lang="en-US" dirty="0"/>
              <a:t/>
            </a:r>
            <a:br>
              <a:rPr lang="en-US" dirty="0"/>
            </a:br>
            <a:r>
              <a:rPr lang="en-US" dirty="0"/>
              <a:t>may/must D join an action against P for his damages in the brawl?</a:t>
            </a:r>
          </a:p>
        </p:txBody>
      </p:sp>
    </p:spTree>
    <p:extLst>
      <p:ext uri="{BB962C8B-B14F-4D97-AF65-F5344CB8AC3E}">
        <p14:creationId xmlns:p14="http://schemas.microsoft.com/office/powerpoint/2010/main" val="220392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524000" y="1063626"/>
            <a:ext cx="8763000" cy="4537075"/>
          </a:xfrm>
        </p:spPr>
        <p:txBody>
          <a:bodyPr>
            <a:normAutofit fontScale="90000"/>
          </a:bodyPr>
          <a:lstStyle/>
          <a:p>
            <a:pPr eaLnBrk="1" hangingPunct="1"/>
            <a:r>
              <a:rPr lang="en-US" altLang="en-US" dirty="0"/>
              <a:t>15(a)(2) Other Amendments.</a:t>
            </a:r>
            <a:br>
              <a:rPr lang="en-US" altLang="en-US" dirty="0"/>
            </a:br>
            <a:r>
              <a:rPr lang="en-US" altLang="en-US" dirty="0"/>
              <a:t> </a:t>
            </a:r>
            <a:br>
              <a:rPr lang="en-US" altLang="en-US" dirty="0"/>
            </a:br>
            <a:r>
              <a:rPr lang="en-US" altLang="en-US" dirty="0"/>
              <a:t>In all other cases, a party may amend its pleading only with the opposing party's written consent or the court's leave. The court should freely give leave when justice so requires. </a:t>
            </a:r>
            <a:br>
              <a:rPr lang="en-US" altLang="en-US" dirty="0"/>
            </a:br>
            <a:r>
              <a:rPr lang="en-US" altLang="en-US" dirty="0"/>
              <a:t/>
            </a:r>
            <a:br>
              <a:rPr lang="en-US" altLang="en-US" dirty="0"/>
            </a:br>
            <a:endParaRPr lang="en-US" altLang="en-US" dirty="0"/>
          </a:p>
        </p:txBody>
      </p:sp>
    </p:spTree>
    <p:extLst>
      <p:ext uri="{BB962C8B-B14F-4D97-AF65-F5344CB8AC3E}">
        <p14:creationId xmlns:p14="http://schemas.microsoft.com/office/powerpoint/2010/main" val="19173645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6069129"/>
          </a:xfrm>
        </p:spPr>
        <p:txBody>
          <a:bodyPr>
            <a:normAutofit fontScale="90000"/>
          </a:bodyPr>
          <a:lstStyle/>
          <a:p>
            <a:r>
              <a:rPr lang="en-US" dirty="0"/>
              <a:t>(a) Compulsory Counterclaim.</a:t>
            </a:r>
            <a:br>
              <a:rPr lang="en-US" dirty="0"/>
            </a:br>
            <a:r>
              <a:rPr lang="en-US" dirty="0"/>
              <a:t>(1) </a:t>
            </a:r>
            <a:r>
              <a:rPr lang="en-US" i="1" dirty="0"/>
              <a:t>In General.</a:t>
            </a:r>
            <a:r>
              <a:rPr lang="en-US" dirty="0"/>
              <a:t> A pleading must state as a counterclaim any claim that—at the time of its service—the pleader has against an opposing party if the claim:</a:t>
            </a:r>
            <a:br>
              <a:rPr lang="en-US" dirty="0"/>
            </a:br>
            <a:r>
              <a:rPr lang="en-US" dirty="0"/>
              <a:t>(A) arises out of the transaction or occurrence that is the subject matter of the opposing party's claim; and</a:t>
            </a:r>
            <a:br>
              <a:rPr lang="en-US" dirty="0"/>
            </a:br>
            <a:r>
              <a:rPr lang="en-US" dirty="0"/>
              <a:t>(B) does not require adding another party over whom the court cannot acquire jurisdiction.</a:t>
            </a:r>
          </a:p>
        </p:txBody>
      </p:sp>
    </p:spTree>
    <p:extLst>
      <p:ext uri="{BB962C8B-B14F-4D97-AF65-F5344CB8AC3E}">
        <p14:creationId xmlns:p14="http://schemas.microsoft.com/office/powerpoint/2010/main" val="11961772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5924163"/>
          </a:xfrm>
        </p:spPr>
        <p:txBody>
          <a:bodyPr/>
          <a:lstStyle/>
          <a:p>
            <a:r>
              <a:rPr lang="en-US" dirty="0"/>
              <a:t>problem in King v. Blanton (N.C. App. 2012)</a:t>
            </a:r>
            <a:r>
              <a:rPr lang="mr-IN" dirty="0"/>
              <a:t>…</a:t>
            </a:r>
            <a:r>
              <a:rPr lang="en-US" dirty="0"/>
              <a:t>?</a:t>
            </a:r>
          </a:p>
        </p:txBody>
      </p:sp>
    </p:spTree>
    <p:extLst>
      <p:ext uri="{BB962C8B-B14F-4D97-AF65-F5344CB8AC3E}">
        <p14:creationId xmlns:p14="http://schemas.microsoft.com/office/powerpoint/2010/main" val="31760581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36" y="365125"/>
            <a:ext cx="10880464" cy="6229313"/>
          </a:xfrm>
        </p:spPr>
        <p:txBody>
          <a:bodyPr/>
          <a:lstStyle/>
          <a:p>
            <a:r>
              <a:rPr lang="en-US" dirty="0"/>
              <a:t>P sues D in federal court for negligence in connection with a car accident</a:t>
            </a:r>
            <a:br>
              <a:rPr lang="en-US" dirty="0"/>
            </a:br>
            <a:r>
              <a:rPr lang="en-US" dirty="0"/>
              <a:t/>
            </a:r>
            <a:br>
              <a:rPr lang="en-US" dirty="0"/>
            </a:br>
            <a:r>
              <a:rPr lang="en-US" dirty="0"/>
              <a:t>two days later D sues P in federal court for negligence in connection with the same accident</a:t>
            </a:r>
            <a:br>
              <a:rPr lang="en-US" dirty="0"/>
            </a:br>
            <a:r>
              <a:rPr lang="en-US" dirty="0"/>
              <a:t/>
            </a:r>
            <a:br>
              <a:rPr lang="en-US" dirty="0"/>
            </a:br>
            <a:r>
              <a:rPr lang="en-US" dirty="0"/>
              <a:t>what should P do in connection with D’s suit</a:t>
            </a:r>
            <a:r>
              <a:rPr lang="mr-IN" dirty="0"/>
              <a:t>…</a:t>
            </a:r>
            <a:r>
              <a:rPr lang="en-US" dirty="0"/>
              <a:t>?</a:t>
            </a:r>
          </a:p>
        </p:txBody>
      </p:sp>
    </p:spTree>
    <p:extLst>
      <p:ext uri="{BB962C8B-B14F-4D97-AF65-F5344CB8AC3E}">
        <p14:creationId xmlns:p14="http://schemas.microsoft.com/office/powerpoint/2010/main" val="21120089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336" y="365125"/>
            <a:ext cx="10880464" cy="6229313"/>
          </a:xfrm>
        </p:spPr>
        <p:txBody>
          <a:bodyPr>
            <a:normAutofit fontScale="90000"/>
          </a:bodyPr>
          <a:lstStyle/>
          <a:p>
            <a:r>
              <a:rPr lang="en-US" dirty="0"/>
              <a:t>P sues D in federal court for negligence in connection with a car accident</a:t>
            </a:r>
            <a:br>
              <a:rPr lang="en-US" dirty="0"/>
            </a:br>
            <a:r>
              <a:rPr lang="en-US" dirty="0"/>
              <a:t/>
            </a:r>
            <a:br>
              <a:rPr lang="en-US" dirty="0"/>
            </a:br>
            <a:r>
              <a:rPr lang="en-US" dirty="0"/>
              <a:t>two days later D sues P in federal court for negligence in connection with the same accident</a:t>
            </a:r>
            <a:br>
              <a:rPr lang="en-US" dirty="0"/>
            </a:br>
            <a:r>
              <a:rPr lang="en-US" dirty="0"/>
              <a:t/>
            </a:r>
            <a:br>
              <a:rPr lang="en-US" dirty="0"/>
            </a:br>
            <a:r>
              <a:rPr lang="en-US" dirty="0"/>
              <a:t>P does not mention that D’s suit is a compulsory counterclaim to his earlier suit</a:t>
            </a:r>
            <a:br>
              <a:rPr lang="en-US" dirty="0"/>
            </a:br>
            <a:r>
              <a:rPr lang="en-US" dirty="0"/>
              <a:t/>
            </a:r>
            <a:br>
              <a:rPr lang="en-US" dirty="0"/>
            </a:br>
            <a:r>
              <a:rPr lang="en-US" dirty="0"/>
              <a:t>a year later, P’s suit comes to a judgment</a:t>
            </a:r>
            <a:br>
              <a:rPr lang="en-US" dirty="0"/>
            </a:br>
            <a:r>
              <a:rPr lang="en-US" dirty="0"/>
              <a:t/>
            </a:r>
            <a:br>
              <a:rPr lang="en-US" dirty="0"/>
            </a:br>
            <a:r>
              <a:rPr lang="en-US" dirty="0"/>
              <a:t>P then brings a motion to dismiss D’s suit</a:t>
            </a:r>
          </a:p>
        </p:txBody>
      </p:sp>
    </p:spTree>
    <p:extLst>
      <p:ext uri="{BB962C8B-B14F-4D97-AF65-F5344CB8AC3E}">
        <p14:creationId xmlns:p14="http://schemas.microsoft.com/office/powerpoint/2010/main" val="28969087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061" y="-86061"/>
            <a:ext cx="11267739" cy="6442256"/>
          </a:xfrm>
        </p:spPr>
        <p:txBody>
          <a:bodyPr>
            <a:normAutofit/>
          </a:bodyPr>
          <a:lstStyle/>
          <a:p>
            <a:r>
              <a:rPr lang="en-US" dirty="0"/>
              <a:t>P (</a:t>
            </a:r>
            <a:r>
              <a:rPr lang="en-US" dirty="0" err="1"/>
              <a:t>Md</a:t>
            </a:r>
            <a:r>
              <a:rPr lang="en-US" dirty="0"/>
              <a:t>) sues D (DC) in state court in Maryland for negligence in connection with a car accident</a:t>
            </a:r>
            <a:br>
              <a:rPr lang="en-US" dirty="0"/>
            </a:br>
            <a:r>
              <a:rPr lang="en-US" dirty="0"/>
              <a:t/>
            </a:r>
            <a:br>
              <a:rPr lang="en-US" dirty="0"/>
            </a:br>
            <a:r>
              <a:rPr lang="en-US" dirty="0"/>
              <a:t>D sues P in federal court in Maryland concerning his damages concerning the same accident</a:t>
            </a:r>
            <a:br>
              <a:rPr lang="en-US" dirty="0"/>
            </a:br>
            <a:r>
              <a:rPr lang="en-US" dirty="0"/>
              <a:t/>
            </a:r>
            <a:br>
              <a:rPr lang="en-US" dirty="0"/>
            </a:br>
            <a:r>
              <a:rPr lang="en-US" dirty="0"/>
              <a:t>is P’s action against D a compulsory counterclaim to D’s action against P</a:t>
            </a:r>
            <a:r>
              <a:rPr lang="mr-IN" dirty="0"/>
              <a:t>…</a:t>
            </a:r>
            <a:r>
              <a:rPr lang="en-US" dirty="0"/>
              <a:t>?</a:t>
            </a:r>
          </a:p>
        </p:txBody>
      </p:sp>
    </p:spTree>
    <p:extLst>
      <p:ext uri="{BB962C8B-B14F-4D97-AF65-F5344CB8AC3E}">
        <p14:creationId xmlns:p14="http://schemas.microsoft.com/office/powerpoint/2010/main" val="6269127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746" y="365125"/>
            <a:ext cx="10930054" cy="6147187"/>
          </a:xfrm>
        </p:spPr>
        <p:txBody>
          <a:bodyPr/>
          <a:lstStyle/>
          <a:p>
            <a:r>
              <a:rPr lang="en-US" dirty="0"/>
              <a:t>(2) </a:t>
            </a:r>
            <a:r>
              <a:rPr lang="en-US" i="1" dirty="0"/>
              <a:t>Exceptions.</a:t>
            </a:r>
            <a:r>
              <a:rPr lang="en-US" dirty="0"/>
              <a:t> The pleader need not state the claim if:</a:t>
            </a:r>
            <a:br>
              <a:rPr lang="en-US" dirty="0"/>
            </a:br>
            <a:r>
              <a:rPr lang="en-US" dirty="0"/>
              <a:t>(A) when the action was commenced, the claim was the subject of another pending action; or</a:t>
            </a:r>
            <a:br>
              <a:rPr lang="en-US" dirty="0"/>
            </a:br>
            <a:endParaRPr lang="en-US" dirty="0"/>
          </a:p>
        </p:txBody>
      </p:sp>
    </p:spTree>
    <p:extLst>
      <p:ext uri="{BB962C8B-B14F-4D97-AF65-F5344CB8AC3E}">
        <p14:creationId xmlns:p14="http://schemas.microsoft.com/office/powerpoint/2010/main" val="23454488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4" y="365125"/>
            <a:ext cx="10863146" cy="6124885"/>
          </a:xfrm>
        </p:spPr>
        <p:txBody>
          <a:bodyPr/>
          <a:lstStyle/>
          <a:p>
            <a:r>
              <a:rPr lang="en-US" dirty="0"/>
              <a:t>P (NY) sues D (Germany) in federal court in New York concerning a car accident in Germany</a:t>
            </a:r>
            <a:br>
              <a:rPr lang="en-US" dirty="0"/>
            </a:br>
            <a:r>
              <a:rPr lang="en-US" dirty="0"/>
              <a:t/>
            </a:r>
            <a:br>
              <a:rPr lang="en-US" dirty="0"/>
            </a:br>
            <a:r>
              <a:rPr lang="en-US" dirty="0"/>
              <a:t>the source of personal jurisdiction over D is $80,000 in D’s bank account in NY</a:t>
            </a:r>
            <a:br>
              <a:rPr lang="en-US" dirty="0"/>
            </a:br>
            <a:r>
              <a:rPr lang="en-US" dirty="0"/>
              <a:t/>
            </a:r>
            <a:br>
              <a:rPr lang="en-US" dirty="0"/>
            </a:br>
            <a:r>
              <a:rPr lang="en-US" dirty="0"/>
              <a:t>is D’s action against P for his damages in the same accident a compulsory counterclaim?</a:t>
            </a:r>
          </a:p>
        </p:txBody>
      </p:sp>
    </p:spTree>
    <p:extLst>
      <p:ext uri="{BB962C8B-B14F-4D97-AF65-F5344CB8AC3E}">
        <p14:creationId xmlns:p14="http://schemas.microsoft.com/office/powerpoint/2010/main" val="25540910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779197"/>
          </a:xfrm>
        </p:spPr>
        <p:txBody>
          <a:bodyPr/>
          <a:lstStyle/>
          <a:p>
            <a:r>
              <a:rPr lang="en-US" dirty="0"/>
              <a:t>13(a)(2)</a:t>
            </a:r>
            <a:r>
              <a:rPr lang="en-US" i="1" dirty="0"/>
              <a:t> Exceptions.</a:t>
            </a:r>
            <a:r>
              <a:rPr lang="en-US" dirty="0"/>
              <a:t> The pleader need not state the claim if:</a:t>
            </a:r>
            <a:br>
              <a:rPr lang="en-US" dirty="0"/>
            </a:br>
            <a:r>
              <a:rPr lang="mr-IN" dirty="0"/>
              <a:t>…</a:t>
            </a:r>
            <a:r>
              <a:rPr lang="en-US" dirty="0"/>
              <a:t/>
            </a:r>
            <a:br>
              <a:rPr lang="en-US" dirty="0"/>
            </a:br>
            <a:r>
              <a:rPr lang="en-US" dirty="0"/>
              <a:t>(B) the opposing party sued on its claim by attachment or other process that did not establish personal jurisdiction over the pleader on that claim, and the pleader does not assert any counterclaim under this rule.</a:t>
            </a:r>
          </a:p>
        </p:txBody>
      </p:sp>
    </p:spTree>
    <p:extLst>
      <p:ext uri="{BB962C8B-B14F-4D97-AF65-F5344CB8AC3E}">
        <p14:creationId xmlns:p14="http://schemas.microsoft.com/office/powerpoint/2010/main" val="417707530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55002" y="274638"/>
            <a:ext cx="11532198" cy="6354762"/>
          </a:xfrm>
        </p:spPr>
        <p:txBody>
          <a:bodyPr rtlCol="0">
            <a:normAutofit/>
          </a:bodyPr>
          <a:lstStyle/>
          <a:p>
            <a:pPr>
              <a:defRPr/>
            </a:pPr>
            <a:r>
              <a:rPr lang="en-US" dirty="0"/>
              <a:t>- P sues D for battery in state court within the statute of limitations</a:t>
            </a:r>
            <a:br>
              <a:rPr lang="en-US" dirty="0"/>
            </a:br>
            <a:r>
              <a:rPr lang="en-US" dirty="0"/>
              <a:t/>
            </a:r>
            <a:br>
              <a:rPr lang="en-US" dirty="0"/>
            </a:br>
            <a:r>
              <a:rPr lang="en-US" dirty="0"/>
              <a:t>- D answers, bringing a compulsory counterclaim for his damages from the same brawl</a:t>
            </a:r>
            <a:br>
              <a:rPr lang="en-US" dirty="0"/>
            </a:br>
            <a:r>
              <a:rPr lang="en-US" dirty="0"/>
              <a:t/>
            </a:r>
            <a:br>
              <a:rPr lang="en-US" dirty="0"/>
            </a:br>
            <a:r>
              <a:rPr lang="en-US" dirty="0"/>
              <a:t>- by the time of the answer, the counterclaim is outside of the statute of limitations</a:t>
            </a:r>
            <a:br>
              <a:rPr lang="en-US" dirty="0"/>
            </a:br>
            <a:r>
              <a:rPr lang="en-US" dirty="0"/>
              <a:t/>
            </a:r>
            <a:br>
              <a:rPr lang="en-US" dirty="0"/>
            </a:br>
            <a:r>
              <a:rPr lang="en-US" dirty="0"/>
              <a:t>- is it barred?</a:t>
            </a:r>
          </a:p>
        </p:txBody>
      </p:sp>
    </p:spTree>
    <p:extLst>
      <p:ext uri="{BB962C8B-B14F-4D97-AF65-F5344CB8AC3E}">
        <p14:creationId xmlns:p14="http://schemas.microsoft.com/office/powerpoint/2010/main" val="1281926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905000" y="274638"/>
            <a:ext cx="8610600" cy="6583362"/>
          </a:xfrm>
        </p:spPr>
        <p:txBody>
          <a:bodyPr rtlCol="0">
            <a:normAutofit/>
          </a:bodyPr>
          <a:lstStyle/>
          <a:p>
            <a:pPr>
              <a:defRPr/>
            </a:pPr>
            <a:r>
              <a:rPr lang="en-US" sz="3600" dirty="0"/>
              <a:t>(c) Relation Back of Amendments.</a:t>
            </a:r>
            <a:br>
              <a:rPr lang="en-US" sz="3600" dirty="0"/>
            </a:br>
            <a:r>
              <a:rPr lang="en-US" sz="3600" dirty="0"/>
              <a:t>    (1) When an Amendment Relates Back.  An amendment to a pleading relates back to the date of the original pleading when:</a:t>
            </a:r>
            <a:br>
              <a:rPr lang="en-US" sz="3600" dirty="0"/>
            </a:br>
            <a:r>
              <a:rPr lang="en-US" sz="3600" dirty="0"/>
              <a:t>        (A) the law that provides the applicable statute of limitations allows relation back;</a:t>
            </a:r>
            <a:br>
              <a:rPr lang="en-US" sz="3600" dirty="0"/>
            </a:br>
            <a:r>
              <a:rPr lang="en-US" sz="3600" dirty="0"/>
              <a:t>        (B) the amendment asserts a claim or defense that arose out of the conduct, transaction, or occurrence set out — or attempted to be set out — in the original pleading; or…</a:t>
            </a:r>
            <a:br>
              <a:rPr lang="en-US" sz="3600" dirty="0"/>
            </a:br>
            <a:endParaRPr lang="en-US" sz="3600" dirty="0"/>
          </a:p>
        </p:txBody>
      </p:sp>
    </p:spTree>
    <p:extLst>
      <p:ext uri="{BB962C8B-B14F-4D97-AF65-F5344CB8AC3E}">
        <p14:creationId xmlns:p14="http://schemas.microsoft.com/office/powerpoint/2010/main" val="2337827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352800" y="274638"/>
            <a:ext cx="5829300" cy="5821362"/>
          </a:xfrm>
        </p:spPr>
        <p:txBody>
          <a:bodyPr/>
          <a:lstStyle/>
          <a:p>
            <a:pPr eaLnBrk="1" hangingPunct="1"/>
            <a:r>
              <a:rPr lang="en-US" altLang="en-US"/>
              <a:t>relation back</a:t>
            </a:r>
          </a:p>
        </p:txBody>
      </p:sp>
    </p:spTree>
    <p:extLst>
      <p:ext uri="{BB962C8B-B14F-4D97-AF65-F5344CB8AC3E}">
        <p14:creationId xmlns:p14="http://schemas.microsoft.com/office/powerpoint/2010/main" val="23042691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21323" y="274638"/>
            <a:ext cx="11125200" cy="6278562"/>
          </a:xfrm>
        </p:spPr>
        <p:txBody>
          <a:bodyPr/>
          <a:lstStyle/>
          <a:p>
            <a:pPr algn="l"/>
            <a:r>
              <a:rPr lang="en-US" altLang="en-US" sz="3600" dirty="0"/>
              <a:t>MD does not have a compulsory counterclaim rule</a:t>
            </a:r>
            <a:br>
              <a:rPr lang="en-US" altLang="en-US" sz="3600" dirty="0"/>
            </a:br>
            <a:r>
              <a:rPr lang="en-US" altLang="en-US" sz="3600" dirty="0"/>
              <a:t/>
            </a:r>
            <a:br>
              <a:rPr lang="en-US" altLang="en-US" sz="3600" dirty="0"/>
            </a:br>
            <a:r>
              <a:rPr lang="en-US" altLang="en-US" sz="3600" dirty="0"/>
              <a:t>•    P sues D in MD state court for negligence concerning a car accident - judgment for P</a:t>
            </a:r>
            <a:br>
              <a:rPr lang="en-US" altLang="en-US" sz="3600" dirty="0"/>
            </a:br>
            <a:r>
              <a:rPr lang="en-US" altLang="en-US" sz="3600" dirty="0"/>
              <a:t/>
            </a:r>
            <a:br>
              <a:rPr lang="en-US" altLang="en-US" sz="3600" dirty="0"/>
            </a:br>
            <a:r>
              <a:rPr lang="en-US" altLang="en-US" sz="3600" dirty="0"/>
              <a:t>•    D subsequently sues P in federal court for negligence concerning the same accident </a:t>
            </a:r>
            <a:r>
              <a:rPr lang="mr-IN" altLang="en-US" sz="3600" dirty="0"/>
              <a:t>–</a:t>
            </a:r>
            <a:r>
              <a:rPr lang="en-US" altLang="en-US" sz="3600" dirty="0"/>
              <a:t> dismissed?</a:t>
            </a:r>
          </a:p>
        </p:txBody>
      </p:sp>
    </p:spTree>
    <p:extLst>
      <p:ext uri="{BB962C8B-B14F-4D97-AF65-F5344CB8AC3E}">
        <p14:creationId xmlns:p14="http://schemas.microsoft.com/office/powerpoint/2010/main" val="26035608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80646" y="274638"/>
            <a:ext cx="11359662" cy="6430962"/>
          </a:xfrm>
        </p:spPr>
        <p:txBody>
          <a:bodyPr/>
          <a:lstStyle/>
          <a:p>
            <a:pPr algn="l"/>
            <a:r>
              <a:rPr lang="en-US" altLang="en-US" sz="3600" dirty="0"/>
              <a:t>MD does not have a compulsory </a:t>
            </a:r>
            <a:r>
              <a:rPr lang="en-US" altLang="en-US" sz="3600"/>
              <a:t>counterclaim rule</a:t>
            </a:r>
            <a:r>
              <a:rPr lang="en-US" altLang="en-US" sz="3600" dirty="0"/>
              <a:t/>
            </a:r>
            <a:br>
              <a:rPr lang="en-US" altLang="en-US" sz="3600" dirty="0"/>
            </a:br>
            <a:r>
              <a:rPr lang="en-US" altLang="en-US" sz="3600" dirty="0"/>
              <a:t/>
            </a:r>
            <a:br>
              <a:rPr lang="en-US" altLang="en-US" sz="3600" dirty="0"/>
            </a:br>
            <a:r>
              <a:rPr lang="en-US" altLang="en-US" sz="3600" dirty="0"/>
              <a:t>•    P sues D in federal court for negligence concerning a car accident - judgment for P</a:t>
            </a:r>
            <a:br>
              <a:rPr lang="en-US" altLang="en-US" sz="3600" dirty="0"/>
            </a:br>
            <a:r>
              <a:rPr lang="en-US" altLang="en-US" sz="3600" dirty="0"/>
              <a:t/>
            </a:r>
            <a:br>
              <a:rPr lang="en-US" altLang="en-US" sz="3600" dirty="0"/>
            </a:br>
            <a:r>
              <a:rPr lang="en-US" altLang="en-US" sz="3600" dirty="0"/>
              <a:t>•    D subsequently sues P in MD state court for negligence concerning the same accident </a:t>
            </a:r>
            <a:r>
              <a:rPr lang="mr-IN" altLang="en-US" sz="3600" dirty="0"/>
              <a:t>–</a:t>
            </a:r>
            <a:r>
              <a:rPr lang="en-US" altLang="en-US" sz="3600" dirty="0"/>
              <a:t> dismissed?</a:t>
            </a:r>
          </a:p>
        </p:txBody>
      </p:sp>
    </p:spTree>
    <p:extLst>
      <p:ext uri="{BB962C8B-B14F-4D97-AF65-F5344CB8AC3E}">
        <p14:creationId xmlns:p14="http://schemas.microsoft.com/office/powerpoint/2010/main" val="18408578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0"/>
            <a:ext cx="12037807" cy="6858000"/>
          </a:xfrm>
        </p:spPr>
        <p:txBody>
          <a:bodyPr>
            <a:normAutofit fontScale="90000"/>
          </a:bodyPr>
          <a:lstStyle/>
          <a:p>
            <a:pPr algn="l"/>
            <a:r>
              <a:rPr lang="en-US" altLang="en-US" sz="3200" dirty="0"/>
              <a:t>P sues D in California state court for breach of a contract to pay for securities</a:t>
            </a:r>
            <a:br>
              <a:rPr lang="en-US" altLang="en-US" sz="3200" dirty="0"/>
            </a:br>
            <a:r>
              <a:rPr lang="en-US" altLang="en-US" sz="3200" dirty="0"/>
              <a:t/>
            </a:r>
            <a:br>
              <a:rPr lang="en-US" altLang="en-US" sz="3200" dirty="0"/>
            </a:br>
            <a:r>
              <a:rPr lang="en-US" altLang="en-US" sz="3200" dirty="0"/>
              <a:t>- D fails to join an action against P for violation of federal securities law in connection with the sale (because such an action has exclusive federal SMJ)</a:t>
            </a:r>
            <a:br>
              <a:rPr lang="en-US" altLang="en-US" sz="3200" dirty="0"/>
            </a:br>
            <a:r>
              <a:rPr lang="en-US" altLang="en-US" sz="3200" dirty="0"/>
              <a:t/>
            </a:r>
            <a:br>
              <a:rPr lang="en-US" altLang="en-US" sz="3200" dirty="0"/>
            </a:br>
            <a:r>
              <a:rPr lang="en-US" altLang="en-US" sz="3200" dirty="0"/>
              <a:t>- California has a compulsory counterclaim rule</a:t>
            </a:r>
            <a:br>
              <a:rPr lang="en-US" altLang="en-US" sz="3200" dirty="0"/>
            </a:br>
            <a:r>
              <a:rPr lang="en-US" altLang="en-US" sz="3200" dirty="0"/>
              <a:t/>
            </a:r>
            <a:br>
              <a:rPr lang="en-US" altLang="en-US" sz="3200" dirty="0"/>
            </a:br>
            <a:r>
              <a:rPr lang="en-US" altLang="en-US" sz="3200" dirty="0"/>
              <a:t>- subsequently D brings an action in federal court in California against P for violations of federal securities law</a:t>
            </a:r>
            <a:br>
              <a:rPr lang="en-US" altLang="en-US" sz="3200" dirty="0"/>
            </a:br>
            <a:r>
              <a:rPr lang="en-US" altLang="en-US" sz="3200" dirty="0"/>
              <a:t/>
            </a:r>
            <a:br>
              <a:rPr lang="en-US" altLang="en-US" sz="3200" dirty="0"/>
            </a:br>
            <a:r>
              <a:rPr lang="en-US" altLang="en-US" sz="3200" dirty="0"/>
              <a:t>- P claims the action is barred under California's compulsory counterclaim rule</a:t>
            </a:r>
            <a:br>
              <a:rPr lang="en-US" altLang="en-US" sz="3200" dirty="0"/>
            </a:br>
            <a:r>
              <a:rPr lang="en-US" altLang="en-US" sz="3200" dirty="0"/>
              <a:t/>
            </a:r>
            <a:br>
              <a:rPr lang="en-US" altLang="en-US" sz="3200" dirty="0"/>
            </a:br>
            <a:r>
              <a:rPr lang="en-US" altLang="en-US" sz="3200" dirty="0"/>
              <a:t>- what result?</a:t>
            </a:r>
          </a:p>
        </p:txBody>
      </p:sp>
    </p:spTree>
    <p:extLst>
      <p:ext uri="{BB962C8B-B14F-4D97-AF65-F5344CB8AC3E}">
        <p14:creationId xmlns:p14="http://schemas.microsoft.com/office/powerpoint/2010/main" val="506598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61365" y="274638"/>
            <a:ext cx="11772727" cy="6583362"/>
          </a:xfrm>
        </p:spPr>
        <p:txBody>
          <a:bodyPr/>
          <a:lstStyle/>
          <a:p>
            <a:pPr algn="l"/>
            <a:r>
              <a:rPr lang="en-US" altLang="en-US" sz="3600" dirty="0"/>
              <a:t>- Officer P sues arrestee D in California state court for battery in connections with P's arrest of D</a:t>
            </a:r>
            <a:br>
              <a:rPr lang="en-US" altLang="en-US" sz="3600" dirty="0"/>
            </a:br>
            <a:r>
              <a:rPr lang="en-US" altLang="en-US" sz="3600" dirty="0"/>
              <a:t/>
            </a:r>
            <a:br>
              <a:rPr lang="en-US" altLang="en-US" sz="3600" dirty="0"/>
            </a:br>
            <a:r>
              <a:rPr lang="en-US" altLang="en-US" sz="3600" dirty="0"/>
              <a:t>- California has a compulsory counterclaim rule</a:t>
            </a:r>
            <a:br>
              <a:rPr lang="en-US" altLang="en-US" sz="3600" dirty="0"/>
            </a:br>
            <a:r>
              <a:rPr lang="en-US" altLang="en-US" sz="3600" dirty="0"/>
              <a:t/>
            </a:r>
            <a:br>
              <a:rPr lang="en-US" altLang="en-US" sz="3600" dirty="0"/>
            </a:br>
            <a:r>
              <a:rPr lang="en-US" altLang="en-US" sz="3600" dirty="0"/>
              <a:t>- must D join in his answer his federal civil rights action against P concerning P's actions in the arrest?</a:t>
            </a:r>
            <a:br>
              <a:rPr lang="en-US" altLang="en-US" sz="3600" dirty="0"/>
            </a:br>
            <a:r>
              <a:rPr lang="en-US" altLang="en-US" sz="3600" dirty="0"/>
              <a:t/>
            </a:r>
            <a:br>
              <a:rPr lang="en-US" altLang="en-US" sz="3600" dirty="0"/>
            </a:br>
            <a:r>
              <a:rPr lang="en-US" altLang="en-US" sz="3600" dirty="0"/>
              <a:t> - if D brings the counterclaim, may P remove?</a:t>
            </a:r>
            <a:br>
              <a:rPr lang="en-US" altLang="en-US" sz="3600" dirty="0"/>
            </a:br>
            <a:r>
              <a:rPr lang="en-US" altLang="en-US" sz="3600" dirty="0"/>
              <a:t/>
            </a:r>
            <a:br>
              <a:rPr lang="en-US" altLang="en-US" sz="3600" dirty="0"/>
            </a:br>
            <a:r>
              <a:rPr lang="en-US" altLang="en-US" sz="3600" dirty="0"/>
              <a:t> - if D brings the counterclaim, may D remove? </a:t>
            </a:r>
            <a:endParaRPr lang="en-US" altLang="en-US" sz="4000" dirty="0"/>
          </a:p>
        </p:txBody>
      </p:sp>
    </p:spTree>
    <p:extLst>
      <p:ext uri="{BB962C8B-B14F-4D97-AF65-F5344CB8AC3E}">
        <p14:creationId xmlns:p14="http://schemas.microsoft.com/office/powerpoint/2010/main" val="32205045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155" y="365125"/>
            <a:ext cx="10783645" cy="6089463"/>
          </a:xfrm>
        </p:spPr>
        <p:txBody>
          <a:bodyPr>
            <a:normAutofit fontScale="90000"/>
          </a:bodyPr>
          <a:lstStyle/>
          <a:p>
            <a:r>
              <a:rPr lang="en-US" dirty="0"/>
              <a:t>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a:t>
            </a:r>
            <a:br>
              <a:rPr lang="en-US" dirty="0"/>
            </a:br>
            <a:endParaRPr lang="en-US" dirty="0"/>
          </a:p>
        </p:txBody>
      </p:sp>
    </p:spTree>
    <p:extLst>
      <p:ext uri="{BB962C8B-B14F-4D97-AF65-F5344CB8AC3E}">
        <p14:creationId xmlns:p14="http://schemas.microsoft.com/office/powerpoint/2010/main" val="36731388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41064" y="274638"/>
            <a:ext cx="9769736" cy="6354762"/>
          </a:xfrm>
        </p:spPr>
        <p:txBody>
          <a:bodyPr>
            <a:normAutofit fontScale="90000"/>
          </a:bodyPr>
          <a:lstStyle/>
          <a:p>
            <a:pPr algn="l"/>
            <a:r>
              <a:rPr lang="en-US" altLang="en-US" sz="4000" dirty="0"/>
              <a:t>Officer P knows that he is likely to be sued under federal civil rights law by D, someone he arrested</a:t>
            </a:r>
            <a:br>
              <a:rPr lang="en-US" altLang="en-US" sz="4000" dirty="0"/>
            </a:br>
            <a:r>
              <a:rPr lang="en-US" altLang="en-US" sz="4000" dirty="0"/>
              <a:t/>
            </a:r>
            <a:br>
              <a:rPr lang="en-US" altLang="en-US" sz="4000" dirty="0"/>
            </a:br>
            <a:r>
              <a:rPr lang="en-US" altLang="en-US" sz="4000" dirty="0"/>
              <a:t>he feels that a state court would be more favorable to him than a federal court</a:t>
            </a:r>
            <a:br>
              <a:rPr lang="en-US" altLang="en-US" sz="4000" dirty="0"/>
            </a:br>
            <a:r>
              <a:rPr lang="en-US" altLang="en-US" sz="4000" dirty="0"/>
              <a:t/>
            </a:r>
            <a:br>
              <a:rPr lang="en-US" altLang="en-US" sz="4000" dirty="0"/>
            </a:br>
            <a:r>
              <a:rPr lang="en-US" altLang="en-US" sz="4000" dirty="0"/>
              <a:t>how might P use the compulsory counterclaim rule (assuming it applies in state court) to ensure a state court forum for D’s federal civil rights action?</a:t>
            </a:r>
            <a:br>
              <a:rPr lang="en-US" altLang="en-US" sz="4000" dirty="0"/>
            </a:br>
            <a:endParaRPr lang="en-US" altLang="en-US" sz="4000" dirty="0"/>
          </a:p>
        </p:txBody>
      </p:sp>
    </p:spTree>
    <p:extLst>
      <p:ext uri="{BB962C8B-B14F-4D97-AF65-F5344CB8AC3E}">
        <p14:creationId xmlns:p14="http://schemas.microsoft.com/office/powerpoint/2010/main" val="4311896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7882" y="274638"/>
            <a:ext cx="9672918" cy="6430962"/>
          </a:xfrm>
        </p:spPr>
        <p:txBody>
          <a:bodyPr rtlCol="0">
            <a:normAutofit/>
          </a:bodyPr>
          <a:lstStyle/>
          <a:p>
            <a:pPr>
              <a:defRPr/>
            </a:pPr>
            <a:r>
              <a:rPr lang="en-US" sz="3600" dirty="0"/>
              <a:t>P sues D in federal court concerning negligence </a:t>
            </a:r>
            <a:br>
              <a:rPr lang="en-US" sz="3600" dirty="0"/>
            </a:br>
            <a:r>
              <a:rPr lang="en-US" sz="3600" dirty="0"/>
              <a:t>•    D makes pre-answer motion to dismiss for failure to state a claim </a:t>
            </a:r>
            <a:br>
              <a:rPr lang="en-US" sz="3600" dirty="0"/>
            </a:br>
            <a:r>
              <a:rPr lang="en-US" sz="3600" dirty="0"/>
              <a:t>•    D’s motion is granted</a:t>
            </a:r>
            <a:br>
              <a:rPr lang="en-US" sz="3600" dirty="0"/>
            </a:br>
            <a:r>
              <a:rPr lang="en-US" sz="3600" dirty="0"/>
              <a:t>•    subsequently D sues P in federal court concerning negligence in connection with the same accident</a:t>
            </a:r>
            <a:br>
              <a:rPr lang="en-US" sz="3600" dirty="0"/>
            </a:br>
            <a:r>
              <a:rPr lang="en-US" sz="3600" dirty="0"/>
              <a:t>•    P asserts defense that D is precluded from bringing action because it was a compulsory counterclaim in the earlier suit</a:t>
            </a:r>
            <a:br>
              <a:rPr lang="en-US" sz="3600" dirty="0"/>
            </a:br>
            <a:r>
              <a:rPr lang="en-US" sz="3600" dirty="0"/>
              <a:t>•    barred? </a:t>
            </a:r>
          </a:p>
        </p:txBody>
      </p:sp>
    </p:spTree>
    <p:extLst>
      <p:ext uri="{BB962C8B-B14F-4D97-AF65-F5344CB8AC3E}">
        <p14:creationId xmlns:p14="http://schemas.microsoft.com/office/powerpoint/2010/main" val="37931143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6069129"/>
          </a:xfrm>
        </p:spPr>
        <p:txBody>
          <a:bodyPr>
            <a:normAutofit fontScale="90000"/>
          </a:bodyPr>
          <a:lstStyle/>
          <a:p>
            <a:r>
              <a:rPr lang="en-US" dirty="0"/>
              <a:t>(a) Compulsory Counterclaim.</a:t>
            </a:r>
            <a:br>
              <a:rPr lang="en-US" dirty="0"/>
            </a:br>
            <a:r>
              <a:rPr lang="en-US" dirty="0"/>
              <a:t>(1) </a:t>
            </a:r>
            <a:r>
              <a:rPr lang="en-US" i="1" dirty="0"/>
              <a:t>In General.</a:t>
            </a:r>
            <a:r>
              <a:rPr lang="en-US" dirty="0"/>
              <a:t> A pleading must state as a counterclaim any claim that—at the time of its service—the pleader has against an opposing party if the claim:</a:t>
            </a:r>
            <a:br>
              <a:rPr lang="en-US" dirty="0"/>
            </a:br>
            <a:r>
              <a:rPr lang="en-US" dirty="0"/>
              <a:t>(A) arises out of the transaction or occurrence that is the subject matter of the opposing party's claim; and</a:t>
            </a:r>
            <a:br>
              <a:rPr lang="en-US" dirty="0"/>
            </a:br>
            <a:r>
              <a:rPr lang="en-US" dirty="0"/>
              <a:t>(B) does not require adding another party over whom the court cannot acquire jurisdiction.</a:t>
            </a:r>
          </a:p>
        </p:txBody>
      </p:sp>
    </p:spTree>
    <p:extLst>
      <p:ext uri="{BB962C8B-B14F-4D97-AF65-F5344CB8AC3E}">
        <p14:creationId xmlns:p14="http://schemas.microsoft.com/office/powerpoint/2010/main" val="351299730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68923" y="274638"/>
            <a:ext cx="11394831" cy="6126162"/>
          </a:xfrm>
        </p:spPr>
        <p:txBody>
          <a:bodyPr rtlCol="0">
            <a:normAutofit fontScale="90000"/>
          </a:bodyPr>
          <a:lstStyle/>
          <a:p>
            <a:pPr>
              <a:defRPr/>
            </a:pPr>
            <a:r>
              <a:rPr lang="en-US" dirty="0"/>
              <a:t>- P (NY) sues D (Cal) in federal court in Cal concerning a battery that the two got into in NY</a:t>
            </a:r>
            <a:br>
              <a:rPr lang="en-US" dirty="0"/>
            </a:br>
            <a:r>
              <a:rPr lang="en-US" dirty="0"/>
              <a:t/>
            </a:r>
            <a:br>
              <a:rPr lang="en-US" dirty="0"/>
            </a:br>
            <a:r>
              <a:rPr lang="en-US" dirty="0"/>
              <a:t>- D counterclaims concerning breach of an unrelated contract that took place solely within NY</a:t>
            </a:r>
            <a:br>
              <a:rPr lang="en-US" dirty="0"/>
            </a:br>
            <a:r>
              <a:rPr lang="en-US" dirty="0"/>
              <a:t/>
            </a:r>
            <a:br>
              <a:rPr lang="en-US" dirty="0"/>
            </a:br>
            <a:r>
              <a:rPr lang="en-US" dirty="0"/>
              <a:t>- P brings a motion to dismiss the counterclaim for lack of PJ</a:t>
            </a:r>
            <a:br>
              <a:rPr lang="en-US" dirty="0"/>
            </a:br>
            <a:r>
              <a:rPr lang="en-US" dirty="0"/>
              <a:t/>
            </a:r>
            <a:br>
              <a:rPr lang="en-US" dirty="0"/>
            </a:br>
            <a:r>
              <a:rPr lang="en-US" dirty="0"/>
              <a:t>- what result?</a:t>
            </a:r>
          </a:p>
        </p:txBody>
      </p:sp>
    </p:spTree>
    <p:extLst>
      <p:ext uri="{BB962C8B-B14F-4D97-AF65-F5344CB8AC3E}">
        <p14:creationId xmlns:p14="http://schemas.microsoft.com/office/powerpoint/2010/main" val="5399995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11015" y="274638"/>
            <a:ext cx="9999785" cy="6126162"/>
          </a:xfrm>
        </p:spPr>
        <p:txBody>
          <a:bodyPr/>
          <a:lstStyle/>
          <a:p>
            <a:pPr algn="l"/>
            <a:r>
              <a:rPr lang="en-US" altLang="en-US" dirty="0"/>
              <a:t>- assume that P sues D for battery in federal court</a:t>
            </a:r>
            <a:br>
              <a:rPr lang="en-US" altLang="en-US" dirty="0"/>
            </a:br>
            <a:r>
              <a:rPr lang="en-US" altLang="en-US" dirty="0"/>
              <a:t/>
            </a:r>
            <a:br>
              <a:rPr lang="en-US" altLang="en-US" dirty="0"/>
            </a:br>
            <a:r>
              <a:rPr lang="en-US" altLang="en-US" dirty="0"/>
              <a:t>- D answers, asserting the defense of lack of PJ and joins a counterclaim for his own damages in the brawl</a:t>
            </a:r>
            <a:br>
              <a:rPr lang="en-US" altLang="en-US" dirty="0"/>
            </a:br>
            <a:r>
              <a:rPr lang="en-US" altLang="en-US" dirty="0"/>
              <a:t/>
            </a:r>
            <a:br>
              <a:rPr lang="en-US" altLang="en-US" dirty="0"/>
            </a:br>
            <a:r>
              <a:rPr lang="en-US" altLang="en-US" dirty="0"/>
              <a:t>- P argues that D has waived defense of PJ by counterclaiming - result? </a:t>
            </a:r>
          </a:p>
        </p:txBody>
      </p:sp>
    </p:spTree>
    <p:extLst>
      <p:ext uri="{BB962C8B-B14F-4D97-AF65-F5344CB8AC3E}">
        <p14:creationId xmlns:p14="http://schemas.microsoft.com/office/powerpoint/2010/main" val="2304199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133600" y="274638"/>
            <a:ext cx="7924800" cy="6583362"/>
          </a:xfrm>
        </p:spPr>
        <p:txBody>
          <a:bodyPr rtlCol="0">
            <a:normAutofit fontScale="90000"/>
          </a:bodyPr>
          <a:lstStyle/>
          <a:p>
            <a:pPr>
              <a:defRPr/>
            </a:pPr>
            <a:r>
              <a:rPr lang="en-US" altLang="en-US" sz="3600" dirty="0"/>
              <a:t>15(c) Relation Back of Amendments.</a:t>
            </a:r>
            <a:br>
              <a:rPr lang="en-US" altLang="en-US" sz="3600" dirty="0"/>
            </a:br>
            <a:r>
              <a:rPr lang="en-US" altLang="en-US" sz="3600" dirty="0"/>
              <a:t>    (1) When an Amendment Relates Back.  An amendment to a pleading relates back to the date of the original pleading when:</a:t>
            </a:r>
            <a:br>
              <a:rPr lang="en-US" altLang="en-US" sz="3600" dirty="0"/>
            </a:br>
            <a:r>
              <a:rPr lang="en-US" altLang="en-US" sz="3600" dirty="0"/>
              <a:t>        (A) the law that provides the applicable statute of limitations allows relation back;</a:t>
            </a:r>
            <a:br>
              <a:rPr lang="en-US" altLang="en-US" sz="3600" dirty="0"/>
            </a:br>
            <a:r>
              <a:rPr lang="en-US" altLang="en-US" sz="3600" dirty="0"/>
              <a:t>        (B) the amendment asserts a claim or defense that arose out of the conduct, transaction, or occurrence set out — or attempted to be set</a:t>
            </a:r>
            <a:br>
              <a:rPr lang="en-US" altLang="en-US" sz="3600" dirty="0"/>
            </a:br>
            <a:r>
              <a:rPr lang="en-US" altLang="en-US" sz="3600" dirty="0"/>
              <a:t>        out — in the original pleading; or…</a:t>
            </a:r>
            <a:br>
              <a:rPr lang="en-US" altLang="en-US" sz="3600" dirty="0"/>
            </a:br>
            <a:endParaRPr lang="en-US" altLang="en-US" sz="3600" dirty="0"/>
          </a:p>
        </p:txBody>
      </p:sp>
    </p:spTree>
    <p:extLst>
      <p:ext uri="{BB962C8B-B14F-4D97-AF65-F5344CB8AC3E}">
        <p14:creationId xmlns:p14="http://schemas.microsoft.com/office/powerpoint/2010/main" val="31692301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905000" y="274638"/>
            <a:ext cx="8305800" cy="6278562"/>
          </a:xfrm>
        </p:spPr>
        <p:txBody>
          <a:bodyPr/>
          <a:lstStyle/>
          <a:p>
            <a:pPr algn="l"/>
            <a:r>
              <a:rPr lang="en-US" altLang="en-US"/>
              <a:t>12(b): "No defense or objection is waived by joining it with one or more other defenses or objections in a responsive pleading or in a motion"</a:t>
            </a:r>
          </a:p>
        </p:txBody>
      </p:sp>
    </p:spTree>
    <p:extLst>
      <p:ext uri="{BB962C8B-B14F-4D97-AF65-F5344CB8AC3E}">
        <p14:creationId xmlns:p14="http://schemas.microsoft.com/office/powerpoint/2010/main" val="33997964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lstStyle/>
          <a:p>
            <a:pPr eaLnBrk="1" hangingPunct="1"/>
            <a:r>
              <a:rPr lang="en-US" altLang="en-US"/>
              <a:t>impleaders</a:t>
            </a:r>
            <a:br>
              <a:rPr lang="en-US" altLang="en-US"/>
            </a:br>
            <a:r>
              <a:rPr lang="en-US" altLang="en-US"/>
              <a:t/>
            </a:r>
            <a:br>
              <a:rPr lang="en-US" altLang="en-US"/>
            </a:br>
            <a:r>
              <a:rPr lang="en-US" altLang="en-US"/>
              <a:t>also known as</a:t>
            </a:r>
            <a:br>
              <a:rPr lang="en-US" altLang="en-US"/>
            </a:br>
            <a:r>
              <a:rPr lang="en-US" altLang="en-US"/>
              <a:t/>
            </a:r>
            <a:br>
              <a:rPr lang="en-US" altLang="en-US"/>
            </a:br>
            <a:r>
              <a:rPr lang="en-US" altLang="en-US"/>
              <a:t>third party complaints</a:t>
            </a:r>
            <a:br>
              <a:rPr lang="en-US" altLang="en-US"/>
            </a:br>
            <a:r>
              <a:rPr lang="en-US" altLang="en-US"/>
              <a:t/>
            </a:r>
            <a:br>
              <a:rPr lang="en-US" altLang="en-US"/>
            </a:br>
            <a:endParaRPr lang="en-US" altLang="en-US"/>
          </a:p>
        </p:txBody>
      </p:sp>
    </p:spTree>
    <p:extLst>
      <p:ext uri="{BB962C8B-B14F-4D97-AF65-F5344CB8AC3E}">
        <p14:creationId xmlns:p14="http://schemas.microsoft.com/office/powerpoint/2010/main" val="41817910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610600" cy="4765675"/>
          </a:xfrm>
        </p:spPr>
        <p:txBody>
          <a:bodyPr rtlCol="0">
            <a:normAutofit fontScale="90000"/>
          </a:bodyPr>
          <a:lstStyle/>
          <a:p>
            <a:pPr>
              <a:defRPr/>
            </a:pPr>
            <a:r>
              <a:rPr lang="en-US" dirty="0"/>
              <a:t>Rule 14. Third-Party Practice</a:t>
            </a:r>
            <a:br>
              <a:rPr lang="en-US" dirty="0"/>
            </a:br>
            <a:r>
              <a:rPr lang="en-US" dirty="0"/>
              <a:t/>
            </a:r>
            <a:br>
              <a:rPr lang="en-US" dirty="0"/>
            </a:br>
            <a:r>
              <a:rPr lang="en-US" dirty="0"/>
              <a:t>(a) When a Defending Party May Bring in a Third Party.</a:t>
            </a:r>
            <a:br>
              <a:rPr lang="en-US" dirty="0"/>
            </a:br>
            <a:r>
              <a:rPr lang="en-US" dirty="0"/>
              <a:t>    (1) Timing of the Summons and Complaint.  A defending party may, as third-party plaintiff, serve a summons and complaint on a nonparty who is or may be liable to it for all or part of the claim against it. </a:t>
            </a:r>
          </a:p>
        </p:txBody>
      </p:sp>
    </p:spTree>
    <p:extLst>
      <p:ext uri="{BB962C8B-B14F-4D97-AF65-F5344CB8AC3E}">
        <p14:creationId xmlns:p14="http://schemas.microsoft.com/office/powerpoint/2010/main" val="12574415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763000" cy="5051425"/>
          </a:xfrm>
        </p:spPr>
        <p:txBody>
          <a:bodyPr>
            <a:normAutofit fontScale="90000"/>
          </a:bodyPr>
          <a:lstStyle/>
          <a:p>
            <a:pPr algn="l" eaLnBrk="1" hangingPunct="1"/>
            <a:r>
              <a:rPr lang="en-US" altLang="en-US" sz="3200"/>
              <a:t> (2) Third-Party Defendant’s Claims and Defenses.  The person served with the summons and third-party complaint — the “third-party defendant”:</a:t>
            </a:r>
            <a:br>
              <a:rPr lang="en-US" altLang="en-US" sz="3200"/>
            </a:br>
            <a:r>
              <a:rPr lang="en-US" altLang="en-US" sz="3200"/>
              <a:t>        (A) must assert any defense against the third party plaintiff’s claim under Rule 12;</a:t>
            </a:r>
            <a:br>
              <a:rPr lang="en-US" altLang="en-US" sz="3200"/>
            </a:br>
            <a:r>
              <a:rPr lang="en-US" altLang="en-US" sz="3200"/>
              <a:t>        (B) must assert any counterclaim against the third-party plaintiff under Rule 13(a), and may assert any counterclaim against the third-party plaintiff under Rule 13(b) or any crossclaim against another third-party defendant under Rule 13(g);</a:t>
            </a:r>
            <a:br>
              <a:rPr lang="en-US" altLang="en-US" sz="3200"/>
            </a:br>
            <a:r>
              <a:rPr lang="en-US" altLang="en-US" sz="3200"/>
              <a:t>        (C) may assert against the plaintiff any defense that the third-party plaintiff has to the plaintiff’s claim; and…</a:t>
            </a:r>
            <a:br>
              <a:rPr lang="en-US" altLang="en-US" sz="3200"/>
            </a:br>
            <a:endParaRPr lang="en-US" altLang="en-US" sz="3200"/>
          </a:p>
        </p:txBody>
      </p:sp>
    </p:spTree>
    <p:extLst>
      <p:ext uri="{BB962C8B-B14F-4D97-AF65-F5344CB8AC3E}">
        <p14:creationId xmlns:p14="http://schemas.microsoft.com/office/powerpoint/2010/main" val="8104160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902677" y="1104901"/>
            <a:ext cx="10503877" cy="4606925"/>
          </a:xfrm>
        </p:spPr>
        <p:txBody>
          <a:bodyPr>
            <a:normAutofit fontScale="90000"/>
          </a:bodyPr>
          <a:lstStyle/>
          <a:p>
            <a:pPr algn="l" eaLnBrk="1" hangingPunct="1"/>
            <a:r>
              <a:rPr lang="en-US" altLang="en-US" sz="3600" dirty="0"/>
              <a:t>P, Z, and X are in a barroom brawl</a:t>
            </a:r>
            <a:br>
              <a:rPr lang="en-US" altLang="en-US" sz="3600" dirty="0"/>
            </a:br>
            <a:r>
              <a:rPr lang="en-US" altLang="en-US" sz="3600" dirty="0"/>
              <a:t/>
            </a:r>
            <a:br>
              <a:rPr lang="en-US" altLang="en-US" sz="3600" dirty="0"/>
            </a:br>
            <a:r>
              <a:rPr lang="en-US" altLang="en-US" sz="3600" dirty="0"/>
              <a:t>P sues Y, Z’s employer on the ground that Z’s battery was committed in the course of employment</a:t>
            </a:r>
            <a:br>
              <a:rPr lang="en-US" altLang="en-US" sz="3600" dirty="0"/>
            </a:br>
            <a:r>
              <a:rPr lang="en-US" altLang="en-US" sz="3600" dirty="0"/>
              <a:t/>
            </a:r>
            <a:br>
              <a:rPr lang="en-US" altLang="en-US" sz="3600" dirty="0"/>
            </a:br>
            <a:r>
              <a:rPr lang="en-US" altLang="en-US" sz="3600" dirty="0"/>
              <a:t>May Y implead Z?</a:t>
            </a:r>
            <a:br>
              <a:rPr lang="en-US" altLang="en-US" sz="3600" dirty="0"/>
            </a:br>
            <a:r>
              <a:rPr lang="en-US" altLang="en-US" sz="3600" dirty="0"/>
              <a:t/>
            </a:r>
            <a:br>
              <a:rPr lang="en-US" altLang="en-US" sz="3600" dirty="0"/>
            </a:br>
            <a:r>
              <a:rPr lang="en-US" altLang="en-US" sz="3600" dirty="0"/>
              <a:t>May Y implead its insurer I?</a:t>
            </a:r>
            <a:br>
              <a:rPr lang="en-US" altLang="en-US" sz="3600" dirty="0"/>
            </a:br>
            <a:r>
              <a:rPr lang="en-US" altLang="en-US" sz="3600" dirty="0"/>
              <a:t/>
            </a:r>
            <a:br>
              <a:rPr lang="en-US" altLang="en-US" sz="3600" dirty="0"/>
            </a:br>
            <a:r>
              <a:rPr lang="en-US" altLang="en-US" sz="3600" dirty="0"/>
              <a:t>If P sues Z, may Z implead X?</a:t>
            </a:r>
            <a:br>
              <a:rPr lang="en-US" altLang="en-US" sz="3600" dirty="0"/>
            </a:br>
            <a:endParaRPr lang="en-US" altLang="en-US" sz="3600" dirty="0"/>
          </a:p>
        </p:txBody>
      </p:sp>
    </p:spTree>
    <p:extLst>
      <p:ext uri="{BB962C8B-B14F-4D97-AF65-F5344CB8AC3E}">
        <p14:creationId xmlns:p14="http://schemas.microsoft.com/office/powerpoint/2010/main" val="23704965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524000" y="0"/>
            <a:ext cx="9144000" cy="6858000"/>
          </a:xfrm>
        </p:spPr>
        <p:txBody>
          <a:bodyPr/>
          <a:lstStyle/>
          <a:p>
            <a:pPr algn="l" eaLnBrk="1" hangingPunct="1"/>
            <a:r>
              <a:rPr lang="en-US" altLang="en-US" sz="3200"/>
              <a:t>14(a)(2) </a:t>
            </a:r>
            <a:br>
              <a:rPr lang="en-US" altLang="en-US" sz="3200"/>
            </a:br>
            <a:r>
              <a:rPr lang="en-US" altLang="en-US" sz="3200"/>
              <a:t>              (D) may also assert against the plaintiff any claim arising out of the transaction or occurrence that is the subject matter of the plaintiff’s claim against the third-party plaintiff.</a:t>
            </a:r>
            <a:br>
              <a:rPr lang="en-US" altLang="en-US" sz="3200"/>
            </a:br>
            <a:r>
              <a:rPr lang="en-US" altLang="en-US" sz="3200"/>
              <a:t>    (3) Plaintiff’s Claims Against a Third-Party Defendant.  The plaintiff may assert against the third-party defendant any claim arising out of the transaction or occurrence that is the subject matter of the plaintiff’s claim against the third-party plaintiff. </a:t>
            </a:r>
          </a:p>
        </p:txBody>
      </p:sp>
    </p:spTree>
    <p:extLst>
      <p:ext uri="{BB962C8B-B14F-4D97-AF65-F5344CB8AC3E}">
        <p14:creationId xmlns:p14="http://schemas.microsoft.com/office/powerpoint/2010/main" val="18150662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16523" y="246186"/>
            <a:ext cx="11523785" cy="6236676"/>
          </a:xfrm>
        </p:spPr>
        <p:txBody>
          <a:bodyPr>
            <a:normAutofit/>
          </a:bodyPr>
          <a:lstStyle/>
          <a:p>
            <a:pPr algn="l" eaLnBrk="1" hangingPunct="1"/>
            <a:r>
              <a:rPr lang="en-US" altLang="en-US" sz="3600" dirty="0"/>
              <a:t>- X, employee of D, gets in car accident with P</a:t>
            </a:r>
            <a:br>
              <a:rPr lang="en-US" altLang="en-US" sz="3600" dirty="0"/>
            </a:br>
            <a:r>
              <a:rPr lang="en-US" altLang="en-US" sz="3600" dirty="0"/>
              <a:t>- P sues D in D.N.J. under theory of </a:t>
            </a:r>
            <a:r>
              <a:rPr lang="en-US" altLang="en-US" sz="3600" dirty="0" err="1"/>
              <a:t>respondeat</a:t>
            </a:r>
            <a:r>
              <a:rPr lang="en-US" altLang="en-US" sz="3600" dirty="0"/>
              <a:t> superior</a:t>
            </a:r>
            <a:br>
              <a:rPr lang="en-US" altLang="en-US" sz="3600" dirty="0"/>
            </a:br>
            <a:r>
              <a:rPr lang="en-US" altLang="en-US" sz="3600" dirty="0"/>
              <a:t>- D impleads X for indemnification</a:t>
            </a:r>
            <a:br>
              <a:rPr lang="en-US" altLang="en-US" sz="3600" dirty="0"/>
            </a:br>
            <a:r>
              <a:rPr lang="en-US" altLang="en-US" sz="3600" dirty="0"/>
              <a:t>- may/must X join an action against P for X’s damages in the car accident? </a:t>
            </a:r>
            <a:br>
              <a:rPr lang="en-US" altLang="en-US" sz="3600" dirty="0"/>
            </a:br>
            <a:r>
              <a:rPr lang="en-US" altLang="en-US" sz="3600"/>
              <a:t>- </a:t>
            </a:r>
            <a:r>
              <a:rPr lang="en-US" altLang="en-US" sz="3600" dirty="0"/>
              <a:t>i</a:t>
            </a:r>
            <a:r>
              <a:rPr lang="en-US" altLang="en-US" sz="3600"/>
              <a:t>f </a:t>
            </a:r>
            <a:r>
              <a:rPr lang="en-US" altLang="en-US" sz="3600" dirty="0"/>
              <a:t>X does not bring an action against P concerning the car accident, may X bring an action against P for P’s breach of a contract to mow X’s lawn?</a:t>
            </a:r>
            <a:br>
              <a:rPr lang="en-US" altLang="en-US" sz="3600" dirty="0"/>
            </a:br>
            <a:endParaRPr lang="en-US" altLang="en-US" sz="3600" dirty="0"/>
          </a:p>
        </p:txBody>
      </p:sp>
    </p:spTree>
    <p:extLst>
      <p:ext uri="{BB962C8B-B14F-4D97-AF65-F5344CB8AC3E}">
        <p14:creationId xmlns:p14="http://schemas.microsoft.com/office/powerpoint/2010/main" val="87650056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16523" y="246186"/>
            <a:ext cx="11523785" cy="6236676"/>
          </a:xfrm>
        </p:spPr>
        <p:txBody>
          <a:bodyPr>
            <a:normAutofit/>
          </a:bodyPr>
          <a:lstStyle/>
          <a:p>
            <a:pPr algn="l" eaLnBrk="1" hangingPunct="1"/>
            <a:r>
              <a:rPr lang="en-US" altLang="en-US" sz="3600" dirty="0"/>
              <a:t>- X, employee of D, gets in car accident with P</a:t>
            </a:r>
            <a:br>
              <a:rPr lang="en-US" altLang="en-US" sz="3600" dirty="0"/>
            </a:br>
            <a:r>
              <a:rPr lang="en-US" altLang="en-US" sz="3600" dirty="0"/>
              <a:t>- P sues D under theory of </a:t>
            </a:r>
            <a:r>
              <a:rPr lang="en-US" altLang="en-US" sz="3600" dirty="0" err="1"/>
              <a:t>respondeat</a:t>
            </a:r>
            <a:r>
              <a:rPr lang="en-US" altLang="en-US" sz="3600" dirty="0"/>
              <a:t> superior</a:t>
            </a:r>
            <a:br>
              <a:rPr lang="en-US" altLang="en-US" sz="3600" dirty="0"/>
            </a:br>
            <a:r>
              <a:rPr lang="en-US" altLang="en-US" sz="3600" dirty="0"/>
              <a:t>- D impleads X for indemnification</a:t>
            </a:r>
            <a:br>
              <a:rPr lang="en-US" altLang="en-US" sz="3600" dirty="0"/>
            </a:br>
            <a:r>
              <a:rPr lang="en-US" altLang="en-US" sz="3600" dirty="0"/>
              <a:t>- May X bring an action against P for X’s damages in the car accident? </a:t>
            </a:r>
            <a:br>
              <a:rPr lang="en-US" altLang="en-US" sz="3600" dirty="0"/>
            </a:br>
            <a:r>
              <a:rPr lang="en-US" altLang="en-US" sz="3600" dirty="0"/>
              <a:t>- Must he?</a:t>
            </a:r>
            <a:br>
              <a:rPr lang="en-US" altLang="en-US" sz="3600" dirty="0"/>
            </a:br>
            <a:r>
              <a:rPr lang="en-US" altLang="en-US" sz="3600" dirty="0"/>
              <a:t>- If X does not bring an action against P concerning the car accident, may X bring an action against P for P’s breach of a contract to mow X’s lawn?</a:t>
            </a:r>
            <a:br>
              <a:rPr lang="en-US" altLang="en-US" sz="3600" dirty="0"/>
            </a:br>
            <a:endParaRPr lang="en-US" altLang="en-US" sz="3600" dirty="0"/>
          </a:p>
        </p:txBody>
      </p:sp>
    </p:spTree>
    <p:extLst>
      <p:ext uri="{BB962C8B-B14F-4D97-AF65-F5344CB8AC3E}">
        <p14:creationId xmlns:p14="http://schemas.microsoft.com/office/powerpoint/2010/main" val="2044894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895600" y="1063626"/>
            <a:ext cx="6286500" cy="4594225"/>
          </a:xfrm>
        </p:spPr>
        <p:txBody>
          <a:bodyPr/>
          <a:lstStyle/>
          <a:p>
            <a:pPr eaLnBrk="1" hangingPunct="1"/>
            <a:r>
              <a:rPr lang="en-US" altLang="en-US"/>
              <a:t>intersection between joinder rules and</a:t>
            </a:r>
            <a:br>
              <a:rPr lang="en-US" altLang="en-US"/>
            </a:br>
            <a:r>
              <a:rPr lang="en-US" altLang="en-US"/>
              <a:t/>
            </a:r>
            <a:br>
              <a:rPr lang="en-US" altLang="en-US"/>
            </a:br>
            <a:r>
              <a:rPr lang="en-US" altLang="en-US"/>
              <a:t>PJ and venue</a:t>
            </a:r>
          </a:p>
        </p:txBody>
      </p:sp>
    </p:spTree>
    <p:extLst>
      <p:ext uri="{BB962C8B-B14F-4D97-AF65-F5344CB8AC3E}">
        <p14:creationId xmlns:p14="http://schemas.microsoft.com/office/powerpoint/2010/main" val="14308215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895600" y="1063626"/>
            <a:ext cx="6286500" cy="4765675"/>
          </a:xfrm>
        </p:spPr>
        <p:txBody>
          <a:bodyPr>
            <a:normAutofit fontScale="90000"/>
          </a:bodyPr>
          <a:lstStyle/>
          <a:p>
            <a:pPr eaLnBrk="1" hangingPunct="1"/>
            <a:r>
              <a:rPr lang="en-US" altLang="en-US"/>
              <a:t>causes of actions joined under 18(a) by plaintiffs against defendants</a:t>
            </a:r>
            <a:br>
              <a:rPr lang="en-US" altLang="en-US"/>
            </a:br>
            <a:r>
              <a:rPr lang="en-US" altLang="en-US"/>
              <a:t/>
            </a:r>
            <a:br>
              <a:rPr lang="en-US" altLang="en-US"/>
            </a:br>
            <a:r>
              <a:rPr lang="en-US" altLang="en-US"/>
              <a:t>each must satisfy venue statute and there must be PJ over the defendants for each</a:t>
            </a:r>
          </a:p>
        </p:txBody>
      </p:sp>
    </p:spTree>
    <p:extLst>
      <p:ext uri="{BB962C8B-B14F-4D97-AF65-F5344CB8AC3E}">
        <p14:creationId xmlns:p14="http://schemas.microsoft.com/office/powerpoint/2010/main" val="3360823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915" y="274638"/>
            <a:ext cx="11482754" cy="6049962"/>
          </a:xfrm>
        </p:spPr>
        <p:txBody>
          <a:bodyPr rtlCol="0">
            <a:normAutofit fontScale="90000"/>
          </a:bodyPr>
          <a:lstStyle/>
          <a:p>
            <a:pPr>
              <a:defRPr/>
            </a:pPr>
            <a:r>
              <a:rPr lang="en-US" sz="3600" dirty="0"/>
              <a:t>- P sues an individual doing business under the name of "</a:t>
            </a:r>
            <a:r>
              <a:rPr lang="en-US" sz="3600" dirty="0" err="1"/>
              <a:t>Malibou</a:t>
            </a:r>
            <a:r>
              <a:rPr lang="en-US" sz="3600" dirty="0"/>
              <a:t> Dude Ranch" </a:t>
            </a:r>
            <a:br>
              <a:rPr lang="en-US" sz="3600" dirty="0"/>
            </a:br>
            <a:r>
              <a:rPr lang="en-US" sz="3600" dirty="0"/>
              <a:t/>
            </a:r>
            <a:br>
              <a:rPr lang="en-US" sz="3600" dirty="0"/>
            </a:br>
            <a:r>
              <a:rPr lang="en-US" sz="3600" dirty="0"/>
              <a:t>- after the limitations period had run P discovered that the owner of the business was "</a:t>
            </a:r>
            <a:r>
              <a:rPr lang="en-US" sz="3600" dirty="0" err="1"/>
              <a:t>Malibou</a:t>
            </a:r>
            <a:r>
              <a:rPr lang="en-US" sz="3600" dirty="0"/>
              <a:t> Dude Ranch, Inc.," a corporation, and that the individual was merely the corporation's agent, who was competent to receive service on behalf of the corporation</a:t>
            </a:r>
            <a:br>
              <a:rPr lang="en-US" sz="3600" dirty="0"/>
            </a:br>
            <a:r>
              <a:rPr lang="en-US" sz="3600" dirty="0"/>
              <a:t/>
            </a:r>
            <a:br>
              <a:rPr lang="en-US" sz="3600" dirty="0"/>
            </a:br>
            <a:r>
              <a:rPr lang="en-US" sz="3600" dirty="0"/>
              <a:t>- P amends the complaint to name the right defendant and serves the individual again</a:t>
            </a:r>
            <a:br>
              <a:rPr lang="en-US" sz="3600" dirty="0"/>
            </a:br>
            <a:r>
              <a:rPr lang="en-US" sz="3600" dirty="0"/>
              <a:t/>
            </a:r>
            <a:br>
              <a:rPr lang="en-US" sz="3600" dirty="0"/>
            </a:br>
            <a:r>
              <a:rPr lang="en-US" sz="3600" dirty="0"/>
              <a:t>- relation back?</a:t>
            </a:r>
          </a:p>
        </p:txBody>
      </p:sp>
    </p:spTree>
    <p:extLst>
      <p:ext uri="{BB962C8B-B14F-4D97-AF65-F5344CB8AC3E}">
        <p14:creationId xmlns:p14="http://schemas.microsoft.com/office/powerpoint/2010/main" val="17133662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838450" y="1063626"/>
            <a:ext cx="6343650" cy="4594225"/>
          </a:xfrm>
        </p:spPr>
        <p:txBody>
          <a:bodyPr>
            <a:normAutofit fontScale="90000"/>
          </a:bodyPr>
          <a:lstStyle/>
          <a:p>
            <a:pPr eaLnBrk="1" hangingPunct="1"/>
            <a:r>
              <a:rPr lang="en-US" altLang="en-US" dirty="0"/>
              <a:t>joinder of defendants under R 20</a:t>
            </a:r>
            <a:br>
              <a:rPr lang="en-US" altLang="en-US" dirty="0"/>
            </a:br>
            <a:r>
              <a:rPr lang="en-US" altLang="en-US" dirty="0"/>
              <a:t/>
            </a:r>
            <a:br>
              <a:rPr lang="en-US" altLang="en-US" dirty="0"/>
            </a:br>
            <a:r>
              <a:rPr lang="en-US" altLang="en-US" dirty="0"/>
              <a:t>there must be PJ over each defendant, the venue statute must be satisfied with respect to all defendants</a:t>
            </a:r>
          </a:p>
        </p:txBody>
      </p:sp>
    </p:spTree>
    <p:extLst>
      <p:ext uri="{BB962C8B-B14F-4D97-AF65-F5344CB8AC3E}">
        <p14:creationId xmlns:p14="http://schemas.microsoft.com/office/powerpoint/2010/main" val="31456572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2952750" y="1063626"/>
            <a:ext cx="6229350" cy="4651375"/>
          </a:xfrm>
        </p:spPr>
        <p:txBody>
          <a:bodyPr>
            <a:normAutofit fontScale="90000"/>
          </a:bodyPr>
          <a:lstStyle/>
          <a:p>
            <a:pPr eaLnBrk="1" hangingPunct="1"/>
            <a:r>
              <a:rPr lang="en-US" altLang="en-US" dirty="0"/>
              <a:t>compulsory counterclaims by defendants against plaintiffs</a:t>
            </a:r>
            <a:br>
              <a:rPr lang="en-US" altLang="en-US" dirty="0"/>
            </a:br>
            <a:r>
              <a:rPr lang="en-US" altLang="en-US" dirty="0"/>
              <a:t/>
            </a:r>
            <a:br>
              <a:rPr lang="en-US" altLang="en-US" dirty="0"/>
            </a:br>
            <a:r>
              <a:rPr lang="en-US" altLang="en-US" dirty="0"/>
              <a:t>PJ is considered satisfied (or waived)</a:t>
            </a:r>
            <a:br>
              <a:rPr lang="en-US" altLang="en-US" dirty="0"/>
            </a:br>
            <a:r>
              <a:rPr lang="en-US" altLang="en-US" dirty="0"/>
              <a:t>venue statute need not be satisfied</a:t>
            </a:r>
          </a:p>
        </p:txBody>
      </p:sp>
    </p:spTree>
    <p:extLst>
      <p:ext uri="{BB962C8B-B14F-4D97-AF65-F5344CB8AC3E}">
        <p14:creationId xmlns:p14="http://schemas.microsoft.com/office/powerpoint/2010/main" val="18979020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2057400" y="1063626"/>
            <a:ext cx="8229600" cy="4937125"/>
          </a:xfrm>
        </p:spPr>
        <p:txBody>
          <a:bodyPr/>
          <a:lstStyle/>
          <a:p>
            <a:pPr eaLnBrk="1" hangingPunct="1"/>
            <a:r>
              <a:rPr lang="en-US" altLang="en-US" dirty="0"/>
              <a:t>Permissive counterclaims by defendants against plaintiffs</a:t>
            </a:r>
            <a:br>
              <a:rPr lang="en-US" altLang="en-US" dirty="0"/>
            </a:br>
            <a:r>
              <a:rPr lang="en-US" altLang="en-US" dirty="0"/>
              <a:t/>
            </a:r>
            <a:br>
              <a:rPr lang="en-US" altLang="en-US" dirty="0"/>
            </a:br>
            <a:r>
              <a:rPr lang="en-US" altLang="en-US" dirty="0"/>
              <a:t>majority view is PJ is considered satisfied (or waived)</a:t>
            </a:r>
            <a:br>
              <a:rPr lang="en-US" altLang="en-US" dirty="0"/>
            </a:br>
            <a:r>
              <a:rPr lang="en-US" altLang="en-US" dirty="0"/>
              <a:t> majority view is venue statute need not be satisfied</a:t>
            </a:r>
          </a:p>
        </p:txBody>
      </p:sp>
    </p:spTree>
    <p:extLst>
      <p:ext uri="{BB962C8B-B14F-4D97-AF65-F5344CB8AC3E}">
        <p14:creationId xmlns:p14="http://schemas.microsoft.com/office/powerpoint/2010/main" val="1158482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77" y="365125"/>
            <a:ext cx="11623431" cy="5974129"/>
          </a:xfrm>
        </p:spPr>
        <p:txBody>
          <a:bodyPr>
            <a:noAutofit/>
          </a:bodyPr>
          <a:lstStyle/>
          <a:p>
            <a:r>
              <a:rPr lang="en-US" sz="3200" dirty="0"/>
              <a:t>15(c)(1)(C) </a:t>
            </a:r>
            <a:br>
              <a:rPr lang="en-US" sz="3200" dirty="0"/>
            </a:br>
            <a:r>
              <a:rPr lang="en-US" sz="3200" dirty="0"/>
              <a:t/>
            </a:r>
            <a:br>
              <a:rPr lang="en-US" sz="3200" dirty="0"/>
            </a:br>
            <a:r>
              <a:rPr lang="en-US" sz="3200" dirty="0"/>
              <a:t>the amendment changes the party or the naming of the party against whom a claim is asserted, if Rule 15(c)(1)(B) is satisfied and if, within the period provided by Rule 4(m) for serving the summons and complaint, the party to be brought in by amendment:</a:t>
            </a:r>
            <a:br>
              <a:rPr lang="en-US" sz="3200" dirty="0"/>
            </a:br>
            <a:r>
              <a:rPr lang="en-US" sz="3200" dirty="0"/>
              <a:t/>
            </a:r>
            <a:br>
              <a:rPr lang="en-US" sz="3200" dirty="0"/>
            </a:br>
            <a:r>
              <a:rPr lang="en-US" sz="3200" dirty="0"/>
              <a:t>(</a:t>
            </a:r>
            <a:r>
              <a:rPr lang="en-US" sz="3200" dirty="0" err="1"/>
              <a:t>i</a:t>
            </a:r>
            <a:r>
              <a:rPr lang="en-US" sz="3200" dirty="0"/>
              <a:t>) received such notice of the action that it will not be prejudiced in defending on the merits; and</a:t>
            </a:r>
            <a:br>
              <a:rPr lang="en-US" sz="3200" dirty="0"/>
            </a:br>
            <a:r>
              <a:rPr lang="en-US" sz="3200" dirty="0"/>
              <a:t/>
            </a:r>
            <a:br>
              <a:rPr lang="en-US" sz="3200" dirty="0"/>
            </a:br>
            <a:r>
              <a:rPr lang="en-US" sz="3200" dirty="0"/>
              <a:t>(ii) knew or should have known that the action would have been brought against it, but for a mistake concerning the proper party's identity.</a:t>
            </a:r>
          </a:p>
        </p:txBody>
      </p:sp>
    </p:spTree>
    <p:extLst>
      <p:ext uri="{BB962C8B-B14F-4D97-AF65-F5344CB8AC3E}">
        <p14:creationId xmlns:p14="http://schemas.microsoft.com/office/powerpoint/2010/main" val="3667625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376" y="365125"/>
            <a:ext cx="10662424" cy="5957616"/>
          </a:xfrm>
        </p:spPr>
        <p:txBody>
          <a:bodyPr/>
          <a:lstStyle/>
          <a:p>
            <a:r>
              <a:rPr lang="en-US" dirty="0"/>
              <a:t>what is the bit about 4(m)</a:t>
            </a:r>
            <a:r>
              <a:rPr lang="mr-IN" dirty="0"/>
              <a:t>…</a:t>
            </a:r>
            <a:r>
              <a:rPr lang="en-US" dirty="0"/>
              <a:t>?</a:t>
            </a:r>
          </a:p>
        </p:txBody>
      </p:sp>
    </p:spTree>
    <p:extLst>
      <p:ext uri="{BB962C8B-B14F-4D97-AF65-F5344CB8AC3E}">
        <p14:creationId xmlns:p14="http://schemas.microsoft.com/office/powerpoint/2010/main" val="594890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1876</TotalTime>
  <Words>871</Words>
  <Application>Microsoft Office PowerPoint</Application>
  <PresentationFormat>Widescreen</PresentationFormat>
  <Paragraphs>72</Paragraphs>
  <Slides>72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72</vt:i4>
      </vt:variant>
    </vt:vector>
  </HeadingPairs>
  <TitlesOfParts>
    <vt:vector size="77" baseType="lpstr">
      <vt:lpstr>Arial</vt:lpstr>
      <vt:lpstr>Calibri</vt:lpstr>
      <vt:lpstr>Calibri Light</vt:lpstr>
      <vt:lpstr>Mangal</vt:lpstr>
      <vt:lpstr>Office Theme</vt:lpstr>
      <vt:lpstr>Wed., Oct. 23</vt:lpstr>
      <vt:lpstr>amendment</vt:lpstr>
      <vt:lpstr>15(a) Amendments Before Trial. (1) Amending as a Matter of Course.   A party may amend its pleading once as a matter of course within:   (A) 21 days after serving it, or   (B) if the pleading is one to which a responsive pleading is required, 21 days after service of a responsive pleading or 21 days after service of a motion under Rule 12(b), (e), or (f), whichever is earlier.</vt:lpstr>
      <vt:lpstr>15(a)(2) Other Amendments.   In all other cases, a party may amend its pleading only with the opposing party's written consent or the court's leave. The court should freely give leave when justice so requires.   </vt:lpstr>
      <vt:lpstr>relation back</vt:lpstr>
      <vt:lpstr>15(c) Relation Back of Amendments.     (1) When an Amendment Relates Back.  An amendment to a pleading relates back to the date of the original pleading when:         (A) the law that provides the applicable statute of limitations allows relation back;         (B) the amendment asserts a claim or defense that arose out of the conduct, transaction, or occurrence set out — or attempted to be set         out — in the original pleading; or… </vt:lpstr>
      <vt:lpstr>- P sues an individual doing business under the name of "Malibou Dude Ranch"   - after the limitations period had run P discovered that the owner of the business was "Malibou Dude Ranch, Inc.," a corporation, and that the individual was merely the corporation's agent, who was competent to receive service on behalf of the corporation  - P amends the complaint to name the right defendant and serves the individual again  - relation back?</vt:lpstr>
      <vt:lpstr>15(c)(1)(C)   the amendment changes the party or the naming of the party against whom a claim is asserted, if Rule 15(c)(1)(B) is satisfied and if, within the period provided by Rule 4(m) for serving the summons and complaint, the party to be brought in by amendment:  (i) received such notice of the action that it will not be prejudiced in defending on the merits; and  (ii) knew or should have known that the action would have been brought against it, but for a mistake concerning the proper party's identity.</vt:lpstr>
      <vt:lpstr>what is the bit about 4(m)…?</vt:lpstr>
      <vt:lpstr>statutes of limitations and filing vs. service</vt:lpstr>
      <vt:lpstr>the statute of limitations ends June 1  P files on June 1 and has D served within the 4(m) time period (90 days)  OK?</vt:lpstr>
      <vt:lpstr>- assume that the relevant statute of limitations (which ends on June 1) tolls upon filing - P sues D for battery, files on June 1 and serves D on July 1  - on July 1, X gets notice  - on July 2, P amends to add X - is notice adequate for relation back?</vt:lpstr>
      <vt:lpstr>- assume that the relevant statute of limitations (which ends on June 1) tolls upon service - P sues D for battery, files on May 31 and serves D on June 1  - on July 1, X gets notice  - on July 2, P amends to add X - is notice adequate for relation back?</vt:lpstr>
      <vt:lpstr>- assume that the relevant statute of limitations (which ends on June 1) tolls upon service - P sues D for battery, files on January 1 and serves D on March 1  - on June 1, X gets notice  - on October 2, P amends to add X - is notice adequate for relation back?</vt:lpstr>
      <vt:lpstr>what kind of notice?</vt:lpstr>
      <vt:lpstr>P, an employee of D, sues D for the tort of a fellow employee X within the statute of limitations  X gets notice within statute of limitations  outside the statute of limitations, P then realizes the fellow servant rule forbids suit against D, so P amends to add X and serves him</vt:lpstr>
      <vt:lpstr>P sues the City of X and “unknown officer” in federal court for violation of her civil rights  within the period in 15(c)(1)(C)(i) D (the unknown officer) gets notice within the statute of limitations  relation back?</vt:lpstr>
      <vt:lpstr>complex litigation  joinder of parties and causes of action</vt:lpstr>
      <vt:lpstr>two questions –    1) are people already adversaries? 2) does the cause of action concern the same transaction or occurrence as an action already being litigated? </vt:lpstr>
      <vt:lpstr>1) are people already adversaries? YES 2) does the cause of action concern the same t/o as an action already being litigated? NO   joinder permitted, not required   </vt:lpstr>
      <vt:lpstr> P sues D for battery  can/must D join a claim against P for breach of an unrelated contract?</vt:lpstr>
      <vt:lpstr>13(b)  Permissive Counterclaim. A pleading may state as a counterclaim against an opposing party any claim that is not compulsory.</vt:lpstr>
      <vt:lpstr>P sues D for battery  can/must P join an action against D for breach of an unrelated contract?</vt:lpstr>
      <vt:lpstr>18(a)  In General. A party asserting a claim, counterclaim, crossclaim, or third-party claim may join, as independent or alternative claims, as many claims as it has against an opposing party </vt:lpstr>
      <vt:lpstr>P (NY) sues D (Conn.) in federal court in D. Wyo. for a battery that occurred in Wyo.   D answers  P amends to join an action against D for another battery that occurred in Texas  PJ and V for the Texas battery action?</vt:lpstr>
      <vt:lpstr>1) are people already adversaries? NO 2) does the cause of action concern the same t/o as an action already being litigated?  YES  joinder permitted, not required  </vt:lpstr>
      <vt:lpstr>P sues D1 and D2 for battery  can/must D1 join an action against D2 for his damages in the brawl? </vt:lpstr>
      <vt:lpstr>13(g) Crossclaim Against a Coparty. A pleading may state as a crossclaim any claim by one party against a coparty if the claim arises out of the transaction or occurrence that is the subject matter of the original action or of a counterclaim, or if the claim relates to any property that is the subject matter of the original action. The crossclaim may include a claim that the coparty is or may be liable to the crossclaimant for all or part of a claim asserted in the action against the crossclaimant</vt:lpstr>
      <vt:lpstr>P sues D1 for battery  can/must P join a battery action against D2 concerning the same brawl?</vt:lpstr>
      <vt:lpstr>Rule 20. Permissive Joinder of Parties (a) Persons Who May Join or Be Joined.     (1) Plaintiffs. Persons may join in one action as plaintiffs if:         (A) they assert any right to relief jointly, severally, or in the alternative with respect to or arising out of the same transaction, occurrence, or series of transactions or occurrences; and         (B) any question of law or fact common to all plaintiffs will arise in the action.  </vt:lpstr>
      <vt:lpstr>(2) Defendants. Persons . . . may be joined in one action as defendants if:         (A) any right to relief is asserted against them jointly, severally, or in the alternative with respect to or arising out of the same transaction, occurrence, or series of transactions or occurrences; and         (B) any question of law or fact common to all defendants will arise in the action.</vt:lpstr>
      <vt:lpstr>A, B, C, and D, each driving separate cars, get into a car accident  A sues B and C for negligence  may B bring a crossclaim against D for negligence?  may B bring a crossclaim against C and D for negligence?</vt:lpstr>
      <vt:lpstr>Rule 13. Counterclaim and Crossclaim   . . .    (h) Joining Additional Parties.  Rules 19 and 20 govern the addition of a person as a party to a counterclaim or crossclaim. </vt:lpstr>
      <vt:lpstr>P sues D1 and D2 for damages in a battery  may D1 cross-claim against D2 for breach of an unrelated contract?  assume that D1 cross-claims against D2 for his damages in the battery  may D1 now join an action against D2 for breach of an unrelated contract? </vt:lpstr>
      <vt:lpstr>P sues D for battery concerning P’s damages from a barroom brawl  may D counterclaim against P for his damages from a different brawl between P, D, and X?  may D join X to this counterclaim? </vt:lpstr>
      <vt:lpstr>1) are people already adversaries? YES 2) does the cause of action concern the same t/o as an action already being litigated?  YES  joinder required </vt:lpstr>
      <vt:lpstr> P sues D for battery  may/must P join an action against D for defamation concerning statements that D made during the brawl</vt:lpstr>
      <vt:lpstr>claim preclusion</vt:lpstr>
      <vt:lpstr> P sues D for battery  may/must D join an action against P for his damages in the brawl?</vt:lpstr>
      <vt:lpstr>(a) Compulsory Counterclaim. (1) In General. A pleading must state as a counterclaim any claim that—at the time of its service—the pleader has against an opposing party if the claim: (A) arises out of the transaction or occurrence that is the subject matter of the opposing party's claim; and (B) does not require adding another party over whom the court cannot acquire jurisdiction.</vt:lpstr>
      <vt:lpstr>problem in King v. Blanton (N.C. App. 2012)…?</vt:lpstr>
      <vt:lpstr>P sues D in federal court for negligence in connection with a car accident  two days later D sues P in federal court for negligence in connection with the same accident  what should P do in connection with D’s suit…?</vt:lpstr>
      <vt:lpstr>P sues D in federal court for negligence in connection with a car accident  two days later D sues P in federal court for negligence in connection with the same accident  P does not mention that D’s suit is a compulsory counterclaim to his earlier suit  a year later, P’s suit comes to a judgment  P then brings a motion to dismiss D’s suit</vt:lpstr>
      <vt:lpstr>P (Md) sues D (DC) in state court in Maryland for negligence in connection with a car accident  D sues P in federal court in Maryland concerning his damages concerning the same accident  is P’s action against D a compulsory counterclaim to D’s action against P…?</vt:lpstr>
      <vt:lpstr>(2) Exceptions. The pleader need not state the claim if: (A) when the action was commenced, the claim was the subject of another pending action; or </vt:lpstr>
      <vt:lpstr>P (NY) sues D (Germany) in federal court in New York concerning a car accident in Germany  the source of personal jurisdiction over D is $80,000 in D’s bank account in NY  is D’s action against P for his damages in the same accident a compulsory counterclaim?</vt:lpstr>
      <vt:lpstr>13(a)(2) Exceptions. The pleader need not state the claim if: … (B) the opposing party sued on its claim by attachment or other process that did not establish personal jurisdiction over the pleader on that claim, and the pleader does not assert any counterclaim under this rule.</vt:lpstr>
      <vt:lpstr>- P sues D for battery in state court within the statute of limitations  - D answers, bringing a compulsory counterclaim for his damages from the same brawl  - by the time of the answer, the counterclaim is outside of the statute of limitations  - is it barred?</vt:lpstr>
      <vt:lpstr>(c) Relation Back of Amendments.     (1) When an Amendment Relates Back.  An amendment to a pleading relates back to the date of the original pleading when:         (A) the law that provides the applicable statute of limitations allows relation back;         (B) the amendment asserts a claim or defense that arose out of the conduct, transaction, or occurrence set out — or attempted to be set out — in the original pleading; or… </vt:lpstr>
      <vt:lpstr>MD does not have a compulsory counterclaim rule  •    P sues D in MD state court for negligence concerning a car accident - judgment for P  •    D subsequently sues P in federal court for negligence concerning the same accident – dismissed?</vt:lpstr>
      <vt:lpstr>MD does not have a compulsory counterclaim rule  •    P sues D in federal court for negligence concerning a car accident - judgment for P  •    D subsequently sues P in MD state court for negligence concerning the same accident – dismissed?</vt:lpstr>
      <vt:lpstr>P sues D in California state court for breach of a contract to pay for securities  - D fails to join an action against P for violation of federal securities law in connection with the sale (because such an action has exclusive federal SMJ)  - California has a compulsory counterclaim rule  - subsequently D brings an action in federal court in California against P for violations of federal securities law  - P claims the action is barred under California's compulsory counterclaim rule  - what result?</vt:lpstr>
      <vt:lpstr>- Officer P sues arrestee D in California state court for battery in connections with P's arrest of D  - California has a compulsory counterclaim rule  - must D join in his answer his federal civil rights action against P concerning P's actions in the arrest?   - if D brings the counterclaim, may P remove?   - if D brings the counterclaim, may D remove? </vt:lpstr>
      <vt:lpstr>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 </vt:lpstr>
      <vt:lpstr>Officer P knows that he is likely to be sued under federal civil rights law by D, someone he arrested  he feels that a state court would be more favorable to him than a federal court  how might P use the compulsory counterclaim rule (assuming it applies in state court) to ensure a state court forum for D’s federal civil rights action? </vt:lpstr>
      <vt:lpstr>P sues D in federal court concerning negligence  •    D makes pre-answer motion to dismiss for failure to state a claim  •    D’s motion is granted •    subsequently D sues P in federal court concerning negligence in connection with the same accident •    P asserts defense that D is precluded from bringing action because it was a compulsory counterclaim in the earlier suit •    barred? </vt:lpstr>
      <vt:lpstr>(a) Compulsory Counterclaim. (1) In General. A pleading must state as a counterclaim any claim that—at the time of its service—the pleader has against an opposing party if the claim: (A) arises out of the transaction or occurrence that is the subject matter of the opposing party's claim; and (B) does not require adding another party over whom the court cannot acquire jurisdiction.</vt:lpstr>
      <vt:lpstr>- P (NY) sues D (Cal) in federal court in Cal concerning a battery that the two got into in NY  - D counterclaims concerning breach of an unrelated contract that took place solely within NY  - P brings a motion to dismiss the counterclaim for lack of PJ  - what result?</vt:lpstr>
      <vt:lpstr>- assume that P sues D for battery in federal court  - D answers, asserting the defense of lack of PJ and joins a counterclaim for his own damages in the brawl  - P argues that D has waived defense of PJ by counterclaiming - result? </vt:lpstr>
      <vt:lpstr>12(b): "No defense or objection is waived by joining it with one or more other defenses or objections in a responsive pleading or in a motion"</vt:lpstr>
      <vt:lpstr>impleaders  also known as  third party complaints  </vt:lpstr>
      <vt:lpstr>Rule 14. Third-Party Practice  (a) When a Defending Party May Bring in a Third Party.     (1) Timing of the Summons and Complaint.  A defending party may, as third-party plaintiff, serve a summons and complaint on a nonparty who is or may be liable to it for all or part of the claim against it. </vt:lpstr>
      <vt:lpstr> (2) Third-Party Defendant’s Claims and Defenses.  The person served with the summons and third-party complaint — the “third-party defendant”:         (A) must assert any defense against the third party plaintiff’s claim under Rule 12;         (B) must assert any counterclaim against the third-party plaintiff under Rule 13(a), and may assert any counterclaim against the third-party plaintiff under Rule 13(b) or any crossclaim against another third-party defendant under Rule 13(g);         (C) may assert against the plaintiff any defense that the third-party plaintiff has to the plaintiff’s claim; and… </vt:lpstr>
      <vt:lpstr>P, Z, and X are in a barroom brawl  P sues Y, Z’s employer on the ground that Z’s battery was committed in the course of employment  May Y implead Z?  May Y implead its insurer I?  If P sues Z, may Z implead X? </vt:lpstr>
      <vt:lpstr>14(a)(2)                (D) may also assert against the plaintiff any claim arising out of the transaction or occurrence that is the subject matter of the plaintiff’s claim against the third-party plaintiff.     (3) Plaintiff’s Claims Against a Third-Party Defendant.  The plaintiff may assert against the third-party defendant any claim arising out of the transaction or occurrence that is the subject matter of the plaintiff’s claim against the third-party plaintiff. </vt:lpstr>
      <vt:lpstr>- X, employee of D, gets in car accident with P - P sues D in D.N.J. under theory of respondeat superior - D impleads X for indemnification - may/must X join an action against P for X’s damages in the car accident?  - if X does not bring an action against P concerning the car accident, may X bring an action against P for P’s breach of a contract to mow X’s lawn? </vt:lpstr>
      <vt:lpstr>- X, employee of D, gets in car accident with P - P sues D under theory of respondeat superior - D impleads X for indemnification - May X bring an action against P for X’s damages in the car accident?  - Must he? - If X does not bring an action against P concerning the car accident, may X bring an action against P for P’s breach of a contract to mow X’s lawn? </vt:lpstr>
      <vt:lpstr>intersection between joinder rules and  PJ and venue</vt:lpstr>
      <vt:lpstr>causes of actions joined under 18(a) by plaintiffs against defendants  each must satisfy venue statute and there must be PJ over the defendants for each</vt:lpstr>
      <vt:lpstr>joinder of defendants under R 20  there must be PJ over each defendant, the venue statute must be satisfied with respect to all defendants</vt:lpstr>
      <vt:lpstr>compulsory counterclaims by defendants against plaintiffs  PJ is considered satisfied (or waived) venue statute need not be satisfied</vt:lpstr>
      <vt:lpstr>Permissive counterclaims by defendants against plaintiffs  majority view is PJ is considered satisfied (or waived)  majority view is venue statute need not be satisfied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477</cp:revision>
  <cp:lastPrinted>2017-10-09T17:13:38Z</cp:lastPrinted>
  <dcterms:created xsi:type="dcterms:W3CDTF">2017-09-12T14:18:22Z</dcterms:created>
  <dcterms:modified xsi:type="dcterms:W3CDTF">2019-10-23T12:10:52Z</dcterms:modified>
</cp:coreProperties>
</file>