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257" r:id="rId2"/>
    <p:sldId id="1171" r:id="rId3"/>
    <p:sldId id="1172" r:id="rId4"/>
    <p:sldId id="1177" r:id="rId5"/>
    <p:sldId id="1179" r:id="rId6"/>
    <p:sldId id="1183" r:id="rId7"/>
    <p:sldId id="1189" r:id="rId8"/>
    <p:sldId id="1190" r:id="rId9"/>
    <p:sldId id="1191" r:id="rId10"/>
    <p:sldId id="1193" r:id="rId11"/>
    <p:sldId id="1195" r:id="rId12"/>
    <p:sldId id="1196" r:id="rId13"/>
    <p:sldId id="1197" r:id="rId14"/>
    <p:sldId id="1200" r:id="rId15"/>
    <p:sldId id="1202" r:id="rId16"/>
    <p:sldId id="978" r:id="rId17"/>
    <p:sldId id="979" r:id="rId18"/>
    <p:sldId id="998" r:id="rId19"/>
    <p:sldId id="980" r:id="rId20"/>
    <p:sldId id="997" r:id="rId21"/>
    <p:sldId id="981" r:id="rId22"/>
    <p:sldId id="982" r:id="rId23"/>
    <p:sldId id="983" r:id="rId24"/>
    <p:sldId id="984" r:id="rId25"/>
    <p:sldId id="986" r:id="rId26"/>
    <p:sldId id="999" r:id="rId27"/>
    <p:sldId id="987" r:id="rId28"/>
    <p:sldId id="988" r:id="rId29"/>
    <p:sldId id="989" r:id="rId30"/>
    <p:sldId id="1000" r:id="rId31"/>
    <p:sldId id="1001" r:id="rId32"/>
    <p:sldId id="1159" r:id="rId33"/>
    <p:sldId id="996" r:id="rId34"/>
    <p:sldId id="1002" r:id="rId35"/>
    <p:sldId id="1158" r:id="rId36"/>
    <p:sldId id="1156" r:id="rId37"/>
    <p:sldId id="1157" r:id="rId38"/>
    <p:sldId id="1160" r:id="rId39"/>
    <p:sldId id="1153" r:id="rId40"/>
    <p:sldId id="1161" r:id="rId41"/>
    <p:sldId id="1162" r:id="rId42"/>
    <p:sldId id="1170" r:id="rId43"/>
    <p:sldId id="1004" r:id="rId4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86" autoAdjust="0"/>
    <p:restoredTop sz="94660"/>
  </p:normalViewPr>
  <p:slideViewPr>
    <p:cSldViewPr snapToGrid="0">
      <p:cViewPr varScale="1">
        <p:scale>
          <a:sx n="77" d="100"/>
          <a:sy n="77" d="100"/>
        </p:scale>
        <p:origin x="71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10/22/2019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10/22/2019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smtClean="0"/>
              <a:t>Tues., </a:t>
            </a:r>
            <a:r>
              <a:rPr lang="en-US" altLang="en-US" dirty="0"/>
              <a:t>Oct. </a:t>
            </a:r>
            <a:r>
              <a:rPr lang="en-US" altLang="en-US" dirty="0" smtClean="0"/>
              <a:t>22</a:t>
            </a:r>
            <a:endParaRPr lang="en-US" altLang="en-US" dirty="0"/>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CD631BB5-58AE-BB49-BAA1-4659EAA8DECE}"/>
              </a:ext>
            </a:extLst>
          </p:cNvPr>
          <p:cNvSpPr>
            <a:spLocks noGrp="1"/>
          </p:cNvSpPr>
          <p:nvPr>
            <p:ph type="title"/>
          </p:nvPr>
        </p:nvSpPr>
        <p:spPr>
          <a:xfrm>
            <a:off x="1828800" y="274638"/>
            <a:ext cx="8382000" cy="6126162"/>
          </a:xfrm>
        </p:spPr>
        <p:txBody>
          <a:bodyPr/>
          <a:lstStyle/>
          <a:p>
            <a:pPr eaLnBrk="1" hangingPunct="1"/>
            <a:r>
              <a:rPr lang="en-US" altLang="en-US"/>
              <a:t>11(c)(5) Limitations on Monetary Sanctions. The court must not impose a monetary sanction:</a:t>
            </a:r>
            <a:br>
              <a:rPr lang="en-US" altLang="en-US"/>
            </a:br>
            <a:r>
              <a:rPr lang="en-US" altLang="en-US"/>
              <a:t/>
            </a:r>
            <a:br>
              <a:rPr lang="en-US" altLang="en-US"/>
            </a:br>
            <a:r>
              <a:rPr lang="en-US" altLang="en-US"/>
              <a:t>(A) against a represented party for violating Rule 11(b)(2)…</a:t>
            </a:r>
            <a:br>
              <a:rPr lang="en-US" altLang="en-US"/>
            </a:br>
            <a:endParaRPr lang="en-US" altLang="en-US"/>
          </a:p>
        </p:txBody>
      </p:sp>
    </p:spTree>
    <p:extLst>
      <p:ext uri="{BB962C8B-B14F-4D97-AF65-F5344CB8AC3E}">
        <p14:creationId xmlns:p14="http://schemas.microsoft.com/office/powerpoint/2010/main" val="3273746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FAC627A8-CFF2-BB44-AFE8-50F9A5A0AC5A}"/>
              </a:ext>
            </a:extLst>
          </p:cNvPr>
          <p:cNvSpPr>
            <a:spLocks noGrp="1"/>
          </p:cNvSpPr>
          <p:nvPr>
            <p:ph type="title"/>
          </p:nvPr>
        </p:nvSpPr>
        <p:spPr>
          <a:xfrm>
            <a:off x="1981200" y="274638"/>
            <a:ext cx="8229600" cy="6354762"/>
          </a:xfrm>
        </p:spPr>
        <p:txBody>
          <a:bodyPr/>
          <a:lstStyle/>
          <a:p>
            <a:pPr eaLnBrk="1" hangingPunct="1"/>
            <a:r>
              <a:rPr lang="en-US" altLang="en-US"/>
              <a:t>11(c)(3) - On the Court’s Initiative. On its own, the court may order an attorney, law firm, or party to show cause why conduct specifically described in the order has not violated Rule 11(b).</a:t>
            </a:r>
          </a:p>
        </p:txBody>
      </p:sp>
    </p:spTree>
    <p:extLst>
      <p:ext uri="{BB962C8B-B14F-4D97-AF65-F5344CB8AC3E}">
        <p14:creationId xmlns:p14="http://schemas.microsoft.com/office/powerpoint/2010/main" val="3203015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03D826D3-A60A-D644-A29E-1CF835196072}"/>
              </a:ext>
            </a:extLst>
          </p:cNvPr>
          <p:cNvSpPr>
            <a:spLocks noGrp="1"/>
          </p:cNvSpPr>
          <p:nvPr>
            <p:ph type="title"/>
          </p:nvPr>
        </p:nvSpPr>
        <p:spPr>
          <a:xfrm>
            <a:off x="1981200" y="274638"/>
            <a:ext cx="8229600" cy="6202362"/>
          </a:xfrm>
        </p:spPr>
        <p:txBody>
          <a:bodyPr/>
          <a:lstStyle/>
          <a:p>
            <a:pPr eaLnBrk="1" hangingPunct="1"/>
            <a:r>
              <a:rPr lang="en-US" altLang="en-US" sz="4000"/>
              <a:t>R 11(c)(5) Limitations on Monetary Sanctions. The court must not impose a monetary sanction…</a:t>
            </a:r>
            <a:br>
              <a:rPr lang="en-US" altLang="en-US" sz="4000"/>
            </a:br>
            <a:r>
              <a:rPr lang="en-US" altLang="en-US" sz="4000"/>
              <a:t>(B) on its own, unless it issued the show-cause order under Rule 11(c)(3) before voluntary dismissal or settlement of the claims made by or against the party that is, or whose attorneys are, to be sanctioned.</a:t>
            </a:r>
            <a:r>
              <a:rPr lang="en-US" altLang="en-US"/>
              <a:t/>
            </a:r>
            <a:br>
              <a:rPr lang="en-US" altLang="en-US"/>
            </a:br>
            <a:endParaRPr lang="en-US" altLang="en-US"/>
          </a:p>
        </p:txBody>
      </p:sp>
    </p:spTree>
    <p:extLst>
      <p:ext uri="{BB962C8B-B14F-4D97-AF65-F5344CB8AC3E}">
        <p14:creationId xmlns:p14="http://schemas.microsoft.com/office/powerpoint/2010/main" val="1730785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33239D2-385B-D241-B356-1E2B98A366FF}"/>
              </a:ext>
            </a:extLst>
          </p:cNvPr>
          <p:cNvSpPr>
            <a:spLocks noGrp="1"/>
          </p:cNvSpPr>
          <p:nvPr>
            <p:ph type="title"/>
          </p:nvPr>
        </p:nvSpPr>
        <p:spPr>
          <a:xfrm>
            <a:off x="1828800" y="274638"/>
            <a:ext cx="8382000" cy="6049962"/>
          </a:xfrm>
        </p:spPr>
        <p:txBody>
          <a:bodyPr/>
          <a:lstStyle/>
          <a:p>
            <a:pPr eaLnBrk="1" hangingPunct="1"/>
            <a:r>
              <a:rPr lang="en-US" altLang="en-US" sz="3600"/>
              <a:t>11(c)(4) - A sanction imposed under this rule must be limited to what suffices to deter repetition of the conduct or comparable conduct by others similarly situated. The sanction may include nonmonetary directives; an order to pay a penalty into court; or, if imposed on motion and warranted for effective deterrence, an order directing payment to the movant of part or all of the reasonable attorney’s fees and other expenses directly resulting from the violation.</a:t>
            </a:r>
            <a:endParaRPr lang="en-US" altLang="en-US"/>
          </a:p>
        </p:txBody>
      </p:sp>
    </p:spTree>
    <p:extLst>
      <p:ext uri="{BB962C8B-B14F-4D97-AF65-F5344CB8AC3E}">
        <p14:creationId xmlns:p14="http://schemas.microsoft.com/office/powerpoint/2010/main" val="3719290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DFF1CCD7-AEC3-EA4D-8637-1B6C1897BE1C}"/>
              </a:ext>
            </a:extLst>
          </p:cNvPr>
          <p:cNvSpPr>
            <a:spLocks noGrp="1"/>
          </p:cNvSpPr>
          <p:nvPr>
            <p:ph type="title"/>
          </p:nvPr>
        </p:nvSpPr>
        <p:spPr>
          <a:xfrm>
            <a:off x="1981200" y="274638"/>
            <a:ext cx="8229600" cy="6202362"/>
          </a:xfrm>
        </p:spPr>
        <p:txBody>
          <a:bodyPr>
            <a:normAutofit fontScale="90000"/>
          </a:bodyPr>
          <a:lstStyle/>
          <a:p>
            <a:pPr eaLnBrk="1" hangingPunct="1"/>
            <a:r>
              <a:rPr lang="en-US" altLang="en-US"/>
              <a:t/>
            </a:r>
            <a:br>
              <a:rPr lang="en-US" altLang="en-US"/>
            </a:br>
            <a:r>
              <a:rPr lang="en-US" altLang="en-US"/>
              <a:t>R 8(d)(2)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a:t>
            </a:r>
            <a:br>
              <a:rPr lang="en-US" altLang="en-US"/>
            </a:br>
            <a:endParaRPr lang="en-US" altLang="en-US"/>
          </a:p>
        </p:txBody>
      </p:sp>
    </p:spTree>
    <p:extLst>
      <p:ext uri="{BB962C8B-B14F-4D97-AF65-F5344CB8AC3E}">
        <p14:creationId xmlns:p14="http://schemas.microsoft.com/office/powerpoint/2010/main" val="2843619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BB387893-6F6E-5942-94A0-072794A8A32F}"/>
              </a:ext>
            </a:extLst>
          </p:cNvPr>
          <p:cNvSpPr>
            <a:spLocks noGrp="1"/>
          </p:cNvSpPr>
          <p:nvPr>
            <p:ph type="title"/>
          </p:nvPr>
        </p:nvSpPr>
        <p:spPr>
          <a:xfrm>
            <a:off x="1905000" y="274638"/>
            <a:ext cx="8305800" cy="6278562"/>
          </a:xfrm>
        </p:spPr>
        <p:txBody>
          <a:bodyPr/>
          <a:lstStyle/>
          <a:p>
            <a:pPr eaLnBrk="1" hangingPunct="1"/>
            <a:r>
              <a:rPr lang="en-US" altLang="en-US" dirty="0"/>
              <a:t>(3) Inconsistent Claims or Defenses. A party may state as many separate claims or defenses as it has, regardless of consistency.</a:t>
            </a:r>
          </a:p>
        </p:txBody>
      </p:sp>
    </p:spTree>
    <p:extLst>
      <p:ext uri="{BB962C8B-B14F-4D97-AF65-F5344CB8AC3E}">
        <p14:creationId xmlns:p14="http://schemas.microsoft.com/office/powerpoint/2010/main" val="3794473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124200" y="1063626"/>
            <a:ext cx="6057900" cy="4479925"/>
          </a:xfrm>
        </p:spPr>
        <p:txBody>
          <a:bodyPr/>
          <a:lstStyle/>
          <a:p>
            <a:pPr eaLnBrk="1" hangingPunct="1"/>
            <a:r>
              <a:rPr lang="en-US" altLang="en-US"/>
              <a:t>amendment</a:t>
            </a:r>
          </a:p>
        </p:txBody>
      </p:sp>
    </p:spTree>
    <p:extLst>
      <p:ext uri="{BB962C8B-B14F-4D97-AF65-F5344CB8AC3E}">
        <p14:creationId xmlns:p14="http://schemas.microsoft.com/office/powerpoint/2010/main" val="1584943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00200" y="1063626"/>
            <a:ext cx="7581900" cy="4479925"/>
          </a:xfrm>
        </p:spPr>
        <p:txBody>
          <a:bodyPr>
            <a:normAutofit fontScale="90000"/>
          </a:bodyPr>
          <a:lstStyle/>
          <a:p>
            <a:pPr algn="l" eaLnBrk="1" hangingPunct="1"/>
            <a:r>
              <a:rPr lang="en-US" altLang="en-US" sz="3200" dirty="0"/>
              <a:t>15(a) Amendments Before Trial.</a:t>
            </a:r>
            <a:br>
              <a:rPr lang="en-US" altLang="en-US" sz="3200" dirty="0"/>
            </a:br>
            <a:r>
              <a:rPr lang="en-US" altLang="en-US" sz="3200" dirty="0"/>
              <a:t>(1) Amending as a Matter of Course. </a:t>
            </a:r>
            <a:br>
              <a:rPr lang="en-US" altLang="en-US" sz="3200" dirty="0"/>
            </a:br>
            <a:r>
              <a:rPr lang="en-US" altLang="en-US" sz="3200" dirty="0"/>
              <a:t/>
            </a:r>
            <a:br>
              <a:rPr lang="en-US" altLang="en-US" sz="3200" dirty="0"/>
            </a:br>
            <a:r>
              <a:rPr lang="en-US" altLang="en-US" sz="3200" dirty="0"/>
              <a:t>A party may amend its pleading once as a matter of course within: </a:t>
            </a:r>
            <a:br>
              <a:rPr lang="en-US" altLang="en-US" sz="3200" dirty="0"/>
            </a:br>
            <a:r>
              <a:rPr lang="en-US" altLang="en-US" sz="3200" dirty="0"/>
              <a:t/>
            </a:r>
            <a:br>
              <a:rPr lang="en-US" altLang="en-US" sz="3200" dirty="0"/>
            </a:br>
            <a:r>
              <a:rPr lang="en-US" altLang="en-US" sz="3200" dirty="0"/>
              <a:t>(A) 21 days after serving it, or </a:t>
            </a:r>
            <a:br>
              <a:rPr lang="en-US" altLang="en-US" sz="3200" dirty="0"/>
            </a:br>
            <a:r>
              <a:rPr lang="en-US" altLang="en-US" sz="3200" dirty="0"/>
              <a:t/>
            </a:r>
            <a:br>
              <a:rPr lang="en-US" altLang="en-US" sz="3200" dirty="0"/>
            </a:br>
            <a:r>
              <a:rPr lang="en-US" altLang="en-US" sz="3200" dirty="0"/>
              <a:t>(B) if the pleading is one to which a responsive pleading is required, 21 days after service of a responsive pleading or 21 days after service of a motion under Rule 12(b), (e), or (f), whichever is earlier.</a:t>
            </a:r>
          </a:p>
        </p:txBody>
      </p:sp>
    </p:spTree>
    <p:extLst>
      <p:ext uri="{BB962C8B-B14F-4D97-AF65-F5344CB8AC3E}">
        <p14:creationId xmlns:p14="http://schemas.microsoft.com/office/powerpoint/2010/main" val="4278841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08" y="140677"/>
            <a:ext cx="11825653" cy="6277708"/>
          </a:xfrm>
        </p:spPr>
        <p:txBody>
          <a:bodyPr>
            <a:normAutofit/>
          </a:bodyPr>
          <a:lstStyle/>
          <a:p>
            <a:r>
              <a:rPr lang="en-US" dirty="0"/>
              <a:t>P files a complaint and serves D in accordance with R. 4</a:t>
            </a:r>
            <a:br>
              <a:rPr lang="en-US" dirty="0"/>
            </a:br>
            <a:r>
              <a:rPr lang="en-US" dirty="0"/>
              <a:t/>
            </a:r>
            <a:br>
              <a:rPr lang="en-US" dirty="0"/>
            </a:br>
            <a:r>
              <a:rPr lang="en-US" dirty="0"/>
              <a:t>21 days later, D answers, introducing the defense of failure to state a claim</a:t>
            </a:r>
            <a:br>
              <a:rPr lang="en-US" dirty="0"/>
            </a:br>
            <a:r>
              <a:rPr lang="en-US" dirty="0"/>
              <a:t/>
            </a:r>
            <a:br>
              <a:rPr lang="en-US" dirty="0"/>
            </a:br>
            <a:r>
              <a:rPr lang="en-US" dirty="0"/>
              <a:t>20 days after that, P tries to amends his complaint as a matter of course to respond to D’s defense</a:t>
            </a:r>
            <a:br>
              <a:rPr lang="en-US" dirty="0"/>
            </a:br>
            <a:r>
              <a:rPr lang="en-US" dirty="0"/>
              <a:t/>
            </a:r>
            <a:br>
              <a:rPr lang="en-US" dirty="0"/>
            </a:br>
            <a:r>
              <a:rPr lang="en-US" dirty="0"/>
              <a:t>can he?</a:t>
            </a:r>
          </a:p>
        </p:txBody>
      </p:sp>
    </p:spTree>
    <p:extLst>
      <p:ext uri="{BB962C8B-B14F-4D97-AF65-F5344CB8AC3E}">
        <p14:creationId xmlns:p14="http://schemas.microsoft.com/office/powerpoint/2010/main" val="3752464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42899" y="219808"/>
            <a:ext cx="11509131" cy="6365629"/>
          </a:xfrm>
        </p:spPr>
        <p:txBody>
          <a:bodyPr>
            <a:normAutofit/>
          </a:bodyPr>
          <a:lstStyle/>
          <a:p>
            <a:pPr lvl="0"/>
            <a:r>
              <a:rPr lang="en-US" sz="3600" dirty="0"/>
              <a:t>P files a complaint for negligence and serves D in accordance with R. 4</a:t>
            </a:r>
            <a:br>
              <a:rPr lang="en-US" sz="3600" dirty="0"/>
            </a:br>
            <a:r>
              <a:rPr lang="en-US" sz="3600" dirty="0"/>
              <a:t/>
            </a:r>
            <a:br>
              <a:rPr lang="en-US" sz="3600" dirty="0"/>
            </a:br>
            <a:r>
              <a:rPr lang="en-US" sz="3600" dirty="0"/>
              <a:t>21 days later, D answers, introducing the affirmative defense of contributory negligence</a:t>
            </a:r>
            <a:br>
              <a:rPr lang="en-US" sz="3600" dirty="0"/>
            </a:br>
            <a:r>
              <a:rPr lang="en-US" sz="3600" dirty="0"/>
              <a:t/>
            </a:r>
            <a:br>
              <a:rPr lang="en-US" sz="3600" dirty="0"/>
            </a:br>
            <a:r>
              <a:rPr lang="en-US" sz="3600" dirty="0"/>
              <a:t>20 days after that, D makes a motion to amend his answer “as a matter of course” to include the defense of lack of personal jurisdiction</a:t>
            </a:r>
            <a:br>
              <a:rPr lang="en-US" sz="3600" dirty="0"/>
            </a:br>
            <a:r>
              <a:rPr lang="en-US" sz="3600" dirty="0"/>
              <a:t/>
            </a:r>
            <a:br>
              <a:rPr lang="en-US" sz="3600" dirty="0"/>
            </a:br>
            <a:r>
              <a:rPr lang="en-US" sz="3600" dirty="0"/>
              <a:t>does this work?</a:t>
            </a:r>
          </a:p>
        </p:txBody>
      </p:sp>
    </p:spTree>
    <p:extLst>
      <p:ext uri="{BB962C8B-B14F-4D97-AF65-F5344CB8AC3E}">
        <p14:creationId xmlns:p14="http://schemas.microsoft.com/office/powerpoint/2010/main" val="1860477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B6AA-A0CC-1E41-A172-B02ABAEB70F7}"/>
              </a:ext>
            </a:extLst>
          </p:cNvPr>
          <p:cNvSpPr>
            <a:spLocks noGrp="1"/>
          </p:cNvSpPr>
          <p:nvPr>
            <p:ph type="title"/>
          </p:nvPr>
        </p:nvSpPr>
        <p:spPr>
          <a:xfrm>
            <a:off x="1905000" y="274638"/>
            <a:ext cx="8305800" cy="6278562"/>
          </a:xfrm>
        </p:spPr>
        <p:txBody>
          <a:bodyPr rtlCol="0">
            <a:normAutofit fontScale="90000"/>
          </a:bodyPr>
          <a:lstStyle/>
          <a:p>
            <a:pPr>
              <a:defRPr/>
            </a:pPr>
            <a:r>
              <a:rPr lang="en-US" sz="3600" dirty="0"/>
              <a:t>(a) Signature. Every pleading, written motion, and other paper must be signed by at least one attorney of record in the attorney’s name — or by a party personally if the party is unrepresented. The paper must state the signer’s address, e-mail address, and telephone number. Unless a rule or statute specifically states otherwise, a pleading need not be verified or accompanied by an affidavit. The court must strike an unsigned paper unless the omission is promptly corrected after being called to the attorney’s or party’s attention.</a:t>
            </a:r>
            <a:r>
              <a:rPr lang="en-US" dirty="0"/>
              <a:t/>
            </a:r>
            <a:br>
              <a:rPr lang="en-US" dirty="0"/>
            </a:br>
            <a:endParaRPr lang="en-US" dirty="0"/>
          </a:p>
        </p:txBody>
      </p:sp>
    </p:spTree>
    <p:extLst>
      <p:ext uri="{BB962C8B-B14F-4D97-AF65-F5344CB8AC3E}">
        <p14:creationId xmlns:p14="http://schemas.microsoft.com/office/powerpoint/2010/main" val="1308748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5" y="365125"/>
            <a:ext cx="11983915" cy="6009298"/>
          </a:xfrm>
        </p:spPr>
        <p:txBody>
          <a:bodyPr>
            <a:noAutofit/>
          </a:bodyPr>
          <a:lstStyle/>
          <a:p>
            <a:r>
              <a:rPr lang="en-US" sz="3200" dirty="0"/>
              <a:t>P files a complaint for negligence and serves D in accordance with R. 4</a:t>
            </a:r>
            <a:br>
              <a:rPr lang="en-US" sz="3200" dirty="0"/>
            </a:br>
            <a:r>
              <a:rPr lang="en-US" sz="3200" dirty="0"/>
              <a:t/>
            </a:r>
            <a:br>
              <a:rPr lang="en-US" sz="3200" dirty="0"/>
            </a:br>
            <a:r>
              <a:rPr lang="en-US" sz="3200" dirty="0"/>
              <a:t>21 days later, D answers, denying negligence, introducing the affirmative defense of contributory negligence, and adding a counterclaim against P for negligence</a:t>
            </a:r>
            <a:br>
              <a:rPr lang="en-US" sz="3200" dirty="0"/>
            </a:br>
            <a:r>
              <a:rPr lang="en-US" sz="3200" dirty="0"/>
              <a:t/>
            </a:r>
            <a:br>
              <a:rPr lang="en-US" sz="3200" dirty="0"/>
            </a:br>
            <a:r>
              <a:rPr lang="en-US" sz="3200" dirty="0"/>
              <a:t>21 days after that, P answers the counterclaim (denying negligence)  </a:t>
            </a:r>
            <a:br>
              <a:rPr lang="en-US" sz="3200" dirty="0"/>
            </a:br>
            <a:r>
              <a:rPr lang="en-US" sz="3200" dirty="0"/>
              <a:t/>
            </a:r>
            <a:br>
              <a:rPr lang="en-US" sz="3200" dirty="0"/>
            </a:br>
            <a:r>
              <a:rPr lang="en-US" sz="3200" dirty="0"/>
              <a:t>20 days after that, D makes a motion to amend his answer “as a matter of course” to include the defense of lack of personal jurisdiction</a:t>
            </a:r>
            <a:br>
              <a:rPr lang="en-US" sz="3200" dirty="0"/>
            </a:br>
            <a:r>
              <a:rPr lang="en-US" sz="3200" dirty="0"/>
              <a:t/>
            </a:r>
            <a:br>
              <a:rPr lang="en-US" sz="3200" dirty="0"/>
            </a:br>
            <a:r>
              <a:rPr lang="en-US" sz="3200" dirty="0"/>
              <a:t>does this work?</a:t>
            </a:r>
          </a:p>
        </p:txBody>
      </p:sp>
    </p:spTree>
    <p:extLst>
      <p:ext uri="{BB962C8B-B14F-4D97-AF65-F5344CB8AC3E}">
        <p14:creationId xmlns:p14="http://schemas.microsoft.com/office/powerpoint/2010/main" val="242710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524000" y="1063626"/>
            <a:ext cx="8763000" cy="4537075"/>
          </a:xfrm>
        </p:spPr>
        <p:txBody>
          <a:bodyPr>
            <a:normAutofit fontScale="90000"/>
          </a:bodyPr>
          <a:lstStyle/>
          <a:p>
            <a:pPr eaLnBrk="1" hangingPunct="1"/>
            <a:r>
              <a:rPr lang="en-US" altLang="en-US" dirty="0"/>
              <a:t>15(a)(2) Other Amendments.</a:t>
            </a:r>
            <a:br>
              <a:rPr lang="en-US" altLang="en-US" dirty="0"/>
            </a:br>
            <a:r>
              <a:rPr lang="en-US" altLang="en-US" dirty="0"/>
              <a:t> </a:t>
            </a:r>
            <a:br>
              <a:rPr lang="en-US" altLang="en-US" dirty="0"/>
            </a:br>
            <a:r>
              <a:rPr lang="en-US" altLang="en-US" dirty="0"/>
              <a:t>In all other cases, a party may amend its pleading only with the opposing party's written consent or the court's leave. The court should freely give leave when justice so requires. </a:t>
            </a:r>
            <a:br>
              <a:rPr lang="en-US" altLang="en-US" dirty="0"/>
            </a:br>
            <a:r>
              <a:rPr lang="en-US" altLang="en-US" dirty="0"/>
              <a:t/>
            </a:r>
            <a:br>
              <a:rPr lang="en-US" altLang="en-US" dirty="0"/>
            </a:br>
            <a:endParaRPr lang="en-US" altLang="en-US" dirty="0"/>
          </a:p>
        </p:txBody>
      </p:sp>
    </p:spTree>
    <p:extLst>
      <p:ext uri="{BB962C8B-B14F-4D97-AF65-F5344CB8AC3E}">
        <p14:creationId xmlns:p14="http://schemas.microsoft.com/office/powerpoint/2010/main" val="1917364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3009900" y="2743200"/>
            <a:ext cx="6172200" cy="857250"/>
          </a:xfrm>
        </p:spPr>
        <p:txBody>
          <a:bodyPr/>
          <a:lstStyle/>
          <a:p>
            <a:pPr eaLnBrk="1" hangingPunct="1"/>
            <a:r>
              <a:rPr lang="en-US" altLang="en-US"/>
              <a:t>scheduling order</a:t>
            </a:r>
          </a:p>
        </p:txBody>
      </p:sp>
    </p:spTree>
    <p:extLst>
      <p:ext uri="{BB962C8B-B14F-4D97-AF65-F5344CB8AC3E}">
        <p14:creationId xmlns:p14="http://schemas.microsoft.com/office/powerpoint/2010/main" val="1252643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431" y="365125"/>
            <a:ext cx="10779369" cy="6012229"/>
          </a:xfrm>
        </p:spPr>
        <p:txBody>
          <a:bodyPr/>
          <a:lstStyle/>
          <a:p>
            <a:r>
              <a:rPr lang="en-US" altLang="en-US" dirty="0"/>
              <a:t>freely give leave when justice so requires…</a:t>
            </a:r>
            <a:br>
              <a:rPr lang="en-US" altLang="en-US" dirty="0"/>
            </a:br>
            <a:r>
              <a:rPr lang="en-US" altLang="en-US" dirty="0"/>
              <a:t/>
            </a:r>
            <a:br>
              <a:rPr lang="en-US" altLang="en-US" dirty="0"/>
            </a:br>
            <a:r>
              <a:rPr lang="en-US" altLang="en-US" dirty="0"/>
              <a:t>factors?</a:t>
            </a:r>
            <a:endParaRPr lang="en-US" dirty="0"/>
          </a:p>
        </p:txBody>
      </p:sp>
    </p:spTree>
    <p:extLst>
      <p:ext uri="{BB962C8B-B14F-4D97-AF65-F5344CB8AC3E}">
        <p14:creationId xmlns:p14="http://schemas.microsoft.com/office/powerpoint/2010/main" val="3057515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3124200" y="1063626"/>
            <a:ext cx="6057900" cy="4537075"/>
          </a:xfrm>
        </p:spPr>
        <p:txBody>
          <a:bodyPr/>
          <a:lstStyle/>
          <a:p>
            <a:pPr eaLnBrk="1" hangingPunct="1"/>
            <a:r>
              <a:rPr lang="en-US" altLang="en-US"/>
              <a:t>Beeck v Aquaslide</a:t>
            </a:r>
            <a:br>
              <a:rPr lang="en-US" altLang="en-US"/>
            </a:br>
            <a:r>
              <a:rPr lang="en-US" altLang="en-US"/>
              <a:t>(8</a:t>
            </a:r>
            <a:r>
              <a:rPr lang="en-US" altLang="en-US" baseline="30000"/>
              <a:t>th</a:t>
            </a:r>
            <a:r>
              <a:rPr lang="en-US" altLang="en-US"/>
              <a:t> Cir. 1977)</a:t>
            </a:r>
          </a:p>
        </p:txBody>
      </p:sp>
    </p:spTree>
    <p:extLst>
      <p:ext uri="{BB962C8B-B14F-4D97-AF65-F5344CB8AC3E}">
        <p14:creationId xmlns:p14="http://schemas.microsoft.com/office/powerpoint/2010/main" val="2316377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352800" y="274638"/>
            <a:ext cx="5829300" cy="5821362"/>
          </a:xfrm>
        </p:spPr>
        <p:txBody>
          <a:bodyPr/>
          <a:lstStyle/>
          <a:p>
            <a:pPr eaLnBrk="1" hangingPunct="1"/>
            <a:r>
              <a:rPr lang="en-US" altLang="en-US"/>
              <a:t>relation back</a:t>
            </a:r>
          </a:p>
        </p:txBody>
      </p:sp>
    </p:spTree>
    <p:extLst>
      <p:ext uri="{BB962C8B-B14F-4D97-AF65-F5344CB8AC3E}">
        <p14:creationId xmlns:p14="http://schemas.microsoft.com/office/powerpoint/2010/main" val="2304269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177" y="365125"/>
            <a:ext cx="10641623" cy="5947752"/>
          </a:xfrm>
        </p:spPr>
        <p:txBody>
          <a:bodyPr/>
          <a:lstStyle/>
          <a:p>
            <a:r>
              <a:rPr lang="en-US" dirty="0"/>
              <a:t>amendment during trial</a:t>
            </a:r>
          </a:p>
        </p:txBody>
      </p:sp>
    </p:spTree>
    <p:extLst>
      <p:ext uri="{BB962C8B-B14F-4D97-AF65-F5344CB8AC3E}">
        <p14:creationId xmlns:p14="http://schemas.microsoft.com/office/powerpoint/2010/main" val="231634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133600" y="274638"/>
            <a:ext cx="7924800" cy="6583362"/>
          </a:xfrm>
        </p:spPr>
        <p:txBody>
          <a:bodyPr rtlCol="0">
            <a:normAutofit fontScale="90000"/>
          </a:bodyPr>
          <a:lstStyle/>
          <a:p>
            <a:pPr>
              <a:defRPr/>
            </a:pPr>
            <a:r>
              <a:rPr lang="en-US" altLang="en-US" sz="3600" dirty="0"/>
              <a:t>15(c) Relation Back of Amendments.</a:t>
            </a:r>
            <a:br>
              <a:rPr lang="en-US" altLang="en-US" sz="3600" dirty="0"/>
            </a:br>
            <a:r>
              <a:rPr lang="en-US" altLang="en-US" sz="3600" dirty="0"/>
              <a:t>    (1) When an Amendment Relates Back.  An amendment to a pleading relates back to the date of the original pleading when:</a:t>
            </a:r>
            <a:br>
              <a:rPr lang="en-US" altLang="en-US" sz="3600" dirty="0"/>
            </a:br>
            <a:r>
              <a:rPr lang="en-US" altLang="en-US" sz="3600" dirty="0"/>
              <a:t>        (A) the law that provides the applicable statute of limitations allows relation back;</a:t>
            </a:r>
            <a:br>
              <a:rPr lang="en-US" altLang="en-US" sz="3600" dirty="0"/>
            </a:br>
            <a:r>
              <a:rPr lang="en-US" altLang="en-US" sz="3600" dirty="0"/>
              <a:t>        (B) the amendment asserts a claim or defense that arose out of the conduct, transaction, or occurrence set out — or attempted to be set</a:t>
            </a:r>
            <a:br>
              <a:rPr lang="en-US" altLang="en-US" sz="3600" dirty="0"/>
            </a:br>
            <a:r>
              <a:rPr lang="en-US" altLang="en-US" sz="3600" dirty="0"/>
              <a:t>        out — in the original pleading; or…</a:t>
            </a:r>
            <a:br>
              <a:rPr lang="en-US" altLang="en-US" sz="3600" dirty="0"/>
            </a:br>
            <a:endParaRPr lang="en-US" altLang="en-US" sz="3600" dirty="0"/>
          </a:p>
        </p:txBody>
      </p:sp>
    </p:spTree>
    <p:extLst>
      <p:ext uri="{BB962C8B-B14F-4D97-AF65-F5344CB8AC3E}">
        <p14:creationId xmlns:p14="http://schemas.microsoft.com/office/powerpoint/2010/main" val="31692301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30823" y="246185"/>
            <a:ext cx="9779977" cy="6230815"/>
          </a:xfrm>
        </p:spPr>
        <p:txBody>
          <a:bodyPr rtlCol="0">
            <a:normAutofit fontScale="90000"/>
          </a:bodyPr>
          <a:lstStyle/>
          <a:p>
            <a:pPr>
              <a:defRPr/>
            </a:pPr>
            <a:r>
              <a:rPr lang="en-US" altLang="en-US" b="1" dirty="0"/>
              <a:t> </a:t>
            </a:r>
            <a:r>
              <a:rPr lang="en-US" altLang="en-US" dirty="0"/>
              <a:t/>
            </a:r>
            <a:br>
              <a:rPr lang="en-US" altLang="en-US" dirty="0"/>
            </a:br>
            <a:r>
              <a:rPr lang="en-US" altLang="en-US" dirty="0"/>
              <a:t>- P sues D (within the statute of limitations) for breach of contract</a:t>
            </a:r>
            <a:br>
              <a:rPr lang="en-US" altLang="en-US" dirty="0"/>
            </a:br>
            <a:r>
              <a:rPr lang="en-US" altLang="en-US" dirty="0"/>
              <a:t/>
            </a:r>
            <a:br>
              <a:rPr lang="en-US" altLang="en-US" dirty="0"/>
            </a:br>
            <a:r>
              <a:rPr lang="en-US" altLang="en-US" dirty="0"/>
              <a:t>- after the statute of limitations had passed, P amends his complaint to include a new theory of liability – promissory estoppel (which does not require a contract)</a:t>
            </a:r>
            <a:br>
              <a:rPr lang="en-US" altLang="en-US" dirty="0"/>
            </a:br>
            <a:r>
              <a:rPr lang="en-US" altLang="en-US" dirty="0"/>
              <a:t/>
            </a:r>
            <a:br>
              <a:rPr lang="en-US" altLang="en-US" dirty="0"/>
            </a:br>
            <a:r>
              <a:rPr lang="en-US" altLang="en-US" dirty="0"/>
              <a:t>- is P’s action for promissory estoppel time barred?</a:t>
            </a:r>
          </a:p>
        </p:txBody>
      </p:sp>
    </p:spTree>
    <p:extLst>
      <p:ext uri="{BB962C8B-B14F-4D97-AF65-F5344CB8AC3E}">
        <p14:creationId xmlns:p14="http://schemas.microsoft.com/office/powerpoint/2010/main" val="7437697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7731" y="298938"/>
            <a:ext cx="9979269" cy="6330462"/>
          </a:xfrm>
        </p:spPr>
        <p:txBody>
          <a:bodyPr/>
          <a:lstStyle/>
          <a:p>
            <a:pPr algn="l" eaLnBrk="1" hangingPunct="1"/>
            <a:r>
              <a:rPr lang="en-US" altLang="en-US" dirty="0"/>
              <a:t>- P sues D (within the statute of limitations) for battery</a:t>
            </a:r>
            <a:br>
              <a:rPr lang="en-US" altLang="en-US" dirty="0"/>
            </a:br>
            <a:r>
              <a:rPr lang="en-US" altLang="en-US" dirty="0"/>
              <a:t/>
            </a:r>
            <a:br>
              <a:rPr lang="en-US" altLang="en-US" dirty="0"/>
            </a:br>
            <a:r>
              <a:rPr lang="en-US" altLang="en-US" dirty="0"/>
              <a:t>- after the statute of limitations had run on his breach of contract action against D, P amends his complaint against D to include the breach of contract action</a:t>
            </a:r>
            <a:br>
              <a:rPr lang="en-US" altLang="en-US" dirty="0"/>
            </a:br>
            <a:r>
              <a:rPr lang="en-US" altLang="en-US" dirty="0"/>
              <a:t/>
            </a:r>
            <a:br>
              <a:rPr lang="en-US" altLang="en-US" dirty="0"/>
            </a:br>
            <a:r>
              <a:rPr lang="en-US" altLang="en-US" dirty="0"/>
              <a:t>- is it time barred?</a:t>
            </a:r>
            <a:br>
              <a:rPr lang="en-US" altLang="en-US" dirty="0"/>
            </a:br>
            <a:endParaRPr lang="en-US" altLang="en-US" dirty="0"/>
          </a:p>
        </p:txBody>
      </p:sp>
    </p:spTree>
    <p:extLst>
      <p:ext uri="{BB962C8B-B14F-4D97-AF65-F5344CB8AC3E}">
        <p14:creationId xmlns:p14="http://schemas.microsoft.com/office/powerpoint/2010/main" val="348926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5AA8F-047E-F14C-99E3-91D8449B8FB9}"/>
              </a:ext>
            </a:extLst>
          </p:cNvPr>
          <p:cNvSpPr>
            <a:spLocks noGrp="1"/>
          </p:cNvSpPr>
          <p:nvPr>
            <p:ph type="title"/>
          </p:nvPr>
        </p:nvSpPr>
        <p:spPr>
          <a:xfrm>
            <a:off x="1828800" y="274638"/>
            <a:ext cx="8382000" cy="6126162"/>
          </a:xfrm>
        </p:spPr>
        <p:txBody>
          <a:bodyPr rtlCol="0">
            <a:normAutofit fontScale="90000"/>
          </a:bodyPr>
          <a:lstStyle/>
          <a:p>
            <a:pPr>
              <a:defRPr/>
            </a:pPr>
            <a:r>
              <a:rPr lang="en-US" dirty="0"/>
              <a:t>(b)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a:t>
            </a:r>
          </a:p>
        </p:txBody>
      </p:sp>
    </p:spTree>
    <p:extLst>
      <p:ext uri="{BB962C8B-B14F-4D97-AF65-F5344CB8AC3E}">
        <p14:creationId xmlns:p14="http://schemas.microsoft.com/office/powerpoint/2010/main" val="2631464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331" y="365125"/>
            <a:ext cx="10817469" cy="6070844"/>
          </a:xfrm>
        </p:spPr>
        <p:txBody>
          <a:bodyPr/>
          <a:lstStyle/>
          <a:p>
            <a:r>
              <a:rPr lang="en-US" dirty="0" err="1"/>
              <a:t>Bonerb</a:t>
            </a:r>
            <a:r>
              <a:rPr lang="en-US" dirty="0"/>
              <a:t> v. Richard J. Caron Foundation (WDNY 1994)</a:t>
            </a:r>
            <a:br>
              <a:rPr lang="en-US" dirty="0"/>
            </a:br>
            <a:endParaRPr lang="en-US" dirty="0"/>
          </a:p>
        </p:txBody>
      </p:sp>
    </p:spTree>
    <p:extLst>
      <p:ext uri="{BB962C8B-B14F-4D97-AF65-F5344CB8AC3E}">
        <p14:creationId xmlns:p14="http://schemas.microsoft.com/office/powerpoint/2010/main" val="3933972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177" y="290146"/>
            <a:ext cx="9803423" cy="6110654"/>
          </a:xfrm>
        </p:spPr>
        <p:txBody>
          <a:bodyPr rtlCol="0">
            <a:normAutofit/>
          </a:bodyPr>
          <a:lstStyle/>
          <a:p>
            <a:pPr>
              <a:defRPr/>
            </a:pPr>
            <a:r>
              <a:rPr lang="en-US" dirty="0"/>
              <a:t>- P sues D for negligent manufacturing because the product he bought blew up in his face</a:t>
            </a:r>
            <a:br>
              <a:rPr lang="en-US" dirty="0"/>
            </a:br>
            <a:r>
              <a:rPr lang="en-US" dirty="0"/>
              <a:t/>
            </a:r>
            <a:br>
              <a:rPr lang="en-US" dirty="0"/>
            </a:br>
            <a:r>
              <a:rPr lang="en-US" dirty="0"/>
              <a:t>- after the statute of limitations ran, he amended his complaint to allege negligent hiring of workers – in particular the hiring of an employee with a criminal record for maliciously putting bombs in products</a:t>
            </a:r>
          </a:p>
        </p:txBody>
      </p:sp>
    </p:spTree>
    <p:extLst>
      <p:ext uri="{BB962C8B-B14F-4D97-AF65-F5344CB8AC3E}">
        <p14:creationId xmlns:p14="http://schemas.microsoft.com/office/powerpoint/2010/main" val="45646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968768"/>
          </a:xfrm>
        </p:spPr>
        <p:txBody>
          <a:bodyPr/>
          <a:lstStyle/>
          <a:p>
            <a:r>
              <a:rPr lang="en-US" dirty="0" err="1"/>
              <a:t>Beeck</a:t>
            </a:r>
            <a:r>
              <a:rPr lang="en-US" dirty="0"/>
              <a:t> sues </a:t>
            </a:r>
            <a:r>
              <a:rPr lang="en-US" dirty="0" err="1"/>
              <a:t>Aquaslide</a:t>
            </a:r>
            <a:r>
              <a:rPr lang="en-US" dirty="0"/>
              <a:t> within the statute of limitations</a:t>
            </a:r>
            <a:br>
              <a:rPr lang="en-US" dirty="0"/>
            </a:br>
            <a:r>
              <a:rPr lang="en-US" dirty="0"/>
              <a:t/>
            </a:r>
            <a:br>
              <a:rPr lang="en-US" dirty="0"/>
            </a:br>
            <a:r>
              <a:rPr lang="en-US" dirty="0"/>
              <a:t>after the statute of limitations has run, </a:t>
            </a:r>
            <a:r>
              <a:rPr lang="en-US" dirty="0" err="1"/>
              <a:t>Beeck</a:t>
            </a:r>
            <a:r>
              <a:rPr lang="en-US" dirty="0"/>
              <a:t> amends the complaint to add Counterfeiter as the defendant and has it served</a:t>
            </a:r>
            <a:br>
              <a:rPr lang="en-US" dirty="0"/>
            </a:br>
            <a:r>
              <a:rPr lang="en-US" dirty="0"/>
              <a:t/>
            </a:r>
            <a:br>
              <a:rPr lang="en-US" dirty="0"/>
            </a:br>
            <a:r>
              <a:rPr lang="en-US" dirty="0"/>
              <a:t>relation back?</a:t>
            </a:r>
          </a:p>
        </p:txBody>
      </p:sp>
    </p:spTree>
    <p:extLst>
      <p:ext uri="{BB962C8B-B14F-4D97-AF65-F5344CB8AC3E}">
        <p14:creationId xmlns:p14="http://schemas.microsoft.com/office/powerpoint/2010/main" val="1141743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915" y="274638"/>
            <a:ext cx="11482754" cy="6049962"/>
          </a:xfrm>
        </p:spPr>
        <p:txBody>
          <a:bodyPr rtlCol="0">
            <a:normAutofit fontScale="90000"/>
          </a:bodyPr>
          <a:lstStyle/>
          <a:p>
            <a:pPr>
              <a:defRPr/>
            </a:pPr>
            <a:r>
              <a:rPr lang="en-US" sz="3600" dirty="0"/>
              <a:t>- P sues an individual doing business under the name of "</a:t>
            </a:r>
            <a:r>
              <a:rPr lang="en-US" sz="3600" dirty="0" err="1"/>
              <a:t>Malibou</a:t>
            </a:r>
            <a:r>
              <a:rPr lang="en-US" sz="3600" dirty="0"/>
              <a:t> Dude Ranch" </a:t>
            </a:r>
            <a:br>
              <a:rPr lang="en-US" sz="3600" dirty="0"/>
            </a:br>
            <a:r>
              <a:rPr lang="en-US" sz="3600" dirty="0"/>
              <a:t/>
            </a:r>
            <a:br>
              <a:rPr lang="en-US" sz="3600" dirty="0"/>
            </a:br>
            <a:r>
              <a:rPr lang="en-US" sz="3600" dirty="0"/>
              <a:t>- after the limitations period had run P discovered that the owner of the business was "</a:t>
            </a:r>
            <a:r>
              <a:rPr lang="en-US" sz="3600" dirty="0" err="1"/>
              <a:t>Malibou</a:t>
            </a:r>
            <a:r>
              <a:rPr lang="en-US" sz="3600" dirty="0"/>
              <a:t> Dude Ranch, Inc.," a corporation, and that the individual was merely the corporation's agent, who was competent to receive service on behalf of the corporation</a:t>
            </a:r>
            <a:br>
              <a:rPr lang="en-US" sz="3600" dirty="0"/>
            </a:br>
            <a:r>
              <a:rPr lang="en-US" sz="3600" dirty="0"/>
              <a:t/>
            </a:r>
            <a:br>
              <a:rPr lang="en-US" sz="3600" dirty="0"/>
            </a:br>
            <a:r>
              <a:rPr lang="en-US" sz="3600" dirty="0"/>
              <a:t>- P amends the complaint to name the right defendant and serves the individual again</a:t>
            </a:r>
            <a:br>
              <a:rPr lang="en-US" sz="3600" dirty="0"/>
            </a:br>
            <a:r>
              <a:rPr lang="en-US" sz="3600" dirty="0"/>
              <a:t/>
            </a:r>
            <a:br>
              <a:rPr lang="en-US" sz="3600" dirty="0"/>
            </a:br>
            <a:r>
              <a:rPr lang="en-US" sz="3600" dirty="0"/>
              <a:t>- relation back?</a:t>
            </a:r>
          </a:p>
        </p:txBody>
      </p:sp>
    </p:spTree>
    <p:extLst>
      <p:ext uri="{BB962C8B-B14F-4D97-AF65-F5344CB8AC3E}">
        <p14:creationId xmlns:p14="http://schemas.microsoft.com/office/powerpoint/2010/main" val="17133662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77" y="365125"/>
            <a:ext cx="11623431" cy="5974129"/>
          </a:xfrm>
        </p:spPr>
        <p:txBody>
          <a:bodyPr>
            <a:noAutofit/>
          </a:bodyPr>
          <a:lstStyle/>
          <a:p>
            <a:r>
              <a:rPr lang="en-US" sz="3200" dirty="0"/>
              <a:t>15(c)(1)(C) </a:t>
            </a:r>
            <a:br>
              <a:rPr lang="en-US" sz="3200" dirty="0"/>
            </a:br>
            <a:r>
              <a:rPr lang="en-US" sz="3200" dirty="0"/>
              <a:t/>
            </a:r>
            <a:br>
              <a:rPr lang="en-US" sz="3200" dirty="0"/>
            </a:br>
            <a:r>
              <a:rPr lang="en-US" sz="3200" dirty="0"/>
              <a:t>the amendment changes the party or the naming of the party against whom a claim is asserted, if Rule 15(c)(1)(B) is satisfied and if, within the period provided by Rule 4(m) for serving the summons and complaint, the party to be brought in by amendment:</a:t>
            </a:r>
            <a:br>
              <a:rPr lang="en-US" sz="3200" dirty="0"/>
            </a:br>
            <a:r>
              <a:rPr lang="en-US" sz="3200" dirty="0"/>
              <a:t/>
            </a:r>
            <a:br>
              <a:rPr lang="en-US" sz="3200" dirty="0"/>
            </a:br>
            <a:r>
              <a:rPr lang="en-US" sz="3200" dirty="0"/>
              <a:t>(</a:t>
            </a:r>
            <a:r>
              <a:rPr lang="en-US" sz="3200" dirty="0" err="1"/>
              <a:t>i</a:t>
            </a:r>
            <a:r>
              <a:rPr lang="en-US" sz="3200" dirty="0"/>
              <a:t>) received such notice of the action that it will not be prejudiced in defending on the merits; and</a:t>
            </a:r>
            <a:br>
              <a:rPr lang="en-US" sz="3200" dirty="0"/>
            </a:br>
            <a:r>
              <a:rPr lang="en-US" sz="3200" dirty="0"/>
              <a:t/>
            </a:r>
            <a:br>
              <a:rPr lang="en-US" sz="3200" dirty="0"/>
            </a:br>
            <a:r>
              <a:rPr lang="en-US" sz="3200" dirty="0"/>
              <a:t>(ii) knew or should have known that the action would have been brought against it, but for a mistake concerning the proper party's identity.</a:t>
            </a:r>
          </a:p>
        </p:txBody>
      </p:sp>
    </p:spTree>
    <p:extLst>
      <p:ext uri="{BB962C8B-B14F-4D97-AF65-F5344CB8AC3E}">
        <p14:creationId xmlns:p14="http://schemas.microsoft.com/office/powerpoint/2010/main" val="36676256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376" y="365125"/>
            <a:ext cx="10662424" cy="5957616"/>
          </a:xfrm>
        </p:spPr>
        <p:txBody>
          <a:bodyPr/>
          <a:lstStyle/>
          <a:p>
            <a:r>
              <a:rPr lang="en-US" dirty="0"/>
              <a:t>what is the bit about 4(m)</a:t>
            </a:r>
            <a:r>
              <a:rPr lang="mr-IN" dirty="0"/>
              <a:t>…</a:t>
            </a:r>
            <a:r>
              <a:rPr lang="en-US" dirty="0"/>
              <a:t>?</a:t>
            </a:r>
          </a:p>
        </p:txBody>
      </p:sp>
    </p:spTree>
    <p:extLst>
      <p:ext uri="{BB962C8B-B14F-4D97-AF65-F5344CB8AC3E}">
        <p14:creationId xmlns:p14="http://schemas.microsoft.com/office/powerpoint/2010/main" val="594890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801499"/>
          </a:xfrm>
        </p:spPr>
        <p:txBody>
          <a:bodyPr/>
          <a:lstStyle/>
          <a:p>
            <a:r>
              <a:rPr lang="en-US" dirty="0"/>
              <a:t>statutes of limitations and filing vs. service</a:t>
            </a:r>
          </a:p>
        </p:txBody>
      </p:sp>
    </p:spTree>
    <p:extLst>
      <p:ext uri="{BB962C8B-B14F-4D97-AF65-F5344CB8AC3E}">
        <p14:creationId xmlns:p14="http://schemas.microsoft.com/office/powerpoint/2010/main" val="10148793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59" y="365125"/>
            <a:ext cx="10818541" cy="5901860"/>
          </a:xfrm>
        </p:spPr>
        <p:txBody>
          <a:bodyPr/>
          <a:lstStyle/>
          <a:p>
            <a:r>
              <a:rPr lang="en-US" dirty="0"/>
              <a:t>the statute of limitations ends June 1</a:t>
            </a:r>
            <a:br>
              <a:rPr lang="en-US" dirty="0"/>
            </a:br>
            <a:r>
              <a:rPr lang="en-US" dirty="0"/>
              <a:t/>
            </a:r>
            <a:br>
              <a:rPr lang="en-US" dirty="0"/>
            </a:br>
            <a:r>
              <a:rPr lang="en-US" dirty="0"/>
              <a:t>P files on June 1 and has D served within the 4(m) time period (90 days)</a:t>
            </a:r>
            <a:br>
              <a:rPr lang="en-US" dirty="0"/>
            </a:br>
            <a:r>
              <a:rPr lang="en-US" dirty="0"/>
              <a:t/>
            </a:r>
            <a:br>
              <a:rPr lang="en-US" dirty="0"/>
            </a:br>
            <a:r>
              <a:rPr lang="en-US" dirty="0"/>
              <a:t>OK?</a:t>
            </a:r>
          </a:p>
        </p:txBody>
      </p:sp>
    </p:spTree>
    <p:extLst>
      <p:ext uri="{BB962C8B-B14F-4D97-AF65-F5344CB8AC3E}">
        <p14:creationId xmlns:p14="http://schemas.microsoft.com/office/powerpoint/2010/main" val="38544076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a:t>
            </a:r>
            <a:r>
              <a:rPr lang="en-US" altLang="en-US" i="1" dirty="0"/>
              <a:t>filing</a:t>
            </a:r>
            <a:r>
              <a:rPr lang="en-US" altLang="en-US" dirty="0"/>
              <a:t/>
            </a:r>
            <a:br>
              <a:rPr lang="en-US" altLang="en-US" dirty="0"/>
            </a:br>
            <a:r>
              <a:rPr lang="en-US" altLang="en-US" dirty="0"/>
              <a:t>- P sues D for battery, files on June 1 and serves D on July 1 </a:t>
            </a:r>
            <a:br>
              <a:rPr lang="en-US" altLang="en-US" dirty="0"/>
            </a:br>
            <a:r>
              <a:rPr lang="en-US" altLang="en-US" dirty="0"/>
              <a:t>- on July 1, X gets notice </a:t>
            </a:r>
            <a:br>
              <a:rPr lang="en-US" altLang="en-US" dirty="0"/>
            </a:br>
            <a:r>
              <a:rPr lang="en-US" altLang="en-US" dirty="0"/>
              <a:t>- on July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39856778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a:t>
            </a:r>
            <a:r>
              <a:rPr lang="en-US" altLang="en-US" i="1" dirty="0"/>
              <a:t>service</a:t>
            </a:r>
            <a:r>
              <a:rPr lang="en-US" altLang="en-US" dirty="0"/>
              <a:t/>
            </a:r>
            <a:br>
              <a:rPr lang="en-US" altLang="en-US" dirty="0"/>
            </a:br>
            <a:r>
              <a:rPr lang="en-US" altLang="en-US" dirty="0"/>
              <a:t>- P sues D for battery, files on May 31 and serves D on June 1 </a:t>
            </a:r>
            <a:br>
              <a:rPr lang="en-US" altLang="en-US" dirty="0"/>
            </a:br>
            <a:r>
              <a:rPr lang="en-US" altLang="en-US" dirty="0"/>
              <a:t>- on July 1, X gets notice </a:t>
            </a:r>
            <a:br>
              <a:rPr lang="en-US" altLang="en-US" dirty="0"/>
            </a:br>
            <a:r>
              <a:rPr lang="en-US" altLang="en-US" dirty="0"/>
              <a:t>- on July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4063298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681AA16-311C-DC4F-B160-525BEBCD9954}"/>
              </a:ext>
            </a:extLst>
          </p:cNvPr>
          <p:cNvSpPr>
            <a:spLocks noGrp="1"/>
          </p:cNvSpPr>
          <p:nvPr>
            <p:ph type="title"/>
          </p:nvPr>
        </p:nvSpPr>
        <p:spPr>
          <a:xfrm>
            <a:off x="1905000" y="274638"/>
            <a:ext cx="8305800" cy="6202362"/>
          </a:xfrm>
        </p:spPr>
        <p:txBody>
          <a:bodyPr/>
          <a:lstStyle/>
          <a:p>
            <a:pPr eaLnBrk="1" hangingPunct="1"/>
            <a:r>
              <a:rPr lang="en-US" altLang="en-US"/>
              <a:t>(1) it is not being presented for any improper purpose, such as to harass, cause unnecessary delay, or needlessly increase the cost of litigation;</a:t>
            </a:r>
            <a:br>
              <a:rPr lang="en-US" altLang="en-US"/>
            </a:br>
            <a:endParaRPr lang="en-US" altLang="en-US"/>
          </a:p>
        </p:txBody>
      </p:sp>
    </p:spTree>
    <p:extLst>
      <p:ext uri="{BB962C8B-B14F-4D97-AF65-F5344CB8AC3E}">
        <p14:creationId xmlns:p14="http://schemas.microsoft.com/office/powerpoint/2010/main" val="23534490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service</a:t>
            </a:r>
            <a:br>
              <a:rPr lang="en-US" altLang="en-US" dirty="0"/>
            </a:br>
            <a:r>
              <a:rPr lang="en-US" altLang="en-US" dirty="0"/>
              <a:t>- P sues D for battery, files on January 1 and serves D on March 1 </a:t>
            </a:r>
            <a:br>
              <a:rPr lang="en-US" altLang="en-US" dirty="0"/>
            </a:br>
            <a:r>
              <a:rPr lang="en-US" altLang="en-US" dirty="0"/>
              <a:t>- on June 1, X gets notice </a:t>
            </a:r>
            <a:br>
              <a:rPr lang="en-US" altLang="en-US" dirty="0"/>
            </a:br>
            <a:r>
              <a:rPr lang="en-US" altLang="en-US" dirty="0"/>
              <a:t>- on October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1801928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924163"/>
          </a:xfrm>
        </p:spPr>
        <p:txBody>
          <a:bodyPr/>
          <a:lstStyle/>
          <a:p>
            <a:r>
              <a:rPr lang="en-US" dirty="0"/>
              <a:t>what kind of notice?</a:t>
            </a:r>
          </a:p>
        </p:txBody>
      </p:sp>
    </p:spTree>
    <p:extLst>
      <p:ext uri="{BB962C8B-B14F-4D97-AF65-F5344CB8AC3E}">
        <p14:creationId xmlns:p14="http://schemas.microsoft.com/office/powerpoint/2010/main" val="406550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293" y="365125"/>
            <a:ext cx="10963507" cy="5935314"/>
          </a:xfrm>
        </p:spPr>
        <p:txBody>
          <a:bodyPr>
            <a:normAutofit/>
          </a:bodyPr>
          <a:lstStyle/>
          <a:p>
            <a:r>
              <a:rPr lang="en-US" dirty="0"/>
              <a:t>P, an employee of D, sues D for the tort of a fellow employee X within the statute of limitations</a:t>
            </a:r>
            <a:br>
              <a:rPr lang="en-US" dirty="0"/>
            </a:br>
            <a:r>
              <a:rPr lang="en-US" dirty="0"/>
              <a:t/>
            </a:r>
            <a:br>
              <a:rPr lang="en-US" dirty="0"/>
            </a:br>
            <a:r>
              <a:rPr lang="en-US" dirty="0"/>
              <a:t>X gets notice with statute of limitations</a:t>
            </a:r>
            <a:br>
              <a:rPr lang="en-US" dirty="0"/>
            </a:br>
            <a:r>
              <a:rPr lang="en-US" dirty="0"/>
              <a:t/>
            </a:r>
            <a:br>
              <a:rPr lang="en-US" dirty="0"/>
            </a:br>
            <a:r>
              <a:rPr lang="en-US" dirty="0"/>
              <a:t>outside the statute of limitations, P then realizes the fellow servant rule forbids suit against D, so P amends to add X and </a:t>
            </a:r>
            <a:r>
              <a:rPr lang="en-US"/>
              <a:t>serves him</a:t>
            </a:r>
            <a:endParaRPr lang="en-US" dirty="0"/>
          </a:p>
        </p:txBody>
      </p:sp>
    </p:spTree>
    <p:extLst>
      <p:ext uri="{BB962C8B-B14F-4D97-AF65-F5344CB8AC3E}">
        <p14:creationId xmlns:p14="http://schemas.microsoft.com/office/powerpoint/2010/main" val="34962279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0834816" cy="6159243"/>
          </a:xfrm>
        </p:spPr>
        <p:txBody>
          <a:bodyPr/>
          <a:lstStyle/>
          <a:p>
            <a:r>
              <a:rPr lang="en-US" dirty="0"/>
              <a:t>P sues the City of X and “unknown officer” in federal court for violation of her civil rights</a:t>
            </a:r>
            <a:br>
              <a:rPr lang="en-US" dirty="0"/>
            </a:br>
            <a:r>
              <a:rPr lang="en-US" dirty="0"/>
              <a:t/>
            </a:r>
            <a:br>
              <a:rPr lang="en-US" dirty="0"/>
            </a:br>
            <a:r>
              <a:rPr lang="en-US" dirty="0"/>
              <a:t>within the period in 15(c)(1)(C)(</a:t>
            </a:r>
            <a:r>
              <a:rPr lang="en-US" dirty="0" err="1"/>
              <a:t>i</a:t>
            </a:r>
            <a:r>
              <a:rPr lang="en-US" dirty="0"/>
              <a:t>) D (the unknown officer) gets notice with the statute of limitations</a:t>
            </a:r>
            <a:br>
              <a:rPr lang="en-US" dirty="0"/>
            </a:br>
            <a:r>
              <a:rPr lang="en-US" dirty="0"/>
              <a:t/>
            </a:r>
            <a:br>
              <a:rPr lang="en-US" dirty="0"/>
            </a:br>
            <a:r>
              <a:rPr lang="en-US" dirty="0"/>
              <a:t>relation back?</a:t>
            </a:r>
          </a:p>
        </p:txBody>
      </p:sp>
    </p:spTree>
    <p:extLst>
      <p:ext uri="{BB962C8B-B14F-4D97-AF65-F5344CB8AC3E}">
        <p14:creationId xmlns:p14="http://schemas.microsoft.com/office/powerpoint/2010/main" val="3964366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E96A01C-1F09-3748-B2E7-E8FAF97F86A6}"/>
              </a:ext>
            </a:extLst>
          </p:cNvPr>
          <p:cNvSpPr>
            <a:spLocks noGrp="1"/>
          </p:cNvSpPr>
          <p:nvPr>
            <p:ph type="title"/>
          </p:nvPr>
        </p:nvSpPr>
        <p:spPr>
          <a:xfrm>
            <a:off x="1905000" y="274638"/>
            <a:ext cx="8305800" cy="6126162"/>
          </a:xfrm>
        </p:spPr>
        <p:txBody>
          <a:bodyPr/>
          <a:lstStyle/>
          <a:p>
            <a:pPr eaLnBrk="1" hangingPunct="1"/>
            <a:r>
              <a:rPr lang="en-US" altLang="en-US"/>
              <a:t>(2) the claims, defenses, and other legal contentions are warranted by existing law or by a nonfrivolous argument for extending, modifying, or reversing existing law or for establishing new law;</a:t>
            </a:r>
            <a:br>
              <a:rPr lang="en-US" altLang="en-US"/>
            </a:br>
            <a:endParaRPr lang="en-US" altLang="en-US"/>
          </a:p>
        </p:txBody>
      </p:sp>
    </p:spTree>
    <p:extLst>
      <p:ext uri="{BB962C8B-B14F-4D97-AF65-F5344CB8AC3E}">
        <p14:creationId xmlns:p14="http://schemas.microsoft.com/office/powerpoint/2010/main" val="1047584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E0C0-F85A-D24F-8726-871EC18155CE}"/>
              </a:ext>
            </a:extLst>
          </p:cNvPr>
          <p:cNvSpPr>
            <a:spLocks noGrp="1"/>
          </p:cNvSpPr>
          <p:nvPr>
            <p:ph type="title"/>
          </p:nvPr>
        </p:nvSpPr>
        <p:spPr>
          <a:xfrm>
            <a:off x="1752600" y="274638"/>
            <a:ext cx="8458200" cy="6354762"/>
          </a:xfrm>
        </p:spPr>
        <p:txBody>
          <a:bodyPr rtlCol="0">
            <a:normAutofit fontScale="90000"/>
          </a:bodyPr>
          <a:lstStyle/>
          <a:p>
            <a:pPr>
              <a:defRPr/>
            </a:pPr>
            <a:r>
              <a:rPr lang="en-US" sz="4000" dirty="0"/>
              <a:t>(3) the factual contentions have evidentiary support or, if specifically so identified, will likely have evidentiary support after a reasonable opportunity for further investigation or discovery; and</a:t>
            </a:r>
            <a:br>
              <a:rPr lang="en-US" sz="4000" dirty="0"/>
            </a:br>
            <a:r>
              <a:rPr lang="en-US" sz="4000" dirty="0"/>
              <a:t/>
            </a:r>
            <a:br>
              <a:rPr lang="en-US" sz="4000" dirty="0"/>
            </a:br>
            <a:r>
              <a:rPr lang="en-US" sz="4000" dirty="0"/>
              <a:t>(4) the denials of factual contentions are warranted on the evidence or, if specifically so identified, are reasonably based on belief or a lack of information.</a:t>
            </a:r>
            <a:r>
              <a:rPr lang="en-US" dirty="0"/>
              <a:t/>
            </a:r>
            <a:br>
              <a:rPr lang="en-US" dirty="0"/>
            </a:br>
            <a:endParaRPr lang="en-US" dirty="0"/>
          </a:p>
        </p:txBody>
      </p:sp>
    </p:spTree>
    <p:extLst>
      <p:ext uri="{BB962C8B-B14F-4D97-AF65-F5344CB8AC3E}">
        <p14:creationId xmlns:p14="http://schemas.microsoft.com/office/powerpoint/2010/main" val="2255446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62291DD8-52E9-074C-9A82-3CB09B084714}"/>
              </a:ext>
            </a:extLst>
          </p:cNvPr>
          <p:cNvSpPr>
            <a:spLocks noGrp="1"/>
          </p:cNvSpPr>
          <p:nvPr>
            <p:ph type="title"/>
          </p:nvPr>
        </p:nvSpPr>
        <p:spPr>
          <a:xfrm>
            <a:off x="2057400" y="274638"/>
            <a:ext cx="8153400" cy="5897562"/>
          </a:xfrm>
        </p:spPr>
        <p:txBody>
          <a:bodyPr/>
          <a:lstStyle/>
          <a:p>
            <a:pPr eaLnBrk="1" hangingPunct="1"/>
            <a:r>
              <a:rPr lang="en-US" altLang="en-US"/>
              <a:t>(d) Inapplicability to Discovery. This rule does not apply to disclosures and discovery requests, responses, objections, and motions under Rules 26 through 37. </a:t>
            </a:r>
          </a:p>
        </p:txBody>
      </p:sp>
    </p:spTree>
    <p:extLst>
      <p:ext uri="{BB962C8B-B14F-4D97-AF65-F5344CB8AC3E}">
        <p14:creationId xmlns:p14="http://schemas.microsoft.com/office/powerpoint/2010/main" val="247549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0BE527C1-876B-6341-807C-CA4226FBD15E}"/>
              </a:ext>
            </a:extLst>
          </p:cNvPr>
          <p:cNvSpPr>
            <a:spLocks noGrp="1"/>
          </p:cNvSpPr>
          <p:nvPr>
            <p:ph type="title"/>
          </p:nvPr>
        </p:nvSpPr>
        <p:spPr>
          <a:xfrm>
            <a:off x="2057400" y="274638"/>
            <a:ext cx="8153400" cy="6354762"/>
          </a:xfrm>
        </p:spPr>
        <p:txBody>
          <a:bodyPr/>
          <a:lstStyle/>
          <a:p>
            <a:pPr marL="342900" indent="-342900"/>
            <a:r>
              <a:rPr lang="en-US" altLang="en-US" sz="3600"/>
              <a:t>11(c)(2) Motion for Sanctions. A motion for sanctions must be made separately from any other motion and must describe the specific conduct that allegedly violates Rule 11(b). The motion must be served under Rule 5, but it must not be filed or be presented to the court if the challenged paper, claim, defense, contention, or denial is withdrawn or appropriately corrected within 21 days after service or within another time the court sets. </a:t>
            </a:r>
            <a:endParaRPr lang="en-US" altLang="en-US"/>
          </a:p>
        </p:txBody>
      </p:sp>
    </p:spTree>
    <p:extLst>
      <p:ext uri="{BB962C8B-B14F-4D97-AF65-F5344CB8AC3E}">
        <p14:creationId xmlns:p14="http://schemas.microsoft.com/office/powerpoint/2010/main" val="3181390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22213565-1085-6F47-A9A6-AADFE4FAB922}"/>
              </a:ext>
            </a:extLst>
          </p:cNvPr>
          <p:cNvSpPr>
            <a:spLocks noGrp="1"/>
          </p:cNvSpPr>
          <p:nvPr>
            <p:ph type="title"/>
          </p:nvPr>
        </p:nvSpPr>
        <p:spPr>
          <a:xfrm>
            <a:off x="1981200" y="274638"/>
            <a:ext cx="8229600" cy="6049962"/>
          </a:xfrm>
        </p:spPr>
        <p:txBody>
          <a:bodyPr>
            <a:normAutofit fontScale="90000"/>
          </a:bodyPr>
          <a:lstStyle/>
          <a:p>
            <a:pPr eaLnBrk="1" hangingPunct="1"/>
            <a:r>
              <a:rPr lang="en-US" altLang="en-US" sz="3600"/>
              <a:t/>
            </a:r>
            <a:br>
              <a:rPr lang="en-US" altLang="en-US" sz="3600"/>
            </a:br>
            <a:r>
              <a:rPr lang="en-US" altLang="en-US" sz="3600"/>
              <a:t>11(c)(1) In General. If, after notice and a reasonable opportunity to respond, the court determines that Rule 11(b) has been violated, the court may impose an appropriate sanction on any attorney, law firm, or party that violated the rule or is responsible for the violation. Absent exceptional circumstances, a law firm must be held jointly responsible for a violation committed by its partner, associate, or employee.</a:t>
            </a:r>
            <a:r>
              <a:rPr lang="en-US" altLang="en-US"/>
              <a:t/>
            </a:r>
            <a:br>
              <a:rPr lang="en-US" altLang="en-US"/>
            </a:br>
            <a:endParaRPr lang="en-US" altLang="en-US"/>
          </a:p>
        </p:txBody>
      </p:sp>
    </p:spTree>
    <p:extLst>
      <p:ext uri="{BB962C8B-B14F-4D97-AF65-F5344CB8AC3E}">
        <p14:creationId xmlns:p14="http://schemas.microsoft.com/office/powerpoint/2010/main" val="18871023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1865</TotalTime>
  <Words>833</Words>
  <Application>Microsoft Office PowerPoint</Application>
  <PresentationFormat>Widescreen</PresentationFormat>
  <Paragraphs>43</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Mangal</vt:lpstr>
      <vt:lpstr>Office Theme</vt:lpstr>
      <vt:lpstr>Tues., Oct. 22</vt:lpstr>
      <vt:lpstr>(a) Signature. Every pleading, written motion, and other paper must be signed by at least one attorney of record in the attorney’s name — or by a party personally if the party is unrepresented. The paper must state the signer’s address, e-mail address, and telephone number. Unless a rule or statute specifically states otherwise, a pleading need not be verified or accompanied by an affidavit. The court must strike an unsigned paper unless the omission is promptly corrected after being called to the attorney’s or party’s attention. </vt:lpstr>
      <vt:lpstr>(b)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vt:lpstr>
      <vt:lpstr>(1) it is not being presented for any improper purpose, such as to harass, cause unnecessary delay, or needlessly increase the cost of litigation; </vt:lpstr>
      <vt:lpstr>(2) the claims, defenses, and other legal contentions are warranted by existing law or by a nonfrivolous argument for extending, modifying, or reversing existing law or for establishing new law; </vt:lpstr>
      <vt:lpstr>(3) the factual contentions have evidentiary support or, if specifically so identified, will likely have evidentiary support after a reasonable opportunity for further investigation or discovery; and  (4) the denials of factual contentions are warranted on the evidence or, if specifically so identified, are reasonably based on belief or a lack of information. </vt:lpstr>
      <vt:lpstr>(d) Inapplicability to Discovery. This rule does not apply to disclosures and discovery requests, responses, objections, and motions under Rules 26 through 37. </vt:lpstr>
      <vt:lpstr>11(c)(2) Motion for Sanctions. A motion for sanctions must be made separately from any other motion and must describe the specific conduct that allegedly violates Rule 11(b). The motion must be served under Rule 5, but it must not be filed or be presented to the court if the challenged paper, claim, defense, contention, or denial is withdrawn or appropriately corrected within 21 days after service or within another time the court sets. </vt:lpstr>
      <vt:lpstr> 11(c)(1) In General. If, after notice and a reasonable opportunity to respond, the court determines that Rule 11(b) has been violated, the court may impose an appropriate sanction on any attorney, law firm, or party that violated the rule or is responsible for the violation. Absent exceptional circumstances, a law firm must be held jointly responsible for a violation committed by its partner, associate, or employee. </vt:lpstr>
      <vt:lpstr>11(c)(5) Limitations on Monetary Sanctions. The court must not impose a monetary sanction:  (A) against a represented party for violating Rule 11(b)(2)… </vt:lpstr>
      <vt:lpstr>11(c)(3) - On the Court’s Initiative. On its own, the court may order an attorney, law firm, or party to show cause why conduct specifically described in the order has not violated Rule 11(b).</vt:lpstr>
      <vt:lpstr>R 11(c)(5) Limitations on Monetary Sanctions. The court must not impose a monetary sanction… (B) on its own, unless it issued the show-cause order under Rule 11(c)(3) before voluntary dismissal or settlement of the claims made by or against the party that is, or whose attorneys are, to be sanctioned. </vt:lpstr>
      <vt:lpstr>11(c)(4) - A sanction imposed under this rule must be limited to what suffices to deter repetition of the conduct or comparable conduct by others similarly situated. The sanction may include nonmonetary directives; an order to pay a penalty into court; or, if imposed on motion and warranted for effective deterrence, an order directing payment to the movant of part or all of the reasonable attorney’s fees and other expenses directly resulting from the violation.</vt:lpstr>
      <vt:lpstr> R 8(d)(2)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 </vt:lpstr>
      <vt:lpstr>(3) Inconsistent Claims or Defenses. A party may state as many separate claims or defenses as it has, regardless of consistency.</vt:lpstr>
      <vt:lpstr>amendment</vt:lpstr>
      <vt:lpstr>15(a) Amendments Before Trial. (1) Amending as a Matter of Course.   A party may amend its pleading once as a matter of course within:   (A) 21 days after serving it, or   (B) if the pleading is one to which a responsive pleading is required, 21 days after service of a responsive pleading or 21 days after service of a motion under Rule 12(b), (e), or (f), whichever is earlier.</vt:lpstr>
      <vt:lpstr>P files a complaint and serves D in accordance with R. 4  21 days later, D answers, introducing the defense of failure to state a claim  20 days after that, P tries to amends his complaint as a matter of course to respond to D’s defense  can he?</vt:lpstr>
      <vt:lpstr>P files a complaint for negligence and serves D in accordance with R. 4  21 days later, D answers, introducing the affirmative defense of contributory negligence  20 days after that, D makes a motion to amend his answer “as a matter of course” to include the defense of lack of personal jurisdiction  does this work?</vt:lpstr>
      <vt:lpstr>P files a complaint for negligence and serves D in accordance with R. 4  21 days later, D answers, denying negligence, introducing the affirmative defense of contributory negligence, and adding a counterclaim against P for negligence  21 days after that, P answers the counterclaim (denying negligence)    20 days after that, D makes a motion to amend his answer “as a matter of course” to include the defense of lack of personal jurisdiction  does this work?</vt:lpstr>
      <vt:lpstr>15(a)(2) Other Amendments.   In all other cases, a party may amend its pleading only with the opposing party's written consent or the court's leave. The court should freely give leave when justice so requires.   </vt:lpstr>
      <vt:lpstr>scheduling order</vt:lpstr>
      <vt:lpstr>freely give leave when justice so requires…  factors?</vt:lpstr>
      <vt:lpstr>Beeck v Aquaslide (8th Cir. 1977)</vt:lpstr>
      <vt:lpstr>relation back</vt:lpstr>
      <vt:lpstr>amendment during trial</vt:lpstr>
      <vt:lpstr>15(c) Relation Back of Amendments.     (1) When an Amendment Relates Back.  An amendment to a pleading relates back to the date of the original pleading when:         (A) the law that provides the applicable statute of limitations allows relation back;         (B) the amendment asserts a claim or defense that arose out of the conduct, transaction, or occurrence set out — or attempted to be set         out — in the original pleading; or… </vt:lpstr>
      <vt:lpstr>  - P sues D (within the statute of limitations) for breach of contract  - after the statute of limitations had passed, P amends his complaint to include a new theory of liability – promissory estoppel (which does not require a contract)  - is P’s action for promissory estoppel time barred?</vt:lpstr>
      <vt:lpstr>- P sues D (within the statute of limitations) for battery  - after the statute of limitations had run on his breach of contract action against D, P amends his complaint against D to include the breach of contract action  - is it time barred? </vt:lpstr>
      <vt:lpstr>Bonerb v. Richard J. Caron Foundation (WDNY 1994) </vt:lpstr>
      <vt:lpstr>- P sues D for negligent manufacturing because the product he bought blew up in his face  - after the statute of limitations ran, he amended his complaint to allege negligent hiring of workers – in particular the hiring of an employee with a criminal record for maliciously putting bombs in products</vt:lpstr>
      <vt:lpstr>Beeck sues Aquaslide within the statute of limitations  after the statute of limitations has run, Beeck amends the complaint to add Counterfeiter as the defendant and has it served  relation back?</vt:lpstr>
      <vt:lpstr>- P sues an individual doing business under the name of "Malibou Dude Ranch"   - after the limitations period had run P discovered that the owner of the business was "Malibou Dude Ranch, Inc.," a corporation, and that the individual was merely the corporation's agent, who was competent to receive service on behalf of the corporation  - P amends the complaint to name the right defendant and serves the individual again  - relation back?</vt:lpstr>
      <vt:lpstr>15(c)(1)(C)   the amendment changes the party or the naming of the party against whom a claim is asserted, if Rule 15(c)(1)(B) is satisfied and if, within the period provided by Rule 4(m) for serving the summons and complaint, the party to be brought in by amendment:  (i) received such notice of the action that it will not be prejudiced in defending on the merits; and  (ii) knew or should have known that the action would have been brought against it, but for a mistake concerning the proper party's identity.</vt:lpstr>
      <vt:lpstr>what is the bit about 4(m)…?</vt:lpstr>
      <vt:lpstr>statutes of limitations and filing vs. service</vt:lpstr>
      <vt:lpstr>the statute of limitations ends June 1  P files on June 1 and has D served within the 4(m) time period (90 days)  OK?</vt:lpstr>
      <vt:lpstr>- assume that the relevant statute of limitations (which ends on June 1) tolls upon filing - P sues D for battery, files on June 1 and serves D on July 1  - on July 1, X gets notice  - on July 2, P amends to add X - is notice adequate for relation back?</vt:lpstr>
      <vt:lpstr>- assume that the relevant statute of limitations (which ends on June 1) tolls upon service - P sues D for battery, files on May 31 and serves D on June 1  - on July 1, X gets notice  - on July 2, P amends to add X - is notice adequate for relation back?</vt:lpstr>
      <vt:lpstr>- assume that the relevant statute of limitations (which ends on June 1) tolls upon service - P sues D for battery, files on January 1 and serves D on March 1  - on June 1, X gets notice  - on October 2, P amends to add X - is notice adequate for relation back?</vt:lpstr>
      <vt:lpstr>what kind of notice?</vt:lpstr>
      <vt:lpstr>P, an employee of D, sues D for the tort of a fellow employee X within the statute of limitations  X gets notice with statute of limitations  outside the statute of limitations, P then realizes the fellow servant rule forbids suit against D, so P amends to add X and serves him</vt:lpstr>
      <vt:lpstr>P sues the City of X and “unknown officer” in federal court for violation of her civil rights  within the period in 15(c)(1)(C)(i) D (the unknown officer) gets notice with the statute of limitations  relation 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475</cp:revision>
  <cp:lastPrinted>2017-10-09T17:13:38Z</cp:lastPrinted>
  <dcterms:created xsi:type="dcterms:W3CDTF">2017-09-12T14:18:22Z</dcterms:created>
  <dcterms:modified xsi:type="dcterms:W3CDTF">2019-10-22T12:18:17Z</dcterms:modified>
</cp:coreProperties>
</file>