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257" r:id="rId2"/>
    <p:sldId id="987" r:id="rId3"/>
    <p:sldId id="836" r:id="rId4"/>
    <p:sldId id="861" r:id="rId5"/>
    <p:sldId id="862" r:id="rId6"/>
    <p:sldId id="863" r:id="rId7"/>
    <p:sldId id="871" r:id="rId8"/>
    <p:sldId id="873" r:id="rId9"/>
    <p:sldId id="878" r:id="rId10"/>
    <p:sldId id="879" r:id="rId11"/>
    <p:sldId id="880" r:id="rId12"/>
    <p:sldId id="881" r:id="rId13"/>
    <p:sldId id="883" r:id="rId14"/>
    <p:sldId id="884" r:id="rId15"/>
    <p:sldId id="886" r:id="rId16"/>
    <p:sldId id="988" r:id="rId17"/>
    <p:sldId id="895" r:id="rId18"/>
    <p:sldId id="989" r:id="rId19"/>
    <p:sldId id="897" r:id="rId20"/>
    <p:sldId id="898" r:id="rId21"/>
    <p:sldId id="899" r:id="rId22"/>
    <p:sldId id="900" r:id="rId23"/>
    <p:sldId id="901" r:id="rId24"/>
    <p:sldId id="917" r:id="rId25"/>
    <p:sldId id="991" r:id="rId26"/>
    <p:sldId id="992" r:id="rId27"/>
    <p:sldId id="918" r:id="rId28"/>
    <p:sldId id="993" r:id="rId29"/>
    <p:sldId id="283" r:id="rId30"/>
    <p:sldId id="284" r:id="rId31"/>
    <p:sldId id="990" r:id="rId32"/>
    <p:sldId id="963" r:id="rId33"/>
    <p:sldId id="994" r:id="rId34"/>
    <p:sldId id="962" r:id="rId35"/>
    <p:sldId id="285" r:id="rId36"/>
    <p:sldId id="286" r:id="rId37"/>
    <p:sldId id="287" r:id="rId38"/>
    <p:sldId id="288" r:id="rId39"/>
    <p:sldId id="289" r:id="rId40"/>
    <p:sldId id="290" r:id="rId41"/>
    <p:sldId id="291" r:id="rId42"/>
    <p:sldId id="292" r:id="rId43"/>
    <p:sldId id="293" r:id="rId44"/>
    <p:sldId id="933" r:id="rId45"/>
    <p:sldId id="934" r:id="rId46"/>
    <p:sldId id="935" r:id="rId47"/>
    <p:sldId id="294" r:id="rId48"/>
    <p:sldId id="295" r:id="rId49"/>
    <p:sldId id="296" r:id="rId50"/>
    <p:sldId id="297" r:id="rId51"/>
    <p:sldId id="299" r:id="rId52"/>
    <p:sldId id="300" r:id="rId53"/>
    <p:sldId id="302" r:id="rId54"/>
    <p:sldId id="301" r:id="rId55"/>
    <p:sldId id="298" r:id="rId56"/>
    <p:sldId id="403" r:id="rId57"/>
    <p:sldId id="303" r:id="rId58"/>
    <p:sldId id="304" r:id="rId59"/>
    <p:sldId id="306" r:id="rId60"/>
    <p:sldId id="305" r:id="rId61"/>
    <p:sldId id="995" r:id="rId6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86" autoAdjust="0"/>
    <p:restoredTop sz="94660"/>
  </p:normalViewPr>
  <p:slideViewPr>
    <p:cSldViewPr snapToGrid="0">
      <p:cViewPr varScale="1">
        <p:scale>
          <a:sx n="77" d="100"/>
          <a:sy n="77" d="100"/>
        </p:scale>
        <p:origin x="71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10/21/2019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10/21/2019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Oct. 21</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600200" y="914400"/>
            <a:ext cx="9067800" cy="5086350"/>
          </a:xfrm>
        </p:spPr>
        <p:txBody>
          <a:bodyPr>
            <a:normAutofit fontScale="90000"/>
          </a:bodyPr>
          <a:lstStyle/>
          <a:p>
            <a:pPr algn="l" eaLnBrk="1" hangingPunct="1"/>
            <a:r>
              <a:rPr lang="en-US" altLang="en-US" sz="2800"/>
              <a:t>FRCP 12(a) Time to Serve a Responsive Pleading.</a:t>
            </a:r>
            <a:br>
              <a:rPr lang="en-US" altLang="en-US" sz="2800"/>
            </a:br>
            <a:r>
              <a:rPr lang="en-US" altLang="en-US" sz="2800"/>
              <a:t>    (1) In General. Unless another time is specified by this rule or a federal statute, the time for serving a responsive pleading is as follows:</a:t>
            </a:r>
            <a:br>
              <a:rPr lang="en-US" altLang="en-US" sz="2800"/>
            </a:br>
            <a:r>
              <a:rPr lang="en-US" altLang="en-US" sz="2800"/>
              <a:t>        (A) A defendant must serve an answer:</a:t>
            </a:r>
            <a:br>
              <a:rPr lang="en-US" altLang="en-US" sz="2800"/>
            </a:br>
            <a:r>
              <a:rPr lang="en-US" altLang="en-US" sz="2800"/>
              <a:t>            (i) within 21 days after being served with the summons and complaint; or</a:t>
            </a:r>
            <a:br>
              <a:rPr lang="en-US" altLang="en-US" sz="2800"/>
            </a:br>
            <a:r>
              <a:rPr lang="en-US" altLang="en-US" sz="2800"/>
              <a:t>            (ii) if it has timely waived service under Rule 4(d), within 60 days after the request for a waiver was sent . . .</a:t>
            </a:r>
            <a:br>
              <a:rPr lang="en-US" altLang="en-US" sz="2800"/>
            </a:br>
            <a:r>
              <a:rPr lang="en-US" altLang="en-US" sz="2800"/>
              <a:t>        (B) A party must serve an answer to a counterclaim or crossclaim within 21 days after being served with the pleading that states the counterclaim or crossclaim.</a:t>
            </a:r>
            <a:br>
              <a:rPr lang="en-US" altLang="en-US" sz="2800"/>
            </a:br>
            <a:r>
              <a:rPr lang="en-US" altLang="en-US" sz="2800"/>
              <a:t>        (C) A party must serve a reply to an answer within 21 days after being served with an order to reply, unless the order specifies a different time.</a:t>
            </a:r>
            <a:br>
              <a:rPr lang="en-US" altLang="en-US" sz="2800"/>
            </a:br>
            <a:endParaRPr lang="en-US" altLang="en-US" sz="2800"/>
          </a:p>
        </p:txBody>
      </p:sp>
    </p:spTree>
    <p:extLst>
      <p:ext uri="{BB962C8B-B14F-4D97-AF65-F5344CB8AC3E}">
        <p14:creationId xmlns:p14="http://schemas.microsoft.com/office/powerpoint/2010/main" val="4174640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828800" y="1219200"/>
            <a:ext cx="8534400" cy="4895850"/>
          </a:xfrm>
        </p:spPr>
        <p:txBody>
          <a:bodyPr>
            <a:normAutofit fontScale="90000"/>
          </a:bodyPr>
          <a:lstStyle/>
          <a:p>
            <a:pPr algn="l" eaLnBrk="1" hangingPunct="1"/>
            <a:r>
              <a:rPr lang="en-US" altLang="en-US" sz="3200"/>
              <a:t>   12(a)(4) Effect of a Motion.  Unless the court sets a different time, serving a motion under this rule alters these periods as follows:</a:t>
            </a:r>
            <a:br>
              <a:rPr lang="en-US" altLang="en-US" sz="3200"/>
            </a:br>
            <a:r>
              <a:rPr lang="en-US" altLang="en-US" sz="3200"/>
              <a:t>        (A) if the court denies the motion or postpones its disposition until trial, the responsive pleading must be served within 14 days after notice of the court’s action; or</a:t>
            </a:r>
            <a:br>
              <a:rPr lang="en-US" altLang="en-US" sz="3200"/>
            </a:br>
            <a:r>
              <a:rPr lang="en-US" altLang="en-US" sz="3200"/>
              <a:t>        (B) if the court grants a motion for a more definite statement, the responsive pleading must be served within 14 days after the more definite statement is served.</a:t>
            </a:r>
            <a:br>
              <a:rPr lang="en-US" altLang="en-US" sz="3200"/>
            </a:br>
            <a:endParaRPr lang="en-US" altLang="en-US" sz="3200"/>
          </a:p>
        </p:txBody>
      </p:sp>
    </p:spTree>
    <p:extLst>
      <p:ext uri="{BB962C8B-B14F-4D97-AF65-F5344CB8AC3E}">
        <p14:creationId xmlns:p14="http://schemas.microsoft.com/office/powerpoint/2010/main" val="224060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838450" y="1063626"/>
            <a:ext cx="6343650" cy="4708525"/>
          </a:xfrm>
        </p:spPr>
        <p:txBody>
          <a:bodyPr/>
          <a:lstStyle/>
          <a:p>
            <a:pPr eaLnBrk="1" hangingPunct="1"/>
            <a:r>
              <a:rPr lang="en-US" altLang="en-US"/>
              <a:t>waiver of defenses</a:t>
            </a:r>
          </a:p>
        </p:txBody>
      </p:sp>
    </p:spTree>
    <p:extLst>
      <p:ext uri="{BB962C8B-B14F-4D97-AF65-F5344CB8AC3E}">
        <p14:creationId xmlns:p14="http://schemas.microsoft.com/office/powerpoint/2010/main" val="3815456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781300" y="1063626"/>
            <a:ext cx="6400800" cy="4765675"/>
          </a:xfrm>
        </p:spPr>
        <p:txBody>
          <a:bodyPr/>
          <a:lstStyle/>
          <a:p>
            <a:pPr eaLnBrk="1" hangingPunct="1"/>
            <a:r>
              <a:rPr lang="en-US" altLang="en-US"/>
              <a:t>SMJ – can bring up at any time</a:t>
            </a:r>
          </a:p>
        </p:txBody>
      </p:sp>
    </p:spTree>
    <p:extLst>
      <p:ext uri="{BB962C8B-B14F-4D97-AF65-F5344CB8AC3E}">
        <p14:creationId xmlns:p14="http://schemas.microsoft.com/office/powerpoint/2010/main" val="1598538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447800" y="1295400"/>
            <a:ext cx="9144000" cy="4572000"/>
          </a:xfrm>
        </p:spPr>
        <p:txBody>
          <a:bodyPr/>
          <a:lstStyle/>
          <a:p>
            <a:pPr eaLnBrk="1" hangingPunct="1"/>
            <a:r>
              <a:rPr lang="en-US" altLang="en-US" sz="3200" dirty="0"/>
              <a:t>failure to state claim, failure to join necessary party:</a:t>
            </a:r>
            <a:br>
              <a:rPr lang="en-US" altLang="en-US" sz="3200" dirty="0"/>
            </a:br>
            <a:r>
              <a:rPr lang="en-US" altLang="en-US" sz="3200" dirty="0"/>
              <a:t/>
            </a:r>
            <a:br>
              <a:rPr lang="en-US" altLang="en-US" sz="3200" dirty="0"/>
            </a:br>
            <a:r>
              <a:rPr lang="en-US" altLang="en-US" sz="3200" dirty="0"/>
              <a:t>if you bring up in a pre-answer motion under R 12, you can’t bring it up in a second pre-answer motion (unless it was not available to you at the time)</a:t>
            </a:r>
            <a:br>
              <a:rPr lang="en-US" altLang="en-US" sz="3200" dirty="0"/>
            </a:br>
            <a:r>
              <a:rPr lang="en-US" altLang="en-US" sz="3200" dirty="0"/>
              <a:t/>
            </a:r>
            <a:br>
              <a:rPr lang="en-US" altLang="en-US" sz="3200" dirty="0"/>
            </a:br>
            <a:r>
              <a:rPr lang="en-US" altLang="en-US" sz="3200" dirty="0"/>
              <a:t>but you can bring it up in your answer or later</a:t>
            </a:r>
            <a:br>
              <a:rPr lang="en-US" altLang="en-US" sz="3200" dirty="0"/>
            </a:br>
            <a:endParaRPr lang="en-US" altLang="en-US" sz="3200" dirty="0"/>
          </a:p>
        </p:txBody>
      </p:sp>
    </p:spTree>
    <p:extLst>
      <p:ext uri="{BB962C8B-B14F-4D97-AF65-F5344CB8AC3E}">
        <p14:creationId xmlns:p14="http://schemas.microsoft.com/office/powerpoint/2010/main" val="3653291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524000" y="914400"/>
            <a:ext cx="9144000" cy="4953000"/>
          </a:xfrm>
        </p:spPr>
        <p:txBody>
          <a:bodyPr>
            <a:normAutofit fontScale="90000"/>
          </a:bodyPr>
          <a:lstStyle/>
          <a:p>
            <a:pPr eaLnBrk="1" hangingPunct="1"/>
            <a:r>
              <a:rPr lang="en-US" altLang="en-US" sz="3600"/>
              <a:t>pj, venue, process, service</a:t>
            </a:r>
            <a:br>
              <a:rPr lang="en-US" altLang="en-US" sz="3600"/>
            </a:br>
            <a:r>
              <a:rPr lang="en-US" altLang="en-US" sz="3600"/>
              <a:t/>
            </a:r>
            <a:br>
              <a:rPr lang="en-US" altLang="en-US" sz="3600"/>
            </a:br>
            <a:r>
              <a:rPr lang="en-US" altLang="en-US" sz="3600"/>
              <a:t>If you submit a pre-answer motion under R 12, it must be in it – it cannot be brought up in a second pre-answer motion (unless it was not available to you at the time) </a:t>
            </a:r>
            <a:br>
              <a:rPr lang="en-US" altLang="en-US" sz="3600"/>
            </a:br>
            <a:r>
              <a:rPr lang="en-US" altLang="en-US" sz="3600"/>
              <a:t/>
            </a:r>
            <a:br>
              <a:rPr lang="en-US" altLang="en-US" sz="3600"/>
            </a:br>
            <a:r>
              <a:rPr lang="en-US" altLang="en-US" sz="3600"/>
              <a:t>If your first response is instead an answer it must be in it (unless you can add it through an amendment “as a matter of course”)</a:t>
            </a:r>
          </a:p>
        </p:txBody>
      </p:sp>
    </p:spTree>
    <p:extLst>
      <p:ext uri="{BB962C8B-B14F-4D97-AF65-F5344CB8AC3E}">
        <p14:creationId xmlns:p14="http://schemas.microsoft.com/office/powerpoint/2010/main" val="2717214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8" y="365125"/>
            <a:ext cx="10791092" cy="5947752"/>
          </a:xfrm>
        </p:spPr>
        <p:txBody>
          <a:bodyPr/>
          <a:lstStyle/>
          <a:p>
            <a:r>
              <a:rPr lang="en-US" dirty="0"/>
              <a:t>answers</a:t>
            </a:r>
          </a:p>
        </p:txBody>
      </p:sp>
    </p:spTree>
    <p:extLst>
      <p:ext uri="{BB962C8B-B14F-4D97-AF65-F5344CB8AC3E}">
        <p14:creationId xmlns:p14="http://schemas.microsoft.com/office/powerpoint/2010/main" val="979935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952750" y="1063626"/>
            <a:ext cx="6229350" cy="4594225"/>
          </a:xfrm>
        </p:spPr>
        <p:txBody>
          <a:bodyPr/>
          <a:lstStyle/>
          <a:p>
            <a:pPr eaLnBrk="1" hangingPunct="1"/>
            <a:r>
              <a:rPr lang="en-US" altLang="en-US"/>
              <a:t>defenses in an answer</a:t>
            </a:r>
            <a:br>
              <a:rPr lang="en-US" altLang="en-US"/>
            </a:br>
            <a:r>
              <a:rPr lang="en-US" altLang="en-US"/>
              <a:t/>
            </a:r>
            <a:br>
              <a:rPr lang="en-US" altLang="en-US"/>
            </a:br>
            <a:r>
              <a:rPr lang="en-US" altLang="en-US"/>
              <a:t>1) PJ, SMJ, venue, service, process</a:t>
            </a:r>
            <a:br>
              <a:rPr lang="en-US" altLang="en-US"/>
            </a:br>
            <a:r>
              <a:rPr lang="en-US" altLang="en-US"/>
              <a:t>2) failure to state a claim</a:t>
            </a:r>
            <a:br>
              <a:rPr lang="en-US" altLang="en-US"/>
            </a:br>
            <a:r>
              <a:rPr lang="en-US" altLang="en-US"/>
              <a:t>3) negative defenses</a:t>
            </a:r>
            <a:br>
              <a:rPr lang="en-US" altLang="en-US"/>
            </a:br>
            <a:r>
              <a:rPr lang="en-US" altLang="en-US"/>
              <a:t>4) affirmative defenses</a:t>
            </a:r>
          </a:p>
        </p:txBody>
      </p:sp>
    </p:spTree>
    <p:extLst>
      <p:ext uri="{BB962C8B-B14F-4D97-AF65-F5344CB8AC3E}">
        <p14:creationId xmlns:p14="http://schemas.microsoft.com/office/powerpoint/2010/main" val="996304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676400" y="1066800"/>
            <a:ext cx="7505700" cy="4648200"/>
          </a:xfrm>
        </p:spPr>
        <p:txBody>
          <a:bodyPr>
            <a:normAutofit fontScale="90000"/>
          </a:bodyPr>
          <a:lstStyle/>
          <a:p>
            <a:pPr algn="l" eaLnBrk="1" hangingPunct="1"/>
            <a:r>
              <a:rPr lang="en-US" altLang="en-US" sz="3600"/>
              <a:t>FRCP 8(b) Defenses; Admissions and Denials.</a:t>
            </a:r>
            <a:br>
              <a:rPr lang="en-US" altLang="en-US" sz="3600"/>
            </a:br>
            <a:r>
              <a:rPr lang="en-US" altLang="en-US" sz="3600"/>
              <a:t>    (1) In General. In responding to a pleading, a party must:</a:t>
            </a:r>
            <a:br>
              <a:rPr lang="en-US" altLang="en-US" sz="3600"/>
            </a:br>
            <a:r>
              <a:rPr lang="en-US" altLang="en-US" sz="3600"/>
              <a:t>        (A) state in short and plain terms its defenses to each claim asserted against it; and</a:t>
            </a:r>
            <a:br>
              <a:rPr lang="en-US" altLang="en-US" sz="3600"/>
            </a:br>
            <a:r>
              <a:rPr lang="en-US" altLang="en-US" sz="3600"/>
              <a:t>        (B) admit or deny the allegations asserted against it by an opposing party.</a:t>
            </a:r>
            <a:br>
              <a:rPr lang="en-US" altLang="en-US" sz="3600"/>
            </a:br>
            <a:endParaRPr lang="en-US" altLang="en-US" sz="3600"/>
          </a:p>
        </p:txBody>
      </p:sp>
    </p:spTree>
    <p:extLst>
      <p:ext uri="{BB962C8B-B14F-4D97-AF65-F5344CB8AC3E}">
        <p14:creationId xmlns:p14="http://schemas.microsoft.com/office/powerpoint/2010/main" val="2918249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600200" y="838201"/>
            <a:ext cx="9067800" cy="4937125"/>
          </a:xfrm>
        </p:spPr>
        <p:txBody>
          <a:bodyPr>
            <a:normAutofit fontScale="90000"/>
          </a:bodyPr>
          <a:lstStyle/>
          <a:p>
            <a:pPr algn="l" eaLnBrk="1" hangingPunct="1"/>
            <a:r>
              <a:rPr lang="en-US" altLang="en-US" sz="1800"/>
              <a:t>FRCP 8(c) Affirmative Defenses.</a:t>
            </a:r>
            <a:br>
              <a:rPr lang="en-US" altLang="en-US" sz="1800"/>
            </a:br>
            <a:r>
              <a:rPr lang="en-US" altLang="en-US" sz="1800"/>
              <a:t>    (1) In General. In responding to a pleading, a party must affirmatively state any avoidance or affirmative defense, including:</a:t>
            </a:r>
            <a:br>
              <a:rPr lang="en-US" altLang="en-US" sz="1800"/>
            </a:br>
            <a:r>
              <a:rPr lang="en-US" altLang="en-US" sz="1800"/>
              <a:t>        • accord and satisfaction;</a:t>
            </a:r>
            <a:br>
              <a:rPr lang="en-US" altLang="en-US" sz="1800"/>
            </a:br>
            <a:r>
              <a:rPr lang="en-US" altLang="en-US" sz="1800"/>
              <a:t>        • arbitration and award;</a:t>
            </a:r>
            <a:br>
              <a:rPr lang="en-US" altLang="en-US" sz="1800"/>
            </a:br>
            <a:r>
              <a:rPr lang="en-US" altLang="en-US" sz="1800"/>
              <a:t>        • assumption of risk;</a:t>
            </a:r>
            <a:br>
              <a:rPr lang="en-US" altLang="en-US" sz="1800"/>
            </a:br>
            <a:r>
              <a:rPr lang="en-US" altLang="en-US" sz="1800"/>
              <a:t>        • contributory negligence;</a:t>
            </a:r>
            <a:br>
              <a:rPr lang="en-US" altLang="en-US" sz="1800"/>
            </a:br>
            <a:r>
              <a:rPr lang="en-US" altLang="en-US" sz="1800"/>
              <a:t>        • discharge in bankruptcy;</a:t>
            </a:r>
            <a:br>
              <a:rPr lang="en-US" altLang="en-US" sz="1800"/>
            </a:br>
            <a:r>
              <a:rPr lang="en-US" altLang="en-US" sz="1800"/>
              <a:t>        • duress;</a:t>
            </a:r>
            <a:br>
              <a:rPr lang="en-US" altLang="en-US" sz="1800"/>
            </a:br>
            <a:r>
              <a:rPr lang="en-US" altLang="en-US" sz="1800"/>
              <a:t>        • estoppel;</a:t>
            </a:r>
            <a:br>
              <a:rPr lang="en-US" altLang="en-US" sz="1800"/>
            </a:br>
            <a:r>
              <a:rPr lang="en-US" altLang="en-US" sz="1800"/>
              <a:t>        • failure of consideration;</a:t>
            </a:r>
            <a:br>
              <a:rPr lang="en-US" altLang="en-US" sz="1800"/>
            </a:br>
            <a:r>
              <a:rPr lang="en-US" altLang="en-US" sz="1800"/>
              <a:t>        • fraud;</a:t>
            </a:r>
            <a:br>
              <a:rPr lang="en-US" altLang="en-US" sz="1800"/>
            </a:br>
            <a:r>
              <a:rPr lang="en-US" altLang="en-US" sz="1800"/>
              <a:t>        • illegality;</a:t>
            </a:r>
            <a:br>
              <a:rPr lang="en-US" altLang="en-US" sz="1800"/>
            </a:br>
            <a:r>
              <a:rPr lang="en-US" altLang="en-US" sz="1800"/>
              <a:t>        • injury by fellow servant;</a:t>
            </a:r>
            <a:br>
              <a:rPr lang="en-US" altLang="en-US" sz="1800"/>
            </a:br>
            <a:r>
              <a:rPr lang="en-US" altLang="en-US" sz="1800"/>
              <a:t>        • laches;</a:t>
            </a:r>
            <a:br>
              <a:rPr lang="en-US" altLang="en-US" sz="1800"/>
            </a:br>
            <a:r>
              <a:rPr lang="en-US" altLang="en-US" sz="1800"/>
              <a:t>        • license;</a:t>
            </a:r>
            <a:br>
              <a:rPr lang="en-US" altLang="en-US" sz="1800"/>
            </a:br>
            <a:r>
              <a:rPr lang="en-US" altLang="en-US" sz="1800"/>
              <a:t>        • payment;</a:t>
            </a:r>
            <a:br>
              <a:rPr lang="en-US" altLang="en-US" sz="1800"/>
            </a:br>
            <a:r>
              <a:rPr lang="en-US" altLang="en-US" sz="1800"/>
              <a:t>        • release;</a:t>
            </a:r>
            <a:br>
              <a:rPr lang="en-US" altLang="en-US" sz="1800"/>
            </a:br>
            <a:r>
              <a:rPr lang="en-US" altLang="en-US" sz="1800"/>
              <a:t>        • res judicata;</a:t>
            </a:r>
            <a:br>
              <a:rPr lang="en-US" altLang="en-US" sz="1800"/>
            </a:br>
            <a:r>
              <a:rPr lang="en-US" altLang="en-US" sz="1800"/>
              <a:t>        • statute of frauds;</a:t>
            </a:r>
            <a:br>
              <a:rPr lang="en-US" altLang="en-US" sz="1800"/>
            </a:br>
            <a:r>
              <a:rPr lang="en-US" altLang="en-US" sz="1800"/>
              <a:t>        • statute of limitations; and</a:t>
            </a:r>
            <a:br>
              <a:rPr lang="en-US" altLang="en-US" sz="1800"/>
            </a:br>
            <a:r>
              <a:rPr lang="en-US" altLang="en-US" sz="1800"/>
              <a:t>        • waiver.</a:t>
            </a:r>
            <a:br>
              <a:rPr lang="en-US" altLang="en-US" sz="1800"/>
            </a:br>
            <a:endParaRPr lang="en-US" altLang="en-US" sz="1800"/>
          </a:p>
        </p:txBody>
      </p:sp>
    </p:spTree>
    <p:extLst>
      <p:ext uri="{BB962C8B-B14F-4D97-AF65-F5344CB8AC3E}">
        <p14:creationId xmlns:p14="http://schemas.microsoft.com/office/powerpoint/2010/main" val="3448011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123" y="365125"/>
            <a:ext cx="10808677" cy="5692775"/>
          </a:xfrm>
        </p:spPr>
        <p:txBody>
          <a:bodyPr/>
          <a:lstStyle/>
          <a:p>
            <a:r>
              <a:rPr lang="en-US" dirty="0"/>
              <a:t>responding to a complaint…</a:t>
            </a:r>
          </a:p>
        </p:txBody>
      </p:sp>
    </p:spTree>
    <p:extLst>
      <p:ext uri="{BB962C8B-B14F-4D97-AF65-F5344CB8AC3E}">
        <p14:creationId xmlns:p14="http://schemas.microsoft.com/office/powerpoint/2010/main" val="3291384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600200" y="1219201"/>
            <a:ext cx="8915400" cy="4651375"/>
          </a:xfrm>
        </p:spPr>
        <p:txBody>
          <a:bodyPr>
            <a:normAutofit fontScale="90000"/>
          </a:bodyPr>
          <a:lstStyle/>
          <a:p>
            <a:pPr algn="l" eaLnBrk="1" hangingPunct="1"/>
            <a:r>
              <a:rPr lang="en-US" altLang="en-US"/>
              <a:t>   8(c)(2) Mistaken Designation. If a party mistakenly designates a defense as a counterclaim, or a counterclaim as a defense, the court must, if justice requires, treat the pleading as though it were correctly designated, and may impose terms for doing so.</a:t>
            </a:r>
            <a:br>
              <a:rPr lang="en-US" altLang="en-US"/>
            </a:br>
            <a:endParaRPr lang="en-US" altLang="en-US"/>
          </a:p>
        </p:txBody>
      </p:sp>
    </p:spTree>
    <p:extLst>
      <p:ext uri="{BB962C8B-B14F-4D97-AF65-F5344CB8AC3E}">
        <p14:creationId xmlns:p14="http://schemas.microsoft.com/office/powerpoint/2010/main" val="4235851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97014" y="92075"/>
            <a:ext cx="7789985" cy="708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2467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6" y="609600"/>
            <a:ext cx="104425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3251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555626"/>
            <a:ext cx="83058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9181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05000" y="1063626"/>
            <a:ext cx="8305800" cy="4537075"/>
          </a:xfrm>
        </p:spPr>
        <p:txBody>
          <a:bodyPr/>
          <a:lstStyle/>
          <a:p>
            <a:r>
              <a:rPr lang="en-US" altLang="en-US"/>
              <a:t>Rule 11. Signing Pleadings, Motions, and Other Papers; Representations to the Court; Sanctions</a:t>
            </a:r>
            <a:br>
              <a:rPr lang="en-US" altLang="en-US"/>
            </a:br>
            <a:r>
              <a:rPr lang="en-US" altLang="en-US"/>
              <a:t/>
            </a:r>
            <a:br>
              <a:rPr lang="en-US" altLang="en-US"/>
            </a:br>
            <a:r>
              <a:rPr lang="en-US" altLang="en-US"/>
              <a:t/>
            </a:r>
            <a:br>
              <a:rPr lang="en-US" altLang="en-US"/>
            </a:br>
            <a:endParaRPr lang="en-US" altLang="en-US"/>
          </a:p>
        </p:txBody>
      </p:sp>
    </p:spTree>
    <p:extLst>
      <p:ext uri="{BB962C8B-B14F-4D97-AF65-F5344CB8AC3E}">
        <p14:creationId xmlns:p14="http://schemas.microsoft.com/office/powerpoint/2010/main" val="1553720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BC2E-1CAA-7044-9131-ED0CCBA17872}"/>
              </a:ext>
            </a:extLst>
          </p:cNvPr>
          <p:cNvSpPr>
            <a:spLocks noGrp="1"/>
          </p:cNvSpPr>
          <p:nvPr>
            <p:ph type="title"/>
          </p:nvPr>
        </p:nvSpPr>
        <p:spPr>
          <a:xfrm>
            <a:off x="609600" y="365125"/>
            <a:ext cx="10744200" cy="5922786"/>
          </a:xfrm>
        </p:spPr>
        <p:txBody>
          <a:bodyPr/>
          <a:lstStyle/>
          <a:p>
            <a:r>
              <a:rPr lang="en-US" dirty="0"/>
              <a:t>what is a frivolous action?</a:t>
            </a:r>
          </a:p>
        </p:txBody>
      </p:sp>
    </p:spTree>
    <p:extLst>
      <p:ext uri="{BB962C8B-B14F-4D97-AF65-F5344CB8AC3E}">
        <p14:creationId xmlns:p14="http://schemas.microsoft.com/office/powerpoint/2010/main" val="1742790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B61FF-DAB4-7747-986E-06D81743DB62}"/>
              </a:ext>
            </a:extLst>
          </p:cNvPr>
          <p:cNvSpPr>
            <a:spLocks noGrp="1"/>
          </p:cNvSpPr>
          <p:nvPr>
            <p:ph type="title"/>
          </p:nvPr>
        </p:nvSpPr>
        <p:spPr>
          <a:xfrm>
            <a:off x="530578" y="365125"/>
            <a:ext cx="10823222" cy="5877631"/>
          </a:xfrm>
        </p:spPr>
        <p:txBody>
          <a:bodyPr/>
          <a:lstStyle/>
          <a:p>
            <a:r>
              <a:rPr lang="en-US" dirty="0"/>
              <a:t>an action that loses?</a:t>
            </a:r>
          </a:p>
        </p:txBody>
      </p:sp>
    </p:spTree>
    <p:extLst>
      <p:ext uri="{BB962C8B-B14F-4D97-AF65-F5344CB8AC3E}">
        <p14:creationId xmlns:p14="http://schemas.microsoft.com/office/powerpoint/2010/main" val="3159889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05000" y="1063626"/>
            <a:ext cx="8305800" cy="4651375"/>
          </a:xfrm>
        </p:spPr>
        <p:txBody>
          <a:bodyPr/>
          <a:lstStyle/>
          <a:p>
            <a:r>
              <a:rPr lang="en-US" altLang="en-US" dirty="0"/>
              <a:t>are frivolous cases a problem?</a:t>
            </a:r>
          </a:p>
        </p:txBody>
      </p:sp>
    </p:spTree>
    <p:extLst>
      <p:ext uri="{BB962C8B-B14F-4D97-AF65-F5344CB8AC3E}">
        <p14:creationId xmlns:p14="http://schemas.microsoft.com/office/powerpoint/2010/main" val="2118947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2AE6B-D6D3-CE4B-BDB9-0CA0DFC68A78}"/>
              </a:ext>
            </a:extLst>
          </p:cNvPr>
          <p:cNvSpPr>
            <a:spLocks noGrp="1"/>
          </p:cNvSpPr>
          <p:nvPr>
            <p:ph type="title"/>
          </p:nvPr>
        </p:nvSpPr>
        <p:spPr>
          <a:xfrm>
            <a:off x="598311" y="365125"/>
            <a:ext cx="10755489" cy="6125986"/>
          </a:xfrm>
        </p:spPr>
        <p:txBody>
          <a:bodyPr/>
          <a:lstStyle/>
          <a:p>
            <a:r>
              <a:rPr lang="en-US" dirty="0"/>
              <a:t>why bring a frivolous action?</a:t>
            </a:r>
          </a:p>
        </p:txBody>
      </p:sp>
    </p:spTree>
    <p:extLst>
      <p:ext uri="{BB962C8B-B14F-4D97-AF65-F5344CB8AC3E}">
        <p14:creationId xmlns:p14="http://schemas.microsoft.com/office/powerpoint/2010/main" val="3988493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B6AA-A0CC-1E41-A172-B02ABAEB70F7}"/>
              </a:ext>
            </a:extLst>
          </p:cNvPr>
          <p:cNvSpPr>
            <a:spLocks noGrp="1"/>
          </p:cNvSpPr>
          <p:nvPr>
            <p:ph type="title"/>
          </p:nvPr>
        </p:nvSpPr>
        <p:spPr>
          <a:xfrm>
            <a:off x="1905000" y="274638"/>
            <a:ext cx="8305800" cy="6278562"/>
          </a:xfrm>
        </p:spPr>
        <p:txBody>
          <a:bodyPr rtlCol="0">
            <a:normAutofit fontScale="90000"/>
          </a:bodyPr>
          <a:lstStyle/>
          <a:p>
            <a:pPr>
              <a:defRPr/>
            </a:pPr>
            <a:r>
              <a:rPr lang="en-US" sz="3600" dirty="0"/>
              <a:t>(a) Signature. Every pleading, written motion, and other paper must be signed by at least one attorney of record in the attorney’s name — or by a party personally if the party is unrepresented. The paper must state the signer’s address, e-mail address, and telephone number. Unless a rule or statute specifically states otherwise, a pleading need not be verified or accompanied by an affidavit. The court must strike an unsigned paper unless the omission is promptly corrected after being called to the attorney’s or party’s attention.</a:t>
            </a:r>
            <a:r>
              <a:rPr lang="en-US" dirty="0"/>
              <a:t/>
            </a:r>
            <a:br>
              <a:rPr lang="en-US" dirty="0"/>
            </a:br>
            <a:endParaRPr lang="en-US" dirty="0"/>
          </a:p>
        </p:txBody>
      </p:sp>
    </p:spTree>
    <p:extLst>
      <p:ext uri="{BB962C8B-B14F-4D97-AF65-F5344CB8AC3E}">
        <p14:creationId xmlns:p14="http://schemas.microsoft.com/office/powerpoint/2010/main" val="3608235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008" y="365125"/>
            <a:ext cx="10676792" cy="5877413"/>
          </a:xfrm>
        </p:spPr>
        <p:txBody>
          <a:bodyPr/>
          <a:lstStyle/>
          <a:p>
            <a:r>
              <a:rPr lang="en-US" dirty="0"/>
              <a:t>default</a:t>
            </a:r>
          </a:p>
        </p:txBody>
      </p:sp>
    </p:spTree>
    <p:extLst>
      <p:ext uri="{BB962C8B-B14F-4D97-AF65-F5344CB8AC3E}">
        <p14:creationId xmlns:p14="http://schemas.microsoft.com/office/powerpoint/2010/main" val="20572257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5AA8F-047E-F14C-99E3-91D8449B8FB9}"/>
              </a:ext>
            </a:extLst>
          </p:cNvPr>
          <p:cNvSpPr>
            <a:spLocks noGrp="1"/>
          </p:cNvSpPr>
          <p:nvPr>
            <p:ph type="title"/>
          </p:nvPr>
        </p:nvSpPr>
        <p:spPr>
          <a:xfrm>
            <a:off x="1828800" y="274638"/>
            <a:ext cx="8382000" cy="6126162"/>
          </a:xfrm>
        </p:spPr>
        <p:txBody>
          <a:bodyPr rtlCol="0">
            <a:normAutofit fontScale="90000"/>
          </a:bodyPr>
          <a:lstStyle/>
          <a:p>
            <a:pPr>
              <a:defRPr/>
            </a:pPr>
            <a:r>
              <a:rPr lang="en-US" dirty="0"/>
              <a:t>(b)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a:t>
            </a:r>
          </a:p>
        </p:txBody>
      </p:sp>
    </p:spTree>
    <p:extLst>
      <p:ext uri="{BB962C8B-B14F-4D97-AF65-F5344CB8AC3E}">
        <p14:creationId xmlns:p14="http://schemas.microsoft.com/office/powerpoint/2010/main" val="4068399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A6ECD-0D6E-C145-B77C-A3A689150A71}"/>
              </a:ext>
            </a:extLst>
          </p:cNvPr>
          <p:cNvSpPr>
            <a:spLocks noGrp="1"/>
          </p:cNvSpPr>
          <p:nvPr>
            <p:ph type="title"/>
          </p:nvPr>
        </p:nvSpPr>
        <p:spPr>
          <a:xfrm>
            <a:off x="643467" y="365125"/>
            <a:ext cx="10710333" cy="5979231"/>
          </a:xfrm>
        </p:spPr>
        <p:txBody>
          <a:bodyPr/>
          <a:lstStyle/>
          <a:p>
            <a:r>
              <a:rPr lang="en-US" dirty="0"/>
              <a:t>Attorney has a good faith belief that the factual allegation has evidentiary support. Is R 11 satisfied?</a:t>
            </a:r>
          </a:p>
        </p:txBody>
      </p:sp>
    </p:spTree>
    <p:extLst>
      <p:ext uri="{BB962C8B-B14F-4D97-AF65-F5344CB8AC3E}">
        <p14:creationId xmlns:p14="http://schemas.microsoft.com/office/powerpoint/2010/main" val="14394418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008" y="365125"/>
            <a:ext cx="10676792" cy="5894998"/>
          </a:xfrm>
        </p:spPr>
        <p:txBody>
          <a:bodyPr/>
          <a:lstStyle/>
          <a:p>
            <a:r>
              <a:rPr lang="en-US" dirty="0"/>
              <a:t>objective standard</a:t>
            </a:r>
          </a:p>
        </p:txBody>
      </p:sp>
    </p:spTree>
    <p:extLst>
      <p:ext uri="{BB962C8B-B14F-4D97-AF65-F5344CB8AC3E}">
        <p14:creationId xmlns:p14="http://schemas.microsoft.com/office/powerpoint/2010/main" val="32707658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217FE-F410-4E42-BDCD-0A4F87C23F60}"/>
              </a:ext>
            </a:extLst>
          </p:cNvPr>
          <p:cNvSpPr>
            <a:spLocks noGrp="1"/>
          </p:cNvSpPr>
          <p:nvPr>
            <p:ph type="title"/>
          </p:nvPr>
        </p:nvSpPr>
        <p:spPr>
          <a:xfrm>
            <a:off x="654756" y="365125"/>
            <a:ext cx="10699044" cy="6216297"/>
          </a:xfrm>
        </p:spPr>
        <p:txBody>
          <a:bodyPr/>
          <a:lstStyle/>
          <a:p>
            <a:r>
              <a:rPr lang="en-US" dirty="0"/>
              <a:t>When Attorney signed the complaint it was true that, to the best of her knowledge, information, and belief, formed after an inquiry reasonable under the circumstances the standards in R 11 (b) were satisfied.</a:t>
            </a:r>
            <a:br>
              <a:rPr lang="en-US" dirty="0"/>
            </a:br>
            <a:r>
              <a:rPr lang="en-US" dirty="0"/>
              <a:t/>
            </a:r>
            <a:br>
              <a:rPr lang="en-US" dirty="0"/>
            </a:br>
            <a:r>
              <a:rPr lang="en-US" dirty="0"/>
              <a:t>Is she safe?</a:t>
            </a:r>
          </a:p>
        </p:txBody>
      </p:sp>
    </p:spTree>
    <p:extLst>
      <p:ext uri="{BB962C8B-B14F-4D97-AF65-F5344CB8AC3E}">
        <p14:creationId xmlns:p14="http://schemas.microsoft.com/office/powerpoint/2010/main" val="36907857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592" y="365125"/>
            <a:ext cx="10659208" cy="6114806"/>
          </a:xfrm>
        </p:spPr>
        <p:txBody>
          <a:bodyPr/>
          <a:lstStyle/>
          <a:p>
            <a:r>
              <a:rPr lang="en-US" dirty="0"/>
              <a:t>continuing duty</a:t>
            </a:r>
          </a:p>
        </p:txBody>
      </p:sp>
    </p:spTree>
    <p:extLst>
      <p:ext uri="{BB962C8B-B14F-4D97-AF65-F5344CB8AC3E}">
        <p14:creationId xmlns:p14="http://schemas.microsoft.com/office/powerpoint/2010/main" val="37100965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681AA16-311C-DC4F-B160-525BEBCD9954}"/>
              </a:ext>
            </a:extLst>
          </p:cNvPr>
          <p:cNvSpPr>
            <a:spLocks noGrp="1"/>
          </p:cNvSpPr>
          <p:nvPr>
            <p:ph type="title"/>
          </p:nvPr>
        </p:nvSpPr>
        <p:spPr>
          <a:xfrm>
            <a:off x="1905000" y="274638"/>
            <a:ext cx="8305800" cy="6202362"/>
          </a:xfrm>
        </p:spPr>
        <p:txBody>
          <a:bodyPr/>
          <a:lstStyle/>
          <a:p>
            <a:pPr eaLnBrk="1" hangingPunct="1"/>
            <a:r>
              <a:rPr lang="en-US" altLang="en-US"/>
              <a:t>(1) it is not being presented for any improper purpose, such as to harass, cause unnecessary delay, or needlessly increase the cost of litigation;</a:t>
            </a:r>
            <a:br>
              <a:rPr lang="en-US" altLang="en-US"/>
            </a:br>
            <a:endParaRPr lang="en-US" altLang="en-US"/>
          </a:p>
        </p:txBody>
      </p:sp>
    </p:spTree>
    <p:extLst>
      <p:ext uri="{BB962C8B-B14F-4D97-AF65-F5344CB8AC3E}">
        <p14:creationId xmlns:p14="http://schemas.microsoft.com/office/powerpoint/2010/main" val="31676092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0429D9B-D428-C84F-A726-DFDA40BE99B9}"/>
              </a:ext>
            </a:extLst>
          </p:cNvPr>
          <p:cNvSpPr>
            <a:spLocks noGrp="1"/>
          </p:cNvSpPr>
          <p:nvPr>
            <p:ph type="title"/>
          </p:nvPr>
        </p:nvSpPr>
        <p:spPr>
          <a:xfrm>
            <a:off x="1905000" y="274638"/>
            <a:ext cx="8305800" cy="6049962"/>
          </a:xfrm>
        </p:spPr>
        <p:txBody>
          <a:bodyPr/>
          <a:lstStyle/>
          <a:p>
            <a:pPr eaLnBrk="1" hangingPunct="1"/>
            <a:r>
              <a:rPr lang="en-US" altLang="en-US" dirty="0"/>
              <a:t>Attorney has a non-frivolous motion to dismiss for lack of personal jurisdiction. She and her client are happy litigating in the court but believes that a successful motion to dismiss would help wear down her opponent.</a:t>
            </a:r>
          </a:p>
        </p:txBody>
      </p:sp>
    </p:spTree>
    <p:extLst>
      <p:ext uri="{BB962C8B-B14F-4D97-AF65-F5344CB8AC3E}">
        <p14:creationId xmlns:p14="http://schemas.microsoft.com/office/powerpoint/2010/main" val="22818983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E96A01C-1F09-3748-B2E7-E8FAF97F86A6}"/>
              </a:ext>
            </a:extLst>
          </p:cNvPr>
          <p:cNvSpPr>
            <a:spLocks noGrp="1"/>
          </p:cNvSpPr>
          <p:nvPr>
            <p:ph type="title"/>
          </p:nvPr>
        </p:nvSpPr>
        <p:spPr>
          <a:xfrm>
            <a:off x="1905000" y="274638"/>
            <a:ext cx="8305800" cy="6126162"/>
          </a:xfrm>
        </p:spPr>
        <p:txBody>
          <a:bodyPr/>
          <a:lstStyle/>
          <a:p>
            <a:pPr eaLnBrk="1" hangingPunct="1"/>
            <a:r>
              <a:rPr lang="en-US" altLang="en-US"/>
              <a:t>(2) the claims, defenses, and other legal contentions are warranted by existing law or by a nonfrivolous argument for extending, modifying, or reversing existing law or for establishing new law;</a:t>
            </a:r>
            <a:br>
              <a:rPr lang="en-US" altLang="en-US"/>
            </a:br>
            <a:endParaRPr lang="en-US" altLang="en-US"/>
          </a:p>
        </p:txBody>
      </p:sp>
    </p:spTree>
    <p:extLst>
      <p:ext uri="{BB962C8B-B14F-4D97-AF65-F5344CB8AC3E}">
        <p14:creationId xmlns:p14="http://schemas.microsoft.com/office/powerpoint/2010/main" val="25451717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0B7A236D-F00D-C34D-B0A3-3AFE04834823}"/>
              </a:ext>
            </a:extLst>
          </p:cNvPr>
          <p:cNvSpPr>
            <a:spLocks noGrp="1"/>
          </p:cNvSpPr>
          <p:nvPr>
            <p:ph type="title"/>
          </p:nvPr>
        </p:nvSpPr>
        <p:spPr>
          <a:xfrm>
            <a:off x="1981200" y="274638"/>
            <a:ext cx="8229600" cy="5897562"/>
          </a:xfrm>
        </p:spPr>
        <p:txBody>
          <a:bodyPr/>
          <a:lstStyle/>
          <a:p>
            <a:pPr eaLnBrk="1" hangingPunct="1"/>
            <a:r>
              <a:rPr lang="en-US" altLang="en-US"/>
              <a:t>If legal contentions must be warranted by existing law, should the attorneys who argued for the plaintiffs in Brown v. Board of Education have been be sanctioned under R. 11?</a:t>
            </a:r>
          </a:p>
        </p:txBody>
      </p:sp>
    </p:spTree>
    <p:extLst>
      <p:ext uri="{BB962C8B-B14F-4D97-AF65-F5344CB8AC3E}">
        <p14:creationId xmlns:p14="http://schemas.microsoft.com/office/powerpoint/2010/main" val="18871945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FEEDD9B-0052-FD42-9ED7-B233A7975B36}"/>
              </a:ext>
            </a:extLst>
          </p:cNvPr>
          <p:cNvSpPr>
            <a:spLocks noGrp="1"/>
          </p:cNvSpPr>
          <p:nvPr>
            <p:ph type="title"/>
          </p:nvPr>
        </p:nvSpPr>
        <p:spPr>
          <a:xfrm>
            <a:off x="1752600" y="274638"/>
            <a:ext cx="8458200" cy="6049962"/>
          </a:xfrm>
        </p:spPr>
        <p:txBody>
          <a:bodyPr/>
          <a:lstStyle/>
          <a:p>
            <a:pPr eaLnBrk="1" hangingPunct="1"/>
            <a:r>
              <a:rPr lang="en-US" altLang="en-US"/>
              <a:t>Can you always satisfy R. 11(b)(2) simply by saying:</a:t>
            </a:r>
            <a:br>
              <a:rPr lang="en-US" altLang="en-US"/>
            </a:br>
            <a:r>
              <a:rPr lang="en-US" altLang="en-US"/>
              <a:t/>
            </a:r>
            <a:br>
              <a:rPr lang="en-US" altLang="en-US"/>
            </a:br>
            <a:r>
              <a:rPr lang="en-US" altLang="en-US"/>
              <a:t>“We would like the law to be extended to allow our action”?</a:t>
            </a:r>
            <a:br>
              <a:rPr lang="en-US" altLang="en-US"/>
            </a:br>
            <a:endParaRPr lang="en-US" altLang="en-US"/>
          </a:p>
        </p:txBody>
      </p:sp>
    </p:spTree>
    <p:extLst>
      <p:ext uri="{BB962C8B-B14F-4D97-AF65-F5344CB8AC3E}">
        <p14:creationId xmlns:p14="http://schemas.microsoft.com/office/powerpoint/2010/main" val="329849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009900" y="1063626"/>
            <a:ext cx="6172200" cy="4651375"/>
          </a:xfrm>
        </p:spPr>
        <p:txBody>
          <a:bodyPr/>
          <a:lstStyle/>
          <a:p>
            <a:pPr eaLnBrk="1" hangingPunct="1"/>
            <a:r>
              <a:rPr lang="en-US" altLang="en-US"/>
              <a:t>pleadings</a:t>
            </a:r>
          </a:p>
        </p:txBody>
      </p:sp>
    </p:spTree>
    <p:extLst>
      <p:ext uri="{BB962C8B-B14F-4D97-AF65-F5344CB8AC3E}">
        <p14:creationId xmlns:p14="http://schemas.microsoft.com/office/powerpoint/2010/main" val="420465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04F6D0B-E951-E94F-8B14-C045A9179461}"/>
              </a:ext>
            </a:extLst>
          </p:cNvPr>
          <p:cNvSpPr>
            <a:spLocks noGrp="1"/>
          </p:cNvSpPr>
          <p:nvPr>
            <p:ph type="title"/>
          </p:nvPr>
        </p:nvSpPr>
        <p:spPr>
          <a:xfrm>
            <a:off x="1981200" y="274638"/>
            <a:ext cx="8229600" cy="6126162"/>
          </a:xfrm>
        </p:spPr>
        <p:txBody>
          <a:bodyPr/>
          <a:lstStyle/>
          <a:p>
            <a:pPr eaLnBrk="1" hangingPunct="1"/>
            <a:r>
              <a:rPr lang="en-US" altLang="en-US" dirty="0"/>
              <a:t>Attorney has a non-frivolous arguments for legal contention X, but she has never mentioned it. Can she be sanctioned under R 11(b)(2)?</a:t>
            </a:r>
            <a:br>
              <a:rPr lang="en-US" altLang="en-US" dirty="0"/>
            </a:br>
            <a:endParaRPr lang="en-US" altLang="en-US" dirty="0"/>
          </a:p>
        </p:txBody>
      </p:sp>
    </p:spTree>
    <p:extLst>
      <p:ext uri="{BB962C8B-B14F-4D97-AF65-F5344CB8AC3E}">
        <p14:creationId xmlns:p14="http://schemas.microsoft.com/office/powerpoint/2010/main" val="20364884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E0C0-F85A-D24F-8726-871EC18155CE}"/>
              </a:ext>
            </a:extLst>
          </p:cNvPr>
          <p:cNvSpPr>
            <a:spLocks noGrp="1"/>
          </p:cNvSpPr>
          <p:nvPr>
            <p:ph type="title"/>
          </p:nvPr>
        </p:nvSpPr>
        <p:spPr>
          <a:xfrm>
            <a:off x="1752600" y="274638"/>
            <a:ext cx="8458200" cy="6354762"/>
          </a:xfrm>
        </p:spPr>
        <p:txBody>
          <a:bodyPr rtlCol="0">
            <a:normAutofit fontScale="90000"/>
          </a:bodyPr>
          <a:lstStyle/>
          <a:p>
            <a:pPr>
              <a:defRPr/>
            </a:pPr>
            <a:r>
              <a:rPr lang="en-US" sz="4000" dirty="0"/>
              <a:t>(3) the factual contentions have evidentiary support or, if specifically so identified, will likely have evidentiary support after a reasonable opportunity for further investigation or discovery; and</a:t>
            </a:r>
            <a:br>
              <a:rPr lang="en-US" sz="4000" dirty="0"/>
            </a:br>
            <a:r>
              <a:rPr lang="en-US" sz="4000" dirty="0"/>
              <a:t/>
            </a:r>
            <a:br>
              <a:rPr lang="en-US" sz="4000" dirty="0"/>
            </a:br>
            <a:r>
              <a:rPr lang="en-US" sz="4000" dirty="0"/>
              <a:t>(4) the denials of factual contentions are warranted on the evidence or, if specifically so identified, are reasonably based on belief or a lack of information.</a:t>
            </a:r>
            <a:r>
              <a:rPr lang="en-US" dirty="0"/>
              <a:t/>
            </a:r>
            <a:br>
              <a:rPr lang="en-US" dirty="0"/>
            </a:br>
            <a:endParaRPr lang="en-US" dirty="0"/>
          </a:p>
        </p:txBody>
      </p:sp>
    </p:spTree>
    <p:extLst>
      <p:ext uri="{BB962C8B-B14F-4D97-AF65-F5344CB8AC3E}">
        <p14:creationId xmlns:p14="http://schemas.microsoft.com/office/powerpoint/2010/main" val="2993484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E4FBA9E-AC4D-E545-8FB7-10473115A5AC}"/>
              </a:ext>
            </a:extLst>
          </p:cNvPr>
          <p:cNvSpPr>
            <a:spLocks noGrp="1"/>
          </p:cNvSpPr>
          <p:nvPr>
            <p:ph type="title"/>
          </p:nvPr>
        </p:nvSpPr>
        <p:spPr>
          <a:xfrm>
            <a:off x="1905000" y="274638"/>
            <a:ext cx="8305800" cy="6202362"/>
          </a:xfrm>
        </p:spPr>
        <p:txBody>
          <a:bodyPr/>
          <a:lstStyle/>
          <a:p>
            <a:pPr eaLnBrk="1" hangingPunct="1"/>
            <a:r>
              <a:rPr lang="en-US" altLang="en-US"/>
              <a:t>Can you always satisfy R. 11(b)(3) by saying - “The following allegation is likely to have evidentiary support after a reasonable opportunity for further investigation or discovery”?</a:t>
            </a:r>
            <a:br>
              <a:rPr lang="en-US" altLang="en-US"/>
            </a:br>
            <a:r>
              <a:rPr lang="en-US" altLang="en-US"/>
              <a:t> </a:t>
            </a:r>
            <a:br>
              <a:rPr lang="en-US" altLang="en-US"/>
            </a:br>
            <a:endParaRPr lang="en-US" altLang="en-US"/>
          </a:p>
        </p:txBody>
      </p:sp>
    </p:spTree>
    <p:extLst>
      <p:ext uri="{BB962C8B-B14F-4D97-AF65-F5344CB8AC3E}">
        <p14:creationId xmlns:p14="http://schemas.microsoft.com/office/powerpoint/2010/main" val="7858744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53C4D2A4-E45D-3146-8348-0B69BB14E3CC}"/>
              </a:ext>
            </a:extLst>
          </p:cNvPr>
          <p:cNvSpPr>
            <a:spLocks noGrp="1"/>
          </p:cNvSpPr>
          <p:nvPr>
            <p:ph type="title"/>
          </p:nvPr>
        </p:nvSpPr>
        <p:spPr>
          <a:xfrm>
            <a:off x="1981200" y="274638"/>
            <a:ext cx="8229600" cy="6126162"/>
          </a:xfrm>
        </p:spPr>
        <p:txBody>
          <a:bodyPr/>
          <a:lstStyle/>
          <a:p>
            <a:pPr eaLnBrk="1" hangingPunct="1"/>
            <a:r>
              <a:rPr lang="en-US" altLang="en-US"/>
              <a:t>Does the evidentiary support have to be admissible at trial?</a:t>
            </a:r>
          </a:p>
        </p:txBody>
      </p:sp>
    </p:spTree>
    <p:extLst>
      <p:ext uri="{BB962C8B-B14F-4D97-AF65-F5344CB8AC3E}">
        <p14:creationId xmlns:p14="http://schemas.microsoft.com/office/powerpoint/2010/main" val="34244834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81200" y="274638"/>
            <a:ext cx="8229600" cy="6278562"/>
          </a:xfrm>
        </p:spPr>
        <p:txBody>
          <a:bodyPr/>
          <a:lstStyle/>
          <a:p>
            <a:pPr algn="l"/>
            <a:r>
              <a:rPr lang="en-US" altLang="en-US" dirty="0"/>
              <a:t>Can a plaintiff lose at summary judgment and nevertheless have satisfied R11(b)(3) at the pleading stage?</a:t>
            </a:r>
          </a:p>
        </p:txBody>
      </p:sp>
    </p:spTree>
    <p:extLst>
      <p:ext uri="{BB962C8B-B14F-4D97-AF65-F5344CB8AC3E}">
        <p14:creationId xmlns:p14="http://schemas.microsoft.com/office/powerpoint/2010/main" val="6274757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133600" y="274638"/>
            <a:ext cx="8077200" cy="6202362"/>
          </a:xfrm>
        </p:spPr>
        <p:txBody>
          <a:bodyPr/>
          <a:lstStyle/>
          <a:p>
            <a:pPr algn="l"/>
            <a:r>
              <a:rPr lang="en-US" altLang="en-US" dirty="0"/>
              <a:t>Can a plaintiff defeat a motion for summary judgment and nevertheless have violated R11(b)(3) at the pleading stage?</a:t>
            </a:r>
          </a:p>
        </p:txBody>
      </p:sp>
    </p:spTree>
    <p:extLst>
      <p:ext uri="{BB962C8B-B14F-4D97-AF65-F5344CB8AC3E}">
        <p14:creationId xmlns:p14="http://schemas.microsoft.com/office/powerpoint/2010/main" val="37868880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61534"/>
          </a:xfrm>
        </p:spPr>
        <p:txBody>
          <a:bodyPr/>
          <a:lstStyle/>
          <a:p>
            <a:r>
              <a:rPr lang="en-US" dirty="0"/>
              <a:t>did the complaint in Twombly/Iqbal satisfy R 11(b)(3)?</a:t>
            </a:r>
            <a:br>
              <a:rPr lang="en-US" dirty="0"/>
            </a:br>
            <a:r>
              <a:rPr lang="en-US" dirty="0"/>
              <a:t/>
            </a:r>
            <a:br>
              <a:rPr lang="en-US" dirty="0"/>
            </a:br>
            <a:endParaRPr lang="en-US" dirty="0"/>
          </a:p>
        </p:txBody>
      </p:sp>
    </p:spTree>
    <p:extLst>
      <p:ext uri="{BB962C8B-B14F-4D97-AF65-F5344CB8AC3E}">
        <p14:creationId xmlns:p14="http://schemas.microsoft.com/office/powerpoint/2010/main" val="13100706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62291DD8-52E9-074C-9A82-3CB09B084714}"/>
              </a:ext>
            </a:extLst>
          </p:cNvPr>
          <p:cNvSpPr>
            <a:spLocks noGrp="1"/>
          </p:cNvSpPr>
          <p:nvPr>
            <p:ph type="title"/>
          </p:nvPr>
        </p:nvSpPr>
        <p:spPr>
          <a:xfrm>
            <a:off x="2057400" y="274638"/>
            <a:ext cx="8153400" cy="5897562"/>
          </a:xfrm>
        </p:spPr>
        <p:txBody>
          <a:bodyPr/>
          <a:lstStyle/>
          <a:p>
            <a:pPr eaLnBrk="1" hangingPunct="1"/>
            <a:r>
              <a:rPr lang="en-US" altLang="en-US"/>
              <a:t>(d) Inapplicability to Discovery. This rule does not apply to disclosures and discovery requests, responses, objections, and motions under Rules 26 through 37. </a:t>
            </a:r>
          </a:p>
        </p:txBody>
      </p:sp>
    </p:spTree>
    <p:extLst>
      <p:ext uri="{BB962C8B-B14F-4D97-AF65-F5344CB8AC3E}">
        <p14:creationId xmlns:p14="http://schemas.microsoft.com/office/powerpoint/2010/main" val="35536637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0BE527C1-876B-6341-807C-CA4226FBD15E}"/>
              </a:ext>
            </a:extLst>
          </p:cNvPr>
          <p:cNvSpPr>
            <a:spLocks noGrp="1"/>
          </p:cNvSpPr>
          <p:nvPr>
            <p:ph type="title"/>
          </p:nvPr>
        </p:nvSpPr>
        <p:spPr>
          <a:xfrm>
            <a:off x="2057400" y="274638"/>
            <a:ext cx="8153400" cy="6354762"/>
          </a:xfrm>
        </p:spPr>
        <p:txBody>
          <a:bodyPr/>
          <a:lstStyle/>
          <a:p>
            <a:pPr marL="342900" indent="-342900"/>
            <a:r>
              <a:rPr lang="en-US" altLang="en-US" sz="3600"/>
              <a:t>11(c)(2) Motion for Sanctions. A motion for sanctions must be made separately from any other motion and must describe the specific conduct that allegedly violates Rule 11(b). The motion must be served under Rule 5, but it must not be filed or be presented to the court if the challenged paper, claim, defense, contention, or denial is withdrawn or appropriately corrected within 21 days after service or within another time the court sets. </a:t>
            </a:r>
            <a:endParaRPr lang="en-US" altLang="en-US"/>
          </a:p>
        </p:txBody>
      </p:sp>
    </p:spTree>
    <p:extLst>
      <p:ext uri="{BB962C8B-B14F-4D97-AF65-F5344CB8AC3E}">
        <p14:creationId xmlns:p14="http://schemas.microsoft.com/office/powerpoint/2010/main" val="36218116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22213565-1085-6F47-A9A6-AADFE4FAB922}"/>
              </a:ext>
            </a:extLst>
          </p:cNvPr>
          <p:cNvSpPr>
            <a:spLocks noGrp="1"/>
          </p:cNvSpPr>
          <p:nvPr>
            <p:ph type="title"/>
          </p:nvPr>
        </p:nvSpPr>
        <p:spPr>
          <a:xfrm>
            <a:off x="1981200" y="274638"/>
            <a:ext cx="8229600" cy="6049962"/>
          </a:xfrm>
        </p:spPr>
        <p:txBody>
          <a:bodyPr>
            <a:normAutofit fontScale="90000"/>
          </a:bodyPr>
          <a:lstStyle/>
          <a:p>
            <a:pPr eaLnBrk="1" hangingPunct="1"/>
            <a:r>
              <a:rPr lang="en-US" altLang="en-US" sz="3600"/>
              <a:t/>
            </a:r>
            <a:br>
              <a:rPr lang="en-US" altLang="en-US" sz="3600"/>
            </a:br>
            <a:r>
              <a:rPr lang="en-US" altLang="en-US" sz="3600"/>
              <a:t>11(c)(1) In General. If, after notice and a reasonable opportunity to respond, the court determines that Rule 11(b) has been violated, the court may impose an appropriate sanction on any attorney, law firm, or party that violated the rule or is responsible for the violation. Absent exceptional circumstances, a law firm must be held jointly responsible for a violation committed by its partner, associate, or employee.</a:t>
            </a:r>
            <a:r>
              <a:rPr lang="en-US" altLang="en-US"/>
              <a:t/>
            </a:r>
            <a:br>
              <a:rPr lang="en-US" altLang="en-US"/>
            </a:br>
            <a:endParaRPr lang="en-US" altLang="en-US"/>
          </a:p>
        </p:txBody>
      </p:sp>
    </p:spTree>
    <p:extLst>
      <p:ext uri="{BB962C8B-B14F-4D97-AF65-F5344CB8AC3E}">
        <p14:creationId xmlns:p14="http://schemas.microsoft.com/office/powerpoint/2010/main" val="2774113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676400" y="0"/>
            <a:ext cx="8991600" cy="6858000"/>
          </a:xfrm>
        </p:spPr>
        <p:txBody>
          <a:bodyPr/>
          <a:lstStyle/>
          <a:p>
            <a:pPr algn="l" eaLnBrk="1" hangingPunct="1"/>
            <a:r>
              <a:rPr lang="en-US" altLang="en-US" sz="3200" b="1"/>
              <a:t>FRCP 7. Pleadings Allowed; Form of Motions and Other Papers</a:t>
            </a:r>
            <a:br>
              <a:rPr lang="en-US" altLang="en-US" sz="3200" b="1"/>
            </a:br>
            <a:r>
              <a:rPr lang="en-US" altLang="en-US" sz="3200" b="1"/>
              <a:t/>
            </a:r>
            <a:br>
              <a:rPr lang="en-US" altLang="en-US" sz="3200" b="1"/>
            </a:br>
            <a:r>
              <a:rPr lang="en-US" altLang="en-US" sz="3200"/>
              <a:t>(a) Pleadings. Only these pleadings are allowed:</a:t>
            </a:r>
            <a:br>
              <a:rPr lang="en-US" altLang="en-US" sz="3200"/>
            </a:br>
            <a:r>
              <a:rPr lang="en-US" altLang="en-US" sz="3200"/>
              <a:t>    (1) a complaint;</a:t>
            </a:r>
            <a:br>
              <a:rPr lang="en-US" altLang="en-US" sz="3200"/>
            </a:br>
            <a:r>
              <a:rPr lang="en-US" altLang="en-US" sz="3200"/>
              <a:t>    (2) an answer to a complaint;</a:t>
            </a:r>
            <a:br>
              <a:rPr lang="en-US" altLang="en-US" sz="3200"/>
            </a:br>
            <a:r>
              <a:rPr lang="en-US" altLang="en-US" sz="3200"/>
              <a:t>    (3) an answer to a counterclaim designated as a counterclaim;</a:t>
            </a:r>
            <a:br>
              <a:rPr lang="en-US" altLang="en-US" sz="3200"/>
            </a:br>
            <a:r>
              <a:rPr lang="en-US" altLang="en-US" sz="3200"/>
              <a:t>    (4) an answer to a crossclaim;</a:t>
            </a:r>
            <a:br>
              <a:rPr lang="en-US" altLang="en-US" sz="3200"/>
            </a:br>
            <a:r>
              <a:rPr lang="en-US" altLang="en-US" sz="3200"/>
              <a:t>    (5) a third-party complaint;</a:t>
            </a:r>
            <a:br>
              <a:rPr lang="en-US" altLang="en-US" sz="3200"/>
            </a:br>
            <a:r>
              <a:rPr lang="en-US" altLang="en-US" sz="3200"/>
              <a:t>    (6) an answer to a third-party complaint; and</a:t>
            </a:r>
            <a:br>
              <a:rPr lang="en-US" altLang="en-US" sz="3200"/>
            </a:br>
            <a:r>
              <a:rPr lang="en-US" altLang="en-US" sz="3200"/>
              <a:t>    (7) if the court orders one, a reply to an answer.</a:t>
            </a:r>
            <a:br>
              <a:rPr lang="en-US" altLang="en-US" sz="3200"/>
            </a:br>
            <a:endParaRPr lang="en-US" altLang="en-US" sz="3200"/>
          </a:p>
        </p:txBody>
      </p:sp>
    </p:spTree>
    <p:extLst>
      <p:ext uri="{BB962C8B-B14F-4D97-AF65-F5344CB8AC3E}">
        <p14:creationId xmlns:p14="http://schemas.microsoft.com/office/powerpoint/2010/main" val="30056315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0CBDAAA-1DEC-4441-8D3B-D04DB8A31690}"/>
              </a:ext>
            </a:extLst>
          </p:cNvPr>
          <p:cNvSpPr>
            <a:spLocks noGrp="1"/>
          </p:cNvSpPr>
          <p:nvPr>
            <p:ph type="title"/>
          </p:nvPr>
        </p:nvSpPr>
        <p:spPr>
          <a:xfrm>
            <a:off x="1752600" y="274638"/>
            <a:ext cx="8458200" cy="6430962"/>
          </a:xfrm>
        </p:spPr>
        <p:txBody>
          <a:bodyPr/>
          <a:lstStyle/>
          <a:p>
            <a:pPr eaLnBrk="1" hangingPunct="1"/>
            <a:r>
              <a:rPr lang="en-US" altLang="en-US"/>
              <a:t>Attorney relies in making a factual allegation upon a document fabricated by Client, but taken by Attorney to be genuine. Can Attorney be sanctioned under R. 11(b)(3)? Can Client be?</a:t>
            </a:r>
          </a:p>
        </p:txBody>
      </p:sp>
    </p:spTree>
    <p:extLst>
      <p:ext uri="{BB962C8B-B14F-4D97-AF65-F5344CB8AC3E}">
        <p14:creationId xmlns:p14="http://schemas.microsoft.com/office/powerpoint/2010/main" val="14168307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CD631BB5-58AE-BB49-BAA1-4659EAA8DECE}"/>
              </a:ext>
            </a:extLst>
          </p:cNvPr>
          <p:cNvSpPr>
            <a:spLocks noGrp="1"/>
          </p:cNvSpPr>
          <p:nvPr>
            <p:ph type="title"/>
          </p:nvPr>
        </p:nvSpPr>
        <p:spPr>
          <a:xfrm>
            <a:off x="1828800" y="274638"/>
            <a:ext cx="8382000" cy="6126162"/>
          </a:xfrm>
        </p:spPr>
        <p:txBody>
          <a:bodyPr/>
          <a:lstStyle/>
          <a:p>
            <a:pPr eaLnBrk="1" hangingPunct="1"/>
            <a:r>
              <a:rPr lang="en-US" altLang="en-US"/>
              <a:t>11(c)(5) Limitations on Monetary Sanctions. The court must not impose a monetary sanction:</a:t>
            </a:r>
            <a:br>
              <a:rPr lang="en-US" altLang="en-US"/>
            </a:br>
            <a:r>
              <a:rPr lang="en-US" altLang="en-US"/>
              <a:t/>
            </a:r>
            <a:br>
              <a:rPr lang="en-US" altLang="en-US"/>
            </a:br>
            <a:r>
              <a:rPr lang="en-US" altLang="en-US"/>
              <a:t>(A) against a represented party for violating Rule 11(b)(2)…</a:t>
            </a:r>
            <a:br>
              <a:rPr lang="en-US" altLang="en-US"/>
            </a:br>
            <a:endParaRPr lang="en-US" altLang="en-US"/>
          </a:p>
        </p:txBody>
      </p:sp>
    </p:spTree>
    <p:extLst>
      <p:ext uri="{BB962C8B-B14F-4D97-AF65-F5344CB8AC3E}">
        <p14:creationId xmlns:p14="http://schemas.microsoft.com/office/powerpoint/2010/main" val="20540258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81B250E-B128-6446-BCEC-B0110DB53D9D}"/>
              </a:ext>
            </a:extLst>
          </p:cNvPr>
          <p:cNvSpPr>
            <a:spLocks noGrp="1"/>
          </p:cNvSpPr>
          <p:nvPr>
            <p:ph type="title"/>
          </p:nvPr>
        </p:nvSpPr>
        <p:spPr>
          <a:xfrm>
            <a:off x="1828800" y="274638"/>
            <a:ext cx="8382000" cy="6049962"/>
          </a:xfrm>
        </p:spPr>
        <p:txBody>
          <a:bodyPr/>
          <a:lstStyle/>
          <a:p>
            <a:pPr eaLnBrk="1" hangingPunct="1"/>
            <a:r>
              <a:rPr lang="en-US" altLang="en-US"/>
              <a:t>Can a court apply R 11 sanctions sua sponte?</a:t>
            </a:r>
          </a:p>
        </p:txBody>
      </p:sp>
    </p:spTree>
    <p:extLst>
      <p:ext uri="{BB962C8B-B14F-4D97-AF65-F5344CB8AC3E}">
        <p14:creationId xmlns:p14="http://schemas.microsoft.com/office/powerpoint/2010/main" val="15097277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FAC627A8-CFF2-BB44-AFE8-50F9A5A0AC5A}"/>
              </a:ext>
            </a:extLst>
          </p:cNvPr>
          <p:cNvSpPr>
            <a:spLocks noGrp="1"/>
          </p:cNvSpPr>
          <p:nvPr>
            <p:ph type="title"/>
          </p:nvPr>
        </p:nvSpPr>
        <p:spPr>
          <a:xfrm>
            <a:off x="1981200" y="274638"/>
            <a:ext cx="8229600" cy="6354762"/>
          </a:xfrm>
        </p:spPr>
        <p:txBody>
          <a:bodyPr/>
          <a:lstStyle/>
          <a:p>
            <a:pPr eaLnBrk="1" hangingPunct="1"/>
            <a:r>
              <a:rPr lang="en-US" altLang="en-US"/>
              <a:t>11(c)(3) - On the Court’s Initiative. On its own, the court may order an attorney, law firm, or party to show cause why conduct specifically described in the order has not violated Rule 11(b).</a:t>
            </a:r>
          </a:p>
        </p:txBody>
      </p:sp>
    </p:spTree>
    <p:extLst>
      <p:ext uri="{BB962C8B-B14F-4D97-AF65-F5344CB8AC3E}">
        <p14:creationId xmlns:p14="http://schemas.microsoft.com/office/powerpoint/2010/main" val="3773921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03D826D3-A60A-D644-A29E-1CF835196072}"/>
              </a:ext>
            </a:extLst>
          </p:cNvPr>
          <p:cNvSpPr>
            <a:spLocks noGrp="1"/>
          </p:cNvSpPr>
          <p:nvPr>
            <p:ph type="title"/>
          </p:nvPr>
        </p:nvSpPr>
        <p:spPr>
          <a:xfrm>
            <a:off x="1981200" y="274638"/>
            <a:ext cx="8229600" cy="6202362"/>
          </a:xfrm>
        </p:spPr>
        <p:txBody>
          <a:bodyPr/>
          <a:lstStyle/>
          <a:p>
            <a:pPr eaLnBrk="1" hangingPunct="1"/>
            <a:r>
              <a:rPr lang="en-US" altLang="en-US" sz="4000"/>
              <a:t>R 11(c)(5) Limitations on Monetary Sanctions. The court must not impose a monetary sanction…</a:t>
            </a:r>
            <a:br>
              <a:rPr lang="en-US" altLang="en-US" sz="4000"/>
            </a:br>
            <a:r>
              <a:rPr lang="en-US" altLang="en-US" sz="4000"/>
              <a:t>(B) on its own, unless it issued the show-cause order under Rule 11(c)(3) before voluntary dismissal or settlement of the claims made by or against the party that is, or whose attorneys are, to be sanctioned.</a:t>
            </a:r>
            <a:r>
              <a:rPr lang="en-US" altLang="en-US"/>
              <a:t/>
            </a:r>
            <a:br>
              <a:rPr lang="en-US" altLang="en-US"/>
            </a:br>
            <a:endParaRPr lang="en-US" altLang="en-US"/>
          </a:p>
        </p:txBody>
      </p:sp>
    </p:spTree>
    <p:extLst>
      <p:ext uri="{BB962C8B-B14F-4D97-AF65-F5344CB8AC3E}">
        <p14:creationId xmlns:p14="http://schemas.microsoft.com/office/powerpoint/2010/main" val="18322216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33239D2-385B-D241-B356-1E2B98A366FF}"/>
              </a:ext>
            </a:extLst>
          </p:cNvPr>
          <p:cNvSpPr>
            <a:spLocks noGrp="1"/>
          </p:cNvSpPr>
          <p:nvPr>
            <p:ph type="title"/>
          </p:nvPr>
        </p:nvSpPr>
        <p:spPr>
          <a:xfrm>
            <a:off x="1828800" y="274638"/>
            <a:ext cx="8382000" cy="6049962"/>
          </a:xfrm>
        </p:spPr>
        <p:txBody>
          <a:bodyPr/>
          <a:lstStyle/>
          <a:p>
            <a:pPr eaLnBrk="1" hangingPunct="1"/>
            <a:r>
              <a:rPr lang="en-US" altLang="en-US" sz="3600"/>
              <a:t>11(c)(4) - A sanction imposed under this rule must be limited to what suffices to deter repetition of the conduct or comparable conduct by others similarly situated. The sanction may include nonmonetary directives; an order to pay a penalty into court; or, if imposed on motion and warranted for effective deterrence, an order directing payment to the movant of part or all of the reasonable attorney’s fees and other expenses directly resulting from the violation.</a:t>
            </a:r>
            <a:endParaRPr lang="en-US" altLang="en-US"/>
          </a:p>
        </p:txBody>
      </p:sp>
    </p:spTree>
    <p:extLst>
      <p:ext uri="{BB962C8B-B14F-4D97-AF65-F5344CB8AC3E}">
        <p14:creationId xmlns:p14="http://schemas.microsoft.com/office/powerpoint/2010/main" val="23525895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828800" y="274638"/>
            <a:ext cx="8382000" cy="6202362"/>
          </a:xfrm>
        </p:spPr>
        <p:txBody>
          <a:bodyPr/>
          <a:lstStyle/>
          <a:p>
            <a:r>
              <a:rPr lang="en-US" altLang="en-US"/>
              <a:t>Can a motion for Rule 11 sanctions be grounds for Rule 11 sanctions?</a:t>
            </a:r>
          </a:p>
        </p:txBody>
      </p:sp>
    </p:spTree>
    <p:extLst>
      <p:ext uri="{BB962C8B-B14F-4D97-AF65-F5344CB8AC3E}">
        <p14:creationId xmlns:p14="http://schemas.microsoft.com/office/powerpoint/2010/main" val="24679978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FF87D402-70DD-5649-B76A-48AA5598F2E3}"/>
              </a:ext>
            </a:extLst>
          </p:cNvPr>
          <p:cNvSpPr>
            <a:spLocks noGrp="1"/>
          </p:cNvSpPr>
          <p:nvPr>
            <p:ph type="title"/>
          </p:nvPr>
        </p:nvSpPr>
        <p:spPr/>
        <p:txBody>
          <a:bodyPr/>
          <a:lstStyle/>
          <a:p>
            <a:pPr eaLnBrk="1" hangingPunct="1"/>
            <a:r>
              <a:rPr lang="en-US" altLang="en-US"/>
              <a:t>alternative pleading</a:t>
            </a:r>
          </a:p>
        </p:txBody>
      </p:sp>
    </p:spTree>
    <p:extLst>
      <p:ext uri="{BB962C8B-B14F-4D97-AF65-F5344CB8AC3E}">
        <p14:creationId xmlns:p14="http://schemas.microsoft.com/office/powerpoint/2010/main" val="20764969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DFF1CCD7-AEC3-EA4D-8637-1B6C1897BE1C}"/>
              </a:ext>
            </a:extLst>
          </p:cNvPr>
          <p:cNvSpPr>
            <a:spLocks noGrp="1"/>
          </p:cNvSpPr>
          <p:nvPr>
            <p:ph type="title"/>
          </p:nvPr>
        </p:nvSpPr>
        <p:spPr>
          <a:xfrm>
            <a:off x="1981200" y="274638"/>
            <a:ext cx="8229600" cy="6202362"/>
          </a:xfrm>
        </p:spPr>
        <p:txBody>
          <a:bodyPr>
            <a:normAutofit fontScale="90000"/>
          </a:bodyPr>
          <a:lstStyle/>
          <a:p>
            <a:pPr eaLnBrk="1" hangingPunct="1"/>
            <a:r>
              <a:rPr lang="en-US" altLang="en-US"/>
              <a:t/>
            </a:r>
            <a:br>
              <a:rPr lang="en-US" altLang="en-US"/>
            </a:br>
            <a:r>
              <a:rPr lang="en-US" altLang="en-US"/>
              <a:t>R 8(d)(2)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a:t>
            </a:r>
            <a:br>
              <a:rPr lang="en-US" altLang="en-US"/>
            </a:br>
            <a:endParaRPr lang="en-US" altLang="en-US"/>
          </a:p>
        </p:txBody>
      </p:sp>
    </p:spTree>
    <p:extLst>
      <p:ext uri="{BB962C8B-B14F-4D97-AF65-F5344CB8AC3E}">
        <p14:creationId xmlns:p14="http://schemas.microsoft.com/office/powerpoint/2010/main" val="38732402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22426011-891C-BD4D-AD32-10A5C5A9AF6F}"/>
              </a:ext>
            </a:extLst>
          </p:cNvPr>
          <p:cNvSpPr>
            <a:spLocks noGrp="1"/>
          </p:cNvSpPr>
          <p:nvPr>
            <p:ph type="title"/>
          </p:nvPr>
        </p:nvSpPr>
        <p:spPr>
          <a:xfrm>
            <a:off x="1905000" y="274638"/>
            <a:ext cx="8305800" cy="6049962"/>
          </a:xfrm>
        </p:spPr>
        <p:txBody>
          <a:bodyPr/>
          <a:lstStyle/>
          <a:p>
            <a:pPr eaLnBrk="1" hangingPunct="1"/>
            <a:r>
              <a:rPr lang="en-US" altLang="en-US"/>
              <a:t>P sues D alleging that D borrowed P’s vase and returned it cracked.</a:t>
            </a:r>
            <a:br>
              <a:rPr lang="en-US" altLang="en-US"/>
            </a:br>
            <a:r>
              <a:rPr lang="en-US" altLang="en-US"/>
              <a:t>D answers alleging that D never borrowed vase, that vase was cracked when D borrowed it, and that D returned vase uncracked.</a:t>
            </a:r>
            <a:br>
              <a:rPr lang="en-US" altLang="en-US"/>
            </a:br>
            <a:r>
              <a:rPr lang="en-US" altLang="en-US"/>
              <a:t>OK?</a:t>
            </a:r>
          </a:p>
        </p:txBody>
      </p:sp>
    </p:spTree>
    <p:extLst>
      <p:ext uri="{BB962C8B-B14F-4D97-AF65-F5344CB8AC3E}">
        <p14:creationId xmlns:p14="http://schemas.microsoft.com/office/powerpoint/2010/main" val="159981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895600" y="1063626"/>
            <a:ext cx="6286500" cy="4537075"/>
          </a:xfrm>
        </p:spPr>
        <p:txBody>
          <a:bodyPr/>
          <a:lstStyle/>
          <a:p>
            <a:pPr eaLnBrk="1" hangingPunct="1"/>
            <a:r>
              <a:rPr lang="en-US" altLang="en-US"/>
              <a:t/>
            </a:r>
            <a:br>
              <a:rPr lang="en-US" altLang="en-US"/>
            </a:br>
            <a:r>
              <a:rPr lang="en-US" altLang="en-US"/>
              <a:t>answers</a:t>
            </a:r>
          </a:p>
        </p:txBody>
      </p:sp>
    </p:spTree>
    <p:extLst>
      <p:ext uri="{BB962C8B-B14F-4D97-AF65-F5344CB8AC3E}">
        <p14:creationId xmlns:p14="http://schemas.microsoft.com/office/powerpoint/2010/main" val="34874910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BB387893-6F6E-5942-94A0-072794A8A32F}"/>
              </a:ext>
            </a:extLst>
          </p:cNvPr>
          <p:cNvSpPr>
            <a:spLocks noGrp="1"/>
          </p:cNvSpPr>
          <p:nvPr>
            <p:ph type="title"/>
          </p:nvPr>
        </p:nvSpPr>
        <p:spPr>
          <a:xfrm>
            <a:off x="1905000" y="274638"/>
            <a:ext cx="8305800" cy="6278562"/>
          </a:xfrm>
        </p:spPr>
        <p:txBody>
          <a:bodyPr/>
          <a:lstStyle/>
          <a:p>
            <a:pPr eaLnBrk="1" hangingPunct="1"/>
            <a:r>
              <a:rPr lang="en-US" altLang="en-US"/>
              <a:t>(3) Inconsistent Claims or Defenses. A party may state as many separate claims or defenses as it has, regardless of consistency.</a:t>
            </a:r>
          </a:p>
        </p:txBody>
      </p:sp>
    </p:spTree>
    <p:extLst>
      <p:ext uri="{BB962C8B-B14F-4D97-AF65-F5344CB8AC3E}">
        <p14:creationId xmlns:p14="http://schemas.microsoft.com/office/powerpoint/2010/main" val="16949843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827" y="365125"/>
            <a:ext cx="10714973" cy="6198513"/>
          </a:xfrm>
        </p:spPr>
        <p:txBody>
          <a:bodyPr>
            <a:noAutofit/>
          </a:bodyPr>
          <a:lstStyle/>
          <a:p>
            <a:r>
              <a:rPr lang="en-US" sz="3200" b="1" dirty="0"/>
              <a:t>Short Essay Question [16 points]</a:t>
            </a:r>
            <a:r>
              <a:rPr lang="en-US" sz="3200" dirty="0"/>
              <a:t/>
            </a:r>
            <a:br>
              <a:rPr lang="en-US" sz="3200" dirty="0"/>
            </a:br>
            <a:r>
              <a:rPr lang="en-US" sz="3200" dirty="0"/>
              <a:t>P1 (an American subject domiciled in New York) and P2 (a French subject domiciled in France) together wish to sue D (a French subject admitted for permanent residency in the United States and domiciled in Massachusetts) in the Federal District Court for the Northern District of California under French negligence law for a car accident that occurred in France. </a:t>
            </a:r>
            <a:br>
              <a:rPr lang="en-US" sz="3200" dirty="0"/>
            </a:br>
            <a:r>
              <a:rPr lang="en-US" sz="3200" dirty="0"/>
              <a:t>Briefly describe why there is currently no subject matter jurisdiction, no personal jurisdiction, and no venue for their action. (8 points) </a:t>
            </a:r>
            <a:br>
              <a:rPr lang="en-US" sz="3200" dirty="0"/>
            </a:br>
            <a:r>
              <a:rPr lang="en-US" sz="3200" dirty="0"/>
              <a:t>Briefly: Could Congress remove these subject matter, personal jurisdiction, and venue impediments such that the action could be brought in the Federal District Court for the Northern District of California and why or why not? (8 points)</a:t>
            </a:r>
            <a:br>
              <a:rPr lang="en-US" sz="3200" dirty="0"/>
            </a:br>
            <a:endParaRPr lang="en-US" sz="3200" dirty="0"/>
          </a:p>
        </p:txBody>
      </p:sp>
    </p:spTree>
    <p:extLst>
      <p:ext uri="{BB962C8B-B14F-4D97-AF65-F5344CB8AC3E}">
        <p14:creationId xmlns:p14="http://schemas.microsoft.com/office/powerpoint/2010/main" val="11011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274638"/>
            <a:ext cx="8153400" cy="6354762"/>
          </a:xfrm>
        </p:spPr>
        <p:txBody>
          <a:bodyPr/>
          <a:lstStyle/>
          <a:p>
            <a:r>
              <a:rPr lang="en-US" altLang="en-US"/>
              <a:t>preanswer motions</a:t>
            </a:r>
          </a:p>
        </p:txBody>
      </p:sp>
    </p:spTree>
    <p:extLst>
      <p:ext uri="{BB962C8B-B14F-4D97-AF65-F5344CB8AC3E}">
        <p14:creationId xmlns:p14="http://schemas.microsoft.com/office/powerpoint/2010/main" val="2145589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524000" y="762000"/>
            <a:ext cx="8001000" cy="5238750"/>
          </a:xfrm>
        </p:spPr>
        <p:txBody>
          <a:bodyPr>
            <a:normAutofit fontScale="90000"/>
          </a:bodyPr>
          <a:lstStyle/>
          <a:p>
            <a:pPr algn="l" eaLnBrk="1" hangingPunct="1"/>
            <a:r>
              <a:rPr lang="en-US" altLang="en-US" sz="3200"/>
              <a:t>FRCP 12(b) How to Present Defenses.  Every defense to a claim for relief in any pleading must be asserted in the responsive pleading if one is required. But a party may assert the following defenses by motion:</a:t>
            </a:r>
            <a:br>
              <a:rPr lang="en-US" altLang="en-US" sz="3200"/>
            </a:br>
            <a:r>
              <a:rPr lang="en-US" altLang="en-US" sz="3200"/>
              <a:t>    (1) lack of subject-matter jurisdiction;</a:t>
            </a:r>
            <a:br>
              <a:rPr lang="en-US" altLang="en-US" sz="3200"/>
            </a:br>
            <a:r>
              <a:rPr lang="en-US" altLang="en-US" sz="3200"/>
              <a:t>    (2) lack of personal jurisdiction;</a:t>
            </a:r>
            <a:br>
              <a:rPr lang="en-US" altLang="en-US" sz="3200"/>
            </a:br>
            <a:r>
              <a:rPr lang="en-US" altLang="en-US" sz="3200"/>
              <a:t>    (3) improper venue;</a:t>
            </a:r>
            <a:br>
              <a:rPr lang="en-US" altLang="en-US" sz="3200"/>
            </a:br>
            <a:r>
              <a:rPr lang="en-US" altLang="en-US" sz="3200"/>
              <a:t>    (4) insufficient process;</a:t>
            </a:r>
            <a:br>
              <a:rPr lang="en-US" altLang="en-US" sz="3200"/>
            </a:br>
            <a:r>
              <a:rPr lang="en-US" altLang="en-US" sz="3200"/>
              <a:t>    (5) insufficient service of process;</a:t>
            </a:r>
            <a:br>
              <a:rPr lang="en-US" altLang="en-US" sz="3200"/>
            </a:br>
            <a:r>
              <a:rPr lang="en-US" altLang="en-US" sz="3200"/>
              <a:t>    (6) failure to state a claim upon which relief can be granted; and</a:t>
            </a:r>
            <a:br>
              <a:rPr lang="en-US" altLang="en-US" sz="3200"/>
            </a:br>
            <a:r>
              <a:rPr lang="en-US" altLang="en-US" sz="3200"/>
              <a:t>    (7) failure to join a party under Rule 19.</a:t>
            </a:r>
          </a:p>
        </p:txBody>
      </p:sp>
    </p:spTree>
    <p:extLst>
      <p:ext uri="{BB962C8B-B14F-4D97-AF65-F5344CB8AC3E}">
        <p14:creationId xmlns:p14="http://schemas.microsoft.com/office/powerpoint/2010/main" val="451859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133600" y="274638"/>
            <a:ext cx="8077200" cy="6202362"/>
          </a:xfrm>
        </p:spPr>
        <p:txBody>
          <a:bodyPr/>
          <a:lstStyle/>
          <a:p>
            <a:r>
              <a:rPr lang="en-US" altLang="en-US"/>
              <a:t>timing</a:t>
            </a:r>
          </a:p>
        </p:txBody>
      </p:sp>
    </p:spTree>
    <p:extLst>
      <p:ext uri="{BB962C8B-B14F-4D97-AF65-F5344CB8AC3E}">
        <p14:creationId xmlns:p14="http://schemas.microsoft.com/office/powerpoint/2010/main" val="4215389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1861</TotalTime>
  <Words>1042</Words>
  <Application>Microsoft Office PowerPoint</Application>
  <PresentationFormat>Widescreen</PresentationFormat>
  <Paragraphs>58</Paragraphs>
  <Slides>61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Calibri Light</vt:lpstr>
      <vt:lpstr>Office Theme</vt:lpstr>
      <vt:lpstr>Mon., Oct. 21</vt:lpstr>
      <vt:lpstr>responding to a complaint…</vt:lpstr>
      <vt:lpstr>default</vt:lpstr>
      <vt:lpstr>pleadings</vt:lpstr>
      <vt:lpstr>FRCP 7. Pleadings Allowed; Form of Motions and Other Papers  (a) Pleadings. Only these pleadings are allowed:     (1) a complaint;     (2) an answer to a complaint;     (3) an answer to a counterclaim designated as a counterclaim;     (4) an answer to a crossclaim;     (5) a third-party complaint;     (6) an answer to a third-party complaint; and     (7) if the court orders one, a reply to an answer. </vt:lpstr>
      <vt:lpstr> answers</vt:lpstr>
      <vt:lpstr>preanswer motions</vt:lpstr>
      <vt:lpstr>FRCP 12(b) How to Present Defenses.  Every defense to a claim for relief in any pleading must be asserted in the responsive pleading if one is required. But a party may assert the following defenses by motion:     (1) lack of subject-matter jurisdiction;     (2) lack of personal jurisdiction;     (3) improper venue;     (4) insufficient process;     (5) insufficient service of process;     (6) failure to state a claim upon which relief can be granted; and     (7) failure to join a party under Rule 19.</vt:lpstr>
      <vt:lpstr>timing</vt:lpstr>
      <vt:lpstr>FRCP 12(a) Time to Serve a Responsive Pleading.     (1) In General. Unless another time is specified by this rule or a federal statute, the time for serving a responsive pleading is as follows:         (A) A defendant must serve an answer:             (i) within 21 days after being served with the summons and complaint; or             (ii) if it has timely waived service under Rule 4(d), within 60 days after the request for a waiver was sent . . .         (B) A party must serve an answer to a counterclaim or crossclaim within 21 days after being served with the pleading that states the counterclaim or crossclaim.         (C) A party must serve a reply to an answer within 21 days after being served with an order to reply, unless the order specifies a different time. </vt:lpstr>
      <vt:lpstr>   12(a)(4) Effect of a Motion.  Unless the court sets a different time, serving a motion under this rule alters these periods as follows:         (A) if the court denies the motion or postpones its disposition until trial, the responsive pleading must be served within 14 days after notice of the court’s action; or         (B) if the court grants a motion for a more definite statement, the responsive pleading must be served within 14 days after the more definite statement is served. </vt:lpstr>
      <vt:lpstr>waiver of defenses</vt:lpstr>
      <vt:lpstr>SMJ – can bring up at any time</vt:lpstr>
      <vt:lpstr>failure to state claim, failure to join necessary party:  if you bring up in a pre-answer motion under R 12, you can’t bring it up in a second pre-answer motion (unless it was not available to you at the time)  but you can bring it up in your answer or later </vt:lpstr>
      <vt:lpstr>pj, venue, process, service  If you submit a pre-answer motion under R 12, it must be in it – it cannot be brought up in a second pre-answer motion (unless it was not available to you at the time)   If your first response is instead an answer it must be in it (unless you can add it through an amendment “as a matter of course”)</vt:lpstr>
      <vt:lpstr>answers</vt:lpstr>
      <vt:lpstr>defenses in an answer  1) PJ, SMJ, venue, service, process 2) failure to state a claim 3) negative defenses 4) affirmative defenses</vt:lpstr>
      <vt:lpstr>FRCP 8(b) Defenses; Admissions and Denials.     (1) In General. In responding to a pleading, a party must:         (A) state in short and plain terms its defenses to each claim asserted against it; and         (B) admit or deny the allegations asserted against it by an opposing party. </vt:lpstr>
      <vt:lpstr>FRCP 8(c) Affirmative Defenses.     (1) In General. In responding to a pleading, a party must affirmatively state any avoidance or affirmative defense, including:         • accord and satisfaction;         • arbitration and award;         • assumption of risk;         • contributory negligence;         • discharge in bankruptcy;         • duress;         • estoppel;         • failure of consideration;         • fraud;         • illegality;         • injury by fellow servant;         • laches;         • license;         • payment;         • release;         • res judicata;         • statute of frauds;         • statute of limitations; and         • waiver. </vt:lpstr>
      <vt:lpstr>   8(c)(2) Mistaken Designation. If a party mistakenly designates a defense as a counterclaim, or a counterclaim as a defense, the court must, if justice requires, treat the pleading as though it were correctly designated, and may impose terms for doing so. </vt:lpstr>
      <vt:lpstr>PowerPoint Presentation</vt:lpstr>
      <vt:lpstr>PowerPoint Presentation</vt:lpstr>
      <vt:lpstr>PowerPoint Presentation</vt:lpstr>
      <vt:lpstr>Rule 11. Signing Pleadings, Motions, and Other Papers; Representations to the Court; Sanctions   </vt:lpstr>
      <vt:lpstr>what is a frivolous action?</vt:lpstr>
      <vt:lpstr>an action that loses?</vt:lpstr>
      <vt:lpstr>are frivolous cases a problem?</vt:lpstr>
      <vt:lpstr>why bring a frivolous action?</vt:lpstr>
      <vt:lpstr>(a) Signature. Every pleading, written motion, and other paper must be signed by at least one attorney of record in the attorney’s name — or by a party personally if the party is unrepresented. The paper must state the signer’s address, e-mail address, and telephone number. Unless a rule or statute specifically states otherwise, a pleading need not be verified or accompanied by an affidavit. The court must strike an unsigned paper unless the omission is promptly corrected after being called to the attorney’s or party’s attention. </vt:lpstr>
      <vt:lpstr>(b) Representations to the Court. By presenting to the court a pleading, written motion, or other paper — whether by signing, filing, submitting, or later advocating it — an attorney or unrepresented party certifies that to the best of the person’s knowledge, information, and belief, formed after an inquiry reasonable under the circumstances:</vt:lpstr>
      <vt:lpstr>Attorney has a good faith belief that the factual allegation has evidentiary support. Is R 11 satisfied?</vt:lpstr>
      <vt:lpstr>objective standard</vt:lpstr>
      <vt:lpstr>When Attorney signed the complaint it was true that, to the best of her knowledge, information, and belief, formed after an inquiry reasonable under the circumstances the standards in R 11 (b) were satisfied.  Is she safe?</vt:lpstr>
      <vt:lpstr>continuing duty</vt:lpstr>
      <vt:lpstr>(1) it is not being presented for any improper purpose, such as to harass, cause unnecessary delay, or needlessly increase the cost of litigation; </vt:lpstr>
      <vt:lpstr>Attorney has a non-frivolous motion to dismiss for lack of personal jurisdiction. She and her client are happy litigating in the court but believes that a successful motion to dismiss would help wear down her opponent.</vt:lpstr>
      <vt:lpstr>(2) the claims, defenses, and other legal contentions are warranted by existing law or by a nonfrivolous argument for extending, modifying, or reversing existing law or for establishing new law; </vt:lpstr>
      <vt:lpstr>If legal contentions must be warranted by existing law, should the attorneys who argued for the plaintiffs in Brown v. Board of Education have been be sanctioned under R. 11?</vt:lpstr>
      <vt:lpstr>Can you always satisfy R. 11(b)(2) simply by saying:  “We would like the law to be extended to allow our action”? </vt:lpstr>
      <vt:lpstr>Attorney has a non-frivolous arguments for legal contention X, but she has never mentioned it. Can she be sanctioned under R 11(b)(2)? </vt:lpstr>
      <vt:lpstr>(3) the factual contentions have evidentiary support or, if specifically so identified, will likely have evidentiary support after a reasonable opportunity for further investigation or discovery; and  (4) the denials of factual contentions are warranted on the evidence or, if specifically so identified, are reasonably based on belief or a lack of information. </vt:lpstr>
      <vt:lpstr>Can you always satisfy R. 11(b)(3) by saying - “The following allegation is likely to have evidentiary support after a reasonable opportunity for further investigation or discovery”?   </vt:lpstr>
      <vt:lpstr>Does the evidentiary support have to be admissible at trial?</vt:lpstr>
      <vt:lpstr>Can a plaintiff lose at summary judgment and nevertheless have satisfied R11(b)(3) at the pleading stage?</vt:lpstr>
      <vt:lpstr>Can a plaintiff defeat a motion for summary judgment and nevertheless have violated R11(b)(3) at the pleading stage?</vt:lpstr>
      <vt:lpstr>did the complaint in Twombly/Iqbal satisfy R 11(b)(3)?  </vt:lpstr>
      <vt:lpstr>(d) Inapplicability to Discovery. This rule does not apply to disclosures and discovery requests, responses, objections, and motions under Rules 26 through 37. </vt:lpstr>
      <vt:lpstr>11(c)(2) Motion for Sanctions. A motion for sanctions must be made separately from any other motion and must describe the specific conduct that allegedly violates Rule 11(b). The motion must be served under Rule 5, but it must not be filed or be presented to the court if the challenged paper, claim, defense, contention, or denial is withdrawn or appropriately corrected within 21 days after service or within another time the court sets. </vt:lpstr>
      <vt:lpstr> 11(c)(1) In General. If, after notice and a reasonable opportunity to respond, the court determines that Rule 11(b) has been violated, the court may impose an appropriate sanction on any attorney, law firm, or party that violated the rule or is responsible for the violation. Absent exceptional circumstances, a law firm must be held jointly responsible for a violation committed by its partner, associate, or employee. </vt:lpstr>
      <vt:lpstr>Attorney relies in making a factual allegation upon a document fabricated by Client, but taken by Attorney to be genuine. Can Attorney be sanctioned under R. 11(b)(3)? Can Client be?</vt:lpstr>
      <vt:lpstr>11(c)(5) Limitations on Monetary Sanctions. The court must not impose a monetary sanction:  (A) against a represented party for violating Rule 11(b)(2)… </vt:lpstr>
      <vt:lpstr>Can a court apply R 11 sanctions sua sponte?</vt:lpstr>
      <vt:lpstr>11(c)(3) - On the Court’s Initiative. On its own, the court may order an attorney, law firm, or party to show cause why conduct specifically described in the order has not violated Rule 11(b).</vt:lpstr>
      <vt:lpstr>R 11(c)(5) Limitations on Monetary Sanctions. The court must not impose a monetary sanction… (B) on its own, unless it issued the show-cause order under Rule 11(c)(3) before voluntary dismissal or settlement of the claims made by or against the party that is, or whose attorneys are, to be sanctioned. </vt:lpstr>
      <vt:lpstr>11(c)(4) - A sanction imposed under this rule must be limited to what suffices to deter repetition of the conduct or comparable conduct by others similarly situated. The sanction may include nonmonetary directives; an order to pay a penalty into court; or, if imposed on motion and warranted for effective deterrence, an order directing payment to the movant of part or all of the reasonable attorney’s fees and other expenses directly resulting from the violation.</vt:lpstr>
      <vt:lpstr>Can a motion for Rule 11 sanctions be grounds for Rule 11 sanctions?</vt:lpstr>
      <vt:lpstr>alternative pleading</vt:lpstr>
      <vt:lpstr> R 8(d)(2) Alternative Statements of a Claim or Defense. A party may set out two or more statements of a claim or defense alternatively or hypothetically, either in a single count or defense or in separate ones. If a party makes alternative statements, the pleading is sufficient if any one of them is sufficient. </vt:lpstr>
      <vt:lpstr>P sues D alleging that D borrowed P’s vase and returned it cracked. D answers alleging that D never borrowed vase, that vase was cracked when D borrowed it, and that D returned vase uncracked. OK?</vt:lpstr>
      <vt:lpstr>(3) Inconsistent Claims or Defenses. A party may state as many separate claims or defenses as it has, regardless of consistency.</vt:lpstr>
      <vt:lpstr>Short Essay Question [16 points] P1 (an American subject domiciled in New York) and P2 (a French subject domiciled in France) together wish to sue D (a French subject admitted for permanent residency in the United States and domiciled in Massachusetts) in the Federal District Court for the Northern District of California under French negligence law for a car accident that occurred in France.  Briefly describe why there is currently no subject matter jurisdiction, no personal jurisdiction, and no venue for their action. (8 points)  Briefly: Could Congress remove these subject matter, personal jurisdiction, and venue impediments such that the action could be brought in the Federal District Court for the Northern District of California and why or why not? (8 points)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475</cp:revision>
  <cp:lastPrinted>2019-10-21T10:30:46Z</cp:lastPrinted>
  <dcterms:created xsi:type="dcterms:W3CDTF">2017-09-12T14:18:22Z</dcterms:created>
  <dcterms:modified xsi:type="dcterms:W3CDTF">2019-10-21T12:17:28Z</dcterms:modified>
</cp:coreProperties>
</file>