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handoutMasterIdLst>
    <p:handoutMasterId r:id="rId66"/>
  </p:handoutMasterIdLst>
  <p:sldIdLst>
    <p:sldId id="257" r:id="rId2"/>
    <p:sldId id="652" r:id="rId3"/>
    <p:sldId id="734" r:id="rId4"/>
    <p:sldId id="672" r:id="rId5"/>
    <p:sldId id="820" r:id="rId6"/>
    <p:sldId id="821" r:id="rId7"/>
    <p:sldId id="822" r:id="rId8"/>
    <p:sldId id="742" r:id="rId9"/>
    <p:sldId id="743" r:id="rId10"/>
    <p:sldId id="746" r:id="rId11"/>
    <p:sldId id="722" r:id="rId12"/>
    <p:sldId id="723" r:id="rId13"/>
    <p:sldId id="818" r:id="rId14"/>
    <p:sldId id="819" r:id="rId15"/>
    <p:sldId id="840" r:id="rId16"/>
    <p:sldId id="758" r:id="rId17"/>
    <p:sldId id="794" r:id="rId18"/>
    <p:sldId id="762" r:id="rId19"/>
    <p:sldId id="761" r:id="rId20"/>
    <p:sldId id="763" r:id="rId21"/>
    <p:sldId id="764" r:id="rId22"/>
    <p:sldId id="765" r:id="rId23"/>
    <p:sldId id="766" r:id="rId24"/>
    <p:sldId id="768" r:id="rId25"/>
    <p:sldId id="824" r:id="rId26"/>
    <p:sldId id="771" r:id="rId27"/>
    <p:sldId id="769" r:id="rId28"/>
    <p:sldId id="770" r:id="rId29"/>
    <p:sldId id="825" r:id="rId30"/>
    <p:sldId id="775" r:id="rId31"/>
    <p:sldId id="776" r:id="rId32"/>
    <p:sldId id="777" r:id="rId33"/>
    <p:sldId id="779" r:id="rId34"/>
    <p:sldId id="781" r:id="rId35"/>
    <p:sldId id="782" r:id="rId36"/>
    <p:sldId id="783" r:id="rId37"/>
    <p:sldId id="812" r:id="rId38"/>
    <p:sldId id="795" r:id="rId39"/>
    <p:sldId id="796" r:id="rId40"/>
    <p:sldId id="797" r:id="rId41"/>
    <p:sldId id="811" r:id="rId42"/>
    <p:sldId id="813" r:id="rId43"/>
    <p:sldId id="838" r:id="rId44"/>
    <p:sldId id="918" r:id="rId45"/>
    <p:sldId id="919" r:id="rId46"/>
    <p:sldId id="920" r:id="rId47"/>
    <p:sldId id="921" r:id="rId48"/>
    <p:sldId id="922" r:id="rId49"/>
    <p:sldId id="923" r:id="rId50"/>
    <p:sldId id="924" r:id="rId51"/>
    <p:sldId id="925" r:id="rId52"/>
    <p:sldId id="926" r:id="rId53"/>
    <p:sldId id="927" r:id="rId54"/>
    <p:sldId id="928" r:id="rId55"/>
    <p:sldId id="914" r:id="rId56"/>
    <p:sldId id="903" r:id="rId57"/>
    <p:sldId id="904" r:id="rId58"/>
    <p:sldId id="905" r:id="rId59"/>
    <p:sldId id="906" r:id="rId60"/>
    <p:sldId id="907" r:id="rId61"/>
    <p:sldId id="908" r:id="rId62"/>
    <p:sldId id="909" r:id="rId63"/>
    <p:sldId id="910" r:id="rId6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51" autoAdjust="0"/>
    <p:restoredTop sz="94660"/>
  </p:normalViewPr>
  <p:slideViewPr>
    <p:cSldViewPr snapToGrid="0">
      <p:cViewPr varScale="1">
        <p:scale>
          <a:sx n="112" d="100"/>
          <a:sy n="112" d="100"/>
        </p:scale>
        <p:origin x="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10/7/19</a:t>
            </a:fld>
            <a:endParaRPr lang="en-US"/>
          </a:p>
        </p:txBody>
      </p:sp>
      <p:sp>
        <p:nvSpPr>
          <p:cNvPr id="4" name="Footer Placeholder 3"/>
          <p:cNvSpPr>
            <a:spLocks noGrp="1"/>
          </p:cNvSpPr>
          <p:nvPr>
            <p:ph type="ftr" sz="quarter" idx="2"/>
          </p:nvPr>
        </p:nvSpPr>
        <p:spPr>
          <a:xfrm>
            <a:off x="0" y="8829971"/>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1"/>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0" y="4"/>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10/7/19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9"/>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9"/>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0" y="8829679"/>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10/7/19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Oct. 8</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805160" cy="6100568"/>
          </a:xfrm>
        </p:spPr>
        <p:txBody>
          <a:bodyPr/>
          <a:lstStyle/>
          <a:p>
            <a:r>
              <a:rPr lang="en-US" dirty="0"/>
              <a:t>for example….</a:t>
            </a:r>
            <a:br>
              <a:rPr lang="en-US" dirty="0"/>
            </a:br>
            <a:br>
              <a:rPr lang="en-US" dirty="0"/>
            </a:br>
            <a:r>
              <a:rPr lang="en-US" dirty="0"/>
              <a:t>assume that under the relevant law there is no strict liability for product defects, only negligence liability</a:t>
            </a:r>
            <a:br>
              <a:rPr lang="en-US" dirty="0"/>
            </a:br>
            <a:br>
              <a:rPr lang="en-US" dirty="0"/>
            </a:br>
            <a:r>
              <a:rPr lang="en-US" dirty="0"/>
              <a:t>P alleges that D manufactured the product “improperly”</a:t>
            </a:r>
          </a:p>
        </p:txBody>
      </p:sp>
    </p:spTree>
    <p:extLst>
      <p:ext uri="{BB962C8B-B14F-4D97-AF65-F5344CB8AC3E}">
        <p14:creationId xmlns:p14="http://schemas.microsoft.com/office/powerpoint/2010/main" val="1797855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898" y="365125"/>
            <a:ext cx="10486901" cy="5786293"/>
          </a:xfrm>
        </p:spPr>
        <p:txBody>
          <a:bodyPr/>
          <a:lstStyle/>
          <a:p>
            <a:pPr algn="ctr"/>
            <a:r>
              <a:rPr lang="en-US" dirty="0"/>
              <a:t>this is addressed by </a:t>
            </a:r>
            <a:br>
              <a:rPr lang="en-US" dirty="0"/>
            </a:br>
            <a:br>
              <a:rPr lang="en-US" dirty="0"/>
            </a:br>
            <a:r>
              <a:rPr lang="en-US" dirty="0"/>
              <a:t>Conley v. Gibson, 355 U.S. 41 (1957)</a:t>
            </a:r>
          </a:p>
        </p:txBody>
      </p:sp>
    </p:spTree>
    <p:extLst>
      <p:ext uri="{BB962C8B-B14F-4D97-AF65-F5344CB8AC3E}">
        <p14:creationId xmlns:p14="http://schemas.microsoft.com/office/powerpoint/2010/main" val="1637422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79576" y="1131888"/>
            <a:ext cx="8359775" cy="4686300"/>
          </a:xfrm>
        </p:spPr>
        <p:txBody>
          <a:bodyPr>
            <a:normAutofit fontScale="90000"/>
          </a:bodyPr>
          <a:lstStyle/>
          <a:p>
            <a:pPr eaLnBrk="1" hangingPunct="1"/>
            <a:r>
              <a:rPr lang="en-US" altLang="en-US"/>
              <a:t>Conley v. Gibson</a:t>
            </a:r>
            <a:br>
              <a:rPr lang="en-US" altLang="en-US"/>
            </a:br>
            <a:br>
              <a:rPr lang="en-US" altLang="en-US"/>
            </a:br>
            <a:r>
              <a:rPr lang="en-US" altLang="en-US"/>
              <a:t>“complaint should not be dismissed for failure to state a claim unless it appears beyond doubt that the plaintiff can prove no set of facts in support of his claim which would entitle him to relief”</a:t>
            </a:r>
            <a:br>
              <a:rPr lang="en-US" altLang="en-US"/>
            </a:br>
            <a:endParaRPr lang="en-US" altLang="en-US"/>
          </a:p>
        </p:txBody>
      </p:sp>
    </p:spTree>
    <p:extLst>
      <p:ext uri="{BB962C8B-B14F-4D97-AF65-F5344CB8AC3E}">
        <p14:creationId xmlns:p14="http://schemas.microsoft.com/office/powerpoint/2010/main" val="1773225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6065172"/>
          </a:xfrm>
        </p:spPr>
        <p:txBody>
          <a:bodyPr>
            <a:normAutofit fontScale="90000"/>
          </a:bodyPr>
          <a:lstStyle/>
          <a:p>
            <a:r>
              <a:rPr lang="en-US" dirty="0"/>
              <a:t>2 </a:t>
            </a:r>
            <a:br>
              <a:rPr lang="en-US" dirty="0"/>
            </a:br>
            <a:br>
              <a:rPr lang="en-US" dirty="0"/>
            </a:br>
            <a:r>
              <a:rPr lang="en-US" dirty="0"/>
              <a:t>not really about failure to state a claim</a:t>
            </a:r>
            <a:br>
              <a:rPr lang="en-US" dirty="0"/>
            </a:br>
            <a:br>
              <a:rPr lang="en-US" dirty="0"/>
            </a:br>
            <a:r>
              <a:rPr lang="en-US" dirty="0"/>
              <a:t>- D thinks P does not have evidentiary support for the allegations</a:t>
            </a:r>
            <a:br>
              <a:rPr lang="en-US" dirty="0"/>
            </a:br>
            <a:br>
              <a:rPr lang="en-US" dirty="0"/>
            </a:br>
            <a:r>
              <a:rPr lang="en-US" dirty="0"/>
              <a:t>- all the elements for a cause of action are there but the D thinks that P will not be able to prove an element (that is why the P lacks specificity)</a:t>
            </a:r>
          </a:p>
        </p:txBody>
      </p:sp>
    </p:spTree>
    <p:extLst>
      <p:ext uri="{BB962C8B-B14F-4D97-AF65-F5344CB8AC3E}">
        <p14:creationId xmlns:p14="http://schemas.microsoft.com/office/powerpoint/2010/main" val="3875758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805160" cy="6100568"/>
          </a:xfrm>
        </p:spPr>
        <p:txBody>
          <a:bodyPr/>
          <a:lstStyle/>
          <a:p>
            <a:r>
              <a:rPr lang="en-US" dirty="0"/>
              <a:t>assume that under the relevant law there is no strict liability for product defects, only negligence liability</a:t>
            </a:r>
            <a:br>
              <a:rPr lang="en-US" dirty="0"/>
            </a:br>
            <a:br>
              <a:rPr lang="en-US" dirty="0"/>
            </a:br>
            <a:r>
              <a:rPr lang="en-US" dirty="0"/>
              <a:t>P alleges that D manufactured the product “negligently” without saying how it was negligent</a:t>
            </a:r>
          </a:p>
        </p:txBody>
      </p:sp>
    </p:spTree>
    <p:extLst>
      <p:ext uri="{BB962C8B-B14F-4D97-AF65-F5344CB8AC3E}">
        <p14:creationId xmlns:p14="http://schemas.microsoft.com/office/powerpoint/2010/main" val="2189257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254" y="365125"/>
            <a:ext cx="10729546" cy="6123598"/>
          </a:xfrm>
        </p:spPr>
        <p:txBody>
          <a:bodyPr/>
          <a:lstStyle/>
          <a:p>
            <a:r>
              <a:rPr lang="en-US" dirty="0"/>
              <a:t>before 2007 this was solely a matter to be dealt with through discovery-Rule 11-summary judgment</a:t>
            </a:r>
            <a:br>
              <a:rPr lang="en-US" dirty="0"/>
            </a:br>
            <a:br>
              <a:rPr lang="en-US" dirty="0"/>
            </a:br>
            <a:r>
              <a:rPr lang="en-US" dirty="0"/>
              <a:t>now…</a:t>
            </a:r>
          </a:p>
        </p:txBody>
      </p:sp>
    </p:spTree>
    <p:extLst>
      <p:ext uri="{BB962C8B-B14F-4D97-AF65-F5344CB8AC3E}">
        <p14:creationId xmlns:p14="http://schemas.microsoft.com/office/powerpoint/2010/main" val="3774264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067050" y="1063626"/>
            <a:ext cx="6115050" cy="4594225"/>
          </a:xfrm>
        </p:spPr>
        <p:txBody>
          <a:bodyPr/>
          <a:lstStyle/>
          <a:p>
            <a:pPr eaLnBrk="1" hangingPunct="1"/>
            <a:r>
              <a:rPr lang="en-US" altLang="en-US"/>
              <a:t>Bell Atlantic Corp. v. Twombly</a:t>
            </a:r>
            <a:br>
              <a:rPr lang="en-US" altLang="en-US"/>
            </a:br>
            <a:r>
              <a:rPr lang="en-US" altLang="en-US"/>
              <a:t>(U.S. 2007)</a:t>
            </a:r>
          </a:p>
        </p:txBody>
      </p:sp>
    </p:spTree>
    <p:extLst>
      <p:ext uri="{BB962C8B-B14F-4D97-AF65-F5344CB8AC3E}">
        <p14:creationId xmlns:p14="http://schemas.microsoft.com/office/powerpoint/2010/main" val="336555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486" y="365125"/>
            <a:ext cx="10387314" cy="6047250"/>
          </a:xfrm>
        </p:spPr>
        <p:txBody>
          <a:bodyPr/>
          <a:lstStyle/>
          <a:p>
            <a:r>
              <a:rPr lang="en-US" dirty="0"/>
              <a:t>did the plaintiffs fail to state a claim?</a:t>
            </a:r>
          </a:p>
        </p:txBody>
      </p:sp>
    </p:spTree>
    <p:extLst>
      <p:ext uri="{BB962C8B-B14F-4D97-AF65-F5344CB8AC3E}">
        <p14:creationId xmlns:p14="http://schemas.microsoft.com/office/powerpoint/2010/main" val="2549544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313" y="365125"/>
            <a:ext cx="10969487" cy="6221205"/>
          </a:xfrm>
        </p:spPr>
        <p:txBody>
          <a:bodyPr>
            <a:normAutofit fontScale="90000"/>
          </a:bodyPr>
          <a:lstStyle/>
          <a:p>
            <a:r>
              <a:rPr lang="en-US" altLang="en-US" dirty="0"/>
              <a:t>Paragraph 4</a:t>
            </a:r>
            <a:br>
              <a:rPr lang="en-US" altLang="en-US" dirty="0"/>
            </a:br>
            <a:r>
              <a:rPr lang="en-US" altLang="en-US" dirty="0"/>
              <a:t>Plaintiffs allege that Defendants entered into a contract, combination or conspiracy</a:t>
            </a:r>
            <a:br>
              <a:rPr lang="en-US" altLang="en-US" dirty="0"/>
            </a:br>
            <a:r>
              <a:rPr lang="en-US" altLang="en-US" dirty="0"/>
              <a:t>to prevent competitive entry in their respective local telephone and/or high speed internet services</a:t>
            </a:r>
            <a:br>
              <a:rPr lang="en-US" altLang="en-US" dirty="0"/>
            </a:br>
            <a:r>
              <a:rPr lang="en-US" altLang="en-US" dirty="0"/>
              <a:t>markets by, among other things, agreeing not to compete with one another and to stifle attempts by</a:t>
            </a:r>
            <a:br>
              <a:rPr lang="en-US" altLang="en-US" dirty="0"/>
            </a:br>
            <a:r>
              <a:rPr lang="en-US" altLang="en-US" dirty="0"/>
              <a:t>others to compete with them and otherwise allocating customers and markets to one another.</a:t>
            </a:r>
            <a:endParaRPr lang="en-US" dirty="0"/>
          </a:p>
        </p:txBody>
      </p:sp>
    </p:spTree>
    <p:extLst>
      <p:ext uri="{BB962C8B-B14F-4D97-AF65-F5344CB8AC3E}">
        <p14:creationId xmlns:p14="http://schemas.microsoft.com/office/powerpoint/2010/main" val="102922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2667000" y="857250"/>
            <a:ext cx="6858000" cy="5143500"/>
          </a:xfrm>
        </p:spPr>
        <p:txBody>
          <a:bodyPr/>
          <a:lstStyle/>
          <a:p>
            <a:pPr algn="l" eaLnBrk="1" hangingPunct="1"/>
            <a:r>
              <a:rPr lang="en-US" altLang="en-US" sz="2400" dirty="0"/>
              <a:t>Paragraph 51</a:t>
            </a:r>
            <a:br>
              <a:rPr lang="en-US" altLang="en-US" sz="2400" dirty="0"/>
            </a:br>
            <a:r>
              <a:rPr lang="en-US" altLang="en-US" sz="2400" dirty="0"/>
              <a:t>“In the absence of any meaningful competition between the [baby bells] in one another’s markets, and in light of the parallel course of conduct that each engaged in to prevent competition from [locals] within their respective local telephone and/or high speed internet services markets and the other facts and market circumstances alleged above, Plaintiffs allege upon information and belief that Defendants have entered into a contract, combination or conspiracy to prevent entry in their respective local telephone and/or high speed internet service markets and have agreed not to compete with one another and otherwise allocated customers and markets to one another.”</a:t>
            </a:r>
          </a:p>
        </p:txBody>
      </p:sp>
    </p:spTree>
    <p:extLst>
      <p:ext uri="{BB962C8B-B14F-4D97-AF65-F5344CB8AC3E}">
        <p14:creationId xmlns:p14="http://schemas.microsoft.com/office/powerpoint/2010/main" val="1776370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895600" y="1063626"/>
            <a:ext cx="6286500" cy="4651375"/>
          </a:xfrm>
        </p:spPr>
        <p:txBody>
          <a:bodyPr/>
          <a:lstStyle/>
          <a:p>
            <a:pPr eaLnBrk="1" hangingPunct="1"/>
            <a:r>
              <a:rPr lang="en-US" altLang="en-US" dirty="0"/>
              <a:t>modern approach:</a:t>
            </a:r>
            <a:br>
              <a:rPr lang="en-US" altLang="en-US" dirty="0"/>
            </a:br>
            <a:r>
              <a:rPr lang="en-US" altLang="en-US" dirty="0"/>
              <a:t>notice pleading</a:t>
            </a:r>
          </a:p>
        </p:txBody>
      </p:sp>
    </p:spTree>
    <p:extLst>
      <p:ext uri="{BB962C8B-B14F-4D97-AF65-F5344CB8AC3E}">
        <p14:creationId xmlns:p14="http://schemas.microsoft.com/office/powerpoint/2010/main" val="1224365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2838450" y="1063626"/>
            <a:ext cx="6343650" cy="4651375"/>
          </a:xfrm>
        </p:spPr>
        <p:txBody>
          <a:bodyPr/>
          <a:lstStyle/>
          <a:p>
            <a:pPr algn="l" eaLnBrk="1" hangingPunct="1"/>
            <a:r>
              <a:rPr lang="en-US" altLang="en-US" sz="2700" dirty="0"/>
              <a:t>Stevens’s dissent:</a:t>
            </a:r>
            <a:br>
              <a:rPr lang="en-US" altLang="en-US" sz="2700" dirty="0"/>
            </a:br>
            <a:r>
              <a:rPr lang="en-US" altLang="en-US" sz="2700" dirty="0"/>
              <a:t> But the plaintiffs allege in three places in their complaint, ¶¶ 4, 51, 64, App. 11, 27, 30, that the [baby bells] did in fact agree both to prevent competitors from entering into their local markets and to forgo competition with each other. And as the Court recognizes, at the motion to dismiss stage, a judge assumes “that all the allegations in the complaint are true (even if doubtful in fact).”</a:t>
            </a:r>
          </a:p>
        </p:txBody>
      </p:sp>
    </p:spTree>
    <p:extLst>
      <p:ext uri="{BB962C8B-B14F-4D97-AF65-F5344CB8AC3E}">
        <p14:creationId xmlns:p14="http://schemas.microsoft.com/office/powerpoint/2010/main" val="3168052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2895600" y="1063626"/>
            <a:ext cx="6286500" cy="4594225"/>
          </a:xfrm>
        </p:spPr>
        <p:txBody>
          <a:bodyPr/>
          <a:lstStyle/>
          <a:p>
            <a:pPr algn="l" eaLnBrk="1" hangingPunct="1"/>
            <a:r>
              <a:rPr lang="en-US" altLang="en-US" sz="2700" dirty="0"/>
              <a:t>The majority circumvents this obvious obstacle to dismissal by pretending that it does not exist. The Court admits that “in form a few stray statements in the complaint speak directly of agreement,” but disregards those allegations by saying that “on fair reading these are merely legal conclusions resting on the prior allegations” of parallel conduct. Ante, at 1970. The Court's dichotomy between factual allegations and “legal conclusions” is the stuff of a bygone era, supra, at 1976 - 1977.</a:t>
            </a:r>
          </a:p>
        </p:txBody>
      </p:sp>
    </p:spTree>
    <p:extLst>
      <p:ext uri="{BB962C8B-B14F-4D97-AF65-F5344CB8AC3E}">
        <p14:creationId xmlns:p14="http://schemas.microsoft.com/office/powerpoint/2010/main" val="1955947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2057400" y="274638"/>
            <a:ext cx="8153400" cy="6278562"/>
          </a:xfrm>
        </p:spPr>
        <p:txBody>
          <a:bodyPr/>
          <a:lstStyle/>
          <a:p>
            <a:r>
              <a:rPr lang="en-US" altLang="en-US" dirty="0"/>
              <a:t>what 8(a)(2) violated then?</a:t>
            </a:r>
          </a:p>
        </p:txBody>
      </p:sp>
    </p:spTree>
    <p:extLst>
      <p:ext uri="{BB962C8B-B14F-4D97-AF65-F5344CB8AC3E}">
        <p14:creationId xmlns:p14="http://schemas.microsoft.com/office/powerpoint/2010/main" val="572585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2057400" y="274638"/>
            <a:ext cx="8153400" cy="6278562"/>
          </a:xfrm>
        </p:spPr>
        <p:txBody>
          <a:bodyPr/>
          <a:lstStyle/>
          <a:p>
            <a:r>
              <a:rPr lang="en-US" altLang="en-US" dirty="0"/>
              <a:t>were the defendants not put on notice about the nature of the alleged agreement?</a:t>
            </a:r>
          </a:p>
        </p:txBody>
      </p:sp>
    </p:spTree>
    <p:extLst>
      <p:ext uri="{BB962C8B-B14F-4D97-AF65-F5344CB8AC3E}">
        <p14:creationId xmlns:p14="http://schemas.microsoft.com/office/powerpoint/2010/main" val="1097693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1981200" y="274638"/>
            <a:ext cx="8229600" cy="6354762"/>
          </a:xfrm>
        </p:spPr>
        <p:txBody>
          <a:bodyPr/>
          <a:lstStyle/>
          <a:p>
            <a:r>
              <a:rPr lang="en-US" altLang="en-US" dirty="0"/>
              <a:t>how can an agreement in restraint of trade arise?</a:t>
            </a:r>
            <a:br>
              <a:rPr lang="en-US" altLang="en-US" dirty="0"/>
            </a:br>
            <a:br>
              <a:rPr lang="en-US" altLang="en-US" dirty="0"/>
            </a:br>
            <a:r>
              <a:rPr lang="en-US" altLang="en-US" dirty="0"/>
              <a:t>must there always be a “handshake”?</a:t>
            </a:r>
          </a:p>
        </p:txBody>
      </p:sp>
    </p:spTree>
    <p:extLst>
      <p:ext uri="{BB962C8B-B14F-4D97-AF65-F5344CB8AC3E}">
        <p14:creationId xmlns:p14="http://schemas.microsoft.com/office/powerpoint/2010/main" val="11954218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515" y="365125"/>
            <a:ext cx="10571285" cy="5780698"/>
          </a:xfrm>
        </p:spPr>
        <p:txBody>
          <a:bodyPr/>
          <a:lstStyle/>
          <a:p>
            <a:r>
              <a:rPr lang="en-US" dirty="0"/>
              <a:t>were the defendants put on notice…?</a:t>
            </a:r>
          </a:p>
        </p:txBody>
      </p:sp>
    </p:spTree>
    <p:extLst>
      <p:ext uri="{BB962C8B-B14F-4D97-AF65-F5344CB8AC3E}">
        <p14:creationId xmlns:p14="http://schemas.microsoft.com/office/powerpoint/2010/main" val="3166898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5998605"/>
          </a:xfrm>
        </p:spPr>
        <p:txBody>
          <a:bodyPr/>
          <a:lstStyle/>
          <a:p>
            <a:r>
              <a:rPr lang="en-US" dirty="0"/>
              <a:t>the real problem is evidentiary support…</a:t>
            </a:r>
          </a:p>
        </p:txBody>
      </p:sp>
    </p:spTree>
    <p:extLst>
      <p:ext uri="{BB962C8B-B14F-4D97-AF65-F5344CB8AC3E}">
        <p14:creationId xmlns:p14="http://schemas.microsoft.com/office/powerpoint/2010/main" val="9619377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2172" y="365125"/>
            <a:ext cx="10031627" cy="6208670"/>
          </a:xfrm>
        </p:spPr>
        <p:txBody>
          <a:bodyPr/>
          <a:lstStyle/>
          <a:p>
            <a:r>
              <a:rPr lang="en-US" dirty="0"/>
              <a:t>how do you show a tacit agreement?</a:t>
            </a:r>
          </a:p>
        </p:txBody>
      </p:sp>
    </p:spTree>
    <p:extLst>
      <p:ext uri="{BB962C8B-B14F-4D97-AF65-F5344CB8AC3E}">
        <p14:creationId xmlns:p14="http://schemas.microsoft.com/office/powerpoint/2010/main" val="292376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057400" y="274638"/>
            <a:ext cx="8153400" cy="6430962"/>
          </a:xfrm>
        </p:spPr>
        <p:txBody>
          <a:bodyPr/>
          <a:lstStyle/>
          <a:p>
            <a:r>
              <a:rPr lang="en-US" altLang="en-US" dirty="0"/>
              <a:t>imagine that there was a trial</a:t>
            </a:r>
            <a:br>
              <a:rPr lang="en-US" altLang="en-US" dirty="0"/>
            </a:br>
            <a:r>
              <a:rPr lang="en-US" altLang="en-US" dirty="0"/>
              <a:t>and all that the Ps offered for evidence of an agreement was this parallel behavior?</a:t>
            </a:r>
            <a:br>
              <a:rPr lang="en-US" altLang="en-US" dirty="0"/>
            </a:br>
            <a:br>
              <a:rPr lang="en-US" altLang="en-US" dirty="0"/>
            </a:br>
            <a:r>
              <a:rPr lang="en-US" altLang="en-US" dirty="0"/>
              <a:t>what result?</a:t>
            </a:r>
            <a:br>
              <a:rPr lang="en-US" altLang="en-US" dirty="0"/>
            </a:br>
            <a:endParaRPr lang="en-US" altLang="en-US" dirty="0"/>
          </a:p>
        </p:txBody>
      </p:sp>
    </p:spTree>
    <p:extLst>
      <p:ext uri="{BB962C8B-B14F-4D97-AF65-F5344CB8AC3E}">
        <p14:creationId xmlns:p14="http://schemas.microsoft.com/office/powerpoint/2010/main" val="3984775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676400" y="1063626"/>
            <a:ext cx="7505700" cy="4594225"/>
          </a:xfrm>
        </p:spPr>
        <p:txBody>
          <a:bodyPr>
            <a:normAutofit fontScale="90000"/>
          </a:bodyPr>
          <a:lstStyle/>
          <a:p>
            <a:pPr eaLnBrk="1" hangingPunct="1"/>
            <a:r>
              <a:rPr lang="en-US" altLang="en-US" dirty="0"/>
              <a:t>Souter:</a:t>
            </a:r>
            <a:br>
              <a:rPr lang="en-US" altLang="en-US" dirty="0"/>
            </a:br>
            <a:r>
              <a:rPr lang="en-US" altLang="en-US" dirty="0"/>
              <a:t>Asking for plausible grounds to infer an agreement does not impose a probability requirement at the pleading stage; it simply calls for enough fact to raise a reasonable expectation that discovery will reveal evidence of illegal agreement.</a:t>
            </a:r>
          </a:p>
        </p:txBody>
      </p:sp>
    </p:spTree>
    <p:extLst>
      <p:ext uri="{BB962C8B-B14F-4D97-AF65-F5344CB8AC3E}">
        <p14:creationId xmlns:p14="http://schemas.microsoft.com/office/powerpoint/2010/main" val="193981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052146" y="116376"/>
            <a:ext cx="8763000" cy="6583362"/>
          </a:xfrm>
        </p:spPr>
        <p:txBody>
          <a:bodyPr>
            <a:normAutofit/>
          </a:bodyPr>
          <a:lstStyle/>
          <a:p>
            <a:pPr algn="l" eaLnBrk="1" hangingPunct="1"/>
            <a:r>
              <a:rPr lang="en-US" altLang="en-US" sz="3200" dirty="0"/>
              <a:t>-	Rule 8. General Rules of Pleading</a:t>
            </a:r>
            <a:br>
              <a:rPr lang="en-US" altLang="en-US" sz="3200" dirty="0"/>
            </a:br>
            <a:br>
              <a:rPr lang="en-US" altLang="en-US" sz="3200" dirty="0"/>
            </a:br>
            <a:r>
              <a:rPr lang="en-US" altLang="en-US" sz="3200" dirty="0"/>
              <a:t>(a) Claim for Relief. A pleading that states a claim for relief must contain:</a:t>
            </a:r>
            <a:br>
              <a:rPr lang="en-US" altLang="en-US" sz="3200" dirty="0"/>
            </a:br>
            <a:r>
              <a:rPr lang="en-US" altLang="en-US" sz="3200" dirty="0"/>
              <a:t>…</a:t>
            </a:r>
            <a:br>
              <a:rPr lang="en-US" altLang="en-US" sz="3200" dirty="0"/>
            </a:br>
            <a:r>
              <a:rPr lang="en-US" altLang="en-US" sz="3200" dirty="0"/>
              <a:t>(2) a short and plain statement of the claim showing that the pleader is entitled to relief; </a:t>
            </a:r>
            <a:br>
              <a:rPr lang="en-US" altLang="en-US" sz="3200" dirty="0"/>
            </a:br>
            <a:r>
              <a:rPr lang="en-US" altLang="en-US" sz="3200" dirty="0"/>
              <a:t>…</a:t>
            </a:r>
            <a:br>
              <a:rPr lang="en-US" altLang="en-US" sz="3200" dirty="0"/>
            </a:br>
            <a:endParaRPr lang="en-US" altLang="en-US" sz="3200" dirty="0"/>
          </a:p>
        </p:txBody>
      </p:sp>
    </p:spTree>
    <p:extLst>
      <p:ext uri="{BB962C8B-B14F-4D97-AF65-F5344CB8AC3E}">
        <p14:creationId xmlns:p14="http://schemas.microsoft.com/office/powerpoint/2010/main" val="6806296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5949178"/>
          </a:xfrm>
        </p:spPr>
        <p:txBody>
          <a:bodyPr/>
          <a:lstStyle/>
          <a:p>
            <a:r>
              <a:rPr lang="en-US" dirty="0"/>
              <a:t>does </a:t>
            </a:r>
            <a:r>
              <a:rPr lang="en-US" dirty="0" err="1"/>
              <a:t>Twombly</a:t>
            </a:r>
            <a:r>
              <a:rPr lang="en-US" dirty="0"/>
              <a:t> frustrate other purposes of a complaint?</a:t>
            </a:r>
          </a:p>
        </p:txBody>
      </p:sp>
    </p:spTree>
    <p:extLst>
      <p:ext uri="{BB962C8B-B14F-4D97-AF65-F5344CB8AC3E}">
        <p14:creationId xmlns:p14="http://schemas.microsoft.com/office/powerpoint/2010/main" val="2433935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196313"/>
          </a:xfrm>
        </p:spPr>
        <p:txBody>
          <a:bodyPr/>
          <a:lstStyle/>
          <a:p>
            <a:r>
              <a:rPr lang="en-US" dirty="0"/>
              <a:t>does the </a:t>
            </a:r>
            <a:r>
              <a:rPr lang="en-US" dirty="0" err="1"/>
              <a:t>SCt</a:t>
            </a:r>
            <a:r>
              <a:rPr lang="en-US" dirty="0"/>
              <a:t> have the power to do this?</a:t>
            </a:r>
          </a:p>
        </p:txBody>
      </p:sp>
    </p:spTree>
    <p:extLst>
      <p:ext uri="{BB962C8B-B14F-4D97-AF65-F5344CB8AC3E}">
        <p14:creationId xmlns:p14="http://schemas.microsoft.com/office/powerpoint/2010/main" val="3496517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879600" y="1131888"/>
            <a:ext cx="8159750" cy="4686300"/>
          </a:xfrm>
        </p:spPr>
        <p:txBody>
          <a:bodyPr>
            <a:normAutofit fontScale="90000"/>
          </a:bodyPr>
          <a:lstStyle/>
          <a:p>
            <a:r>
              <a:rPr lang="en-US" altLang="en-US" sz="3600" b="1"/>
              <a:t>28 U.S.C. § 2072. - Rules of procedure and evidence; power to prescribe</a:t>
            </a:r>
            <a:br>
              <a:rPr lang="en-US" altLang="en-US" sz="3600"/>
            </a:br>
            <a:r>
              <a:rPr lang="en-US" altLang="en-US" sz="3600"/>
              <a:t>(a) The Supreme Court shall have the power to prescribe general rules of practice and procedure and rules of evidence for cases in the United States district courts (including proceedings before magistrate judges thereof) and courts of appeals. . . .</a:t>
            </a:r>
            <a:br>
              <a:rPr lang="en-US" altLang="en-US" sz="3600"/>
            </a:br>
            <a:endParaRPr lang="en-US" altLang="en-US" sz="3600"/>
          </a:p>
        </p:txBody>
      </p:sp>
    </p:spTree>
    <p:extLst>
      <p:ext uri="{BB962C8B-B14F-4D97-AF65-F5344CB8AC3E}">
        <p14:creationId xmlns:p14="http://schemas.microsoft.com/office/powerpoint/2010/main" val="30236384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2781300" y="1063626"/>
            <a:ext cx="6400800" cy="4537075"/>
          </a:xfrm>
        </p:spPr>
        <p:txBody>
          <a:bodyPr/>
          <a:lstStyle/>
          <a:p>
            <a:pPr eaLnBrk="1" hangingPunct="1"/>
            <a:r>
              <a:rPr lang="en-US" altLang="en-US"/>
              <a:t>Aschcroft v. Iqbal</a:t>
            </a:r>
            <a:br>
              <a:rPr lang="en-US" altLang="en-US"/>
            </a:br>
            <a:r>
              <a:rPr lang="en-US" altLang="en-US"/>
              <a:t>(U.S. 2009)</a:t>
            </a:r>
            <a:br>
              <a:rPr lang="en-US" altLang="en-US"/>
            </a:br>
            <a:endParaRPr lang="en-US" altLang="en-US"/>
          </a:p>
        </p:txBody>
      </p:sp>
    </p:spTree>
    <p:extLst>
      <p:ext uri="{BB962C8B-B14F-4D97-AF65-F5344CB8AC3E}">
        <p14:creationId xmlns:p14="http://schemas.microsoft.com/office/powerpoint/2010/main" val="20472418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057400" y="274638"/>
            <a:ext cx="8153400" cy="6202362"/>
          </a:xfrm>
        </p:spPr>
        <p:txBody>
          <a:bodyPr/>
          <a:lstStyle/>
          <a:p>
            <a:r>
              <a:rPr lang="en-US" altLang="en-US" dirty="0"/>
              <a:t>does Iqbal state a claim?</a:t>
            </a:r>
          </a:p>
        </p:txBody>
      </p:sp>
    </p:spTree>
    <p:extLst>
      <p:ext uri="{BB962C8B-B14F-4D97-AF65-F5344CB8AC3E}">
        <p14:creationId xmlns:p14="http://schemas.microsoft.com/office/powerpoint/2010/main" val="1204102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81200" y="274638"/>
            <a:ext cx="8229600" cy="6278562"/>
          </a:xfrm>
        </p:spPr>
        <p:txBody>
          <a:bodyPr/>
          <a:lstStyle/>
          <a:p>
            <a:r>
              <a:rPr lang="en-US" altLang="en-US" dirty="0"/>
              <a:t>are the defendants put on notice about the subject matter of the suit?</a:t>
            </a:r>
          </a:p>
        </p:txBody>
      </p:sp>
    </p:spTree>
    <p:extLst>
      <p:ext uri="{BB962C8B-B14F-4D97-AF65-F5344CB8AC3E}">
        <p14:creationId xmlns:p14="http://schemas.microsoft.com/office/powerpoint/2010/main" val="675925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981200" y="274638"/>
            <a:ext cx="8229600" cy="6202362"/>
          </a:xfrm>
        </p:spPr>
        <p:txBody>
          <a:bodyPr/>
          <a:lstStyle/>
          <a:p>
            <a:r>
              <a:rPr lang="en-US" altLang="en-US" dirty="0"/>
              <a:t>what is wrong with the complaint then?</a:t>
            </a:r>
          </a:p>
        </p:txBody>
      </p:sp>
    </p:spTree>
    <p:extLst>
      <p:ext uri="{BB962C8B-B14F-4D97-AF65-F5344CB8AC3E}">
        <p14:creationId xmlns:p14="http://schemas.microsoft.com/office/powerpoint/2010/main" val="40039423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5899751"/>
          </a:xfrm>
        </p:spPr>
        <p:txBody>
          <a:bodyPr/>
          <a:lstStyle/>
          <a:p>
            <a:r>
              <a:rPr lang="en-US" dirty="0"/>
              <a:t>what should Iqbal have put in his complaint?</a:t>
            </a:r>
          </a:p>
        </p:txBody>
      </p:sp>
    </p:spTree>
    <p:extLst>
      <p:ext uri="{BB962C8B-B14F-4D97-AF65-F5344CB8AC3E}">
        <p14:creationId xmlns:p14="http://schemas.microsoft.com/office/powerpoint/2010/main" val="2420923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100" y="365125"/>
            <a:ext cx="10485699" cy="6116698"/>
          </a:xfrm>
        </p:spPr>
        <p:txBody>
          <a:bodyPr/>
          <a:lstStyle/>
          <a:p>
            <a:r>
              <a:rPr lang="en-US" dirty="0"/>
              <a:t>how does the Iqbal court justify the plausibility standard, given the language of R 8(a)(2)?</a:t>
            </a:r>
          </a:p>
        </p:txBody>
      </p:sp>
    </p:spTree>
    <p:extLst>
      <p:ext uri="{BB962C8B-B14F-4D97-AF65-F5344CB8AC3E}">
        <p14:creationId xmlns:p14="http://schemas.microsoft.com/office/powerpoint/2010/main" val="10500229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5000" y="274638"/>
            <a:ext cx="8763000" cy="6583362"/>
          </a:xfrm>
        </p:spPr>
        <p:txBody>
          <a:bodyPr>
            <a:normAutofit/>
          </a:bodyPr>
          <a:lstStyle/>
          <a:p>
            <a:pPr algn="l" eaLnBrk="1" hangingPunct="1"/>
            <a:r>
              <a:rPr lang="en-US" altLang="en-US" sz="3200" dirty="0"/>
              <a:t>-	Rule 8. General Rules of Pleading</a:t>
            </a:r>
            <a:br>
              <a:rPr lang="en-US" altLang="en-US" sz="3200" dirty="0"/>
            </a:br>
            <a:br>
              <a:rPr lang="en-US" altLang="en-US" sz="3200" dirty="0"/>
            </a:br>
            <a:r>
              <a:rPr lang="en-US" altLang="en-US" sz="3200" dirty="0"/>
              <a:t>(a) Claim for Relief. A pleading that states a claim for relief must contain:</a:t>
            </a:r>
            <a:br>
              <a:rPr lang="en-US" altLang="en-US" sz="3200" dirty="0"/>
            </a:br>
            <a:r>
              <a:rPr lang="en-US" altLang="en-US" sz="3200" dirty="0"/>
              <a:t>…</a:t>
            </a:r>
            <a:br>
              <a:rPr lang="en-US" altLang="en-US" sz="3200" dirty="0"/>
            </a:br>
            <a:r>
              <a:rPr lang="en-US" altLang="en-US" sz="3200" dirty="0"/>
              <a:t>(2) a short and plain statement of the claim showing that the pleader is entitled to relief; </a:t>
            </a:r>
            <a:br>
              <a:rPr lang="en-US" altLang="en-US" sz="3200" dirty="0"/>
            </a:br>
            <a:r>
              <a:rPr lang="en-US" altLang="en-US" sz="3200" dirty="0"/>
              <a:t>…</a:t>
            </a:r>
            <a:br>
              <a:rPr lang="en-US" altLang="en-US" sz="3200" dirty="0"/>
            </a:br>
            <a:endParaRPr lang="en-US" altLang="en-US" sz="3200" dirty="0"/>
          </a:p>
        </p:txBody>
      </p:sp>
    </p:spTree>
    <p:extLst>
      <p:ext uri="{BB962C8B-B14F-4D97-AF65-F5344CB8AC3E}">
        <p14:creationId xmlns:p14="http://schemas.microsoft.com/office/powerpoint/2010/main" val="3395091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382000" cy="6354762"/>
          </a:xfrm>
        </p:spPr>
        <p:txBody>
          <a:bodyPr/>
          <a:lstStyle/>
          <a:p>
            <a:r>
              <a:rPr lang="en-US" altLang="en-US"/>
              <a:t>why have this system?</a:t>
            </a:r>
          </a:p>
        </p:txBody>
      </p:sp>
    </p:spTree>
    <p:extLst>
      <p:ext uri="{BB962C8B-B14F-4D97-AF65-F5344CB8AC3E}">
        <p14:creationId xmlns:p14="http://schemas.microsoft.com/office/powerpoint/2010/main" val="24364732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884" y="365125"/>
            <a:ext cx="10751916" cy="6000951"/>
          </a:xfrm>
        </p:spPr>
        <p:txBody>
          <a:bodyPr>
            <a:normAutofit fontScale="90000"/>
          </a:bodyPr>
          <a:lstStyle/>
          <a:p>
            <a:r>
              <a:rPr lang="en-US" dirty="0"/>
              <a:t>Determining whether a complaint states a plausible claim for relief will, as the Court of Appeals observed, be a context-specific task that requires the reviewing court to draw on its judicial experience and common sense.  But where the well-pleaded facts do not permit the court to infer more than the mere possibility of misconduct, the complaint has alleged—but it has not </a:t>
            </a:r>
            <a:r>
              <a:rPr lang="en-US" b="1" i="1" u="sng" dirty="0"/>
              <a:t>“show[n]”</a:t>
            </a:r>
            <a:r>
              <a:rPr lang="en-US" dirty="0"/>
              <a:t>—“that the pleader is entitled to relief.” Fed. Rule Civ. Proc. 8(a)(2).</a:t>
            </a:r>
          </a:p>
        </p:txBody>
      </p:sp>
    </p:spTree>
    <p:extLst>
      <p:ext uri="{BB962C8B-B14F-4D97-AF65-F5344CB8AC3E}">
        <p14:creationId xmlns:p14="http://schemas.microsoft.com/office/powerpoint/2010/main" val="32636970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6109816"/>
          </a:xfrm>
        </p:spPr>
        <p:txBody>
          <a:bodyPr/>
          <a:lstStyle/>
          <a:p>
            <a:r>
              <a:rPr lang="en-CA" dirty="0"/>
              <a:t>is there a reason to think </a:t>
            </a:r>
            <a:r>
              <a:rPr lang="en-CA" dirty="0" err="1"/>
              <a:t>Twombly</a:t>
            </a:r>
            <a:r>
              <a:rPr lang="en-CA" dirty="0"/>
              <a:t> and Iqbal are both special situations in which we want protection for Ds?</a:t>
            </a:r>
            <a:br>
              <a:rPr lang="en-US" dirty="0"/>
            </a:br>
            <a:endParaRPr lang="en-US" dirty="0"/>
          </a:p>
        </p:txBody>
      </p:sp>
    </p:spTree>
    <p:extLst>
      <p:ext uri="{BB962C8B-B14F-4D97-AF65-F5344CB8AC3E}">
        <p14:creationId xmlns:p14="http://schemas.microsoft.com/office/powerpoint/2010/main" val="28611117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6134529"/>
          </a:xfrm>
        </p:spPr>
        <p:txBody>
          <a:bodyPr/>
          <a:lstStyle/>
          <a:p>
            <a:r>
              <a:rPr lang="en-US" dirty="0"/>
              <a:t>is there an other way of weeding out frivolous complaints before discovery without using heightened pleading standards?</a:t>
            </a:r>
          </a:p>
        </p:txBody>
      </p:sp>
    </p:spTree>
    <p:extLst>
      <p:ext uri="{BB962C8B-B14F-4D97-AF65-F5344CB8AC3E}">
        <p14:creationId xmlns:p14="http://schemas.microsoft.com/office/powerpoint/2010/main" val="24966884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254" y="365125"/>
            <a:ext cx="10729546" cy="5807075"/>
          </a:xfrm>
        </p:spPr>
        <p:txBody>
          <a:bodyPr/>
          <a:lstStyle/>
          <a:p>
            <a:r>
              <a:rPr lang="en-US" dirty="0"/>
              <a:t>how to plead to satisfy </a:t>
            </a:r>
            <a:r>
              <a:rPr lang="en-US" dirty="0" err="1"/>
              <a:t>Twiqbal</a:t>
            </a:r>
            <a:r>
              <a:rPr lang="en-US" dirty="0"/>
              <a:t>…</a:t>
            </a:r>
          </a:p>
        </p:txBody>
      </p:sp>
    </p:spTree>
    <p:extLst>
      <p:ext uri="{BB962C8B-B14F-4D97-AF65-F5344CB8AC3E}">
        <p14:creationId xmlns:p14="http://schemas.microsoft.com/office/powerpoint/2010/main" val="29354283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54" y="365125"/>
            <a:ext cx="11913577" cy="5965337"/>
          </a:xfrm>
        </p:spPr>
        <p:txBody>
          <a:bodyPr>
            <a:normAutofit fontScale="90000"/>
          </a:bodyPr>
          <a:lstStyle/>
          <a:p>
            <a:r>
              <a:rPr lang="en-US" dirty="0"/>
              <a:t>Iqbal</a:t>
            </a:r>
            <a:br>
              <a:rPr lang="en-US" dirty="0"/>
            </a:br>
            <a:br>
              <a:rPr lang="en-US" dirty="0"/>
            </a:br>
            <a:r>
              <a:rPr lang="en-US" dirty="0"/>
              <a:t>“[T]he tenet that a court must accept as true all of the allegations contained in a complaint is inapplicable to legal conclusions.”</a:t>
            </a:r>
            <a:br>
              <a:rPr lang="en-US" dirty="0"/>
            </a:br>
            <a:br>
              <a:rPr lang="en-US" dirty="0"/>
            </a:br>
            <a:r>
              <a:rPr lang="en-US" dirty="0"/>
              <a:t>“[O]</a:t>
            </a:r>
            <a:r>
              <a:rPr lang="en-US" dirty="0" err="1"/>
              <a:t>nly</a:t>
            </a:r>
            <a:r>
              <a:rPr lang="en-US" dirty="0"/>
              <a:t> a complaint that states a plausible claim for relief survives a motion to dismiss.”</a:t>
            </a:r>
            <a:br>
              <a:rPr lang="en-US" dirty="0"/>
            </a:br>
            <a:br>
              <a:rPr lang="en-US" dirty="0"/>
            </a:br>
            <a:r>
              <a:rPr lang="en-US" dirty="0"/>
              <a:t>“a context-specific task that requires the reviewing court to draw on its judicial experience and common sense”</a:t>
            </a:r>
            <a:br>
              <a:rPr lang="en-US" dirty="0"/>
            </a:br>
            <a:endParaRPr lang="en-US" dirty="0"/>
          </a:p>
        </p:txBody>
      </p:sp>
    </p:spTree>
    <p:extLst>
      <p:ext uri="{BB962C8B-B14F-4D97-AF65-F5344CB8AC3E}">
        <p14:creationId xmlns:p14="http://schemas.microsoft.com/office/powerpoint/2010/main" val="28256081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439615" y="1063626"/>
            <a:ext cx="8742485" cy="4594225"/>
          </a:xfrm>
        </p:spPr>
        <p:txBody>
          <a:bodyPr>
            <a:normAutofit fontScale="90000"/>
          </a:bodyPr>
          <a:lstStyle/>
          <a:p>
            <a:pPr eaLnBrk="1" hangingPunct="1"/>
            <a:r>
              <a:rPr lang="en-US" altLang="en-US" dirty="0" err="1"/>
              <a:t>Twombly</a:t>
            </a:r>
            <a:br>
              <a:rPr lang="en-US" altLang="en-US" dirty="0"/>
            </a:br>
            <a:br>
              <a:rPr lang="en-US" altLang="en-US" dirty="0"/>
            </a:br>
            <a:r>
              <a:rPr lang="en-US" altLang="en-US" dirty="0"/>
              <a:t>Asking for plausible grounds to infer an agreement does not impose a probability requirement at the pleading stage; it simply calls for enough fact to raise a reasonable expectation that discovery will reveal evidence of illegal agreement.</a:t>
            </a:r>
          </a:p>
        </p:txBody>
      </p:sp>
    </p:spTree>
    <p:extLst>
      <p:ext uri="{BB962C8B-B14F-4D97-AF65-F5344CB8AC3E}">
        <p14:creationId xmlns:p14="http://schemas.microsoft.com/office/powerpoint/2010/main" val="22677055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0631" y="365125"/>
            <a:ext cx="10703169" cy="6009298"/>
          </a:xfrm>
        </p:spPr>
        <p:txBody>
          <a:bodyPr/>
          <a:lstStyle/>
          <a:p>
            <a:r>
              <a:rPr lang="en-US" dirty="0"/>
              <a:t>the defendant drove negligently into the plaintiff</a:t>
            </a:r>
          </a:p>
        </p:txBody>
      </p:sp>
    </p:spTree>
    <p:extLst>
      <p:ext uri="{BB962C8B-B14F-4D97-AF65-F5344CB8AC3E}">
        <p14:creationId xmlns:p14="http://schemas.microsoft.com/office/powerpoint/2010/main" val="31445062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762" y="365125"/>
            <a:ext cx="10624038" cy="6062052"/>
          </a:xfrm>
        </p:spPr>
        <p:txBody>
          <a:bodyPr/>
          <a:lstStyle/>
          <a:p>
            <a:r>
              <a:rPr lang="en-US" dirty="0"/>
              <a:t>allegations that cannot really be specific</a:t>
            </a:r>
            <a:br>
              <a:rPr lang="en-US" dirty="0"/>
            </a:br>
            <a:br>
              <a:rPr lang="en-US" dirty="0"/>
            </a:br>
            <a:r>
              <a:rPr lang="en-US" dirty="0"/>
              <a:t>- state of mind</a:t>
            </a:r>
            <a:br>
              <a:rPr lang="en-US" dirty="0"/>
            </a:br>
            <a:br>
              <a:rPr lang="en-US" dirty="0"/>
            </a:br>
            <a:r>
              <a:rPr lang="en-US" dirty="0"/>
              <a:t>throw in some evidence</a:t>
            </a:r>
          </a:p>
        </p:txBody>
      </p:sp>
    </p:spTree>
    <p:extLst>
      <p:ext uri="{BB962C8B-B14F-4D97-AF65-F5344CB8AC3E}">
        <p14:creationId xmlns:p14="http://schemas.microsoft.com/office/powerpoint/2010/main" val="22699556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538" y="365125"/>
            <a:ext cx="10826262" cy="6053260"/>
          </a:xfrm>
        </p:spPr>
        <p:txBody>
          <a:bodyPr>
            <a:normAutofit fontScale="90000"/>
          </a:bodyPr>
          <a:lstStyle/>
          <a:p>
            <a:r>
              <a:rPr lang="en-US" sz="3600" dirty="0"/>
              <a:t>10.         On January 12, 2011, Jane Jones, who was updating Joe Smith’s files, negligently left her laptop computer on a bench outside her office building at 1000 5</a:t>
            </a:r>
            <a:r>
              <a:rPr lang="en-US" sz="3600" baseline="30000" dirty="0"/>
              <a:t>th</a:t>
            </a:r>
            <a:r>
              <a:rPr lang="en-US" sz="3600" dirty="0"/>
              <a:t> Ave., New York, New York.</a:t>
            </a:r>
            <a:br>
              <a:rPr lang="en-US" sz="3600" dirty="0"/>
            </a:br>
            <a:r>
              <a:rPr lang="en-US" sz="3600" dirty="0"/>
              <a:t>11.         Sensitive financial information concerning Joe Smith, including his Social Security Number and credit card numbers, were negligently left unencrypted on Jane Jones’s laptop.</a:t>
            </a:r>
            <a:br>
              <a:rPr lang="en-US" sz="3600" dirty="0"/>
            </a:br>
            <a:r>
              <a:rPr lang="en-US" sz="3600" dirty="0"/>
              <a:t>12       Joe Smith is himself careful with his financial information.</a:t>
            </a:r>
            <a:br>
              <a:rPr lang="en-US" sz="3600" dirty="0"/>
            </a:br>
            <a:r>
              <a:rPr lang="en-US" sz="3600" dirty="0"/>
              <a:t>13.       Six weeks after the loss of the laptop, Joe Smith was the victim of identity theft, perpetrated by someone as yet unknown, in which a fake credit card was created under his name.</a:t>
            </a:r>
            <a:br>
              <a:rPr lang="en-US" sz="2800" dirty="0"/>
            </a:br>
            <a:endParaRPr lang="en-US" sz="2800" dirty="0"/>
          </a:p>
        </p:txBody>
      </p:sp>
    </p:spTree>
    <p:extLst>
      <p:ext uri="{BB962C8B-B14F-4D97-AF65-F5344CB8AC3E}">
        <p14:creationId xmlns:p14="http://schemas.microsoft.com/office/powerpoint/2010/main" val="2915794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669" y="365125"/>
            <a:ext cx="10747131" cy="6088429"/>
          </a:xfrm>
        </p:spPr>
        <p:txBody>
          <a:bodyPr/>
          <a:lstStyle/>
          <a:p>
            <a:r>
              <a:rPr lang="en-US" dirty="0"/>
              <a:t>do you need a smoking gun? </a:t>
            </a:r>
          </a:p>
        </p:txBody>
      </p:sp>
    </p:spTree>
    <p:extLst>
      <p:ext uri="{BB962C8B-B14F-4D97-AF65-F5344CB8AC3E}">
        <p14:creationId xmlns:p14="http://schemas.microsoft.com/office/powerpoint/2010/main" val="2625442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09900" y="1063626"/>
            <a:ext cx="6172200" cy="4537075"/>
          </a:xfrm>
        </p:spPr>
        <p:txBody>
          <a:bodyPr/>
          <a:lstStyle/>
          <a:p>
            <a:pPr eaLnBrk="1" hangingPunct="1"/>
            <a:r>
              <a:rPr lang="en-US" altLang="en-US"/>
              <a:t>pleading special matters</a:t>
            </a:r>
            <a:br>
              <a:rPr lang="en-US" altLang="en-US"/>
            </a:br>
            <a:r>
              <a:rPr lang="en-US" altLang="en-US"/>
              <a:t>(fraud)</a:t>
            </a:r>
          </a:p>
        </p:txBody>
      </p:sp>
    </p:spTree>
    <p:extLst>
      <p:ext uri="{BB962C8B-B14F-4D97-AF65-F5344CB8AC3E}">
        <p14:creationId xmlns:p14="http://schemas.microsoft.com/office/powerpoint/2010/main" val="29756178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031" y="365125"/>
            <a:ext cx="10931769" cy="6070844"/>
          </a:xfrm>
        </p:spPr>
        <p:txBody>
          <a:bodyPr>
            <a:normAutofit fontScale="90000"/>
          </a:bodyPr>
          <a:lstStyle/>
          <a:p>
            <a:r>
              <a:rPr lang="en-US" dirty="0"/>
              <a:t>Ocasio-Hernandez v. </a:t>
            </a:r>
            <a:r>
              <a:rPr lang="en-US" dirty="0" err="1"/>
              <a:t>Fortuno-Burset</a:t>
            </a:r>
            <a:r>
              <a:rPr lang="en-US" dirty="0"/>
              <a:t>, 639 F. Supp. 2d 217 (D.P.R. 2009) (“As evidenced by [Iqbal], even highly experienced counsel will henceforth find it extremely difficult, if not impossible, to plead a section 1983 political discrimination suit without ‘smoking gun’ evidence. In the past, a plaintiff could file a complaint such as that in this case, and through discovery obtain the direct and/or circumstantial evidence needed to sustain the First Amendment allegations.”)</a:t>
            </a:r>
          </a:p>
        </p:txBody>
      </p:sp>
    </p:spTree>
    <p:extLst>
      <p:ext uri="{BB962C8B-B14F-4D97-AF65-F5344CB8AC3E}">
        <p14:creationId xmlns:p14="http://schemas.microsoft.com/office/powerpoint/2010/main" val="26518795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8" y="365125"/>
            <a:ext cx="10791092" cy="5833452"/>
          </a:xfrm>
        </p:spPr>
        <p:txBody>
          <a:bodyPr/>
          <a:lstStyle/>
          <a:p>
            <a:br>
              <a:rPr lang="en-US" dirty="0"/>
            </a:br>
            <a:r>
              <a:rPr lang="en-US" dirty="0"/>
              <a:t>reversed by Ocasio-Hernandez v. </a:t>
            </a:r>
            <a:r>
              <a:rPr lang="en-US" dirty="0" err="1"/>
              <a:t>Fortuno-Burset</a:t>
            </a:r>
            <a:r>
              <a:rPr lang="en-US" dirty="0"/>
              <a:t>, 640 F.3d 1 (1</a:t>
            </a:r>
            <a:r>
              <a:rPr lang="en-US" baseline="30000" dirty="0"/>
              <a:t>st</a:t>
            </a:r>
            <a:r>
              <a:rPr lang="en-US" dirty="0"/>
              <a:t> Cir. 2011)</a:t>
            </a:r>
          </a:p>
        </p:txBody>
      </p:sp>
    </p:spTree>
    <p:extLst>
      <p:ext uri="{BB962C8B-B14F-4D97-AF65-F5344CB8AC3E}">
        <p14:creationId xmlns:p14="http://schemas.microsoft.com/office/powerpoint/2010/main" val="36089775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23" y="365125"/>
            <a:ext cx="10580077" cy="6053260"/>
          </a:xfrm>
        </p:spPr>
        <p:txBody>
          <a:bodyPr>
            <a:noAutofit/>
          </a:bodyPr>
          <a:lstStyle/>
          <a:p>
            <a:r>
              <a:rPr lang="en-US" sz="2800" dirty="0"/>
              <a:t>The complaint states that the defendants asked several plaintiffs about “the circumstances pertaining to how and when they got to work at Fortaleza”; that an aide to </a:t>
            </a:r>
            <a:r>
              <a:rPr lang="en-US" sz="2800" dirty="0" err="1"/>
              <a:t>Berlingeri</a:t>
            </a:r>
            <a:r>
              <a:rPr lang="en-US" sz="2800" dirty="0"/>
              <a:t> similarly “asked each of them as to how and when they began work at the Governor's Mansion,” taking notes on their responses; and that confidential clerical personnel brought in by the new administration “insisted on interrogating them in order to ascertain their respective political affiliations.” … In short, in light of the pleadings as a whole, these allegations plausibly show the defendants' awareness of the plaintiffs' political affiliation at the time that they were terminated.</a:t>
            </a:r>
            <a:br>
              <a:rPr lang="en-US" sz="2000" dirty="0"/>
            </a:br>
            <a:endParaRPr lang="en-US" sz="2000" dirty="0"/>
          </a:p>
        </p:txBody>
      </p:sp>
    </p:spTree>
    <p:extLst>
      <p:ext uri="{BB962C8B-B14F-4D97-AF65-F5344CB8AC3E}">
        <p14:creationId xmlns:p14="http://schemas.microsoft.com/office/powerpoint/2010/main" val="8034240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331" y="365125"/>
            <a:ext cx="10817469" cy="5903790"/>
          </a:xfrm>
        </p:spPr>
        <p:txBody>
          <a:bodyPr>
            <a:normAutofit fontScale="90000"/>
          </a:bodyPr>
          <a:lstStyle/>
          <a:p>
            <a:r>
              <a:rPr lang="en-US" dirty="0"/>
              <a:t>As we have often emphasized, one rarely finds “smoking gun” evidence in a political discrimination case. Circumstantial evidence must, at times, suffice. Moreover, the requirement of plausibility on a motion to dismiss under Rule 12(b)(6) “simply calls for enough fact to raise a reasonable expectation that discovery will reveal evidence of the illegal [conduct].” The allegations above plausibly show that each defendant possessed knowledge of and shared some responsibility for the termination of employees at La Fortaleza.</a:t>
            </a:r>
          </a:p>
        </p:txBody>
      </p:sp>
    </p:spTree>
    <p:extLst>
      <p:ext uri="{BB962C8B-B14F-4D97-AF65-F5344CB8AC3E}">
        <p14:creationId xmlns:p14="http://schemas.microsoft.com/office/powerpoint/2010/main" val="3991727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77" y="365125"/>
            <a:ext cx="10870223" cy="6062052"/>
          </a:xfrm>
        </p:spPr>
        <p:txBody>
          <a:bodyPr>
            <a:noAutofit/>
          </a:bodyPr>
          <a:lstStyle/>
          <a:p>
            <a:r>
              <a:rPr lang="en-US" sz="3200" dirty="0"/>
              <a:t>The plaintiffs alleged that they were fired less than ten weeks after Governor </a:t>
            </a:r>
            <a:r>
              <a:rPr lang="en-US" sz="3200" dirty="0" err="1"/>
              <a:t>Fortuño</a:t>
            </a:r>
            <a:r>
              <a:rPr lang="en-US" sz="3200" dirty="0"/>
              <a:t> assumed office. Although the district court is correct that temporal proximity between the change in political administration and the turnover of staff is not itself sufficient to satisfy a plaintiff's burden of proof on the causation element of a political discrimination claim, it unquestionably contributes at the motion to dismiss stage to the reasonable inference that the employment decision was politically motivated. In contrast to their treatment, the plaintiffs alleged that NPP-affiliated employees were promoted to high-level trust positions following the change in administration. Similarly, the plaintiffs alleged that their positions at La Fortaleza were filled almost immediately by NPP-affiliated workers. </a:t>
            </a:r>
          </a:p>
        </p:txBody>
      </p:sp>
    </p:spTree>
    <p:extLst>
      <p:ext uri="{BB962C8B-B14F-4D97-AF65-F5344CB8AC3E}">
        <p14:creationId xmlns:p14="http://schemas.microsoft.com/office/powerpoint/2010/main" val="19075064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6" y="365125"/>
            <a:ext cx="10720754" cy="5798283"/>
          </a:xfrm>
        </p:spPr>
        <p:txBody>
          <a:bodyPr/>
          <a:lstStyle/>
          <a:p>
            <a:r>
              <a:rPr lang="en-US" dirty="0"/>
              <a:t>what allegations does </a:t>
            </a:r>
            <a:r>
              <a:rPr lang="en-US" dirty="0" err="1"/>
              <a:t>Twiqbal</a:t>
            </a:r>
            <a:r>
              <a:rPr lang="en-US" dirty="0"/>
              <a:t> apply to?</a:t>
            </a:r>
          </a:p>
        </p:txBody>
      </p:sp>
    </p:spTree>
    <p:extLst>
      <p:ext uri="{BB962C8B-B14F-4D97-AF65-F5344CB8AC3E}">
        <p14:creationId xmlns:p14="http://schemas.microsoft.com/office/powerpoint/2010/main" val="31946313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385" y="365125"/>
            <a:ext cx="10650415" cy="5859829"/>
          </a:xfrm>
        </p:spPr>
        <p:txBody>
          <a:bodyPr/>
          <a:lstStyle/>
          <a:p>
            <a:r>
              <a:rPr lang="en-US" dirty="0"/>
              <a:t>allegations of jurisdiction?</a:t>
            </a:r>
          </a:p>
        </p:txBody>
      </p:sp>
    </p:spTree>
    <p:extLst>
      <p:ext uri="{BB962C8B-B14F-4D97-AF65-F5344CB8AC3E}">
        <p14:creationId xmlns:p14="http://schemas.microsoft.com/office/powerpoint/2010/main" val="32582178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331" y="365125"/>
            <a:ext cx="11728938" cy="6211521"/>
          </a:xfrm>
        </p:spPr>
        <p:txBody>
          <a:bodyPr>
            <a:normAutofit fontScale="90000"/>
          </a:bodyPr>
          <a:lstStyle/>
          <a:p>
            <a:r>
              <a:rPr lang="en-US" dirty="0"/>
              <a:t>Rule 8. General Rules of Pleading</a:t>
            </a:r>
            <a:br>
              <a:rPr lang="en-US" dirty="0"/>
            </a:br>
            <a:r>
              <a:rPr lang="en-US" dirty="0"/>
              <a:t>(a) Claim for Relief. A pleading that states a claim for relief must contain:</a:t>
            </a:r>
            <a:br>
              <a:rPr lang="en-US" dirty="0"/>
            </a:br>
            <a:r>
              <a:rPr lang="en-US" dirty="0"/>
              <a:t>(1) a short and plain statement of the grounds for the court’s jurisdiction, unless the court already has jurisdiction and the claim needs no new jurisdictional support;</a:t>
            </a:r>
            <a:br>
              <a:rPr lang="en-US" dirty="0"/>
            </a:br>
            <a:r>
              <a:rPr lang="en-US" dirty="0"/>
              <a:t>(2) a short and plain statement of the claim showing that the pleader is entitled to relief; and</a:t>
            </a:r>
            <a:br>
              <a:rPr lang="en-US" dirty="0"/>
            </a:br>
            <a:r>
              <a:rPr lang="en-US" dirty="0"/>
              <a:t>(3) a demand for the relief sought, which may include relief in the alternative or different types of relief.</a:t>
            </a:r>
          </a:p>
        </p:txBody>
      </p:sp>
    </p:spTree>
    <p:extLst>
      <p:ext uri="{BB962C8B-B14F-4D97-AF65-F5344CB8AC3E}">
        <p14:creationId xmlns:p14="http://schemas.microsoft.com/office/powerpoint/2010/main" val="13363887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81200" y="274638"/>
            <a:ext cx="8229600" cy="6278562"/>
          </a:xfrm>
        </p:spPr>
        <p:txBody>
          <a:bodyPr/>
          <a:lstStyle/>
          <a:p>
            <a:pPr algn="l"/>
            <a:r>
              <a:rPr lang="en-US" altLang="en-US"/>
              <a:t>- P sues D for negligence in federal court</a:t>
            </a:r>
            <a:br>
              <a:rPr lang="en-US" altLang="en-US"/>
            </a:br>
            <a:r>
              <a:rPr lang="en-US" altLang="en-US"/>
              <a:t>- In his answer, D adds a counterclaim asking for the damages that D sustained due to P’s negligence in the same accident</a:t>
            </a:r>
            <a:br>
              <a:rPr lang="en-US" altLang="en-US"/>
            </a:br>
            <a:r>
              <a:rPr lang="en-US" altLang="en-US"/>
              <a:t>- Do the standards in Twiqbal apply to the allegations of P’s negligence in the counterclaim?</a:t>
            </a:r>
          </a:p>
        </p:txBody>
      </p:sp>
    </p:spTree>
    <p:extLst>
      <p:ext uri="{BB962C8B-B14F-4D97-AF65-F5344CB8AC3E}">
        <p14:creationId xmlns:p14="http://schemas.microsoft.com/office/powerpoint/2010/main" val="30632307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331" y="365125"/>
            <a:ext cx="11728938" cy="6211521"/>
          </a:xfrm>
        </p:spPr>
        <p:txBody>
          <a:bodyPr>
            <a:normAutofit fontScale="90000"/>
          </a:bodyPr>
          <a:lstStyle/>
          <a:p>
            <a:r>
              <a:rPr lang="en-US" dirty="0"/>
              <a:t>Rule 8. General Rules of Pleading</a:t>
            </a:r>
            <a:br>
              <a:rPr lang="en-US" dirty="0"/>
            </a:br>
            <a:r>
              <a:rPr lang="en-US" b="1" dirty="0"/>
              <a:t>(a) Claim for Relief. A pleading that states a claim for relief must contain:</a:t>
            </a:r>
            <a:br>
              <a:rPr lang="en-US" b="1" dirty="0"/>
            </a:br>
            <a:r>
              <a:rPr lang="en-US" dirty="0"/>
              <a:t>(1) a short and plain statement of the grounds for the court’s jurisdiction, unless the court already has jurisdiction and the claim needs no new jurisdictional support;</a:t>
            </a:r>
            <a:br>
              <a:rPr lang="en-US" dirty="0"/>
            </a:br>
            <a:r>
              <a:rPr lang="en-US" b="1" dirty="0"/>
              <a:t>(2) a short and plain statement of the claim showing that the pleader is entitled to relief; and</a:t>
            </a:r>
            <a:br>
              <a:rPr lang="en-US" b="1" dirty="0"/>
            </a:br>
            <a:r>
              <a:rPr lang="en-US" dirty="0"/>
              <a:t>(3) a demand for the relief sought, which may include relief in the alternative or different types of relief.</a:t>
            </a:r>
          </a:p>
        </p:txBody>
      </p:sp>
    </p:spTree>
    <p:extLst>
      <p:ext uri="{BB962C8B-B14F-4D97-AF65-F5344CB8AC3E}">
        <p14:creationId xmlns:p14="http://schemas.microsoft.com/office/powerpoint/2010/main" val="3157472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229600" cy="4594225"/>
          </a:xfrm>
        </p:spPr>
        <p:txBody>
          <a:bodyPr rtlCol="0">
            <a:normAutofit fontScale="90000"/>
          </a:bodyPr>
          <a:lstStyle/>
          <a:p>
            <a:pPr>
              <a:defRPr/>
            </a:pPr>
            <a:r>
              <a:rPr lang="en-US" dirty="0"/>
              <a:t>Rule 9.  Pleading Special Matters </a:t>
            </a:r>
            <a:br>
              <a:rPr lang="en-US" dirty="0"/>
            </a:br>
            <a:r>
              <a:rPr lang="en-US" dirty="0"/>
              <a:t>... </a:t>
            </a:r>
            <a:br>
              <a:rPr lang="en-US" dirty="0"/>
            </a:br>
            <a:r>
              <a:rPr lang="en-US" dirty="0"/>
              <a:t>(b) Fraud or Mistake; Conditions of Mind. In alleging fraud or mistake, a party must state with particularity the circumstances constituting fraud or mistake. Malice, intent, knowledge, and other conditions of a person’s mind may be alleged generally.</a:t>
            </a:r>
          </a:p>
        </p:txBody>
      </p:sp>
    </p:spTree>
    <p:extLst>
      <p:ext uri="{BB962C8B-B14F-4D97-AF65-F5344CB8AC3E}">
        <p14:creationId xmlns:p14="http://schemas.microsoft.com/office/powerpoint/2010/main" val="22325196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274638"/>
            <a:ext cx="8229600" cy="6278562"/>
          </a:xfrm>
        </p:spPr>
        <p:txBody>
          <a:bodyPr/>
          <a:lstStyle/>
          <a:p>
            <a:pPr algn="l"/>
            <a:r>
              <a:rPr lang="en-US" altLang="en-US"/>
              <a:t>- P sues D for negligence in federal court</a:t>
            </a:r>
            <a:br>
              <a:rPr lang="en-US" altLang="en-US"/>
            </a:br>
            <a:r>
              <a:rPr lang="en-US" altLang="en-US"/>
              <a:t>- In his answer, D introduces the defense of contributory negligence</a:t>
            </a:r>
            <a:br>
              <a:rPr lang="en-US" altLang="en-US"/>
            </a:br>
            <a:r>
              <a:rPr lang="en-US" altLang="en-US"/>
              <a:t>- Do the standards in Twiqbal apply to the allegations of P’s negligence in the affirmative defense?</a:t>
            </a:r>
          </a:p>
        </p:txBody>
      </p:sp>
    </p:spTree>
    <p:extLst>
      <p:ext uri="{BB962C8B-B14F-4D97-AF65-F5344CB8AC3E}">
        <p14:creationId xmlns:p14="http://schemas.microsoft.com/office/powerpoint/2010/main" val="7428626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68" y="365125"/>
            <a:ext cx="10773032" cy="5912107"/>
          </a:xfrm>
        </p:spPr>
        <p:txBody>
          <a:bodyPr/>
          <a:lstStyle/>
          <a:p>
            <a:r>
              <a:rPr lang="en-US" b="1" dirty="0"/>
              <a:t>Rule 8. General Rules of Pleading</a:t>
            </a:r>
            <a:br>
              <a:rPr lang="en-US" dirty="0"/>
            </a:br>
            <a:br>
              <a:rPr lang="en-US" dirty="0"/>
            </a:br>
            <a:r>
              <a:rPr lang="en-US" dirty="0"/>
              <a:t>(b) Defenses; Admissions and Denials.</a:t>
            </a:r>
            <a:br>
              <a:rPr lang="en-US" dirty="0"/>
            </a:br>
            <a:r>
              <a:rPr lang="en-US" dirty="0"/>
              <a:t>    (1) In General. </a:t>
            </a:r>
            <a:r>
              <a:rPr lang="en-US" b="1" dirty="0"/>
              <a:t>In responding to a pleading, a party must:</a:t>
            </a:r>
            <a:br>
              <a:rPr lang="en-US" b="1" dirty="0"/>
            </a:br>
            <a:r>
              <a:rPr lang="en-US" b="1" dirty="0"/>
              <a:t>        (A) state in short and plain terms its defenses to each claim asserted against it; </a:t>
            </a:r>
            <a:r>
              <a:rPr lang="en-US" dirty="0"/>
              <a:t>and</a:t>
            </a:r>
            <a:br>
              <a:rPr lang="en-US" dirty="0"/>
            </a:br>
            <a:r>
              <a:rPr lang="en-US" dirty="0"/>
              <a:t>        (B) admit or deny the allegations asserted against it by an opposing party.</a:t>
            </a:r>
          </a:p>
        </p:txBody>
      </p:sp>
    </p:spTree>
    <p:extLst>
      <p:ext uri="{BB962C8B-B14F-4D97-AF65-F5344CB8AC3E}">
        <p14:creationId xmlns:p14="http://schemas.microsoft.com/office/powerpoint/2010/main" val="5455585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969" y="365125"/>
            <a:ext cx="10632831" cy="6088429"/>
          </a:xfrm>
        </p:spPr>
        <p:txBody>
          <a:bodyPr/>
          <a:lstStyle/>
          <a:p>
            <a:r>
              <a:rPr lang="en-US" dirty="0"/>
              <a:t>compare Rule 9(b) – does it apply to affirmative defenses?</a:t>
            </a:r>
          </a:p>
        </p:txBody>
      </p:sp>
    </p:spTree>
    <p:extLst>
      <p:ext uri="{BB962C8B-B14F-4D97-AF65-F5344CB8AC3E}">
        <p14:creationId xmlns:p14="http://schemas.microsoft.com/office/powerpoint/2010/main" val="19760588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229600" cy="4594225"/>
          </a:xfrm>
        </p:spPr>
        <p:txBody>
          <a:bodyPr rtlCol="0">
            <a:normAutofit fontScale="90000"/>
          </a:bodyPr>
          <a:lstStyle/>
          <a:p>
            <a:pPr>
              <a:defRPr/>
            </a:pPr>
            <a:r>
              <a:rPr lang="en-US" dirty="0"/>
              <a:t>Rule 9.  Pleading Special Matters </a:t>
            </a:r>
            <a:br>
              <a:rPr lang="en-US" dirty="0"/>
            </a:br>
            <a:r>
              <a:rPr lang="en-US" dirty="0"/>
              <a:t>... </a:t>
            </a:r>
            <a:br>
              <a:rPr lang="en-US" dirty="0"/>
            </a:br>
            <a:r>
              <a:rPr lang="en-US" dirty="0"/>
              <a:t>(b) Fraud or Mistake; Conditions of Mind. </a:t>
            </a:r>
            <a:r>
              <a:rPr lang="en-US" b="1" dirty="0"/>
              <a:t>In alleging fraud or mistake, a party must state with particularity the circumstances constituting fraud or mistake.</a:t>
            </a:r>
            <a:r>
              <a:rPr lang="en-US" dirty="0"/>
              <a:t> Malice, intent, knowledge, and other conditions of a person’s mind may be alleged generally.</a:t>
            </a:r>
          </a:p>
        </p:txBody>
      </p:sp>
    </p:spTree>
    <p:extLst>
      <p:ext uri="{BB962C8B-B14F-4D97-AF65-F5344CB8AC3E}">
        <p14:creationId xmlns:p14="http://schemas.microsoft.com/office/powerpoint/2010/main" val="15464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274638"/>
            <a:ext cx="8153400" cy="6202362"/>
          </a:xfrm>
        </p:spPr>
        <p:txBody>
          <a:bodyPr/>
          <a:lstStyle/>
          <a:p>
            <a:r>
              <a:rPr lang="en-US" altLang="en-US"/>
              <a:t>Why the exception in 9(b) for scienter?</a:t>
            </a:r>
          </a:p>
        </p:txBody>
      </p:sp>
    </p:spTree>
    <p:extLst>
      <p:ext uri="{BB962C8B-B14F-4D97-AF65-F5344CB8AC3E}">
        <p14:creationId xmlns:p14="http://schemas.microsoft.com/office/powerpoint/2010/main" val="417674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143" y="365125"/>
            <a:ext cx="10834657" cy="6230354"/>
          </a:xfrm>
        </p:spPr>
        <p:txBody>
          <a:bodyPr/>
          <a:lstStyle/>
          <a:p>
            <a:r>
              <a:rPr lang="en-US" dirty="0"/>
              <a:t>distinguish two types of challenges of the plaintiff’s complaint</a:t>
            </a:r>
          </a:p>
        </p:txBody>
      </p:sp>
    </p:spTree>
    <p:extLst>
      <p:ext uri="{BB962C8B-B14F-4D97-AF65-F5344CB8AC3E}">
        <p14:creationId xmlns:p14="http://schemas.microsoft.com/office/powerpoint/2010/main" val="3203585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6065172"/>
          </a:xfrm>
        </p:spPr>
        <p:txBody>
          <a:bodyPr>
            <a:normAutofit fontScale="90000"/>
          </a:bodyPr>
          <a:lstStyle/>
          <a:p>
            <a:r>
              <a:rPr lang="en-US" dirty="0"/>
              <a:t>1 </a:t>
            </a:r>
            <a:br>
              <a:rPr lang="en-US" dirty="0"/>
            </a:br>
            <a:br>
              <a:rPr lang="en-US" dirty="0"/>
            </a:br>
            <a:r>
              <a:rPr lang="en-US" dirty="0"/>
              <a:t>really about failure to state a claim</a:t>
            </a:r>
            <a:br>
              <a:rPr lang="en-US" dirty="0"/>
            </a:br>
            <a:br>
              <a:rPr lang="en-US" dirty="0"/>
            </a:br>
            <a:r>
              <a:rPr lang="en-US" dirty="0"/>
              <a:t>- D is not claiming that the P does not have evidentiary support for the allegations</a:t>
            </a:r>
            <a:br>
              <a:rPr lang="en-US" dirty="0"/>
            </a:br>
            <a:br>
              <a:rPr lang="en-US" dirty="0"/>
            </a:br>
            <a:r>
              <a:rPr lang="en-US" dirty="0"/>
              <a:t>- D is worried that what is alleged does not add up to a violation of the law (some element of a cause of action looks like it is missing)</a:t>
            </a:r>
          </a:p>
        </p:txBody>
      </p:sp>
    </p:spTree>
    <p:extLst>
      <p:ext uri="{BB962C8B-B14F-4D97-AF65-F5344CB8AC3E}">
        <p14:creationId xmlns:p14="http://schemas.microsoft.com/office/powerpoint/2010/main" val="3423174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1212</TotalTime>
  <Words>1023</Words>
  <Application>Microsoft Macintosh PowerPoint</Application>
  <PresentationFormat>Widescreen</PresentationFormat>
  <Paragraphs>63</Paragraphs>
  <Slides>63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Calibri Light</vt:lpstr>
      <vt:lpstr>Office Theme</vt:lpstr>
      <vt:lpstr>Tues., Oct. 8</vt:lpstr>
      <vt:lpstr>modern approach: notice pleading</vt:lpstr>
      <vt:lpstr>- Rule 8. General Rules of Pleading  (a) Claim for Relief. A pleading that states a claim for relief must contain: … (2) a short and plain statement of the claim showing that the pleader is entitled to relief;  … </vt:lpstr>
      <vt:lpstr>why have this system?</vt:lpstr>
      <vt:lpstr>pleading special matters (fraud)</vt:lpstr>
      <vt:lpstr>Rule 9.  Pleading Special Matters  ...  (b) Fraud or Mistake; Conditions of Mind. In alleging fraud or mistake, a party must state with particularity the circumstances constituting fraud or mistake. Malice, intent, knowledge, and other conditions of a person’s mind may be alleged generally.</vt:lpstr>
      <vt:lpstr>Why the exception in 9(b) for scienter?</vt:lpstr>
      <vt:lpstr>distinguish two types of challenges of the plaintiff’s complaint</vt:lpstr>
      <vt:lpstr>1   really about failure to state a claim  - D is not claiming that the P does not have evidentiary support for the allegations  - D is worried that what is alleged does not add up to a violation of the law (some element of a cause of action looks like it is missing)</vt:lpstr>
      <vt:lpstr>for example….  assume that under the relevant law there is no strict liability for product defects, only negligence liability  P alleges that D manufactured the product “improperly”</vt:lpstr>
      <vt:lpstr>this is addressed by   Conley v. Gibson, 355 U.S. 41 (1957)</vt:lpstr>
      <vt:lpstr>Conley v. Gibson  “complaint should not be dismissed for failure to state a claim unless it appears beyond doubt that the plaintiff can prove no set of facts in support of his claim which would entitle him to relief” </vt:lpstr>
      <vt:lpstr>2   not really about failure to state a claim  - D thinks P does not have evidentiary support for the allegations  - all the elements for a cause of action are there but the D thinks that P will not be able to prove an element (that is why the P lacks specificity)</vt:lpstr>
      <vt:lpstr>assume that under the relevant law there is no strict liability for product defects, only negligence liability  P alleges that D manufactured the product “negligently” without saying how it was negligent</vt:lpstr>
      <vt:lpstr>before 2007 this was solely a matter to be dealt with through discovery-Rule 11-summary judgment  now…</vt:lpstr>
      <vt:lpstr>Bell Atlantic Corp. v. Twombly (U.S. 2007)</vt:lpstr>
      <vt:lpstr>did the plaintiffs fail to state a claim?</vt:lpstr>
      <vt:lpstr>Paragraph 4 Plaintiffs allege that Defendants entered into a contract, combination or conspiracy to prevent competitive entry in their respective local telephone and/or high speed internet services markets by, among other things, agreeing not to compete with one another and to stifle attempts by others to compete with them and otherwise allocating customers and markets to one another.</vt:lpstr>
      <vt:lpstr>Paragraph 51 “In the absence of any meaningful competition between the [baby bells] in one another’s markets, and in light of the parallel course of conduct that each engaged in to prevent competition from [locals] within their respective local telephone and/or high speed internet services markets and the other facts and market circumstances alleged above, Plaintiffs allege upon information and belief that Defendants have entered into a contract, combination or conspiracy to prevent entry in their respective local telephone and/or high speed internet service markets and have agreed not to compete with one another and otherwise allocated customers and markets to one another.”</vt:lpstr>
      <vt:lpstr>Stevens’s dissent:  But the plaintiffs allege in three places in their complaint, ¶¶ 4, 51, 64, App. 11, 27, 30, that the [baby bells] did in fact agree both to prevent competitors from entering into their local markets and to forgo competition with each other. And as the Court recognizes, at the motion to dismiss stage, a judge assumes “that all the allegations in the complaint are true (even if doubtful in fact).”</vt:lpstr>
      <vt:lpstr>The majority circumvents this obvious obstacle to dismissal by pretending that it does not exist. The Court admits that “in form a few stray statements in the complaint speak directly of agreement,” but disregards those allegations by saying that “on fair reading these are merely legal conclusions resting on the prior allegations” of parallel conduct. Ante, at 1970. The Court's dichotomy between factual allegations and “legal conclusions” is the stuff of a bygone era, supra, at 1976 - 1977.</vt:lpstr>
      <vt:lpstr>what 8(a)(2) violated then?</vt:lpstr>
      <vt:lpstr>were the defendants not put on notice about the nature of the alleged agreement?</vt:lpstr>
      <vt:lpstr>how can an agreement in restraint of trade arise?  must there always be a “handshake”?</vt:lpstr>
      <vt:lpstr>were the defendants put on notice…?</vt:lpstr>
      <vt:lpstr>the real problem is evidentiary support…</vt:lpstr>
      <vt:lpstr>how do you show a tacit agreement?</vt:lpstr>
      <vt:lpstr>imagine that there was a trial and all that the Ps offered for evidence of an agreement was this parallel behavior?  what result? </vt:lpstr>
      <vt:lpstr>Souter: Asking for plausible grounds to infer an agreement does not impose a probability requirement at the pleading stage; it simply calls for enough fact to raise a reasonable expectation that discovery will reveal evidence of illegal agreement.</vt:lpstr>
      <vt:lpstr>does Twombly frustrate other purposes of a complaint?</vt:lpstr>
      <vt:lpstr>does the SCt have the power to do this?</vt:lpstr>
      <vt:lpstr>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 . . </vt:lpstr>
      <vt:lpstr>Aschcroft v. Iqbal (U.S. 2009) </vt:lpstr>
      <vt:lpstr>does Iqbal state a claim?</vt:lpstr>
      <vt:lpstr>are the defendants put on notice about the subject matter of the suit?</vt:lpstr>
      <vt:lpstr>what is wrong with the complaint then?</vt:lpstr>
      <vt:lpstr>what should Iqbal have put in his complaint?</vt:lpstr>
      <vt:lpstr>how does the Iqbal court justify the plausibility standard, given the language of R 8(a)(2)?</vt:lpstr>
      <vt:lpstr>- Rule 8. General Rules of Pleading  (a) Claim for Relief. A pleading that states a claim for relief must contain: … (2) a short and plain statement of the claim showing that the pleader is entitled to relief;  … </vt:lpstr>
      <vt:lpstr>Determining whether a complaint states a plausible claim for relief will, as the Court of Appeals observed, be a context-specific task that requires the reviewing court to draw on its judicial experience and common sense.  But where the well-pleaded facts do not permit the court to infer more than the mere possibility of misconduct, the complaint has alleged—but it has not “show[n]”—“that the pleader is entitled to relief.” Fed. Rule Civ. Proc. 8(a)(2).</vt:lpstr>
      <vt:lpstr>is there a reason to think Twombly and Iqbal are both special situations in which we want protection for Ds? </vt:lpstr>
      <vt:lpstr>is there an other way of weeding out frivolous complaints before discovery without using heightened pleading standards?</vt:lpstr>
      <vt:lpstr>how to plead to satisfy Twiqbal…</vt:lpstr>
      <vt:lpstr>Iqbal  “[T]he tenet that a court must accept as true all of the allegations contained in a complaint is inapplicable to legal conclusions.”  “[O]nly a complaint that states a plausible claim for relief survives a motion to dismiss.”  “a context-specific task that requires the reviewing court to draw on its judicial experience and common sense” </vt:lpstr>
      <vt:lpstr>Twombly  Asking for plausible grounds to infer an agreement does not impose a probability requirement at the pleading stage; it simply calls for enough fact to raise a reasonable expectation that discovery will reveal evidence of illegal agreement.</vt:lpstr>
      <vt:lpstr>the defendant drove negligently into the plaintiff</vt:lpstr>
      <vt:lpstr>allegations that cannot really be specific  - state of mind  throw in some evidence</vt:lpstr>
      <vt:lpstr>10.         On January 12, 2011, Jane Jones, who was updating Joe Smith’s files, negligently left her laptop computer on a bench outside her office building at 1000 5th Ave., New York, New York. 11.         Sensitive financial information concerning Joe Smith, including his Social Security Number and credit card numbers, were negligently left unencrypted on Jane Jones’s laptop. 12       Joe Smith is himself careful with his financial information. 13.       Six weeks after the loss of the laptop, Joe Smith was the victim of identity theft, perpetrated by someone as yet unknown, in which a fake credit card was created under his name. </vt:lpstr>
      <vt:lpstr>do you need a smoking gun? </vt:lpstr>
      <vt:lpstr>Ocasio-Hernandez v. Fortuno-Burset, 639 F. Supp. 2d 217 (D.P.R. 2009) (“As evidenced by [Iqbal], even highly experienced counsel will henceforth find it extremely difficult, if not impossible, to plead a section 1983 political discrimination suit without ‘smoking gun’ evidence. In the past, a plaintiff could file a complaint such as that in this case, and through discovery obtain the direct and/or circumstantial evidence needed to sustain the First Amendment allegations.”)</vt:lpstr>
      <vt:lpstr> reversed by Ocasio-Hernandez v. Fortuno-Burset, 640 F.3d 1 (1st Cir. 2011)</vt:lpstr>
      <vt:lpstr>The complaint states that the defendants asked several plaintiffs about “the circumstances pertaining to how and when they got to work at Fortaleza”; that an aide to Berlingeri similarly “asked each of them as to how and when they began work at the Governor's Mansion,” taking notes on their responses; and that confidential clerical personnel brought in by the new administration “insisted on interrogating them in order to ascertain their respective political affiliations.” … In short, in light of the pleadings as a whole, these allegations plausibly show the defendants' awareness of the plaintiffs' political affiliation at the time that they were terminated. </vt:lpstr>
      <vt:lpstr>As we have often emphasized, one rarely finds “smoking gun” evidence in a political discrimination case. Circumstantial evidence must, at times, suffice. Moreover, the requirement of plausibility on a motion to dismiss under Rule 12(b)(6) “simply calls for enough fact to raise a reasonable expectation that discovery will reveal evidence of the illegal [conduct].” The allegations above plausibly show that each defendant possessed knowledge of and shared some responsibility for the termination of employees at La Fortaleza.</vt:lpstr>
      <vt:lpstr>The plaintiffs alleged that they were fired less than ten weeks after Governor Fortuño assumed office. Although the district court is correct that temporal proximity between the change in political administration and the turnover of staff is not itself sufficient to satisfy a plaintiff's burden of proof on the causation element of a political discrimination claim, it unquestionably contributes at the motion to dismiss stage to the reasonable inference that the employment decision was politically motivated. In contrast to their treatment, the plaintiffs alleged that NPP-affiliated employees were promoted to high-level trust positions following the change in administration. Similarly, the plaintiffs alleged that their positions at La Fortaleza were filled almost immediately by NPP-affiliated workers. </vt:lpstr>
      <vt:lpstr>what allegations does Twiqbal apply to?</vt:lpstr>
      <vt:lpstr>allegations of jurisdiction?</vt:lpstr>
      <vt:lpstr>Rule 8. General Rules of Pleading (a) Claim for Relief. A pleading that states a claim for relief must contain: (1) a short and plain statement of the grounds for the court’s jurisdiction, unless the court already has jurisdiction and the claim needs no new jurisdictional support; (2) a short and plain statement of the claim showing that the pleader is entitled to relief; and (3) a demand for the relief sought, which may include relief in the alternative or different types of relief.</vt:lpstr>
      <vt:lpstr>- P sues D for negligence in federal court - In his answer, D adds a counterclaim asking for the damages that D sustained due to P’s negligence in the same accident - Do the standards in Twiqbal apply to the allegations of P’s negligence in the counterclaim?</vt:lpstr>
      <vt:lpstr>Rule 8. General Rules of Pleading (a) Claim for Relief. A pleading that states a claim for relief must contain: (1) a short and plain statement of the grounds for the court’s jurisdiction, unless the court already has jurisdiction and the claim needs no new jurisdictional support; (2) a short and plain statement of the claim showing that the pleader is entitled to relief; and (3) a demand for the relief sought, which may include relief in the alternative or different types of relief.</vt:lpstr>
      <vt:lpstr>- P sues D for negligence in federal court - In his answer, D introduces the defense of contributory negligence - Do the standards in Twiqbal apply to the allegations of P’s negligence in the affirmative defense?</vt:lpstr>
      <vt:lpstr>Rule 8. General Rules of Pleading  (b) Defenses; Admissions and Denials.     (1) In General. In responding to a pleading, a party must:         (A) state in short and plain terms its defenses to each claim asserted against it; and         (B) admit or deny the allegations asserted against it by an opposing party.</vt:lpstr>
      <vt:lpstr>compare Rule 9(b) – does it apply to affirmative defenses?</vt:lpstr>
      <vt:lpstr>Rule 9.  Pleading Special Matters  ...  (b) Fraud or Mistake; Conditions of Mind. In alleging fraud or mistake, a party must state with particularity the circumstances constituting fraud or mistake. Malice, intent, knowledge, and other conditions of a person’s mind may be alleged generally.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404</cp:revision>
  <cp:lastPrinted>2017-10-02T16:26:04Z</cp:lastPrinted>
  <dcterms:created xsi:type="dcterms:W3CDTF">2017-09-12T14:18:22Z</dcterms:created>
  <dcterms:modified xsi:type="dcterms:W3CDTF">2019-10-07T15:03:41Z</dcterms:modified>
</cp:coreProperties>
</file>