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handoutMasterIdLst>
    <p:handoutMasterId r:id="rId87"/>
  </p:handoutMasterIdLst>
  <p:sldIdLst>
    <p:sldId id="271" r:id="rId2"/>
    <p:sldId id="424" r:id="rId3"/>
    <p:sldId id="350" r:id="rId4"/>
    <p:sldId id="351" r:id="rId5"/>
    <p:sldId id="449" r:id="rId6"/>
    <p:sldId id="454" r:id="rId7"/>
    <p:sldId id="475" r:id="rId8"/>
    <p:sldId id="466" r:id="rId9"/>
    <p:sldId id="467" r:id="rId10"/>
    <p:sldId id="468" r:id="rId11"/>
    <p:sldId id="407" r:id="rId12"/>
    <p:sldId id="408" r:id="rId13"/>
    <p:sldId id="450" r:id="rId14"/>
    <p:sldId id="411" r:id="rId15"/>
    <p:sldId id="409" r:id="rId16"/>
    <p:sldId id="422" r:id="rId17"/>
    <p:sldId id="423" r:id="rId18"/>
    <p:sldId id="469" r:id="rId19"/>
    <p:sldId id="470" r:id="rId20"/>
    <p:sldId id="262" r:id="rId21"/>
    <p:sldId id="257" r:id="rId22"/>
    <p:sldId id="476" r:id="rId23"/>
    <p:sldId id="258" r:id="rId24"/>
    <p:sldId id="480" r:id="rId25"/>
    <p:sldId id="477" r:id="rId26"/>
    <p:sldId id="259" r:id="rId27"/>
    <p:sldId id="265" r:id="rId28"/>
    <p:sldId id="266" r:id="rId29"/>
    <p:sldId id="478" r:id="rId30"/>
    <p:sldId id="263" r:id="rId31"/>
    <p:sldId id="260" r:id="rId32"/>
    <p:sldId id="317" r:id="rId33"/>
    <p:sldId id="261" r:id="rId34"/>
    <p:sldId id="264" r:id="rId35"/>
    <p:sldId id="374" r:id="rId36"/>
    <p:sldId id="267" r:id="rId37"/>
    <p:sldId id="383" r:id="rId38"/>
    <p:sldId id="268" r:id="rId39"/>
    <p:sldId id="318" r:id="rId40"/>
    <p:sldId id="269" r:id="rId41"/>
    <p:sldId id="276" r:id="rId42"/>
    <p:sldId id="277" r:id="rId43"/>
    <p:sldId id="278" r:id="rId44"/>
    <p:sldId id="279" r:id="rId45"/>
    <p:sldId id="280" r:id="rId46"/>
    <p:sldId id="282" r:id="rId47"/>
    <p:sldId id="281" r:id="rId48"/>
    <p:sldId id="284" r:id="rId49"/>
    <p:sldId id="479" r:id="rId50"/>
    <p:sldId id="272" r:id="rId51"/>
    <p:sldId id="273" r:id="rId52"/>
    <p:sldId id="285" r:id="rId53"/>
    <p:sldId id="286" r:id="rId54"/>
    <p:sldId id="274" r:id="rId55"/>
    <p:sldId id="275" r:id="rId56"/>
    <p:sldId id="270" r:id="rId57"/>
    <p:sldId id="288" r:id="rId58"/>
    <p:sldId id="287" r:id="rId59"/>
    <p:sldId id="289" r:id="rId60"/>
    <p:sldId id="290" r:id="rId61"/>
    <p:sldId id="295" r:id="rId62"/>
    <p:sldId id="291" r:id="rId63"/>
    <p:sldId id="293" r:id="rId64"/>
    <p:sldId id="296" r:id="rId65"/>
    <p:sldId id="297" r:id="rId66"/>
    <p:sldId id="300" r:id="rId67"/>
    <p:sldId id="301" r:id="rId68"/>
    <p:sldId id="381" r:id="rId69"/>
    <p:sldId id="298" r:id="rId70"/>
    <p:sldId id="312" r:id="rId71"/>
    <p:sldId id="302" r:id="rId72"/>
    <p:sldId id="305" r:id="rId73"/>
    <p:sldId id="306" r:id="rId74"/>
    <p:sldId id="308" r:id="rId75"/>
    <p:sldId id="311" r:id="rId76"/>
    <p:sldId id="310" r:id="rId77"/>
    <p:sldId id="307" r:id="rId78"/>
    <p:sldId id="313" r:id="rId79"/>
    <p:sldId id="315" r:id="rId80"/>
    <p:sldId id="314" r:id="rId81"/>
    <p:sldId id="382" r:id="rId82"/>
    <p:sldId id="316" r:id="rId83"/>
    <p:sldId id="376" r:id="rId84"/>
    <p:sldId id="299" r:id="rId8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3" autoAdjust="0"/>
    <p:restoredTop sz="94660"/>
  </p:normalViewPr>
  <p:slideViewPr>
    <p:cSldViewPr snapToGrid="0">
      <p:cViewPr varScale="1">
        <p:scale>
          <a:sx n="112" d="100"/>
          <a:sy n="112" d="100"/>
        </p:scale>
        <p:origin x="4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8/27/19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8/27/19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8/27/19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8/27/19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8/27/19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8/27/19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8/27/19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8/27/19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8/27/19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8/27/19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8/27/19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8/27/19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8/27/19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8/27/19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Aug. </a:t>
            </a:r>
            <a:r>
              <a:rPr lang="en-US" altLang="en-US"/>
              <a:t>27</a:t>
            </a:r>
            <a:endParaRPr lang="en-US" altLang="en-US" dirty="0"/>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a:extLst>
              <a:ext uri="{FF2B5EF4-FFF2-40B4-BE49-F238E27FC236}">
                <a16:creationId xmlns:a16="http://schemas.microsoft.com/office/drawing/2014/main" id="{B9387E93-AA71-2A43-8D58-86E44EF2F639}"/>
              </a:ext>
            </a:extLst>
          </p:cNvPr>
          <p:cNvSpPr>
            <a:spLocks noGrp="1"/>
          </p:cNvSpPr>
          <p:nvPr>
            <p:ph type="title"/>
          </p:nvPr>
        </p:nvSpPr>
        <p:spPr>
          <a:xfrm>
            <a:off x="1943100" y="304801"/>
            <a:ext cx="8305800" cy="5973763"/>
          </a:xfrm>
        </p:spPr>
        <p:txBody>
          <a:bodyPr/>
          <a:lstStyle/>
          <a:p>
            <a:pPr algn="l"/>
            <a:r>
              <a:rPr lang="en-US" altLang="en-US"/>
              <a:t>Alexander Hoeschel sues James Hoff in an Alaska state court under Virginia battery law… </a:t>
            </a:r>
            <a:br>
              <a:rPr lang="en-US" altLang="en-US"/>
            </a:br>
            <a:br>
              <a:rPr lang="en-US" altLang="en-US"/>
            </a:br>
            <a:r>
              <a:rPr lang="en-US" altLang="en-US"/>
              <a:t>James does not consent to litigating in Alaska</a:t>
            </a:r>
            <a:br>
              <a:rPr lang="en-US" altLang="en-US"/>
            </a:br>
            <a:br>
              <a:rPr lang="en-US" altLang="en-US"/>
            </a:br>
            <a:r>
              <a:rPr lang="en-US" altLang="en-US"/>
              <a:t>does the Alaska court have the power to take the case?</a:t>
            </a:r>
          </a:p>
        </p:txBody>
      </p:sp>
    </p:spTree>
    <p:extLst>
      <p:ext uri="{BB962C8B-B14F-4D97-AF65-F5344CB8AC3E}">
        <p14:creationId xmlns:p14="http://schemas.microsoft.com/office/powerpoint/2010/main" val="3581012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itle 1">
            <a:extLst>
              <a:ext uri="{FF2B5EF4-FFF2-40B4-BE49-F238E27FC236}">
                <a16:creationId xmlns:a16="http://schemas.microsoft.com/office/drawing/2014/main" id="{1EAA2280-ACCC-3244-9FEE-FC65E33F5BF9}"/>
              </a:ext>
            </a:extLst>
          </p:cNvPr>
          <p:cNvSpPr>
            <a:spLocks noGrp="1"/>
          </p:cNvSpPr>
          <p:nvPr>
            <p:ph type="title"/>
          </p:nvPr>
        </p:nvSpPr>
        <p:spPr>
          <a:xfrm>
            <a:off x="1828800" y="304801"/>
            <a:ext cx="8153400" cy="6049963"/>
          </a:xfrm>
        </p:spPr>
        <p:txBody>
          <a:bodyPr>
            <a:normAutofit fontScale="90000"/>
          </a:bodyPr>
          <a:lstStyle/>
          <a:p>
            <a:pPr algn="l"/>
            <a:r>
              <a:rPr lang="en-US" altLang="en-US"/>
              <a:t>Marlin Anthony sues Zachary Daniel in the Federal District Court for the Western District of Virginia for violation of his federal constitutional rights (which occurred in Williamsburg VA)</a:t>
            </a:r>
            <a:br>
              <a:rPr lang="en-US" altLang="en-US"/>
            </a:br>
            <a:br>
              <a:rPr lang="en-US" altLang="en-US"/>
            </a:br>
            <a:r>
              <a:rPr lang="en-US" altLang="en-US"/>
              <a:t>is there SMJ?</a:t>
            </a:r>
            <a:br>
              <a:rPr lang="en-US" altLang="en-US"/>
            </a:br>
            <a:r>
              <a:rPr lang="en-US" altLang="en-US"/>
              <a:t>is there PJ?</a:t>
            </a:r>
            <a:br>
              <a:rPr lang="en-US" altLang="en-US"/>
            </a:br>
            <a:r>
              <a:rPr lang="en-US" altLang="en-US"/>
              <a:t>any other problem?</a:t>
            </a:r>
          </a:p>
        </p:txBody>
      </p:sp>
    </p:spTree>
    <p:extLst>
      <p:ext uri="{BB962C8B-B14F-4D97-AF65-F5344CB8AC3E}">
        <p14:creationId xmlns:p14="http://schemas.microsoft.com/office/powerpoint/2010/main" val="1742666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itle 1">
            <a:extLst>
              <a:ext uri="{FF2B5EF4-FFF2-40B4-BE49-F238E27FC236}">
                <a16:creationId xmlns:a16="http://schemas.microsoft.com/office/drawing/2014/main" id="{DA310055-0EB1-4A45-8726-6175B12F9789}"/>
              </a:ext>
            </a:extLst>
          </p:cNvPr>
          <p:cNvSpPr>
            <a:spLocks noGrp="1"/>
          </p:cNvSpPr>
          <p:nvPr>
            <p:ph type="title"/>
          </p:nvPr>
        </p:nvSpPr>
        <p:spPr>
          <a:xfrm>
            <a:off x="2133600" y="274638"/>
            <a:ext cx="8077200" cy="5973762"/>
          </a:xfrm>
        </p:spPr>
        <p:txBody>
          <a:bodyPr/>
          <a:lstStyle/>
          <a:p>
            <a:r>
              <a:rPr lang="en-US" altLang="en-US"/>
              <a:t>venue</a:t>
            </a:r>
          </a:p>
        </p:txBody>
      </p:sp>
    </p:spTree>
    <p:extLst>
      <p:ext uri="{BB962C8B-B14F-4D97-AF65-F5344CB8AC3E}">
        <p14:creationId xmlns:p14="http://schemas.microsoft.com/office/powerpoint/2010/main" val="1382392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01" name="Picture 4">
            <a:extLst>
              <a:ext uri="{FF2B5EF4-FFF2-40B4-BE49-F238E27FC236}">
                <a16:creationId xmlns:a16="http://schemas.microsoft.com/office/drawing/2014/main" id="{189D39F3-663B-7243-BE71-2A7CF9BEDE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12888" y="388938"/>
            <a:ext cx="9155113" cy="593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1454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itle 1">
            <a:extLst>
              <a:ext uri="{FF2B5EF4-FFF2-40B4-BE49-F238E27FC236}">
                <a16:creationId xmlns:a16="http://schemas.microsoft.com/office/drawing/2014/main" id="{FB8B7648-B1EA-E14C-B416-8F80A5D5C64D}"/>
              </a:ext>
            </a:extLst>
          </p:cNvPr>
          <p:cNvSpPr>
            <a:spLocks noGrp="1"/>
          </p:cNvSpPr>
          <p:nvPr>
            <p:ph type="title"/>
          </p:nvPr>
        </p:nvSpPr>
        <p:spPr>
          <a:xfrm>
            <a:off x="1828800" y="274638"/>
            <a:ext cx="8382000" cy="6202362"/>
          </a:xfrm>
        </p:spPr>
        <p:txBody>
          <a:bodyPr/>
          <a:lstStyle/>
          <a:p>
            <a:pPr algn="l"/>
            <a:r>
              <a:rPr lang="en-US" altLang="en-US" sz="3200"/>
              <a:t>subject matter jurisdiction concerns whether the case is of a </a:t>
            </a:r>
            <a:r>
              <a:rPr lang="en-US" altLang="en-US" sz="3200" b="1"/>
              <a:t>type</a:t>
            </a:r>
            <a:r>
              <a:rPr lang="en-US" altLang="en-US" sz="3200"/>
              <a:t> that can be entertained by a court</a:t>
            </a:r>
            <a:br>
              <a:rPr lang="en-US" altLang="en-US" sz="3200"/>
            </a:br>
            <a:r>
              <a:rPr lang="en-US" altLang="en-US" sz="3200"/>
              <a:t>	- generally a problem only concerning federal courts (and state courts with respect to federal actions with exclusive federal SMJ)</a:t>
            </a:r>
            <a:br>
              <a:rPr lang="en-US" altLang="en-US" sz="3200"/>
            </a:br>
            <a:r>
              <a:rPr lang="en-US" altLang="en-US" sz="3200"/>
              <a:t>	- however, within state or foreign court systems there can be SMJ problems due to the way the court system distributes cases on the basis of subject matter (e.g. family court, probate court)</a:t>
            </a:r>
            <a:br>
              <a:rPr lang="en-US" altLang="en-US" sz="3200"/>
            </a:br>
            <a:endParaRPr lang="en-US" altLang="en-US" sz="3200"/>
          </a:p>
        </p:txBody>
      </p:sp>
    </p:spTree>
    <p:extLst>
      <p:ext uri="{BB962C8B-B14F-4D97-AF65-F5344CB8AC3E}">
        <p14:creationId xmlns:p14="http://schemas.microsoft.com/office/powerpoint/2010/main" val="53555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itle 1">
            <a:extLst>
              <a:ext uri="{FF2B5EF4-FFF2-40B4-BE49-F238E27FC236}">
                <a16:creationId xmlns:a16="http://schemas.microsoft.com/office/drawing/2014/main" id="{A2C1FB72-4CB9-8E42-82BF-ACA5D9AF68B0}"/>
              </a:ext>
            </a:extLst>
          </p:cNvPr>
          <p:cNvSpPr>
            <a:spLocks noGrp="1"/>
          </p:cNvSpPr>
          <p:nvPr>
            <p:ph type="title"/>
          </p:nvPr>
        </p:nvSpPr>
        <p:spPr>
          <a:xfrm>
            <a:off x="1905000" y="274638"/>
            <a:ext cx="8305800" cy="6126162"/>
          </a:xfrm>
        </p:spPr>
        <p:txBody>
          <a:bodyPr>
            <a:normAutofit fontScale="90000"/>
          </a:bodyPr>
          <a:lstStyle/>
          <a:p>
            <a:pPr algn="l"/>
            <a:r>
              <a:rPr lang="en-US" altLang="en-US"/>
              <a:t>- state court systems have general SMJ</a:t>
            </a:r>
            <a:br>
              <a:rPr lang="en-US" altLang="en-US"/>
            </a:br>
            <a:br>
              <a:rPr lang="en-US" altLang="en-US"/>
            </a:br>
            <a:r>
              <a:rPr lang="en-US" altLang="en-US"/>
              <a:t>- federal court system has limited SMJ</a:t>
            </a:r>
            <a:br>
              <a:rPr lang="en-US" altLang="en-US"/>
            </a:br>
            <a:br>
              <a:rPr lang="en-US" altLang="en-US"/>
            </a:br>
            <a:r>
              <a:rPr lang="en-US" altLang="en-US"/>
              <a:t>- state and federal systems usually have concurrent SMJ over federal causes of action and have concurrent SMJ over diversity cases</a:t>
            </a:r>
          </a:p>
        </p:txBody>
      </p:sp>
    </p:spTree>
    <p:extLst>
      <p:ext uri="{BB962C8B-B14F-4D97-AF65-F5344CB8AC3E}">
        <p14:creationId xmlns:p14="http://schemas.microsoft.com/office/powerpoint/2010/main" val="285030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itle 1">
            <a:extLst>
              <a:ext uri="{FF2B5EF4-FFF2-40B4-BE49-F238E27FC236}">
                <a16:creationId xmlns:a16="http://schemas.microsoft.com/office/drawing/2014/main" id="{E76CE604-1490-7043-91EC-241D6C7BFEC9}"/>
              </a:ext>
            </a:extLst>
          </p:cNvPr>
          <p:cNvSpPr>
            <a:spLocks noGrp="1"/>
          </p:cNvSpPr>
          <p:nvPr>
            <p:ph type="title"/>
          </p:nvPr>
        </p:nvSpPr>
        <p:spPr>
          <a:xfrm>
            <a:off x="1828800" y="274638"/>
            <a:ext cx="8382000" cy="6202362"/>
          </a:xfrm>
        </p:spPr>
        <p:txBody>
          <a:bodyPr/>
          <a:lstStyle/>
          <a:p>
            <a:pPr algn="l"/>
            <a:r>
              <a:rPr lang="en-US" altLang="en-US" sz="3200"/>
              <a:t>personal jurisdiction concerns whether the sovereign standing behind a court system has adjudicative power over a </a:t>
            </a:r>
            <a:r>
              <a:rPr lang="en-US" altLang="en-US" sz="3200" b="1"/>
              <a:t>person</a:t>
            </a:r>
            <a:br>
              <a:rPr lang="en-US" altLang="en-US" sz="3200" b="1"/>
            </a:br>
            <a:br>
              <a:rPr lang="en-US" altLang="en-US" sz="3200" b="1"/>
            </a:br>
            <a:r>
              <a:rPr lang="en-US" altLang="en-US" sz="3200"/>
              <a:t>- one of the ways it can be created is through consent</a:t>
            </a:r>
            <a:br>
              <a:rPr lang="en-US" altLang="en-US" sz="3200"/>
            </a:br>
            <a:r>
              <a:rPr lang="en-US" altLang="en-US" sz="3200"/>
              <a:t>	- consent cannot create SMJ</a:t>
            </a:r>
          </a:p>
        </p:txBody>
      </p:sp>
    </p:spTree>
    <p:extLst>
      <p:ext uri="{BB962C8B-B14F-4D97-AF65-F5344CB8AC3E}">
        <p14:creationId xmlns:p14="http://schemas.microsoft.com/office/powerpoint/2010/main" val="4188679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itle 1">
            <a:extLst>
              <a:ext uri="{FF2B5EF4-FFF2-40B4-BE49-F238E27FC236}">
                <a16:creationId xmlns:a16="http://schemas.microsoft.com/office/drawing/2014/main" id="{45687B44-DFD7-6D43-A00F-66549646BB24}"/>
              </a:ext>
            </a:extLst>
          </p:cNvPr>
          <p:cNvSpPr>
            <a:spLocks noGrp="1"/>
          </p:cNvSpPr>
          <p:nvPr>
            <p:ph type="title"/>
          </p:nvPr>
        </p:nvSpPr>
        <p:spPr>
          <a:xfrm>
            <a:off x="1828800" y="274638"/>
            <a:ext cx="8382000" cy="6202362"/>
          </a:xfrm>
        </p:spPr>
        <p:txBody>
          <a:bodyPr/>
          <a:lstStyle/>
          <a:p>
            <a:pPr algn="l"/>
            <a:r>
              <a:rPr lang="en-US" altLang="en-US" sz="3200"/>
              <a:t>venue concerns whether the case is in the right court </a:t>
            </a:r>
            <a:r>
              <a:rPr lang="en-US" altLang="en-US" sz="3200" b="1"/>
              <a:t>within</a:t>
            </a:r>
            <a:r>
              <a:rPr lang="en-US" altLang="en-US" sz="3200"/>
              <a:t> a court system (usually on the basis of geographical criteria)</a:t>
            </a:r>
          </a:p>
        </p:txBody>
      </p:sp>
    </p:spTree>
    <p:extLst>
      <p:ext uri="{BB962C8B-B14F-4D97-AF65-F5344CB8AC3E}">
        <p14:creationId xmlns:p14="http://schemas.microsoft.com/office/powerpoint/2010/main" val="3751513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itle 1">
            <a:extLst>
              <a:ext uri="{FF2B5EF4-FFF2-40B4-BE49-F238E27FC236}">
                <a16:creationId xmlns:a16="http://schemas.microsoft.com/office/drawing/2014/main" id="{4F0E99D5-9D94-654F-9882-A8C7D4C495D7}"/>
              </a:ext>
            </a:extLst>
          </p:cNvPr>
          <p:cNvSpPr>
            <a:spLocks noGrp="1"/>
          </p:cNvSpPr>
          <p:nvPr>
            <p:ph type="title"/>
          </p:nvPr>
        </p:nvSpPr>
        <p:spPr>
          <a:xfrm>
            <a:off x="1828800" y="274638"/>
            <a:ext cx="8382000" cy="6202362"/>
          </a:xfrm>
        </p:spPr>
        <p:txBody>
          <a:bodyPr/>
          <a:lstStyle/>
          <a:p>
            <a:pPr algn="l"/>
            <a:r>
              <a:rPr lang="en-US" altLang="en-US" sz="3200" dirty="0"/>
              <a:t>Multiple Choice.</a:t>
            </a:r>
            <a:br>
              <a:rPr lang="en-US" altLang="en-US" sz="3200" dirty="0"/>
            </a:br>
            <a:br>
              <a:rPr lang="en-US" altLang="en-US" sz="3200" dirty="0"/>
            </a:br>
            <a:r>
              <a:rPr lang="en-US" altLang="en-US" sz="3200" dirty="0"/>
              <a:t>In which case is it </a:t>
            </a:r>
            <a:r>
              <a:rPr lang="en-US" altLang="en-US" sz="3200" i="1" dirty="0"/>
              <a:t>most accurate </a:t>
            </a:r>
            <a:r>
              <a:rPr lang="en-US" altLang="en-US" sz="3200" dirty="0"/>
              <a:t>to say that the court system lacks subject matter jurisdiction?</a:t>
            </a:r>
            <a:br>
              <a:rPr lang="en-US" altLang="en-US" sz="3200" dirty="0"/>
            </a:br>
            <a:br>
              <a:rPr lang="en-US" altLang="en-US" sz="3200" dirty="0"/>
            </a:br>
            <a:r>
              <a:rPr lang="en-US" altLang="en-US" sz="3200" dirty="0"/>
              <a:t>a) the German system entertains an action between two Virginians under California tort law</a:t>
            </a:r>
            <a:br>
              <a:rPr lang="en-US" altLang="en-US" sz="3200" dirty="0"/>
            </a:br>
            <a:br>
              <a:rPr lang="en-US" altLang="en-US" sz="3200" dirty="0"/>
            </a:br>
            <a:r>
              <a:rPr lang="en-US" altLang="en-US" sz="3200" dirty="0"/>
              <a:t>b) the Russian system entertains an action between a Virginian and a Californian under federal securities law</a:t>
            </a:r>
          </a:p>
        </p:txBody>
      </p:sp>
    </p:spTree>
    <p:extLst>
      <p:ext uri="{BB962C8B-B14F-4D97-AF65-F5344CB8AC3E}">
        <p14:creationId xmlns:p14="http://schemas.microsoft.com/office/powerpoint/2010/main" val="344172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itle 1">
            <a:extLst>
              <a:ext uri="{FF2B5EF4-FFF2-40B4-BE49-F238E27FC236}">
                <a16:creationId xmlns:a16="http://schemas.microsoft.com/office/drawing/2014/main" id="{E2B33B03-1BA3-3744-82E0-44645C96BB63}"/>
              </a:ext>
            </a:extLst>
          </p:cNvPr>
          <p:cNvSpPr>
            <a:spLocks noGrp="1"/>
          </p:cNvSpPr>
          <p:nvPr>
            <p:ph type="title"/>
          </p:nvPr>
        </p:nvSpPr>
        <p:spPr>
          <a:xfrm>
            <a:off x="1905000" y="274638"/>
            <a:ext cx="8305800" cy="6126162"/>
          </a:xfrm>
        </p:spPr>
        <p:txBody>
          <a:bodyPr/>
          <a:lstStyle/>
          <a:p>
            <a:pPr algn="l"/>
            <a:r>
              <a:rPr lang="en-US" altLang="en-US" sz="3200" dirty="0"/>
              <a:t>c) the federal court system entertains an action between two Virginians under the Federal Age Discrimination in Employment Act, over which state courts have concurrent jurisdiction</a:t>
            </a:r>
            <a:br>
              <a:rPr lang="en-US" altLang="en-US" sz="3200" dirty="0"/>
            </a:br>
            <a:br>
              <a:rPr lang="en-US" altLang="en-US" sz="3200" dirty="0"/>
            </a:br>
            <a:r>
              <a:rPr lang="en-US" altLang="en-US" sz="3200" dirty="0"/>
              <a:t>d) the federal court system entertains an action between two Virginians under California tort law</a:t>
            </a:r>
            <a:br>
              <a:rPr lang="en-US" altLang="en-US" sz="3200" dirty="0"/>
            </a:br>
            <a:br>
              <a:rPr lang="en-US" altLang="en-US" sz="3200" dirty="0"/>
            </a:br>
            <a:r>
              <a:rPr lang="en-US" altLang="en-US" sz="3200" dirty="0"/>
              <a:t>e) the Virginia state court system entertains an action between two Californians under Chinese tort law</a:t>
            </a:r>
          </a:p>
        </p:txBody>
      </p:sp>
    </p:spTree>
    <p:extLst>
      <p:ext uri="{BB962C8B-B14F-4D97-AF65-F5344CB8AC3E}">
        <p14:creationId xmlns:p14="http://schemas.microsoft.com/office/powerpoint/2010/main" val="324947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a:extLst>
              <a:ext uri="{FF2B5EF4-FFF2-40B4-BE49-F238E27FC236}">
                <a16:creationId xmlns:a16="http://schemas.microsoft.com/office/drawing/2014/main" id="{F5C7DAB7-DA84-7D42-B854-4A7A29AEF13B}"/>
              </a:ext>
            </a:extLst>
          </p:cNvPr>
          <p:cNvSpPr>
            <a:spLocks noGrp="1"/>
          </p:cNvSpPr>
          <p:nvPr>
            <p:ph type="title"/>
          </p:nvPr>
        </p:nvSpPr>
        <p:spPr>
          <a:xfrm>
            <a:off x="1905000" y="274638"/>
            <a:ext cx="8305800" cy="5897562"/>
          </a:xfrm>
        </p:spPr>
        <p:txBody>
          <a:bodyPr/>
          <a:lstStyle/>
          <a:p>
            <a:r>
              <a:rPr lang="en-US" altLang="en-US"/>
              <a:t>Martin v. Hunter’s Lessee, 14 U.S. 304 (1816)</a:t>
            </a:r>
          </a:p>
        </p:txBody>
      </p:sp>
    </p:spTree>
    <p:extLst>
      <p:ext uri="{BB962C8B-B14F-4D97-AF65-F5344CB8AC3E}">
        <p14:creationId xmlns:p14="http://schemas.microsoft.com/office/powerpoint/2010/main" val="4019557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706" y="365125"/>
            <a:ext cx="10659094" cy="5810044"/>
          </a:xfrm>
        </p:spPr>
        <p:txBody>
          <a:bodyPr/>
          <a:lstStyle/>
          <a:p>
            <a:pPr algn="ctr"/>
            <a:r>
              <a:rPr lang="en-US" dirty="0"/>
              <a:t>sources of federal procedural law in federal court</a:t>
            </a:r>
          </a:p>
        </p:txBody>
      </p:sp>
    </p:spTree>
    <p:extLst>
      <p:ext uri="{BB962C8B-B14F-4D97-AF65-F5344CB8AC3E}">
        <p14:creationId xmlns:p14="http://schemas.microsoft.com/office/powerpoint/2010/main" val="1250120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897467" y="206905"/>
            <a:ext cx="8229600" cy="6202362"/>
          </a:xfrm>
        </p:spPr>
        <p:txBody>
          <a:bodyPr/>
          <a:lstStyle/>
          <a:p>
            <a:r>
              <a:rPr lang="en-US" altLang="en-US" dirty="0" err="1"/>
              <a:t>Glannon</a:t>
            </a:r>
            <a:r>
              <a:rPr lang="en-US" altLang="en-US" dirty="0"/>
              <a:t>:</a:t>
            </a:r>
            <a:br>
              <a:rPr lang="en-US" altLang="en-US" dirty="0"/>
            </a:br>
            <a:br>
              <a:rPr lang="en-US" altLang="en-US" dirty="0"/>
            </a:br>
            <a:r>
              <a:rPr lang="en-US" altLang="en-US" dirty="0"/>
              <a:t>constitutional law</a:t>
            </a:r>
            <a:br>
              <a:rPr lang="en-US" altLang="en-US" dirty="0"/>
            </a:br>
            <a:r>
              <a:rPr lang="en-US" altLang="en-US" dirty="0"/>
              <a:t>statutory law</a:t>
            </a:r>
            <a:br>
              <a:rPr lang="en-US" altLang="en-US" dirty="0"/>
            </a:br>
            <a:r>
              <a:rPr lang="en-US" altLang="en-US" dirty="0"/>
              <a:t>Fed. R. Civ. P.</a:t>
            </a:r>
            <a:br>
              <a:rPr lang="en-US" altLang="en-US" dirty="0"/>
            </a:br>
            <a:r>
              <a:rPr lang="en-US" altLang="en-US" dirty="0"/>
              <a:t>local rules</a:t>
            </a:r>
            <a:br>
              <a:rPr lang="en-US" altLang="en-US" dirty="0"/>
            </a:br>
            <a:endParaRPr lang="en-US" altLang="en-US" dirty="0"/>
          </a:p>
        </p:txBody>
      </p:sp>
    </p:spTree>
    <p:extLst>
      <p:ext uri="{BB962C8B-B14F-4D97-AF65-F5344CB8AC3E}">
        <p14:creationId xmlns:p14="http://schemas.microsoft.com/office/powerpoint/2010/main" val="2364235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4C3A3-A801-0B4C-8FC0-D83E7074DC84}"/>
              </a:ext>
            </a:extLst>
          </p:cNvPr>
          <p:cNvSpPr>
            <a:spLocks noGrp="1"/>
          </p:cNvSpPr>
          <p:nvPr>
            <p:ph type="title"/>
          </p:nvPr>
        </p:nvSpPr>
        <p:spPr>
          <a:xfrm>
            <a:off x="491490" y="365125"/>
            <a:ext cx="10862310" cy="6058535"/>
          </a:xfrm>
        </p:spPr>
        <p:txBody>
          <a:bodyPr/>
          <a:lstStyle/>
          <a:p>
            <a:r>
              <a:rPr lang="en-US" dirty="0"/>
              <a:t>federal constitutional law governing procedure in federal courts</a:t>
            </a:r>
          </a:p>
        </p:txBody>
      </p:sp>
    </p:spTree>
    <p:extLst>
      <p:ext uri="{BB962C8B-B14F-4D97-AF65-F5344CB8AC3E}">
        <p14:creationId xmlns:p14="http://schemas.microsoft.com/office/powerpoint/2010/main" val="2749565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133600" y="274638"/>
            <a:ext cx="8077200" cy="6126162"/>
          </a:xfrm>
        </p:spPr>
        <p:txBody>
          <a:bodyPr/>
          <a:lstStyle/>
          <a:p>
            <a:r>
              <a:rPr lang="en-US" altLang="en-US" dirty="0"/>
              <a:t>U.S. Const. Amendment V.</a:t>
            </a:r>
            <a:br>
              <a:rPr lang="en-US" altLang="en-US" dirty="0"/>
            </a:br>
            <a:br>
              <a:rPr lang="en-US" altLang="en-US" dirty="0"/>
            </a:br>
            <a:r>
              <a:rPr lang="en-US" altLang="en-US" dirty="0"/>
              <a:t>No person shall . . . be deprived of life, liberty, or property, without due process of law . . . </a:t>
            </a:r>
            <a:br>
              <a:rPr lang="en-US" altLang="en-US" dirty="0"/>
            </a:br>
            <a:endParaRPr lang="en-US" altLang="en-US" dirty="0"/>
          </a:p>
        </p:txBody>
      </p:sp>
    </p:spTree>
    <p:extLst>
      <p:ext uri="{BB962C8B-B14F-4D97-AF65-F5344CB8AC3E}">
        <p14:creationId xmlns:p14="http://schemas.microsoft.com/office/powerpoint/2010/main" val="1948281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22CEC-DAEE-B042-B977-4626F3C6D36B}"/>
              </a:ext>
            </a:extLst>
          </p:cNvPr>
          <p:cNvSpPr>
            <a:spLocks noGrp="1"/>
          </p:cNvSpPr>
          <p:nvPr>
            <p:ph type="title"/>
          </p:nvPr>
        </p:nvSpPr>
        <p:spPr>
          <a:xfrm>
            <a:off x="502920" y="365125"/>
            <a:ext cx="10850880" cy="5932805"/>
          </a:xfrm>
        </p:spPr>
        <p:txBody>
          <a:bodyPr/>
          <a:lstStyle/>
          <a:p>
            <a:r>
              <a:rPr lang="en-US" dirty="0"/>
              <a:t>any others…?</a:t>
            </a:r>
          </a:p>
        </p:txBody>
      </p:sp>
    </p:spTree>
    <p:extLst>
      <p:ext uri="{BB962C8B-B14F-4D97-AF65-F5344CB8AC3E}">
        <p14:creationId xmlns:p14="http://schemas.microsoft.com/office/powerpoint/2010/main" val="1359740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4C3A3-A801-0B4C-8FC0-D83E7074DC84}"/>
              </a:ext>
            </a:extLst>
          </p:cNvPr>
          <p:cNvSpPr>
            <a:spLocks noGrp="1"/>
          </p:cNvSpPr>
          <p:nvPr>
            <p:ph type="title"/>
          </p:nvPr>
        </p:nvSpPr>
        <p:spPr>
          <a:xfrm>
            <a:off x="491490" y="365125"/>
            <a:ext cx="10862310" cy="6058535"/>
          </a:xfrm>
        </p:spPr>
        <p:txBody>
          <a:bodyPr/>
          <a:lstStyle/>
          <a:p>
            <a:r>
              <a:rPr lang="en-US" dirty="0"/>
              <a:t>federal statutory law governing procedure in federal courts</a:t>
            </a:r>
          </a:p>
        </p:txBody>
      </p:sp>
    </p:spTree>
    <p:extLst>
      <p:ext uri="{BB962C8B-B14F-4D97-AF65-F5344CB8AC3E}">
        <p14:creationId xmlns:p14="http://schemas.microsoft.com/office/powerpoint/2010/main" val="1497059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87682" y="513567"/>
            <a:ext cx="11912252" cy="5993597"/>
          </a:xfrm>
        </p:spPr>
        <p:txBody>
          <a:bodyPr>
            <a:normAutofit fontScale="90000"/>
          </a:bodyPr>
          <a:lstStyle/>
          <a:p>
            <a:r>
              <a:rPr lang="en-US" sz="2400" dirty="0"/>
              <a:t>Sec. 1391. - Venue generally </a:t>
            </a:r>
            <a:br>
              <a:rPr lang="en-US" sz="2400" dirty="0"/>
            </a:br>
            <a:br>
              <a:rPr lang="en-US" sz="2400" dirty="0"/>
            </a:br>
            <a:r>
              <a:rPr lang="en-US" sz="2400" dirty="0"/>
              <a:t>  (a) Applicability of section.--Except as otherwise provided by law--</a:t>
            </a:r>
            <a:br>
              <a:rPr lang="en-US" sz="2400" dirty="0"/>
            </a:br>
            <a:br>
              <a:rPr lang="en-US" sz="2400" dirty="0"/>
            </a:br>
            <a:r>
              <a:rPr lang="en-US" sz="2400" dirty="0"/>
              <a:t>(1) this section shall govern the venue of all civil actions brought in district courts of the United States; and</a:t>
            </a:r>
            <a:br>
              <a:rPr lang="en-US" sz="2400" dirty="0"/>
            </a:br>
            <a:br>
              <a:rPr lang="en-US" sz="2400" dirty="0"/>
            </a:br>
            <a:r>
              <a:rPr lang="en-US" sz="2400" dirty="0"/>
              <a:t>(2) the proper venue for a civil action shall be determined without regard to whether the action is local or transitory in nature.</a:t>
            </a:r>
            <a:br>
              <a:rPr lang="en-US" sz="2400" dirty="0"/>
            </a:br>
            <a:br>
              <a:rPr lang="en-US" sz="2400" dirty="0"/>
            </a:br>
            <a:r>
              <a:rPr lang="en-US" sz="2400" dirty="0"/>
              <a:t>(b) Venue in general.--A civil action may be brought in--</a:t>
            </a:r>
            <a:br>
              <a:rPr lang="en-US" sz="2400" dirty="0"/>
            </a:br>
            <a:br>
              <a:rPr lang="en-US" sz="2400" dirty="0"/>
            </a:br>
            <a:r>
              <a:rPr lang="en-US" sz="2400" dirty="0"/>
              <a:t>(1) a judicial district in which any defendant resides, if all defendants are residents of the State in which the district is located;</a:t>
            </a:r>
            <a:br>
              <a:rPr lang="en-US" sz="2400" dirty="0"/>
            </a:br>
            <a:br>
              <a:rPr lang="en-US" sz="2400" dirty="0"/>
            </a:br>
            <a:r>
              <a:rPr lang="en-US" sz="2400" dirty="0"/>
              <a:t>(2) a judicial district in which a substantial part of the events or omissions giving rise to the claim occurred, or a substantial part of property that is the subject of the action is situated; or</a:t>
            </a:r>
            <a:br>
              <a:rPr lang="en-US" sz="2400" dirty="0"/>
            </a:br>
            <a:br>
              <a:rPr lang="en-US" sz="2400" dirty="0"/>
            </a:br>
            <a:r>
              <a:rPr lang="en-US" sz="2400" dirty="0"/>
              <a:t>(3) if there is no district in which an action may otherwise be brought as provided in this section, any judicial district in which any defendant is subject to the court's personal jurisdiction with respect to such action.</a:t>
            </a:r>
            <a:br>
              <a:rPr lang="en-US" sz="2400" dirty="0"/>
            </a:br>
            <a:endParaRPr lang="en-US" altLang="en-US" sz="2400" dirty="0"/>
          </a:p>
        </p:txBody>
      </p:sp>
    </p:spTree>
    <p:extLst>
      <p:ext uri="{BB962C8B-B14F-4D97-AF65-F5344CB8AC3E}">
        <p14:creationId xmlns:p14="http://schemas.microsoft.com/office/powerpoint/2010/main" val="35243449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327" y="365125"/>
            <a:ext cx="10813473" cy="6112865"/>
          </a:xfrm>
        </p:spPr>
        <p:txBody>
          <a:bodyPr/>
          <a:lstStyle/>
          <a:p>
            <a:r>
              <a:rPr lang="en-US" dirty="0"/>
              <a:t>why does Congress have the power to regulate the procedure of federal courts?</a:t>
            </a:r>
          </a:p>
        </p:txBody>
      </p:sp>
    </p:spTree>
    <p:extLst>
      <p:ext uri="{BB962C8B-B14F-4D97-AF65-F5344CB8AC3E}">
        <p14:creationId xmlns:p14="http://schemas.microsoft.com/office/powerpoint/2010/main" val="3109415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636" y="365125"/>
            <a:ext cx="11649694" cy="6106927"/>
          </a:xfrm>
        </p:spPr>
        <p:txBody>
          <a:bodyPr>
            <a:normAutofit fontScale="90000"/>
          </a:bodyPr>
          <a:lstStyle/>
          <a:p>
            <a:r>
              <a:rPr lang="en-US" b="1" dirty="0"/>
              <a:t>U.S. Const. Art. I, § 8.</a:t>
            </a:r>
            <a:r>
              <a:rPr lang="en-US" dirty="0"/>
              <a:t> The Congress shall have Power </a:t>
            </a:r>
            <a:br>
              <a:rPr lang="en-US" dirty="0"/>
            </a:br>
            <a:r>
              <a:rPr lang="en-US" dirty="0"/>
              <a:t>. . . </a:t>
            </a:r>
            <a:br>
              <a:rPr lang="en-US" dirty="0"/>
            </a:br>
            <a:r>
              <a:rPr lang="en-US" dirty="0"/>
              <a:t>Clause 9: </a:t>
            </a:r>
            <a:br>
              <a:rPr lang="en-US" dirty="0"/>
            </a:br>
            <a:r>
              <a:rPr lang="en-US" dirty="0"/>
              <a:t>To constitute Tribunals inferior to the supreme Court; </a:t>
            </a:r>
            <a:br>
              <a:rPr lang="en-US" dirty="0"/>
            </a:br>
            <a:r>
              <a:rPr lang="en-US" dirty="0"/>
              <a:t>. . .  And </a:t>
            </a:r>
            <a:br>
              <a:rPr lang="en-US" dirty="0"/>
            </a:br>
            <a:r>
              <a:rPr lang="en-US" dirty="0"/>
              <a:t>Clause 18: </a:t>
            </a:r>
            <a:br>
              <a:rPr lang="en-US" dirty="0"/>
            </a:br>
            <a:r>
              <a:rPr lang="en-US" dirty="0"/>
              <a:t>To make all Laws which shall be necessary and proper for carrying into Execution the foregoing Powers, and all other Powers vested by this Constitution in the Government of the United States, or in any Department or Officer thereof. </a:t>
            </a:r>
            <a:br>
              <a:rPr lang="en-US" dirty="0"/>
            </a:br>
            <a:endParaRPr lang="en-US" dirty="0"/>
          </a:p>
        </p:txBody>
      </p:sp>
    </p:spTree>
    <p:extLst>
      <p:ext uri="{BB962C8B-B14F-4D97-AF65-F5344CB8AC3E}">
        <p14:creationId xmlns:p14="http://schemas.microsoft.com/office/powerpoint/2010/main" val="482704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0A93B-26B4-5943-932C-75EFCE35F696}"/>
              </a:ext>
            </a:extLst>
          </p:cNvPr>
          <p:cNvSpPr>
            <a:spLocks noGrp="1"/>
          </p:cNvSpPr>
          <p:nvPr>
            <p:ph type="title"/>
          </p:nvPr>
        </p:nvSpPr>
        <p:spPr>
          <a:xfrm>
            <a:off x="582930" y="365125"/>
            <a:ext cx="10770870" cy="6161405"/>
          </a:xfrm>
        </p:spPr>
        <p:txBody>
          <a:bodyPr/>
          <a:lstStyle/>
          <a:p>
            <a:r>
              <a:rPr lang="en-US" dirty="0"/>
              <a:t>Federal Rules of Civil Procedure</a:t>
            </a:r>
          </a:p>
        </p:txBody>
      </p:sp>
    </p:spTree>
    <p:extLst>
      <p:ext uri="{BB962C8B-B14F-4D97-AF65-F5344CB8AC3E}">
        <p14:creationId xmlns:p14="http://schemas.microsoft.com/office/powerpoint/2010/main" val="308108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847493" y="274638"/>
            <a:ext cx="9363307" cy="5973762"/>
          </a:xfrm>
        </p:spPr>
        <p:txBody>
          <a:bodyPr>
            <a:normAutofit/>
          </a:bodyPr>
          <a:lstStyle/>
          <a:p>
            <a:pPr algn="l"/>
            <a:r>
              <a:rPr lang="en-US" altLang="en-US" dirty="0"/>
              <a:t>state courts are courts of general subject matter jurisdiction</a:t>
            </a:r>
            <a:br>
              <a:rPr lang="en-US" altLang="en-US" dirty="0"/>
            </a:br>
            <a:br>
              <a:rPr lang="en-US" altLang="en-US" dirty="0"/>
            </a:br>
            <a:r>
              <a:rPr lang="en-US" altLang="en-US" dirty="0"/>
              <a:t>VA state court can take action under federal, sister state (e.g. CA), and foreign (e.g. German) law</a:t>
            </a:r>
            <a:br>
              <a:rPr lang="en-US" altLang="en-US" dirty="0"/>
            </a:br>
            <a:r>
              <a:rPr lang="en-US" altLang="en-US" dirty="0"/>
              <a:t>	- exception, exclusive federal </a:t>
            </a:r>
            <a:r>
              <a:rPr lang="en-US" altLang="en-US" dirty="0" err="1"/>
              <a:t>smj</a:t>
            </a:r>
            <a:endParaRPr lang="en-US" altLang="en-US" dirty="0"/>
          </a:p>
        </p:txBody>
      </p:sp>
    </p:spTree>
    <p:extLst>
      <p:ext uri="{BB962C8B-B14F-4D97-AF65-F5344CB8AC3E}">
        <p14:creationId xmlns:p14="http://schemas.microsoft.com/office/powerpoint/2010/main" val="21337375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203" y="365125"/>
            <a:ext cx="10801597" cy="6148491"/>
          </a:xfrm>
        </p:spPr>
        <p:txBody>
          <a:bodyPr>
            <a:normAutofit/>
          </a:bodyPr>
          <a:lstStyle/>
          <a:p>
            <a:r>
              <a:rPr lang="en-US" dirty="0"/>
              <a:t>Rules Enabling Act</a:t>
            </a:r>
            <a:br>
              <a:rPr lang="en-US" dirty="0"/>
            </a:br>
            <a:br>
              <a:rPr lang="en-US" dirty="0"/>
            </a:br>
            <a:r>
              <a:rPr lang="en-US" b="1" dirty="0"/>
              <a:t>28 U.S.C. § 2072. - Rules of procedure and evidence; power to prescribe</a:t>
            </a:r>
            <a:r>
              <a:rPr lang="en-US" dirty="0"/>
              <a:t> </a:t>
            </a:r>
            <a:br>
              <a:rPr lang="en-US" dirty="0"/>
            </a:br>
            <a:r>
              <a:rPr lang="en-US" dirty="0"/>
              <a:t>(a) The Supreme Court shall have the power to prescribe general rules of practice and procedure and rules of evidence for cases in the United States district courts (including proceedings before magistrate judges thereof) and courts of appeals. </a:t>
            </a:r>
          </a:p>
        </p:txBody>
      </p:sp>
    </p:spTree>
    <p:extLst>
      <p:ext uri="{BB962C8B-B14F-4D97-AF65-F5344CB8AC3E}">
        <p14:creationId xmlns:p14="http://schemas.microsoft.com/office/powerpoint/2010/main" val="211469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87682" y="0"/>
            <a:ext cx="11874674" cy="6705600"/>
          </a:xfrm>
        </p:spPr>
        <p:txBody>
          <a:bodyPr>
            <a:normAutofit/>
          </a:bodyPr>
          <a:lstStyle/>
          <a:p>
            <a:pPr algn="l"/>
            <a:r>
              <a:rPr lang="en-US" altLang="en-US" sz="2800" b="1" dirty="0"/>
              <a:t>Fed. R. Civ. P. 4. Summons</a:t>
            </a:r>
            <a:br>
              <a:rPr lang="en-US" altLang="en-US" sz="2800" dirty="0"/>
            </a:br>
            <a:r>
              <a:rPr lang="en-US" altLang="en-US" sz="2800" dirty="0"/>
              <a:t>...</a:t>
            </a:r>
            <a:br>
              <a:rPr lang="en-US" altLang="en-US" sz="2800" dirty="0"/>
            </a:br>
            <a:r>
              <a:rPr lang="en-US" altLang="en-US" sz="2800" dirty="0"/>
              <a:t>(e) Serving an Individual Within a Judicial District of the United States. </a:t>
            </a:r>
            <a:br>
              <a:rPr lang="en-US" altLang="en-US" sz="2800" dirty="0"/>
            </a:br>
            <a:r>
              <a:rPr lang="en-US" altLang="en-US" sz="2800" dirty="0"/>
              <a:t>Unless federal law provides otherwise, an individual — other than a minor, an incompetent person, or a person whose waiver has been filed — may be served in a judicial district of the United States by:</a:t>
            </a:r>
            <a:br>
              <a:rPr lang="en-US" altLang="en-US" sz="2800" dirty="0"/>
            </a:br>
            <a:r>
              <a:rPr lang="en-US" altLang="en-US" sz="2800" dirty="0"/>
              <a:t>(1) following state law for serving a summons in an action brought in courts of general jurisdiction in the state where the district court is located or where service is made; or</a:t>
            </a:r>
            <a:br>
              <a:rPr lang="en-US" altLang="en-US" sz="2800" dirty="0"/>
            </a:br>
            <a:r>
              <a:rPr lang="en-US" altLang="en-US" sz="2800" dirty="0"/>
              <a:t>(2) doing any of the following:</a:t>
            </a:r>
            <a:br>
              <a:rPr lang="en-US" altLang="en-US" sz="2800" dirty="0"/>
            </a:br>
            <a:r>
              <a:rPr lang="en-US" altLang="en-US" sz="2800" dirty="0"/>
              <a:t>    (A) delivering a copy of the summons and of the complaint to the individual personally;</a:t>
            </a:r>
            <a:br>
              <a:rPr lang="en-US" altLang="en-US" sz="2800" dirty="0"/>
            </a:br>
            <a:r>
              <a:rPr lang="en-US" altLang="en-US" sz="2800" dirty="0"/>
              <a:t>    (B) leaving a copy of each at the individual’s dwelling or usual place of abode with someone of suitable age and discretion who resides there; or</a:t>
            </a:r>
            <a:br>
              <a:rPr lang="en-US" altLang="en-US" sz="2800" dirty="0"/>
            </a:br>
            <a:r>
              <a:rPr lang="en-US" altLang="en-US" sz="2800" dirty="0"/>
              <a:t>    (C) delivering a copy of each to an agent authorized by appointment or by law to receive service of process....</a:t>
            </a:r>
            <a:br>
              <a:rPr lang="en-US" altLang="en-US" sz="2800" dirty="0"/>
            </a:br>
            <a:endParaRPr lang="en-US" altLang="en-US" sz="2800" dirty="0"/>
          </a:p>
        </p:txBody>
      </p:sp>
    </p:spTree>
    <p:extLst>
      <p:ext uri="{BB962C8B-B14F-4D97-AF65-F5344CB8AC3E}">
        <p14:creationId xmlns:p14="http://schemas.microsoft.com/office/powerpoint/2010/main" val="36680708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205" y="365125"/>
            <a:ext cx="10706595" cy="5887233"/>
          </a:xfrm>
        </p:spPr>
        <p:txBody>
          <a:bodyPr/>
          <a:lstStyle/>
          <a:p>
            <a:r>
              <a:rPr lang="en-US" dirty="0"/>
              <a:t>district court rules and standing orders </a:t>
            </a:r>
          </a:p>
        </p:txBody>
      </p:sp>
    </p:spTree>
    <p:extLst>
      <p:ext uri="{BB962C8B-B14F-4D97-AF65-F5344CB8AC3E}">
        <p14:creationId xmlns:p14="http://schemas.microsoft.com/office/powerpoint/2010/main" val="24882107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81200" y="274638"/>
            <a:ext cx="8229600" cy="6126162"/>
          </a:xfrm>
        </p:spPr>
        <p:txBody>
          <a:bodyPr/>
          <a:lstStyle/>
          <a:p>
            <a:r>
              <a:rPr lang="en-US" altLang="en-US" dirty="0"/>
              <a:t>federal procedural common law</a:t>
            </a:r>
          </a:p>
        </p:txBody>
      </p:sp>
    </p:spTree>
    <p:extLst>
      <p:ext uri="{BB962C8B-B14F-4D97-AF65-F5344CB8AC3E}">
        <p14:creationId xmlns:p14="http://schemas.microsoft.com/office/powerpoint/2010/main" val="4866033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894" y="365125"/>
            <a:ext cx="10676905" cy="6201930"/>
          </a:xfrm>
        </p:spPr>
        <p:txBody>
          <a:bodyPr/>
          <a:lstStyle/>
          <a:p>
            <a:r>
              <a:rPr lang="en-US" dirty="0"/>
              <a:t>P sues D in E.D. Va. for violating P’s patent </a:t>
            </a:r>
            <a:br>
              <a:rPr lang="en-US" dirty="0"/>
            </a:br>
            <a:r>
              <a:rPr lang="en-US" dirty="0"/>
              <a:t>P loses – the patent is determined to be invalid</a:t>
            </a:r>
            <a:br>
              <a:rPr lang="en-US" dirty="0"/>
            </a:br>
            <a:br>
              <a:rPr lang="en-US" dirty="0"/>
            </a:br>
            <a:r>
              <a:rPr lang="en-US" dirty="0"/>
              <a:t>P then sues X in S.D.N.Y. for violating the same patent </a:t>
            </a:r>
            <a:br>
              <a:rPr lang="en-US" dirty="0"/>
            </a:br>
            <a:endParaRPr lang="en-US" dirty="0"/>
          </a:p>
        </p:txBody>
      </p:sp>
    </p:spTree>
    <p:extLst>
      <p:ext uri="{BB962C8B-B14F-4D97-AF65-F5344CB8AC3E}">
        <p14:creationId xmlns:p14="http://schemas.microsoft.com/office/powerpoint/2010/main" val="42534383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3" y="365125"/>
            <a:ext cx="10522527" cy="5940672"/>
          </a:xfrm>
        </p:spPr>
        <p:txBody>
          <a:bodyPr/>
          <a:lstStyle/>
          <a:p>
            <a:r>
              <a:rPr lang="en-US" dirty="0"/>
              <a:t>state procedural law in federal court…?</a:t>
            </a:r>
          </a:p>
        </p:txBody>
      </p:sp>
    </p:spTree>
    <p:extLst>
      <p:ext uri="{BB962C8B-B14F-4D97-AF65-F5344CB8AC3E}">
        <p14:creationId xmlns:p14="http://schemas.microsoft.com/office/powerpoint/2010/main" val="2270140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644" y="365125"/>
            <a:ext cx="10653156" cy="5952548"/>
          </a:xfrm>
        </p:spPr>
        <p:txBody>
          <a:bodyPr/>
          <a:lstStyle/>
          <a:p>
            <a:r>
              <a:rPr lang="en-US" dirty="0"/>
              <a:t>sources of procedural law in state court</a:t>
            </a:r>
          </a:p>
        </p:txBody>
      </p:sp>
    </p:spTree>
    <p:extLst>
      <p:ext uri="{BB962C8B-B14F-4D97-AF65-F5344CB8AC3E}">
        <p14:creationId xmlns:p14="http://schemas.microsoft.com/office/powerpoint/2010/main" val="35797897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53D28-BE15-BD4A-B01C-B97005176417}"/>
              </a:ext>
            </a:extLst>
          </p:cNvPr>
          <p:cNvSpPr>
            <a:spLocks noGrp="1"/>
          </p:cNvSpPr>
          <p:nvPr>
            <p:ph type="title"/>
          </p:nvPr>
        </p:nvSpPr>
        <p:spPr>
          <a:xfrm>
            <a:off x="548640" y="365125"/>
            <a:ext cx="10805160" cy="6081395"/>
          </a:xfrm>
        </p:spPr>
        <p:txBody>
          <a:bodyPr/>
          <a:lstStyle/>
          <a:p>
            <a:pPr algn="ctr"/>
            <a:r>
              <a:rPr lang="en-US" dirty="0"/>
              <a:t>federal constitutional law</a:t>
            </a:r>
          </a:p>
        </p:txBody>
      </p:sp>
    </p:spTree>
    <p:extLst>
      <p:ext uri="{BB962C8B-B14F-4D97-AF65-F5344CB8AC3E}">
        <p14:creationId xmlns:p14="http://schemas.microsoft.com/office/powerpoint/2010/main" val="11575556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771" y="365125"/>
            <a:ext cx="10570029" cy="5940672"/>
          </a:xfrm>
        </p:spPr>
        <p:txBody>
          <a:bodyPr/>
          <a:lstStyle/>
          <a:p>
            <a:r>
              <a:rPr lang="en-US" dirty="0"/>
              <a:t>Amendment XIV. Section 1. </a:t>
            </a:r>
            <a:br>
              <a:rPr lang="en-US" dirty="0"/>
            </a:br>
            <a:r>
              <a:rPr lang="en-US" dirty="0"/>
              <a:t>…nor shall any State deprive any person of life, liberty, or property, without due process of law…</a:t>
            </a:r>
            <a:br>
              <a:rPr lang="en-US" dirty="0"/>
            </a:br>
            <a:endParaRPr lang="en-US" dirty="0"/>
          </a:p>
        </p:txBody>
      </p:sp>
    </p:spTree>
    <p:extLst>
      <p:ext uri="{BB962C8B-B14F-4D97-AF65-F5344CB8AC3E}">
        <p14:creationId xmlns:p14="http://schemas.microsoft.com/office/powerpoint/2010/main" val="37446650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81200" y="274638"/>
            <a:ext cx="8229600" cy="6202362"/>
          </a:xfrm>
        </p:spPr>
        <p:txBody>
          <a:bodyPr/>
          <a:lstStyle/>
          <a:p>
            <a:r>
              <a:rPr lang="en-US" altLang="en-US" dirty="0"/>
              <a:t>state constitutional law</a:t>
            </a:r>
            <a:br>
              <a:rPr lang="en-US" altLang="en-US" dirty="0"/>
            </a:br>
            <a:r>
              <a:rPr lang="en-US" altLang="en-US" dirty="0"/>
              <a:t>state statutory law</a:t>
            </a:r>
            <a:br>
              <a:rPr lang="en-US" altLang="en-US" dirty="0"/>
            </a:br>
            <a:r>
              <a:rPr lang="en-US" altLang="en-US" dirty="0"/>
              <a:t>state procedural codes</a:t>
            </a:r>
            <a:br>
              <a:rPr lang="en-US" altLang="en-US" dirty="0"/>
            </a:br>
            <a:r>
              <a:rPr lang="en-US" altLang="en-US" dirty="0"/>
              <a:t>state common law</a:t>
            </a:r>
          </a:p>
        </p:txBody>
      </p:sp>
    </p:spTree>
    <p:extLst>
      <p:ext uri="{BB962C8B-B14F-4D97-AF65-F5344CB8AC3E}">
        <p14:creationId xmlns:p14="http://schemas.microsoft.com/office/powerpoint/2010/main" val="3161469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80224" y="274638"/>
            <a:ext cx="9530576" cy="5973762"/>
          </a:xfrm>
        </p:spPr>
        <p:txBody>
          <a:bodyPr/>
          <a:lstStyle/>
          <a:p>
            <a:pPr algn="l"/>
            <a:r>
              <a:rPr lang="en-US" altLang="en-US" dirty="0"/>
              <a:t>federal courts are courts of limited </a:t>
            </a:r>
            <a:r>
              <a:rPr lang="en-US" altLang="en-US" dirty="0" err="1"/>
              <a:t>smj</a:t>
            </a:r>
            <a:br>
              <a:rPr lang="en-US" altLang="en-US" dirty="0"/>
            </a:br>
            <a:br>
              <a:rPr lang="en-US" altLang="en-US" dirty="0"/>
            </a:br>
            <a:r>
              <a:rPr lang="en-US" altLang="en-US" dirty="0"/>
              <a:t>main sources:</a:t>
            </a:r>
            <a:br>
              <a:rPr lang="en-US" altLang="en-US" dirty="0"/>
            </a:br>
            <a:r>
              <a:rPr lang="en-US" altLang="en-US" dirty="0"/>
              <a:t>arising under</a:t>
            </a:r>
            <a:br>
              <a:rPr lang="en-US" altLang="en-US" dirty="0"/>
            </a:br>
            <a:r>
              <a:rPr lang="en-US" altLang="en-US" dirty="0"/>
              <a:t>diversity</a:t>
            </a:r>
            <a:br>
              <a:rPr lang="en-US" altLang="en-US" dirty="0"/>
            </a:br>
            <a:r>
              <a:rPr lang="en-US" altLang="en-US" dirty="0"/>
              <a:t>alienage</a:t>
            </a:r>
          </a:p>
        </p:txBody>
      </p:sp>
    </p:spTree>
    <p:extLst>
      <p:ext uri="{BB962C8B-B14F-4D97-AF65-F5344CB8AC3E}">
        <p14:creationId xmlns:p14="http://schemas.microsoft.com/office/powerpoint/2010/main" val="8971614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327" y="365125"/>
            <a:ext cx="10813473" cy="6160366"/>
          </a:xfrm>
        </p:spPr>
        <p:txBody>
          <a:bodyPr/>
          <a:lstStyle/>
          <a:p>
            <a:r>
              <a:rPr lang="en-US" dirty="0"/>
              <a:t>process of litigation</a:t>
            </a:r>
          </a:p>
        </p:txBody>
      </p:sp>
    </p:spTree>
    <p:extLst>
      <p:ext uri="{BB962C8B-B14F-4D97-AF65-F5344CB8AC3E}">
        <p14:creationId xmlns:p14="http://schemas.microsoft.com/office/powerpoint/2010/main" val="128563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05000" y="274638"/>
            <a:ext cx="8305800" cy="6354762"/>
          </a:xfrm>
        </p:spPr>
        <p:txBody>
          <a:bodyPr/>
          <a:lstStyle/>
          <a:p>
            <a:r>
              <a:rPr lang="en-US" altLang="en-US" dirty="0"/>
              <a:t>choosing a court</a:t>
            </a:r>
          </a:p>
        </p:txBody>
      </p:sp>
    </p:spTree>
    <p:extLst>
      <p:ext uri="{BB962C8B-B14F-4D97-AF65-F5344CB8AC3E}">
        <p14:creationId xmlns:p14="http://schemas.microsoft.com/office/powerpoint/2010/main" val="33459913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365125"/>
            <a:ext cx="10635343" cy="6005987"/>
          </a:xfrm>
        </p:spPr>
        <p:txBody>
          <a:bodyPr/>
          <a:lstStyle/>
          <a:p>
            <a:r>
              <a:rPr lang="en-US" dirty="0"/>
              <a:t>drafting a complaint</a:t>
            </a:r>
          </a:p>
        </p:txBody>
      </p:sp>
    </p:spTree>
    <p:extLst>
      <p:ext uri="{BB962C8B-B14F-4D97-AF65-F5344CB8AC3E}">
        <p14:creationId xmlns:p14="http://schemas.microsoft.com/office/powerpoint/2010/main" val="36915692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956" y="365125"/>
            <a:ext cx="10682844" cy="6047550"/>
          </a:xfrm>
        </p:spPr>
        <p:txBody>
          <a:bodyPr/>
          <a:lstStyle/>
          <a:p>
            <a:r>
              <a:rPr lang="en-US" dirty="0"/>
              <a:t>filing/service</a:t>
            </a:r>
          </a:p>
        </p:txBody>
      </p:sp>
    </p:spTree>
    <p:extLst>
      <p:ext uri="{BB962C8B-B14F-4D97-AF65-F5344CB8AC3E}">
        <p14:creationId xmlns:p14="http://schemas.microsoft.com/office/powerpoint/2010/main" val="40073867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43" y="365125"/>
            <a:ext cx="10700657" cy="5994111"/>
          </a:xfrm>
        </p:spPr>
        <p:txBody>
          <a:bodyPr/>
          <a:lstStyle/>
          <a:p>
            <a:r>
              <a:rPr lang="en-US" dirty="0"/>
              <a:t>getting rid of the action quickly</a:t>
            </a:r>
          </a:p>
        </p:txBody>
      </p:sp>
    </p:spTree>
    <p:extLst>
      <p:ext uri="{BB962C8B-B14F-4D97-AF65-F5344CB8AC3E}">
        <p14:creationId xmlns:p14="http://schemas.microsoft.com/office/powerpoint/2010/main" val="34443600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956" y="365125"/>
            <a:ext cx="10682844" cy="5804106"/>
          </a:xfrm>
        </p:spPr>
        <p:txBody>
          <a:bodyPr/>
          <a:lstStyle/>
          <a:p>
            <a:r>
              <a:rPr lang="en-US" dirty="0"/>
              <a:t>lack of jurisdiction/venue</a:t>
            </a:r>
            <a:br>
              <a:rPr lang="en-US" dirty="0"/>
            </a:br>
            <a:r>
              <a:rPr lang="en-US" dirty="0"/>
              <a:t>failure to state a claim</a:t>
            </a:r>
          </a:p>
        </p:txBody>
      </p:sp>
    </p:spTree>
    <p:extLst>
      <p:ext uri="{BB962C8B-B14F-4D97-AF65-F5344CB8AC3E}">
        <p14:creationId xmlns:p14="http://schemas.microsoft.com/office/powerpoint/2010/main" val="25944947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43" y="365125"/>
            <a:ext cx="10700657" cy="6059426"/>
          </a:xfrm>
        </p:spPr>
        <p:txBody>
          <a:bodyPr>
            <a:normAutofit fontScale="90000"/>
          </a:bodyPr>
          <a:lstStyle/>
          <a:p>
            <a:r>
              <a:rPr lang="en-US" dirty="0"/>
              <a:t>1) P alleges in his complaint that D has created a ray-gun that he aims at P in secret, giving P severe headaches</a:t>
            </a:r>
            <a:br>
              <a:rPr lang="en-US" dirty="0"/>
            </a:br>
            <a:br>
              <a:rPr lang="en-US" dirty="0"/>
            </a:br>
            <a:r>
              <a:rPr lang="en-US" dirty="0"/>
              <a:t>2) P alleges in his complaint that D failed to invite P to D’s party, causing P severe emotional harm</a:t>
            </a:r>
            <a:br>
              <a:rPr lang="en-US" dirty="0"/>
            </a:br>
            <a:br>
              <a:rPr lang="en-US" dirty="0"/>
            </a:br>
            <a:r>
              <a:rPr lang="en-US" dirty="0"/>
              <a:t>which fail to state a claim: 1), 2), or both? </a:t>
            </a:r>
            <a:br>
              <a:rPr lang="en-US" dirty="0"/>
            </a:br>
            <a:endParaRPr lang="en-US" dirty="0"/>
          </a:p>
        </p:txBody>
      </p:sp>
    </p:spTree>
    <p:extLst>
      <p:ext uri="{BB962C8B-B14F-4D97-AF65-F5344CB8AC3E}">
        <p14:creationId xmlns:p14="http://schemas.microsoft.com/office/powerpoint/2010/main" val="22882183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4078" y="365125"/>
            <a:ext cx="10789722" cy="5994111"/>
          </a:xfrm>
        </p:spPr>
        <p:txBody>
          <a:bodyPr/>
          <a:lstStyle/>
          <a:p>
            <a:r>
              <a:rPr lang="en-US" dirty="0"/>
              <a:t>answer</a:t>
            </a:r>
          </a:p>
        </p:txBody>
      </p:sp>
    </p:spTree>
    <p:extLst>
      <p:ext uri="{BB962C8B-B14F-4D97-AF65-F5344CB8AC3E}">
        <p14:creationId xmlns:p14="http://schemas.microsoft.com/office/powerpoint/2010/main" val="36746621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577" y="365125"/>
            <a:ext cx="10837223" cy="6124740"/>
          </a:xfrm>
        </p:spPr>
        <p:txBody>
          <a:bodyPr/>
          <a:lstStyle/>
          <a:p>
            <a:r>
              <a:rPr lang="en-US" dirty="0"/>
              <a:t>P alleges that D drove a car negligently, causing an accident in which P suffered physical harm</a:t>
            </a:r>
            <a:br>
              <a:rPr lang="en-US" dirty="0"/>
            </a:br>
            <a:br>
              <a:rPr lang="en-US" dirty="0"/>
            </a:br>
            <a:r>
              <a:rPr lang="en-US"/>
              <a:t>possible affirmative defenses </a:t>
            </a:r>
            <a:r>
              <a:rPr lang="en-US" dirty="0"/>
              <a:t>by D…?</a:t>
            </a:r>
          </a:p>
        </p:txBody>
      </p:sp>
    </p:spTree>
    <p:extLst>
      <p:ext uri="{BB962C8B-B14F-4D97-AF65-F5344CB8AC3E}">
        <p14:creationId xmlns:p14="http://schemas.microsoft.com/office/powerpoint/2010/main" val="22715623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28E73-FD4A-5E46-B25D-FA640C62F72E}"/>
              </a:ext>
            </a:extLst>
          </p:cNvPr>
          <p:cNvSpPr>
            <a:spLocks noGrp="1"/>
          </p:cNvSpPr>
          <p:nvPr>
            <p:ph type="title"/>
          </p:nvPr>
        </p:nvSpPr>
        <p:spPr>
          <a:xfrm>
            <a:off x="502920" y="365125"/>
            <a:ext cx="10850880" cy="5898515"/>
          </a:xfrm>
        </p:spPr>
        <p:txBody>
          <a:bodyPr/>
          <a:lstStyle/>
          <a:p>
            <a:r>
              <a:rPr lang="en-US" dirty="0"/>
              <a:t>joinder</a:t>
            </a:r>
          </a:p>
        </p:txBody>
      </p:sp>
    </p:spTree>
    <p:extLst>
      <p:ext uri="{BB962C8B-B14F-4D97-AF65-F5344CB8AC3E}">
        <p14:creationId xmlns:p14="http://schemas.microsoft.com/office/powerpoint/2010/main" val="2532341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1">
            <a:extLst>
              <a:ext uri="{FF2B5EF4-FFF2-40B4-BE49-F238E27FC236}">
                <a16:creationId xmlns:a16="http://schemas.microsoft.com/office/drawing/2014/main" id="{F0861943-0BB2-A844-A39E-0ADE4AA7A0A2}"/>
              </a:ext>
            </a:extLst>
          </p:cNvPr>
          <p:cNvSpPr>
            <a:spLocks noGrp="1"/>
          </p:cNvSpPr>
          <p:nvPr>
            <p:ph type="title"/>
          </p:nvPr>
        </p:nvSpPr>
        <p:spPr>
          <a:xfrm>
            <a:off x="1981200" y="274638"/>
            <a:ext cx="8229600" cy="6202362"/>
          </a:xfrm>
        </p:spPr>
        <p:txBody>
          <a:bodyPr/>
          <a:lstStyle/>
          <a:p>
            <a:pPr algn="l"/>
            <a:r>
              <a:rPr lang="en-US" altLang="en-US" sz="2800"/>
              <a:t>Section 2.</a:t>
            </a:r>
            <a:br>
              <a:rPr lang="en-US" altLang="en-US" sz="2800"/>
            </a:br>
            <a:br>
              <a:rPr lang="en-US" altLang="en-US" sz="2800"/>
            </a:br>
            <a:r>
              <a:rPr lang="en-US" altLang="en-US" sz="2800"/>
              <a:t>The judicial power shall extend to all cases, in law and equity, arising under this Constitution, the laws of the United States, and treaties made, or which shall be made, under their authority … to controversies … between citizens of different states … and between a state, or the citizens thereof, and foreign states, citizens or subjects.</a:t>
            </a:r>
          </a:p>
        </p:txBody>
      </p:sp>
    </p:spTree>
    <p:extLst>
      <p:ext uri="{BB962C8B-B14F-4D97-AF65-F5344CB8AC3E}">
        <p14:creationId xmlns:p14="http://schemas.microsoft.com/office/powerpoint/2010/main" val="10370923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6211" y="244950"/>
            <a:ext cx="8305800" cy="6354762"/>
          </a:xfrm>
        </p:spPr>
        <p:txBody>
          <a:bodyPr/>
          <a:lstStyle/>
          <a:p>
            <a:r>
              <a:rPr lang="en-US" altLang="en-US" dirty="0"/>
              <a:t>amendment</a:t>
            </a:r>
          </a:p>
        </p:txBody>
      </p:sp>
    </p:spTree>
    <p:extLst>
      <p:ext uri="{BB962C8B-B14F-4D97-AF65-F5344CB8AC3E}">
        <p14:creationId xmlns:p14="http://schemas.microsoft.com/office/powerpoint/2010/main" val="5327810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586839" y="155885"/>
            <a:ext cx="8305800" cy="6202362"/>
          </a:xfrm>
        </p:spPr>
        <p:txBody>
          <a:bodyPr/>
          <a:lstStyle/>
          <a:p>
            <a:r>
              <a:rPr lang="en-US" altLang="en-US" dirty="0"/>
              <a:t>discovery</a:t>
            </a:r>
          </a:p>
        </p:txBody>
      </p:sp>
    </p:spTree>
    <p:extLst>
      <p:ext uri="{BB962C8B-B14F-4D97-AF65-F5344CB8AC3E}">
        <p14:creationId xmlns:p14="http://schemas.microsoft.com/office/powerpoint/2010/main" val="31239756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51" y="365125"/>
            <a:ext cx="10872849" cy="6106927"/>
          </a:xfrm>
        </p:spPr>
        <p:txBody>
          <a:bodyPr/>
          <a:lstStyle/>
          <a:p>
            <a:r>
              <a:rPr lang="en-US" dirty="0"/>
              <a:t>summary judgment</a:t>
            </a:r>
          </a:p>
        </p:txBody>
      </p:sp>
    </p:spTree>
    <p:extLst>
      <p:ext uri="{BB962C8B-B14F-4D97-AF65-F5344CB8AC3E}">
        <p14:creationId xmlns:p14="http://schemas.microsoft.com/office/powerpoint/2010/main" val="22646800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886" y="2965821"/>
            <a:ext cx="10515600" cy="1325563"/>
          </a:xfrm>
        </p:spPr>
        <p:txBody>
          <a:bodyPr/>
          <a:lstStyle/>
          <a:p>
            <a:r>
              <a:rPr lang="en-US" dirty="0"/>
              <a:t>trial</a:t>
            </a:r>
          </a:p>
        </p:txBody>
      </p:sp>
    </p:spTree>
    <p:extLst>
      <p:ext uri="{BB962C8B-B14F-4D97-AF65-F5344CB8AC3E}">
        <p14:creationId xmlns:p14="http://schemas.microsoft.com/office/powerpoint/2010/main" val="12657297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82930" y="310264"/>
            <a:ext cx="8077200" cy="6202362"/>
          </a:xfrm>
        </p:spPr>
        <p:txBody>
          <a:bodyPr/>
          <a:lstStyle/>
          <a:p>
            <a:r>
              <a:rPr lang="en-US" altLang="en-US" dirty="0"/>
              <a:t>post-trial motions</a:t>
            </a:r>
          </a:p>
        </p:txBody>
      </p:sp>
    </p:spTree>
    <p:extLst>
      <p:ext uri="{BB962C8B-B14F-4D97-AF65-F5344CB8AC3E}">
        <p14:creationId xmlns:p14="http://schemas.microsoft.com/office/powerpoint/2010/main" val="1668501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342405" y="274638"/>
            <a:ext cx="8229600" cy="6126162"/>
          </a:xfrm>
        </p:spPr>
        <p:txBody>
          <a:bodyPr/>
          <a:lstStyle/>
          <a:p>
            <a:r>
              <a:rPr lang="en-US" altLang="en-US" dirty="0"/>
              <a:t>appeal</a:t>
            </a:r>
          </a:p>
        </p:txBody>
      </p:sp>
    </p:spTree>
    <p:extLst>
      <p:ext uri="{BB962C8B-B14F-4D97-AF65-F5344CB8AC3E}">
        <p14:creationId xmlns:p14="http://schemas.microsoft.com/office/powerpoint/2010/main" val="28279832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66" y="365125"/>
            <a:ext cx="10760034" cy="6017862"/>
          </a:xfrm>
        </p:spPr>
        <p:txBody>
          <a:bodyPr/>
          <a:lstStyle/>
          <a:p>
            <a:r>
              <a:rPr lang="en-US" dirty="0"/>
              <a:t>preclusion</a:t>
            </a:r>
          </a:p>
        </p:txBody>
      </p:sp>
    </p:spTree>
    <p:extLst>
      <p:ext uri="{BB962C8B-B14F-4D97-AF65-F5344CB8AC3E}">
        <p14:creationId xmlns:p14="http://schemas.microsoft.com/office/powerpoint/2010/main" val="936259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320" y="3126138"/>
            <a:ext cx="10515600" cy="1325563"/>
          </a:xfrm>
        </p:spPr>
        <p:txBody>
          <a:bodyPr/>
          <a:lstStyle/>
          <a:p>
            <a:r>
              <a:rPr lang="en-US"/>
              <a:t>now…</a:t>
            </a:r>
            <a:endParaRPr lang="en-US" dirty="0"/>
          </a:p>
        </p:txBody>
      </p:sp>
    </p:spTree>
    <p:extLst>
      <p:ext uri="{BB962C8B-B14F-4D97-AF65-F5344CB8AC3E}">
        <p14:creationId xmlns:p14="http://schemas.microsoft.com/office/powerpoint/2010/main" val="31334760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90" y="3025198"/>
            <a:ext cx="10515600" cy="1325563"/>
          </a:xfrm>
        </p:spPr>
        <p:txBody>
          <a:bodyPr/>
          <a:lstStyle/>
          <a:p>
            <a:r>
              <a:rPr lang="en-US" dirty="0"/>
              <a:t>subject matter jurisdiction</a:t>
            </a:r>
          </a:p>
        </p:txBody>
      </p:sp>
    </p:spTree>
    <p:extLst>
      <p:ext uri="{BB962C8B-B14F-4D97-AF65-F5344CB8AC3E}">
        <p14:creationId xmlns:p14="http://schemas.microsoft.com/office/powerpoint/2010/main" val="29897732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67050" y="1063626"/>
            <a:ext cx="6115050" cy="4422775"/>
          </a:xfrm>
        </p:spPr>
        <p:txBody>
          <a:bodyPr/>
          <a:lstStyle/>
          <a:p>
            <a:pPr eaLnBrk="1" hangingPunct="1"/>
            <a:r>
              <a:rPr lang="en-US" altLang="en-US"/>
              <a:t>federal subject matter jurisdiction</a:t>
            </a:r>
            <a:br>
              <a:rPr lang="en-US" altLang="en-US"/>
            </a:br>
            <a:br>
              <a:rPr lang="en-US" altLang="en-US"/>
            </a:br>
            <a:r>
              <a:rPr lang="en-US" altLang="en-US"/>
              <a:t>diversity and alienage jurisdiction</a:t>
            </a:r>
          </a:p>
        </p:txBody>
      </p:sp>
    </p:spTree>
    <p:extLst>
      <p:ext uri="{BB962C8B-B14F-4D97-AF65-F5344CB8AC3E}">
        <p14:creationId xmlns:p14="http://schemas.microsoft.com/office/powerpoint/2010/main" val="2460733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a:extLst>
              <a:ext uri="{FF2B5EF4-FFF2-40B4-BE49-F238E27FC236}">
                <a16:creationId xmlns:a16="http://schemas.microsoft.com/office/drawing/2014/main" id="{2416C59F-C6D3-0C47-BF95-C9239112C815}"/>
              </a:ext>
            </a:extLst>
          </p:cNvPr>
          <p:cNvSpPr>
            <a:spLocks noGrp="1"/>
          </p:cNvSpPr>
          <p:nvPr>
            <p:ph type="title"/>
          </p:nvPr>
        </p:nvSpPr>
        <p:spPr>
          <a:xfrm>
            <a:off x="1905000" y="274638"/>
            <a:ext cx="8305800" cy="6354762"/>
          </a:xfrm>
        </p:spPr>
        <p:txBody>
          <a:bodyPr/>
          <a:lstStyle/>
          <a:p>
            <a:pPr algn="l"/>
            <a:r>
              <a:rPr lang="en-US" altLang="en-US" dirty="0"/>
              <a:t>federal actions usually have concurrent federal and state subject matter jurisdiction</a:t>
            </a:r>
            <a:br>
              <a:rPr lang="en-US" altLang="en-US" dirty="0"/>
            </a:br>
            <a:br>
              <a:rPr lang="en-US" altLang="en-US" dirty="0"/>
            </a:br>
            <a:r>
              <a:rPr lang="en-US" altLang="en-US" dirty="0"/>
              <a:t>only a relatively small number of federal actions have exclusive federal subject matter jurisdiction</a:t>
            </a:r>
            <a:br>
              <a:rPr lang="en-US" altLang="en-US" dirty="0"/>
            </a:br>
            <a:r>
              <a:rPr lang="en-US" altLang="en-US" dirty="0"/>
              <a:t>	- examples?</a:t>
            </a:r>
          </a:p>
        </p:txBody>
      </p:sp>
    </p:spTree>
    <p:extLst>
      <p:ext uri="{BB962C8B-B14F-4D97-AF65-F5344CB8AC3E}">
        <p14:creationId xmlns:p14="http://schemas.microsoft.com/office/powerpoint/2010/main" val="17857221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676400" y="1063626"/>
            <a:ext cx="8686800" cy="4765675"/>
          </a:xfrm>
        </p:spPr>
        <p:txBody>
          <a:bodyPr>
            <a:normAutofit fontScale="90000"/>
          </a:bodyPr>
          <a:lstStyle/>
          <a:p>
            <a:pPr eaLnBrk="1" hangingPunct="1"/>
            <a:r>
              <a:rPr lang="en-US" altLang="en-US" b="1"/>
              <a:t>U.S. Const. Article III.</a:t>
            </a:r>
            <a:r>
              <a:rPr lang="en-US" altLang="en-US"/>
              <a:t> </a:t>
            </a:r>
            <a:br>
              <a:rPr lang="en-US" altLang="en-US"/>
            </a:br>
            <a:r>
              <a:rPr lang="en-US" altLang="en-US"/>
              <a:t>Section. 2. </a:t>
            </a:r>
            <a:br>
              <a:rPr lang="en-US" altLang="en-US"/>
            </a:br>
            <a:r>
              <a:rPr lang="en-US" altLang="en-US"/>
              <a:t>Clause 1:The judicial Power shall extend …to Controversies …between a State and Citizens of another State;--</a:t>
            </a:r>
            <a:r>
              <a:rPr lang="en-US" altLang="en-US" b="1" i="1"/>
              <a:t>between Citizens of different States</a:t>
            </a:r>
            <a:r>
              <a:rPr lang="en-US" altLang="en-US"/>
              <a:t>…and </a:t>
            </a:r>
            <a:r>
              <a:rPr lang="en-US" altLang="en-US" b="1" i="1"/>
              <a:t>between a State, or the Citizens thereof, and foreign States, Citizens or Subjects</a:t>
            </a:r>
            <a:r>
              <a:rPr lang="en-US" altLang="en-US"/>
              <a:t>. </a:t>
            </a:r>
            <a:br>
              <a:rPr lang="en-US" altLang="en-US"/>
            </a:br>
            <a:endParaRPr lang="en-US" altLang="en-US"/>
          </a:p>
        </p:txBody>
      </p:sp>
    </p:spTree>
    <p:extLst>
      <p:ext uri="{BB962C8B-B14F-4D97-AF65-F5344CB8AC3E}">
        <p14:creationId xmlns:p14="http://schemas.microsoft.com/office/powerpoint/2010/main" val="7783817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2191" y="1063626"/>
            <a:ext cx="11804073" cy="4937125"/>
          </a:xfrm>
        </p:spPr>
        <p:txBody>
          <a:bodyPr>
            <a:normAutofit fontScale="90000"/>
          </a:bodyPr>
          <a:lstStyle/>
          <a:p>
            <a:r>
              <a:rPr lang="en-US" sz="2800" b="1" dirty="0"/>
              <a:t>Sec. 1332. - Diversity of citizenship; amount in controversy; costs</a:t>
            </a:r>
            <a:r>
              <a:rPr lang="en-US" sz="2800" dirty="0"/>
              <a:t> </a:t>
            </a:r>
            <a:br>
              <a:rPr lang="en-US" sz="2800" dirty="0"/>
            </a:br>
            <a:br>
              <a:rPr lang="en-US" sz="2800" dirty="0"/>
            </a:br>
            <a:r>
              <a:rPr lang="en-US" sz="2800" dirty="0"/>
              <a:t>(a) The district courts shall have original jurisdiction of all civil actions where the matter in controversy exceeds the sum or value of $75,000, exclusive of interest and costs, and is between--</a:t>
            </a:r>
            <a:br>
              <a:rPr lang="en-US" sz="2800" dirty="0"/>
            </a:br>
            <a:r>
              <a:rPr lang="en-US" sz="2800" dirty="0"/>
              <a:t>(1) citizens of different States;</a:t>
            </a:r>
            <a:br>
              <a:rPr lang="en-US" sz="2800" dirty="0"/>
            </a:br>
            <a:r>
              <a:rPr lang="en-US" sz="2800" dirty="0"/>
              <a:t>(2)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a:t>
            </a:r>
            <a:br>
              <a:rPr lang="en-US" sz="2800" dirty="0"/>
            </a:br>
            <a:r>
              <a:rPr lang="en-US" sz="2800" dirty="0"/>
              <a:t>(3) citizens of different States and in which citizens or subjects of a foreign state are additional parties; .. . . </a:t>
            </a:r>
            <a:br>
              <a:rPr lang="en-US" sz="2800" dirty="0"/>
            </a:br>
            <a:br>
              <a:rPr lang="en-US" sz="2800" dirty="0"/>
            </a:br>
            <a:r>
              <a:rPr lang="en-US" sz="2800" dirty="0"/>
              <a:t>(e) The word ''States'', as used in this section, includes the Territories, the District of Columbia, and the Commonwealth of Puerto Rico </a:t>
            </a:r>
          </a:p>
        </p:txBody>
      </p:sp>
    </p:spTree>
    <p:extLst>
      <p:ext uri="{BB962C8B-B14F-4D97-AF65-F5344CB8AC3E}">
        <p14:creationId xmlns:p14="http://schemas.microsoft.com/office/powerpoint/2010/main" val="19412525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768" y="365125"/>
            <a:ext cx="10773032" cy="6146886"/>
          </a:xfrm>
        </p:spPr>
        <p:txBody>
          <a:bodyPr/>
          <a:lstStyle/>
          <a:p>
            <a:r>
              <a:rPr lang="en-US" dirty="0"/>
              <a:t>distinguish – </a:t>
            </a:r>
            <a:br>
              <a:rPr lang="en-US" dirty="0"/>
            </a:br>
            <a:br>
              <a:rPr lang="en-US" dirty="0"/>
            </a:br>
            <a:r>
              <a:rPr lang="en-US" dirty="0"/>
              <a:t>constitutional scope of diversity/alienage from scope of 1332</a:t>
            </a:r>
          </a:p>
        </p:txBody>
      </p:sp>
    </p:spTree>
    <p:extLst>
      <p:ext uri="{BB962C8B-B14F-4D97-AF65-F5344CB8AC3E}">
        <p14:creationId xmlns:p14="http://schemas.microsoft.com/office/powerpoint/2010/main" val="7459334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018" y="365125"/>
            <a:ext cx="10688782" cy="6023800"/>
          </a:xfrm>
        </p:spPr>
        <p:txBody>
          <a:bodyPr/>
          <a:lstStyle/>
          <a:p>
            <a:r>
              <a:rPr lang="en-US" dirty="0"/>
              <a:t>why does diversity/alienage jurisdiction exist?</a:t>
            </a:r>
          </a:p>
        </p:txBody>
      </p:sp>
    </p:spTree>
    <p:extLst>
      <p:ext uri="{BB962C8B-B14F-4D97-AF65-F5344CB8AC3E}">
        <p14:creationId xmlns:p14="http://schemas.microsoft.com/office/powerpoint/2010/main" val="7249295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98764" y="274638"/>
            <a:ext cx="9712036" cy="6354762"/>
          </a:xfrm>
        </p:spPr>
        <p:txBody>
          <a:bodyPr>
            <a:normAutofit fontScale="90000"/>
          </a:bodyPr>
          <a:lstStyle/>
          <a:p>
            <a:pPr algn="l"/>
            <a:r>
              <a:rPr lang="en-US" altLang="en-US" dirty="0"/>
              <a:t>should there be diversity, given its purpose?</a:t>
            </a:r>
            <a:br>
              <a:rPr lang="en-US" altLang="en-US" dirty="0"/>
            </a:br>
            <a:br>
              <a:rPr lang="en-US" altLang="en-US" dirty="0"/>
            </a:br>
            <a:r>
              <a:rPr lang="en-US" altLang="en-US" dirty="0"/>
              <a:t>is there diversity?</a:t>
            </a:r>
            <a:br>
              <a:rPr lang="en-US" altLang="en-US" dirty="0"/>
            </a:br>
            <a:br>
              <a:rPr lang="en-US" altLang="en-US" dirty="0"/>
            </a:br>
            <a:r>
              <a:rPr lang="en-US" altLang="en-US" dirty="0"/>
              <a:t>1) a Californian sues a Nevadan in federal court in Oregon</a:t>
            </a:r>
            <a:br>
              <a:rPr lang="en-US" altLang="en-US" dirty="0"/>
            </a:br>
            <a:br>
              <a:rPr lang="en-US" altLang="en-US" dirty="0"/>
            </a:br>
            <a:r>
              <a:rPr lang="en-US" altLang="en-US" dirty="0"/>
              <a:t>2) a Californian sues a Nevadan in federal court in California</a:t>
            </a:r>
            <a:br>
              <a:rPr lang="en-US" altLang="en-US" dirty="0"/>
            </a:br>
            <a:endParaRPr lang="en-US" altLang="en-US" dirty="0"/>
          </a:p>
        </p:txBody>
      </p:sp>
    </p:spTree>
    <p:extLst>
      <p:ext uri="{BB962C8B-B14F-4D97-AF65-F5344CB8AC3E}">
        <p14:creationId xmlns:p14="http://schemas.microsoft.com/office/powerpoint/2010/main" val="476721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831" y="365125"/>
            <a:ext cx="10670969" cy="5905046"/>
          </a:xfrm>
        </p:spPr>
        <p:txBody>
          <a:bodyPr/>
          <a:lstStyle/>
          <a:p>
            <a:r>
              <a:rPr lang="en-US" dirty="0"/>
              <a:t>what does it mean to be a citizen of a State?</a:t>
            </a:r>
          </a:p>
        </p:txBody>
      </p:sp>
    </p:spTree>
    <p:extLst>
      <p:ext uri="{BB962C8B-B14F-4D97-AF65-F5344CB8AC3E}">
        <p14:creationId xmlns:p14="http://schemas.microsoft.com/office/powerpoint/2010/main" val="32866511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365125"/>
            <a:ext cx="10635343" cy="6005987"/>
          </a:xfrm>
        </p:spPr>
        <p:txBody>
          <a:bodyPr/>
          <a:lstStyle/>
          <a:p>
            <a:r>
              <a:rPr lang="en-US" dirty="0"/>
              <a:t>let’s start with human beings</a:t>
            </a:r>
            <a:br>
              <a:rPr lang="en-US" dirty="0"/>
            </a:br>
            <a:br>
              <a:rPr lang="en-US" dirty="0"/>
            </a:br>
            <a:r>
              <a:rPr lang="en-US" dirty="0"/>
              <a:t>what does it take for a human being to be a citizen of Virginia?</a:t>
            </a:r>
          </a:p>
        </p:txBody>
      </p:sp>
    </p:spTree>
    <p:extLst>
      <p:ext uri="{BB962C8B-B14F-4D97-AF65-F5344CB8AC3E}">
        <p14:creationId xmlns:p14="http://schemas.microsoft.com/office/powerpoint/2010/main" val="10220649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208" y="365125"/>
            <a:ext cx="10611592" cy="5994111"/>
          </a:xfrm>
        </p:spPr>
        <p:txBody>
          <a:bodyPr/>
          <a:lstStyle/>
          <a:p>
            <a:r>
              <a:rPr lang="en-US" altLang="en-US" dirty="0"/>
              <a:t>Günter is a German national domiciled in Virginia</a:t>
            </a:r>
            <a:br>
              <a:rPr lang="en-US" altLang="en-US" dirty="0"/>
            </a:br>
            <a:br>
              <a:rPr lang="en-US" altLang="en-US" dirty="0"/>
            </a:br>
            <a:r>
              <a:rPr lang="en-US" altLang="en-US" dirty="0"/>
              <a:t>is he a citizen of Virginia?</a:t>
            </a:r>
            <a:endParaRPr lang="en-US" dirty="0"/>
          </a:p>
        </p:txBody>
      </p:sp>
    </p:spTree>
    <p:extLst>
      <p:ext uri="{BB962C8B-B14F-4D97-AF65-F5344CB8AC3E}">
        <p14:creationId xmlns:p14="http://schemas.microsoft.com/office/powerpoint/2010/main" val="22690432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827" y="365125"/>
            <a:ext cx="10714973" cy="6211039"/>
          </a:xfrm>
        </p:spPr>
        <p:txBody>
          <a:bodyPr/>
          <a:lstStyle/>
          <a:p>
            <a:r>
              <a:rPr lang="en-US" altLang="en-US" dirty="0"/>
              <a:t>Günter sues François, a Frenchman domiciled in New York under New York law</a:t>
            </a:r>
            <a:br>
              <a:rPr lang="en-US" altLang="en-US" dirty="0"/>
            </a:br>
            <a:br>
              <a:rPr lang="en-US" altLang="en-US" dirty="0"/>
            </a:br>
            <a:r>
              <a:rPr lang="en-US" altLang="en-US" dirty="0"/>
              <a:t>could Congress send this case to federal court?</a:t>
            </a:r>
            <a:endParaRPr lang="en-US" dirty="0"/>
          </a:p>
        </p:txBody>
      </p:sp>
    </p:spTree>
    <p:extLst>
      <p:ext uri="{BB962C8B-B14F-4D97-AF65-F5344CB8AC3E}">
        <p14:creationId xmlns:p14="http://schemas.microsoft.com/office/powerpoint/2010/main" val="39881809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952750" y="1063626"/>
            <a:ext cx="6229350" cy="4708525"/>
          </a:xfrm>
        </p:spPr>
        <p:txBody>
          <a:bodyPr/>
          <a:lstStyle/>
          <a:p>
            <a:pPr eaLnBrk="1" hangingPunct="1"/>
            <a:r>
              <a:rPr lang="en-US" altLang="en-US" dirty="0"/>
              <a:t>what is domicile?</a:t>
            </a:r>
          </a:p>
        </p:txBody>
      </p:sp>
    </p:spTree>
    <p:extLst>
      <p:ext uri="{BB962C8B-B14F-4D97-AF65-F5344CB8AC3E}">
        <p14:creationId xmlns:p14="http://schemas.microsoft.com/office/powerpoint/2010/main" val="3720057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Title 1">
            <a:extLst>
              <a:ext uri="{FF2B5EF4-FFF2-40B4-BE49-F238E27FC236}">
                <a16:creationId xmlns:a16="http://schemas.microsoft.com/office/drawing/2014/main" id="{76D77E24-675B-634B-A06B-FF1BC605A7CF}"/>
              </a:ext>
            </a:extLst>
          </p:cNvPr>
          <p:cNvSpPr>
            <a:spLocks noGrp="1"/>
          </p:cNvSpPr>
          <p:nvPr>
            <p:ph type="title"/>
          </p:nvPr>
        </p:nvSpPr>
        <p:spPr>
          <a:xfrm>
            <a:off x="1828800" y="274638"/>
            <a:ext cx="8382000" cy="6278562"/>
          </a:xfrm>
        </p:spPr>
        <p:txBody>
          <a:bodyPr/>
          <a:lstStyle/>
          <a:p>
            <a:pPr algn="l"/>
            <a:r>
              <a:rPr lang="en-US" altLang="en-US"/>
              <a:t>distinguishing</a:t>
            </a:r>
            <a:br>
              <a:rPr lang="en-US" altLang="en-US"/>
            </a:br>
            <a:br>
              <a:rPr lang="en-US" altLang="en-US"/>
            </a:br>
            <a:r>
              <a:rPr lang="en-US" altLang="en-US"/>
              <a:t>subject matter jurisdiction</a:t>
            </a:r>
            <a:br>
              <a:rPr lang="en-US" altLang="en-US"/>
            </a:br>
            <a:r>
              <a:rPr lang="en-US" altLang="en-US"/>
              <a:t>personal jurisdiction</a:t>
            </a:r>
            <a:br>
              <a:rPr lang="en-US" altLang="en-US"/>
            </a:br>
            <a:r>
              <a:rPr lang="en-US" altLang="en-US"/>
              <a:t>venue</a:t>
            </a:r>
          </a:p>
        </p:txBody>
      </p:sp>
    </p:spTree>
    <p:extLst>
      <p:ext uri="{BB962C8B-B14F-4D97-AF65-F5344CB8AC3E}">
        <p14:creationId xmlns:p14="http://schemas.microsoft.com/office/powerpoint/2010/main" val="84636612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706" y="365125"/>
            <a:ext cx="10659094" cy="6005987"/>
          </a:xfrm>
        </p:spPr>
        <p:txBody>
          <a:bodyPr/>
          <a:lstStyle/>
          <a:p>
            <a:r>
              <a:rPr lang="en-US" i="1" dirty="0"/>
              <a:t>only one </a:t>
            </a:r>
            <a:r>
              <a:rPr lang="en-US" dirty="0"/>
              <a:t>domicile (for diversity purposes)</a:t>
            </a:r>
            <a:br>
              <a:rPr lang="en-US" dirty="0"/>
            </a:br>
            <a:br>
              <a:rPr lang="en-US" dirty="0"/>
            </a:br>
            <a:r>
              <a:rPr lang="en-US" i="1" dirty="0"/>
              <a:t>always a </a:t>
            </a:r>
            <a:r>
              <a:rPr lang="en-US" dirty="0"/>
              <a:t>domicile – you do not relinquish old one until you establish a new one</a:t>
            </a:r>
          </a:p>
        </p:txBody>
      </p:sp>
    </p:spTree>
    <p:extLst>
      <p:ext uri="{BB962C8B-B14F-4D97-AF65-F5344CB8AC3E}">
        <p14:creationId xmlns:p14="http://schemas.microsoft.com/office/powerpoint/2010/main" val="14127348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956" y="365125"/>
            <a:ext cx="10682844" cy="5940672"/>
          </a:xfrm>
        </p:spPr>
        <p:txBody>
          <a:bodyPr/>
          <a:lstStyle/>
          <a:p>
            <a:r>
              <a:rPr lang="en-US" dirty="0"/>
              <a:t>Gordon v. Steele, 376 F. Supp. 575 (W.D. Pa. 1974)</a:t>
            </a:r>
          </a:p>
        </p:txBody>
      </p:sp>
    </p:spTree>
    <p:extLst>
      <p:ext uri="{BB962C8B-B14F-4D97-AF65-F5344CB8AC3E}">
        <p14:creationId xmlns:p14="http://schemas.microsoft.com/office/powerpoint/2010/main" val="26400148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769" y="365125"/>
            <a:ext cx="10665031" cy="6035675"/>
          </a:xfrm>
        </p:spPr>
        <p:txBody>
          <a:bodyPr/>
          <a:lstStyle/>
          <a:p>
            <a:r>
              <a:rPr lang="en-US" dirty="0"/>
              <a:t>when did cause of action arise?</a:t>
            </a:r>
            <a:br>
              <a:rPr lang="en-US" dirty="0"/>
            </a:br>
            <a:br>
              <a:rPr lang="en-US" dirty="0"/>
            </a:br>
            <a:r>
              <a:rPr lang="en-US" dirty="0"/>
              <a:t>what was her domicile then?</a:t>
            </a:r>
          </a:p>
        </p:txBody>
      </p:sp>
    </p:spTree>
    <p:extLst>
      <p:ext uri="{BB962C8B-B14F-4D97-AF65-F5344CB8AC3E}">
        <p14:creationId xmlns:p14="http://schemas.microsoft.com/office/powerpoint/2010/main" val="71975779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395" y="365125"/>
            <a:ext cx="10629405" cy="5845670"/>
          </a:xfrm>
        </p:spPr>
        <p:txBody>
          <a:bodyPr/>
          <a:lstStyle/>
          <a:p>
            <a:r>
              <a:rPr lang="en-US" dirty="0"/>
              <a:t>burden of proof is on…?</a:t>
            </a:r>
            <a:br>
              <a:rPr lang="en-US" dirty="0"/>
            </a:br>
            <a:br>
              <a:rPr lang="en-US" dirty="0"/>
            </a:br>
            <a:r>
              <a:rPr lang="en-US" dirty="0"/>
              <a:t>who decides the factual question of domicile?</a:t>
            </a:r>
          </a:p>
        </p:txBody>
      </p:sp>
    </p:spTree>
    <p:extLst>
      <p:ext uri="{BB962C8B-B14F-4D97-AF65-F5344CB8AC3E}">
        <p14:creationId xmlns:p14="http://schemas.microsoft.com/office/powerpoint/2010/main" val="409669997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0332" y="365125"/>
            <a:ext cx="10623468" cy="5970361"/>
          </a:xfrm>
        </p:spPr>
        <p:txBody>
          <a:bodyPr/>
          <a:lstStyle/>
          <a:p>
            <a:r>
              <a:rPr lang="en-US" dirty="0"/>
              <a:t>under both Idaho and Pennsylvania law, Gordon is domiciled in Pennsylvania</a:t>
            </a:r>
            <a:br>
              <a:rPr lang="en-US" dirty="0"/>
            </a:br>
            <a:br>
              <a:rPr lang="en-US" dirty="0"/>
            </a:br>
            <a:r>
              <a:rPr lang="en-US" dirty="0"/>
              <a:t>does that matter?</a:t>
            </a:r>
          </a:p>
        </p:txBody>
      </p:sp>
    </p:spTree>
    <p:extLst>
      <p:ext uri="{BB962C8B-B14F-4D97-AF65-F5344CB8AC3E}">
        <p14:creationId xmlns:p14="http://schemas.microsoft.com/office/powerpoint/2010/main" val="306427762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395" y="365125"/>
            <a:ext cx="10629405" cy="5982236"/>
          </a:xfrm>
        </p:spPr>
        <p:txBody>
          <a:bodyPr/>
          <a:lstStyle/>
          <a:p>
            <a:r>
              <a:rPr lang="en-US" dirty="0"/>
              <a:t>domicile of choice</a:t>
            </a:r>
          </a:p>
        </p:txBody>
      </p:sp>
    </p:spTree>
    <p:extLst>
      <p:ext uri="{BB962C8B-B14F-4D97-AF65-F5344CB8AC3E}">
        <p14:creationId xmlns:p14="http://schemas.microsoft.com/office/powerpoint/2010/main" val="26938584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397" y="377000"/>
            <a:ext cx="10510652" cy="5869420"/>
          </a:xfrm>
        </p:spPr>
        <p:txBody>
          <a:bodyPr/>
          <a:lstStyle/>
          <a:p>
            <a:r>
              <a:rPr lang="en-US" dirty="0"/>
              <a:t>intent to remain indefinitely test</a:t>
            </a:r>
          </a:p>
        </p:txBody>
      </p:sp>
    </p:spTree>
    <p:extLst>
      <p:ext uri="{BB962C8B-B14F-4D97-AF65-F5344CB8AC3E}">
        <p14:creationId xmlns:p14="http://schemas.microsoft.com/office/powerpoint/2010/main" val="279914512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771" y="365125"/>
            <a:ext cx="10570029" cy="5851607"/>
          </a:xfrm>
        </p:spPr>
        <p:txBody>
          <a:bodyPr>
            <a:normAutofit/>
          </a:bodyPr>
          <a:lstStyle/>
          <a:p>
            <a:r>
              <a:rPr lang="en-US" dirty="0"/>
              <a:t>Gordon intends to remain indefinitely in Idaho</a:t>
            </a:r>
            <a:br>
              <a:rPr lang="en-US" dirty="0"/>
            </a:br>
            <a:br>
              <a:rPr lang="en-US" dirty="0"/>
            </a:br>
            <a:r>
              <a:rPr lang="en-US" dirty="0"/>
              <a:t>she leaves for Idaho but gets into an accident in Illinois on the way, remains there for recovery</a:t>
            </a:r>
            <a:br>
              <a:rPr lang="en-US" dirty="0"/>
            </a:br>
            <a:br>
              <a:rPr lang="en-US" dirty="0"/>
            </a:br>
            <a:r>
              <a:rPr lang="en-US" dirty="0"/>
              <a:t>domicile?</a:t>
            </a:r>
          </a:p>
        </p:txBody>
      </p:sp>
    </p:spTree>
    <p:extLst>
      <p:ext uri="{BB962C8B-B14F-4D97-AF65-F5344CB8AC3E}">
        <p14:creationId xmlns:p14="http://schemas.microsoft.com/office/powerpoint/2010/main" val="318161728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0648" y="365125"/>
            <a:ext cx="10463151" cy="5732854"/>
          </a:xfrm>
        </p:spPr>
        <p:txBody>
          <a:bodyPr/>
          <a:lstStyle/>
          <a:p>
            <a:r>
              <a:rPr lang="en-US" dirty="0"/>
              <a:t>would it matter that she had visited Idaho before the accident?</a:t>
            </a:r>
          </a:p>
        </p:txBody>
      </p:sp>
    </p:spTree>
    <p:extLst>
      <p:ext uri="{BB962C8B-B14F-4D97-AF65-F5344CB8AC3E}">
        <p14:creationId xmlns:p14="http://schemas.microsoft.com/office/powerpoint/2010/main" val="42154854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148" y="365125"/>
            <a:ext cx="10510652" cy="5869420"/>
          </a:xfrm>
        </p:spPr>
        <p:txBody>
          <a:bodyPr/>
          <a:lstStyle/>
          <a:p>
            <a:r>
              <a:rPr lang="en-US" dirty="0"/>
              <a:t>intent to remain indefinitely</a:t>
            </a:r>
            <a:br>
              <a:rPr lang="en-US" dirty="0"/>
            </a:br>
            <a:br>
              <a:rPr lang="en-US" dirty="0"/>
            </a:br>
            <a:r>
              <a:rPr lang="en-US" dirty="0"/>
              <a:t>v.</a:t>
            </a:r>
            <a:br>
              <a:rPr lang="en-US" dirty="0"/>
            </a:br>
            <a:br>
              <a:rPr lang="en-US" dirty="0"/>
            </a:br>
            <a:r>
              <a:rPr lang="en-US" dirty="0"/>
              <a:t>intent to make it your home</a:t>
            </a:r>
            <a:br>
              <a:rPr lang="en-US" dirty="0"/>
            </a:br>
            <a:br>
              <a:rPr lang="en-US" dirty="0"/>
            </a:br>
            <a:r>
              <a:rPr lang="en-US" dirty="0"/>
              <a:t>how does Gordon come out under each test?</a:t>
            </a:r>
          </a:p>
        </p:txBody>
      </p:sp>
    </p:spTree>
    <p:extLst>
      <p:ext uri="{BB962C8B-B14F-4D97-AF65-F5344CB8AC3E}">
        <p14:creationId xmlns:p14="http://schemas.microsoft.com/office/powerpoint/2010/main" val="73769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1">
            <a:extLst>
              <a:ext uri="{FF2B5EF4-FFF2-40B4-BE49-F238E27FC236}">
                <a16:creationId xmlns:a16="http://schemas.microsoft.com/office/drawing/2014/main" id="{655DA16F-E2F6-AA4F-A248-7D085F4FC66B}"/>
              </a:ext>
            </a:extLst>
          </p:cNvPr>
          <p:cNvSpPr>
            <a:spLocks noGrp="1"/>
          </p:cNvSpPr>
          <p:nvPr>
            <p:ph type="title"/>
          </p:nvPr>
        </p:nvSpPr>
        <p:spPr>
          <a:xfrm>
            <a:off x="1943100" y="304801"/>
            <a:ext cx="8305800" cy="5973763"/>
          </a:xfrm>
        </p:spPr>
        <p:txBody>
          <a:bodyPr/>
          <a:lstStyle/>
          <a:p>
            <a:pPr algn="l"/>
            <a:r>
              <a:rPr lang="en-US" altLang="en-US"/>
              <a:t>Alexander Hoeschel sues James Hoff in a Chinese court under Virginia battery law… </a:t>
            </a:r>
            <a:br>
              <a:rPr lang="en-US" altLang="en-US"/>
            </a:br>
            <a:br>
              <a:rPr lang="en-US" altLang="en-US"/>
            </a:br>
            <a:r>
              <a:rPr lang="en-US" altLang="en-US"/>
              <a:t>James does not consent to litigating in China</a:t>
            </a:r>
            <a:br>
              <a:rPr lang="en-US" altLang="en-US"/>
            </a:br>
            <a:br>
              <a:rPr lang="en-US" altLang="en-US"/>
            </a:br>
            <a:r>
              <a:rPr lang="en-US" altLang="en-US"/>
              <a:t>does the Chinese court have the power to take the case?</a:t>
            </a:r>
          </a:p>
        </p:txBody>
      </p:sp>
    </p:spTree>
    <p:extLst>
      <p:ext uri="{BB962C8B-B14F-4D97-AF65-F5344CB8AC3E}">
        <p14:creationId xmlns:p14="http://schemas.microsoft.com/office/powerpoint/2010/main" val="23957941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203" y="365125"/>
            <a:ext cx="10801597" cy="5821919"/>
          </a:xfrm>
        </p:spPr>
        <p:txBody>
          <a:bodyPr/>
          <a:lstStyle/>
          <a:p>
            <a:r>
              <a:rPr lang="en-US" dirty="0"/>
              <a:t>what if she intended to go to Colorado after graduation?</a:t>
            </a:r>
          </a:p>
        </p:txBody>
      </p:sp>
    </p:spTree>
    <p:extLst>
      <p:ext uri="{BB962C8B-B14F-4D97-AF65-F5344CB8AC3E}">
        <p14:creationId xmlns:p14="http://schemas.microsoft.com/office/powerpoint/2010/main" val="199889154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619" y="365125"/>
            <a:ext cx="10815181" cy="6123357"/>
          </a:xfrm>
        </p:spPr>
        <p:txBody>
          <a:bodyPr/>
          <a:lstStyle/>
          <a:p>
            <a:r>
              <a:rPr lang="en-US" dirty="0"/>
              <a:t>assume that after the litigation is over Susan decides that after school she will return to Pennsylvania</a:t>
            </a:r>
            <a:br>
              <a:rPr lang="en-US" dirty="0"/>
            </a:br>
            <a:br>
              <a:rPr lang="en-US" dirty="0"/>
            </a:br>
            <a:r>
              <a:rPr lang="en-US" dirty="0"/>
              <a:t>where is her domicile </a:t>
            </a:r>
            <a:r>
              <a:rPr lang="en-US"/>
              <a:t>immediately after her </a:t>
            </a:r>
            <a:r>
              <a:rPr lang="en-US" dirty="0"/>
              <a:t>decision?</a:t>
            </a:r>
          </a:p>
        </p:txBody>
      </p:sp>
    </p:spTree>
    <p:extLst>
      <p:ext uri="{BB962C8B-B14F-4D97-AF65-F5344CB8AC3E}">
        <p14:creationId xmlns:p14="http://schemas.microsoft.com/office/powerpoint/2010/main" val="8287029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953" y="365125"/>
            <a:ext cx="10777847" cy="5928797"/>
          </a:xfrm>
        </p:spPr>
        <p:txBody>
          <a:bodyPr/>
          <a:lstStyle/>
          <a:p>
            <a:r>
              <a:rPr lang="en-US" dirty="0"/>
              <a:t>Michael Green, a Californian, moved to Virginia to take a job at William and Mary Law School</a:t>
            </a:r>
            <a:br>
              <a:rPr lang="en-US" dirty="0"/>
            </a:br>
            <a:br>
              <a:rPr lang="en-US" dirty="0"/>
            </a:br>
            <a:r>
              <a:rPr lang="en-US" dirty="0"/>
              <a:t>he intends to return to California on his 65</a:t>
            </a:r>
            <a:r>
              <a:rPr lang="en-US" baseline="30000" dirty="0"/>
              <a:t>th</a:t>
            </a:r>
            <a:r>
              <a:rPr lang="en-US" dirty="0"/>
              <a:t> birthday</a:t>
            </a:r>
          </a:p>
        </p:txBody>
      </p:sp>
    </p:spTree>
    <p:extLst>
      <p:ext uri="{BB962C8B-B14F-4D97-AF65-F5344CB8AC3E}">
        <p14:creationId xmlns:p14="http://schemas.microsoft.com/office/powerpoint/2010/main" val="49016449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476" y="365125"/>
            <a:ext cx="10575324" cy="6035675"/>
          </a:xfrm>
        </p:spPr>
        <p:txBody>
          <a:bodyPr/>
          <a:lstStyle/>
          <a:p>
            <a:r>
              <a:rPr lang="en-US" dirty="0"/>
              <a:t>what evidence did the court look to?</a:t>
            </a:r>
          </a:p>
        </p:txBody>
      </p:sp>
    </p:spTree>
    <p:extLst>
      <p:ext uri="{BB962C8B-B14F-4D97-AF65-F5344CB8AC3E}">
        <p14:creationId xmlns:p14="http://schemas.microsoft.com/office/powerpoint/2010/main" val="205932775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5825610"/>
          </a:xfrm>
        </p:spPr>
        <p:txBody>
          <a:bodyPr/>
          <a:lstStyle/>
          <a:p>
            <a:r>
              <a:rPr lang="en-US" dirty="0"/>
              <a:t>not residence!</a:t>
            </a:r>
          </a:p>
        </p:txBody>
      </p:sp>
    </p:spTree>
    <p:extLst>
      <p:ext uri="{BB962C8B-B14F-4D97-AF65-F5344CB8AC3E}">
        <p14:creationId xmlns:p14="http://schemas.microsoft.com/office/powerpoint/2010/main" val="3141027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le 1">
            <a:extLst>
              <a:ext uri="{FF2B5EF4-FFF2-40B4-BE49-F238E27FC236}">
                <a16:creationId xmlns:a16="http://schemas.microsoft.com/office/drawing/2014/main" id="{81FFA92C-D19D-584A-BDE0-29A1B2E6FD2D}"/>
              </a:ext>
            </a:extLst>
          </p:cNvPr>
          <p:cNvSpPr>
            <a:spLocks noGrp="1"/>
          </p:cNvSpPr>
          <p:nvPr>
            <p:ph type="title"/>
          </p:nvPr>
        </p:nvSpPr>
        <p:spPr>
          <a:xfrm>
            <a:off x="1981200" y="274638"/>
            <a:ext cx="8229600" cy="6049962"/>
          </a:xfrm>
        </p:spPr>
        <p:txBody>
          <a:bodyPr/>
          <a:lstStyle/>
          <a:p>
            <a:r>
              <a:rPr lang="en-US" altLang="en-US"/>
              <a:t>personal jurisdiction</a:t>
            </a:r>
          </a:p>
        </p:txBody>
      </p:sp>
    </p:spTree>
    <p:extLst>
      <p:ext uri="{BB962C8B-B14F-4D97-AF65-F5344CB8AC3E}">
        <p14:creationId xmlns:p14="http://schemas.microsoft.com/office/powerpoint/2010/main" val="697915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668</Words>
  <Application>Microsoft Macintosh PowerPoint</Application>
  <PresentationFormat>Widescreen</PresentationFormat>
  <Paragraphs>83</Paragraphs>
  <Slides>84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84</vt:i4>
      </vt:variant>
    </vt:vector>
  </HeadingPairs>
  <TitlesOfParts>
    <vt:vector size="88" baseType="lpstr">
      <vt:lpstr>Arial</vt:lpstr>
      <vt:lpstr>Calibri</vt:lpstr>
      <vt:lpstr>Calibri Light</vt:lpstr>
      <vt:lpstr>Office Theme</vt:lpstr>
      <vt:lpstr>Tues., Aug. 27</vt:lpstr>
      <vt:lpstr>Martin v. Hunter’s Lessee, 14 U.S. 304 (1816)</vt:lpstr>
      <vt:lpstr>state courts are courts of general subject matter jurisdiction  VA state court can take action under federal, sister state (e.g. CA), and foreign (e.g. German) law  - exception, exclusive federal smj</vt:lpstr>
      <vt:lpstr>federal courts are courts of limited smj  main sources: arising under diversity alienage</vt:lpstr>
      <vt:lpstr>Section 2.  The judicial power shall extend to all cases, in law and equity, arising under this Constitution, the laws of the United States, and treaties made, or which shall be made, under their authority … to controversies … between citizens of different states … and between a state, or the citizens thereof, and foreign states, citizens or subjects.</vt:lpstr>
      <vt:lpstr>federal actions usually have concurrent federal and state subject matter jurisdiction  only a relatively small number of federal actions have exclusive federal subject matter jurisdiction  - examples?</vt:lpstr>
      <vt:lpstr>distinguishing  subject matter jurisdiction personal jurisdiction venue</vt:lpstr>
      <vt:lpstr>Alexander Hoeschel sues James Hoff in a Chinese court under Virginia battery law…   James does not consent to litigating in China  does the Chinese court have the power to take the case?</vt:lpstr>
      <vt:lpstr>personal jurisdiction</vt:lpstr>
      <vt:lpstr>Alexander Hoeschel sues James Hoff in an Alaska state court under Virginia battery law…   James does not consent to litigating in Alaska  does the Alaska court have the power to take the case?</vt:lpstr>
      <vt:lpstr>Marlin Anthony sues Zachary Daniel in the Federal District Court for the Western District of Virginia for violation of his federal constitutional rights (which occurred in Williamsburg VA)  is there SMJ? is there PJ? any other problem?</vt:lpstr>
      <vt:lpstr>venue</vt:lpstr>
      <vt:lpstr>PowerPoint Presentation</vt:lpstr>
      <vt:lpstr>subject matter jurisdiction concerns whether the case is of a type that can be entertained by a court  - generally a problem only concerning federal courts (and state courts with respect to federal actions with exclusive federal SMJ)  - however, within state or foreign court systems there can be SMJ problems due to the way the court system distributes cases on the basis of subject matter (e.g. family court, probate court) </vt:lpstr>
      <vt:lpstr>- state court systems have general SMJ  - federal court system has limited SMJ  - state and federal systems usually have concurrent SMJ over federal causes of action and have concurrent SMJ over diversity cases</vt:lpstr>
      <vt:lpstr>personal jurisdiction concerns whether the sovereign standing behind a court system has adjudicative power over a person  - one of the ways it can be created is through consent  - consent cannot create SMJ</vt:lpstr>
      <vt:lpstr>venue concerns whether the case is in the right court within a court system (usually on the basis of geographical criteria)</vt:lpstr>
      <vt:lpstr>Multiple Choice.  In which case is it most accurate to say that the court system lacks subject matter jurisdiction?  a) the German system entertains an action between two Virginians under California tort law  b) the Russian system entertains an action between a Virginian and a Californian under federal securities law</vt:lpstr>
      <vt:lpstr>c) the federal court system entertains an action between two Virginians under the Federal Age Discrimination in Employment Act, over which state courts have concurrent jurisdiction  d) the federal court system entertains an action between two Virginians under California tort law  e) the Virginia state court system entertains an action between two Californians under Chinese tort law</vt:lpstr>
      <vt:lpstr>sources of federal procedural law in federal court</vt:lpstr>
      <vt:lpstr>Glannon:  constitutional law statutory law Fed. R. Civ. P. local rules </vt:lpstr>
      <vt:lpstr>federal constitutional law governing procedure in federal courts</vt:lpstr>
      <vt:lpstr>U.S. Const. Amendment V.  No person shall . . . be deprived of life, liberty, or property, without due process of law . . .  </vt:lpstr>
      <vt:lpstr>any others…?</vt:lpstr>
      <vt:lpstr>federal statutory law governing procedure in federal courts</vt:lpstr>
      <vt:lpstr>Sec. 1391. - Venue generally     (a) Applicability of section.--Except as otherwise provided by law--  (1) this section shall govern the venue of all civil actions brought in district courts of the United States; and  (2) the proper venue for a civil action shall be determined without regard to whether the action is local or transitory in nature.  (b) Venue in general.--A civil action may be brought in--  (1) a judicial district in which any defendant resides, if all defendants are residents of the State in which the district is located;  (2) a judicial district in which a substantial part of the events or omissions giving rise to the claim occurred, or a substantial part of property that is the subject of the action is situated; or  (3) if there is no district in which an action may otherwise be brought as provided in this section, any judicial district in which any defendant is subject to the court's personal jurisdiction with respect to such action. </vt:lpstr>
      <vt:lpstr>why does Congress have the power to regulate the procedure of federal courts?</vt:lpstr>
      <vt:lpstr>U.S. Const. Art. I, § 8. The Congress shall have Power  . . .  Clause 9:  To constitute Tribunals inferior to the supreme Court;  . . .  And  Clause 18:  To make all Laws which shall be necessary and proper for carrying into Execution the foregoing Powers, and all other Powers vested by this Constitution in the Government of the United States, or in any Department or Officer thereof.  </vt:lpstr>
      <vt:lpstr>Federal Rules of Civil Procedure</vt:lpstr>
      <vt:lpstr>Rules Enabling Act  28 U.S.C. § 2072. - Rules of procedure and evidence; power to prescribe  (a) The Supreme Court shall have the power to prescribe general rules of practice and procedure and rules of evidence for cases in the United States district courts (including proceedings before magistrate judges thereof) and courts of appeals. </vt:lpstr>
      <vt:lpstr>Fed. R. Civ. P. 4. Summons ... (e) Serving an Individual Within a Judicial District of the United States.  Unless federal law provides otherwise, an individual — other than a minor, an incompetent person, or a person whose waiver has been filed — may be served in a judicial district of the United States by: (1) following state law for serving a summons in an action brought in courts of general jurisdiction in the state where the district court is located or where service is made; or (2)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 </vt:lpstr>
      <vt:lpstr>district court rules and standing orders </vt:lpstr>
      <vt:lpstr>federal procedural common law</vt:lpstr>
      <vt:lpstr>P sues D in E.D. Va. for violating P’s patent  P loses – the patent is determined to be invalid  P then sues X in S.D.N.Y. for violating the same patent  </vt:lpstr>
      <vt:lpstr>state procedural law in federal court…?</vt:lpstr>
      <vt:lpstr>sources of procedural law in state court</vt:lpstr>
      <vt:lpstr>federal constitutional law</vt:lpstr>
      <vt:lpstr>Amendment XIV. Section 1.  …nor shall any State deprive any person of life, liberty, or property, without due process of law… </vt:lpstr>
      <vt:lpstr>state constitutional law state statutory law state procedural codes state common law</vt:lpstr>
      <vt:lpstr>process of litigation</vt:lpstr>
      <vt:lpstr>choosing a court</vt:lpstr>
      <vt:lpstr>drafting a complaint</vt:lpstr>
      <vt:lpstr>filing/service</vt:lpstr>
      <vt:lpstr>getting rid of the action quickly</vt:lpstr>
      <vt:lpstr>lack of jurisdiction/venue failure to state a claim</vt:lpstr>
      <vt:lpstr>1) P alleges in his complaint that D has created a ray-gun that he aims at P in secret, giving P severe headaches  2) P alleges in his complaint that D failed to invite P to D’s party, causing P severe emotional harm  which fail to state a claim: 1), 2), or both?  </vt:lpstr>
      <vt:lpstr>answer</vt:lpstr>
      <vt:lpstr>P alleges that D drove a car negligently, causing an accident in which P suffered physical harm  possible affirmative defenses by D…?</vt:lpstr>
      <vt:lpstr>joinder</vt:lpstr>
      <vt:lpstr>amendment</vt:lpstr>
      <vt:lpstr>discovery</vt:lpstr>
      <vt:lpstr>summary judgment</vt:lpstr>
      <vt:lpstr>trial</vt:lpstr>
      <vt:lpstr>post-trial motions</vt:lpstr>
      <vt:lpstr>appeal</vt:lpstr>
      <vt:lpstr>preclusion</vt:lpstr>
      <vt:lpstr>now…</vt:lpstr>
      <vt:lpstr>subject matter jurisdiction</vt:lpstr>
      <vt:lpstr>federal subject matter jurisdiction  diversity and alienage jurisdiction</vt:lpstr>
      <vt:lpstr>U.S. Const. Article III.  Section. 2.  Clause 1:The judicial Power shall extend …to Controversies …between a State and Citizens of another State;--between Citizens of different States…and between a State, or the Citizens thereof, and foreign States, Citizens or Subjects.  </vt:lpstr>
      <vt:lpstr>Sec. 1332. - Diversity of citizenship; amount in controversy; costs   (a) The district courts shall have original jurisdiction of all civil actions where the matter in controversy exceeds the sum or value of $75,000, exclusive of interest and costs, and is between-- (1) citizens of different States; (2)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 (3) citizens of different States and in which citizens or subjects of a foreign state are additional parties; .. . .   (e) The word ''States'', as used in this section, includes the Territories, the District of Columbia, and the Commonwealth of Puerto Rico </vt:lpstr>
      <vt:lpstr>distinguish –   constitutional scope of diversity/alienage from scope of 1332</vt:lpstr>
      <vt:lpstr>why does diversity/alienage jurisdiction exist?</vt:lpstr>
      <vt:lpstr>should there be diversity, given its purpose?  is there diversity?  1) a Californian sues a Nevadan in federal court in Oregon  2) a Californian sues a Nevadan in federal court in California </vt:lpstr>
      <vt:lpstr>what does it mean to be a citizen of a State?</vt:lpstr>
      <vt:lpstr>let’s start with human beings  what does it take for a human being to be a citizen of Virginia?</vt:lpstr>
      <vt:lpstr>Günter is a German national domiciled in Virginia  is he a citizen of Virginia?</vt:lpstr>
      <vt:lpstr>Günter sues François, a Frenchman domiciled in New York under New York law  could Congress send this case to federal court?</vt:lpstr>
      <vt:lpstr>what is domicile?</vt:lpstr>
      <vt:lpstr>only one domicile (for diversity purposes)  always a domicile – you do not relinquish old one until you establish a new one</vt:lpstr>
      <vt:lpstr>Gordon v. Steele, 376 F. Supp. 575 (W.D. Pa. 1974)</vt:lpstr>
      <vt:lpstr>when did cause of action arise?  what was her domicile then?</vt:lpstr>
      <vt:lpstr>burden of proof is on…?  who decides the factual question of domicile?</vt:lpstr>
      <vt:lpstr>under both Idaho and Pennsylvania law, Gordon is domiciled in Pennsylvania  does that matter?</vt:lpstr>
      <vt:lpstr>domicile of choice</vt:lpstr>
      <vt:lpstr>intent to remain indefinitely test</vt:lpstr>
      <vt:lpstr>Gordon intends to remain indefinitely in Idaho  she leaves for Idaho but gets into an accident in Illinois on the way, remains there for recovery  domicile?</vt:lpstr>
      <vt:lpstr>would it matter that she had visited Idaho before the accident?</vt:lpstr>
      <vt:lpstr>intent to remain indefinitely  v.  intent to make it your home  how does Gordon come out under each test?</vt:lpstr>
      <vt:lpstr>what if she intended to go to Colorado after graduation?</vt:lpstr>
      <vt:lpstr>assume that after the litigation is over Susan decides that after school she will return to Pennsylvania  where is her domicile immediately after her decision?</vt:lpstr>
      <vt:lpstr>Michael Green, a Californian, moved to Virginia to take a job at William and Mary Law School  he intends to return to California on his 65th birthday</vt:lpstr>
      <vt:lpstr>what evidence did the court look to?</vt:lpstr>
      <vt:lpstr>not residence!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91</cp:revision>
  <cp:lastPrinted>2017-08-23T14:27:47Z</cp:lastPrinted>
  <dcterms:created xsi:type="dcterms:W3CDTF">2017-08-11T16:01:16Z</dcterms:created>
  <dcterms:modified xsi:type="dcterms:W3CDTF">2019-08-27T10:44:43Z</dcterms:modified>
</cp:coreProperties>
</file>