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73"/>
  </p:handoutMasterIdLst>
  <p:sldIdLst>
    <p:sldId id="257" r:id="rId2"/>
    <p:sldId id="595" r:id="rId3"/>
    <p:sldId id="521" r:id="rId4"/>
    <p:sldId id="522" r:id="rId5"/>
    <p:sldId id="524" r:id="rId6"/>
    <p:sldId id="618" r:id="rId7"/>
    <p:sldId id="525" r:id="rId8"/>
    <p:sldId id="619" r:id="rId9"/>
    <p:sldId id="526" r:id="rId10"/>
    <p:sldId id="527" r:id="rId11"/>
    <p:sldId id="528" r:id="rId12"/>
    <p:sldId id="529" r:id="rId13"/>
    <p:sldId id="530" r:id="rId14"/>
    <p:sldId id="531" r:id="rId15"/>
    <p:sldId id="533" r:id="rId16"/>
    <p:sldId id="599" r:id="rId17"/>
    <p:sldId id="535" r:id="rId18"/>
    <p:sldId id="600" r:id="rId19"/>
    <p:sldId id="601" r:id="rId20"/>
    <p:sldId id="602" r:id="rId21"/>
    <p:sldId id="603" r:id="rId22"/>
    <p:sldId id="604" r:id="rId23"/>
    <p:sldId id="541" r:id="rId24"/>
    <p:sldId id="542" r:id="rId25"/>
    <p:sldId id="605" r:id="rId26"/>
    <p:sldId id="606" r:id="rId27"/>
    <p:sldId id="608" r:id="rId28"/>
    <p:sldId id="609" r:id="rId29"/>
    <p:sldId id="610" r:id="rId30"/>
    <p:sldId id="611" r:id="rId31"/>
    <p:sldId id="612" r:id="rId32"/>
    <p:sldId id="613" r:id="rId33"/>
    <p:sldId id="546" r:id="rId34"/>
    <p:sldId id="547" r:id="rId35"/>
    <p:sldId id="614" r:id="rId36"/>
    <p:sldId id="548" r:id="rId37"/>
    <p:sldId id="615" r:id="rId38"/>
    <p:sldId id="549" r:id="rId39"/>
    <p:sldId id="616" r:id="rId40"/>
    <p:sldId id="550" r:id="rId41"/>
    <p:sldId id="551" r:id="rId42"/>
    <p:sldId id="552" r:id="rId43"/>
    <p:sldId id="553" r:id="rId44"/>
    <p:sldId id="554" r:id="rId45"/>
    <p:sldId id="555" r:id="rId46"/>
    <p:sldId id="556" r:id="rId47"/>
    <p:sldId id="557" r:id="rId48"/>
    <p:sldId id="617" r:id="rId49"/>
    <p:sldId id="620" r:id="rId50"/>
    <p:sldId id="621" r:id="rId51"/>
    <p:sldId id="622" r:id="rId52"/>
    <p:sldId id="623" r:id="rId53"/>
    <p:sldId id="624" r:id="rId54"/>
    <p:sldId id="625" r:id="rId55"/>
    <p:sldId id="626" r:id="rId56"/>
    <p:sldId id="627" r:id="rId57"/>
    <p:sldId id="628" r:id="rId58"/>
    <p:sldId id="629" r:id="rId59"/>
    <p:sldId id="630" r:id="rId60"/>
    <p:sldId id="631" r:id="rId61"/>
    <p:sldId id="632" r:id="rId62"/>
    <p:sldId id="633" r:id="rId63"/>
    <p:sldId id="634" r:id="rId64"/>
    <p:sldId id="635" r:id="rId65"/>
    <p:sldId id="636" r:id="rId66"/>
    <p:sldId id="637" r:id="rId67"/>
    <p:sldId id="638" r:id="rId68"/>
    <p:sldId id="639" r:id="rId69"/>
    <p:sldId id="640" r:id="rId70"/>
    <p:sldId id="641" r:id="rId71"/>
    <p:sldId id="642" r:id="rId7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48" autoAdjust="0"/>
    <p:restoredTop sz="94660"/>
  </p:normalViewPr>
  <p:slideViewPr>
    <p:cSldViewPr snapToGrid="0">
      <p:cViewPr varScale="1">
        <p:scale>
          <a:sx n="77" d="100"/>
          <a:sy n="77" d="100"/>
        </p:scale>
        <p:origin x="78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9/30/2019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9/30/2019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9/30/2019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9/30/2019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9/30/2019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9/30/2019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smtClean="0"/>
              <a:t>Tues., Oct. 1</a:t>
            </a:r>
            <a:endParaRPr lang="en-US" altLang="en-US" dirty="0"/>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1981200" y="1063626"/>
            <a:ext cx="8229600" cy="4537075"/>
          </a:xfrm>
        </p:spPr>
        <p:txBody>
          <a:bodyPr/>
          <a:lstStyle/>
          <a:p>
            <a:pPr algn="l" eaLnBrk="1" hangingPunct="1"/>
            <a:r>
              <a:rPr lang="en-US" altLang="en-US" sz="2100" b="1"/>
              <a:t>Rule 4. Summons</a:t>
            </a:r>
            <a:r>
              <a:rPr lang="en-US" altLang="en-US" sz="2100"/>
              <a:t/>
            </a:r>
            <a:br>
              <a:rPr lang="en-US" altLang="en-US" sz="2100"/>
            </a:br>
            <a:r>
              <a:rPr lang="en-US" altLang="en-US" sz="2100"/>
              <a:t/>
            </a:r>
            <a:br>
              <a:rPr lang="en-US" altLang="en-US" sz="2100"/>
            </a:br>
            <a:r>
              <a:rPr lang="en-US" altLang="en-US" sz="2100"/>
              <a:t>(a) Contents; Amendments.</a:t>
            </a:r>
            <a:br>
              <a:rPr lang="en-US" altLang="en-US" sz="2100"/>
            </a:br>
            <a:r>
              <a:rPr lang="en-US" altLang="en-US" sz="2100"/>
              <a:t>    (1) Contents. A summons must:</a:t>
            </a:r>
            <a:br>
              <a:rPr lang="en-US" altLang="en-US" sz="2100"/>
            </a:br>
            <a:r>
              <a:rPr lang="en-US" altLang="en-US" sz="2100"/>
              <a:t>        (A) name the court and the parties;</a:t>
            </a:r>
            <a:br>
              <a:rPr lang="en-US" altLang="en-US" sz="2100"/>
            </a:br>
            <a:r>
              <a:rPr lang="en-US" altLang="en-US" sz="2100"/>
              <a:t>        (B) be directed to the defendant;</a:t>
            </a:r>
            <a:br>
              <a:rPr lang="en-US" altLang="en-US" sz="2100"/>
            </a:br>
            <a:r>
              <a:rPr lang="en-US" altLang="en-US" sz="2100"/>
              <a:t>        (C) state the name and address of the plaintiff’s attorney or — if unrepresented — of the plaintiff;</a:t>
            </a:r>
            <a:br>
              <a:rPr lang="en-US" altLang="en-US" sz="2100"/>
            </a:br>
            <a:r>
              <a:rPr lang="en-US" altLang="en-US" sz="2100"/>
              <a:t>        (D) state the time within which the defendant must appear and defend;</a:t>
            </a:r>
            <a:br>
              <a:rPr lang="en-US" altLang="en-US" sz="2100"/>
            </a:br>
            <a:r>
              <a:rPr lang="en-US" altLang="en-US" sz="2100"/>
              <a:t>        (E) notify the defendant that a failure to appear and defend will result in a default judgment against the defendant for the relief demanded in the complaint;</a:t>
            </a:r>
            <a:br>
              <a:rPr lang="en-US" altLang="en-US" sz="2100"/>
            </a:br>
            <a:r>
              <a:rPr lang="en-US" altLang="en-US" sz="2100"/>
              <a:t>        (F) be signed by the clerk; and</a:t>
            </a:r>
            <a:br>
              <a:rPr lang="en-US" altLang="en-US" sz="2100"/>
            </a:br>
            <a:r>
              <a:rPr lang="en-US" altLang="en-US" sz="2100"/>
              <a:t>        (G) bear the court’s seal.</a:t>
            </a:r>
          </a:p>
        </p:txBody>
      </p:sp>
    </p:spTree>
    <p:extLst>
      <p:ext uri="{BB962C8B-B14F-4D97-AF65-F5344CB8AC3E}">
        <p14:creationId xmlns:p14="http://schemas.microsoft.com/office/powerpoint/2010/main" val="3779048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2074864" y="1131888"/>
            <a:ext cx="7964487" cy="4868862"/>
          </a:xfrm>
        </p:spPr>
        <p:txBody>
          <a:bodyPr/>
          <a:lstStyle/>
          <a:p>
            <a:pPr algn="l"/>
            <a:r>
              <a:rPr lang="en-US" altLang="en-US" sz="2000"/>
              <a:t>A lawsuit has been filed against you.</a:t>
            </a:r>
            <a:br>
              <a:rPr lang="en-US" altLang="en-US" sz="2000"/>
            </a:br>
            <a:r>
              <a:rPr lang="en-US" altLang="en-US" sz="2000"/>
              <a:t/>
            </a:r>
            <a:br>
              <a:rPr lang="en-US" altLang="en-US" sz="2000"/>
            </a:br>
            <a:r>
              <a:rPr lang="en-US" altLang="en-US" sz="2000"/>
              <a:t>Within 20 days &lt;Use 60 days if the defendant is the United States or a United States agency, or is an officer or employee of the United States allowed 60 days by Rule 12(a)(3)&gt; after service of this summons on you (not counting the day you received it), you must serve on the plaintiff an answer to the attached complaint or a motion under Rule 12 of the Federal Rules of Civil Procedure. The answer or motion must be served on the plaintiff’s attorney, &lt;Name of Plaintiff’s Attorney&gt;, whose address is &lt;Address of Plaintiff’s Attorney&gt;. If you fail to do so, judgment by default will be entered against you for the relief demanded in the complaint. You also must file your answer or motion with the court.</a:t>
            </a:r>
            <a:br>
              <a:rPr lang="en-US" altLang="en-US" sz="2000"/>
            </a:br>
            <a:r>
              <a:rPr lang="en-US" altLang="en-US" sz="2000"/>
              <a:t/>
            </a:r>
            <a:br>
              <a:rPr lang="en-US" altLang="en-US" sz="2000"/>
            </a:br>
            <a:r>
              <a:rPr lang="en-US" altLang="en-US" sz="2000"/>
              <a:t>Date: &lt;Date&gt; &lt;Signature of Clerk of Court&gt;</a:t>
            </a:r>
            <a:br>
              <a:rPr lang="en-US" altLang="en-US" sz="2000"/>
            </a:br>
            <a:r>
              <a:rPr lang="en-US" altLang="en-US" sz="2000"/>
              <a:t>________________________________________</a:t>
            </a:r>
            <a:br>
              <a:rPr lang="en-US" altLang="en-US" sz="2000"/>
            </a:br>
            <a:r>
              <a:rPr lang="en-US" altLang="en-US" sz="2000"/>
              <a:t>Clerk of Court</a:t>
            </a:r>
            <a:br>
              <a:rPr lang="en-US" altLang="en-US" sz="2000"/>
            </a:br>
            <a:r>
              <a:rPr lang="en-US" altLang="en-US" sz="2000"/>
              <a:t>(Court</a:t>
            </a:r>
          </a:p>
        </p:txBody>
      </p:sp>
    </p:spTree>
    <p:extLst>
      <p:ext uri="{BB962C8B-B14F-4D97-AF65-F5344CB8AC3E}">
        <p14:creationId xmlns:p14="http://schemas.microsoft.com/office/powerpoint/2010/main" val="3389272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1828800" y="1063626"/>
            <a:ext cx="8382000" cy="4651375"/>
          </a:xfrm>
        </p:spPr>
        <p:txBody>
          <a:bodyPr/>
          <a:lstStyle/>
          <a:p>
            <a:pPr eaLnBrk="1" hangingPunct="1"/>
            <a:r>
              <a:rPr lang="en-US" altLang="en-US"/>
              <a:t>service</a:t>
            </a:r>
          </a:p>
        </p:txBody>
      </p:sp>
    </p:spTree>
    <p:extLst>
      <p:ext uri="{BB962C8B-B14F-4D97-AF65-F5344CB8AC3E}">
        <p14:creationId xmlns:p14="http://schemas.microsoft.com/office/powerpoint/2010/main" val="2396558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1828800" y="1063626"/>
            <a:ext cx="8382000" cy="4651375"/>
          </a:xfrm>
        </p:spPr>
        <p:txBody>
          <a:bodyPr/>
          <a:lstStyle/>
          <a:p>
            <a:pPr eaLnBrk="1" hangingPunct="1"/>
            <a:r>
              <a:rPr lang="en-US" altLang="en-US"/>
              <a:t>what if service is improper?</a:t>
            </a:r>
            <a:br>
              <a:rPr lang="en-US" altLang="en-US"/>
            </a:br>
            <a:endParaRPr lang="en-US" altLang="en-US"/>
          </a:p>
        </p:txBody>
      </p:sp>
    </p:spTree>
    <p:extLst>
      <p:ext uri="{BB962C8B-B14F-4D97-AF65-F5344CB8AC3E}">
        <p14:creationId xmlns:p14="http://schemas.microsoft.com/office/powerpoint/2010/main" val="2802591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828800" y="1063626"/>
            <a:ext cx="8382000" cy="4708525"/>
          </a:xfrm>
        </p:spPr>
        <p:txBody>
          <a:bodyPr/>
          <a:lstStyle/>
          <a:p>
            <a:pPr eaLnBrk="1" hangingPunct="1"/>
            <a:r>
              <a:rPr lang="en-US" altLang="en-US"/>
              <a:t>if you default:</a:t>
            </a:r>
            <a:br>
              <a:rPr lang="en-US" altLang="en-US"/>
            </a:br>
            <a:r>
              <a:rPr lang="en-US" altLang="en-US"/>
              <a:t/>
            </a:r>
            <a:br>
              <a:rPr lang="en-US" altLang="en-US"/>
            </a:br>
            <a:r>
              <a:rPr lang="en-US" altLang="en-US"/>
              <a:t>- motion to set aside judgment</a:t>
            </a:r>
            <a:br>
              <a:rPr lang="en-US" altLang="en-US"/>
            </a:br>
            <a:r>
              <a:rPr lang="en-US" altLang="en-US"/>
              <a:t>- collateral attack</a:t>
            </a:r>
          </a:p>
        </p:txBody>
      </p:sp>
    </p:spTree>
    <p:extLst>
      <p:ext uri="{BB962C8B-B14F-4D97-AF65-F5344CB8AC3E}">
        <p14:creationId xmlns:p14="http://schemas.microsoft.com/office/powerpoint/2010/main" val="1482298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905000" y="1063626"/>
            <a:ext cx="8305800" cy="4479925"/>
          </a:xfrm>
        </p:spPr>
        <p:txBody>
          <a:bodyPr>
            <a:normAutofit fontScale="90000"/>
          </a:bodyPr>
          <a:lstStyle/>
          <a:p>
            <a:pPr algn="l" eaLnBrk="1" hangingPunct="1"/>
            <a:r>
              <a:rPr lang="en-US" altLang="en-US"/>
              <a:t>if you find out about the suit despite the inadequate service:</a:t>
            </a:r>
            <a:br>
              <a:rPr lang="en-US" altLang="en-US"/>
            </a:br>
            <a:r>
              <a:rPr lang="en-US" altLang="en-US"/>
              <a:t/>
            </a:r>
            <a:br>
              <a:rPr lang="en-US" altLang="en-US"/>
            </a:br>
            <a:r>
              <a:rPr lang="en-US" altLang="en-US"/>
              <a:t>- pre-answer motion to dismiss for insufficient service of process FRCP 12(b)(5)</a:t>
            </a:r>
            <a:br>
              <a:rPr lang="en-US" altLang="en-US"/>
            </a:br>
            <a:r>
              <a:rPr lang="en-US" altLang="en-US"/>
              <a:t>- defense of insufficient service in the answer</a:t>
            </a:r>
          </a:p>
        </p:txBody>
      </p:sp>
    </p:spTree>
    <p:extLst>
      <p:ext uri="{BB962C8B-B14F-4D97-AF65-F5344CB8AC3E}">
        <p14:creationId xmlns:p14="http://schemas.microsoft.com/office/powerpoint/2010/main" val="4201919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1981200" y="274638"/>
            <a:ext cx="8229600" cy="6278562"/>
          </a:xfrm>
        </p:spPr>
        <p:txBody>
          <a:bodyPr/>
          <a:lstStyle/>
          <a:p>
            <a:r>
              <a:rPr lang="en-US" altLang="en-US" dirty="0"/>
              <a:t>why can the D challenge service if she got actual notice?</a:t>
            </a:r>
          </a:p>
        </p:txBody>
      </p:sp>
    </p:spTree>
    <p:extLst>
      <p:ext uri="{BB962C8B-B14F-4D97-AF65-F5344CB8AC3E}">
        <p14:creationId xmlns:p14="http://schemas.microsoft.com/office/powerpoint/2010/main" val="3585240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1905000" y="1063626"/>
            <a:ext cx="8305800" cy="4537075"/>
          </a:xfrm>
        </p:spPr>
        <p:txBody>
          <a:bodyPr/>
          <a:lstStyle/>
          <a:p>
            <a:pPr eaLnBrk="1" hangingPunct="1"/>
            <a:r>
              <a:rPr lang="en-US" altLang="en-US"/>
              <a:t>waiver of service of summons</a:t>
            </a:r>
            <a:br>
              <a:rPr lang="en-US" altLang="en-US"/>
            </a:br>
            <a:endParaRPr lang="en-US" altLang="en-US"/>
          </a:p>
        </p:txBody>
      </p:sp>
    </p:spTree>
    <p:extLst>
      <p:ext uri="{BB962C8B-B14F-4D97-AF65-F5344CB8AC3E}">
        <p14:creationId xmlns:p14="http://schemas.microsoft.com/office/powerpoint/2010/main" val="2111564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1866900" y="1131889"/>
            <a:ext cx="8172450" cy="4733925"/>
          </a:xfrm>
        </p:spPr>
        <p:txBody>
          <a:bodyPr>
            <a:normAutofit fontScale="90000"/>
          </a:bodyPr>
          <a:lstStyle/>
          <a:p>
            <a:pPr algn="l"/>
            <a:r>
              <a:rPr lang="en-US" altLang="en-US" sz="3600" dirty="0"/>
              <a:t>here I will concentrate on the rules for service for actions filed in </a:t>
            </a:r>
            <a:r>
              <a:rPr lang="en-US" altLang="en-US" sz="3600" b="1" i="1" dirty="0"/>
              <a:t>federal court </a:t>
            </a:r>
            <a:r>
              <a:rPr lang="en-US" altLang="en-US" sz="3600" dirty="0"/>
              <a:t>concerning defendants that are </a:t>
            </a:r>
            <a:r>
              <a:rPr lang="en-US" altLang="en-US" sz="3600" b="1" i="1" dirty="0"/>
              <a:t>individuals</a:t>
            </a:r>
            <a:r>
              <a:rPr lang="en-US" altLang="en-US" sz="3600" dirty="0"/>
              <a:t>, </a:t>
            </a:r>
            <a:r>
              <a:rPr lang="en-US" altLang="en-US" sz="3600" b="1" i="1" dirty="0"/>
              <a:t>corporations, and unincorporated associations </a:t>
            </a:r>
            <a:r>
              <a:rPr lang="en-US" altLang="en-US" sz="3600" dirty="0"/>
              <a:t>when service is effectuated </a:t>
            </a:r>
            <a:r>
              <a:rPr lang="en-US" altLang="en-US" sz="3600" b="1" i="1" dirty="0"/>
              <a:t>in the United States</a:t>
            </a:r>
            <a:br>
              <a:rPr lang="en-US" altLang="en-US" sz="3600" b="1" i="1" dirty="0"/>
            </a:br>
            <a:r>
              <a:rPr lang="en-US" altLang="en-US" sz="3600" dirty="0"/>
              <a:t>	- ignoring:</a:t>
            </a:r>
            <a:br>
              <a:rPr lang="en-US" altLang="en-US" sz="3600" dirty="0"/>
            </a:br>
            <a:r>
              <a:rPr lang="en-US" altLang="en-US" sz="3600" dirty="0"/>
              <a:t>service in other countries</a:t>
            </a:r>
            <a:br>
              <a:rPr lang="en-US" altLang="en-US" sz="3600" dirty="0"/>
            </a:br>
            <a:r>
              <a:rPr lang="en-US" altLang="en-US" sz="3600" dirty="0"/>
              <a:t>service when the United States, a state, or a local government is the defendant</a:t>
            </a:r>
            <a:br>
              <a:rPr lang="en-US" altLang="en-US" sz="3600" dirty="0"/>
            </a:br>
            <a:r>
              <a:rPr lang="en-US" altLang="en-US" sz="3600" dirty="0"/>
              <a:t>service on infants or incompetent persons</a:t>
            </a:r>
          </a:p>
        </p:txBody>
      </p:sp>
    </p:spTree>
    <p:extLst>
      <p:ext uri="{BB962C8B-B14F-4D97-AF65-F5344CB8AC3E}">
        <p14:creationId xmlns:p14="http://schemas.microsoft.com/office/powerpoint/2010/main" val="3758891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1981200" y="1063626"/>
            <a:ext cx="8229600" cy="4594225"/>
          </a:xfrm>
        </p:spPr>
        <p:txBody>
          <a:bodyPr/>
          <a:lstStyle/>
          <a:p>
            <a:pPr eaLnBrk="1" hangingPunct="1"/>
            <a:r>
              <a:rPr lang="en-US" altLang="en-US"/>
              <a:t>service when defendant is an individual</a:t>
            </a:r>
          </a:p>
        </p:txBody>
      </p:sp>
    </p:spTree>
    <p:extLst>
      <p:ext uri="{BB962C8B-B14F-4D97-AF65-F5344CB8AC3E}">
        <p14:creationId xmlns:p14="http://schemas.microsoft.com/office/powerpoint/2010/main" val="2297556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17" y="365125"/>
            <a:ext cx="10598683" cy="5929487"/>
          </a:xfrm>
        </p:spPr>
        <p:txBody>
          <a:bodyPr/>
          <a:lstStyle/>
          <a:p>
            <a:r>
              <a:rPr lang="en-US" dirty="0"/>
              <a:t>notice/service</a:t>
            </a:r>
          </a:p>
        </p:txBody>
      </p:sp>
    </p:spTree>
    <p:extLst>
      <p:ext uri="{BB962C8B-B14F-4D97-AF65-F5344CB8AC3E}">
        <p14:creationId xmlns:p14="http://schemas.microsoft.com/office/powerpoint/2010/main" val="3355784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1828800" y="1063626"/>
            <a:ext cx="8382000" cy="4708525"/>
          </a:xfrm>
        </p:spPr>
        <p:txBody>
          <a:bodyPr/>
          <a:lstStyle/>
          <a:p>
            <a:pPr algn="l" eaLnBrk="1" hangingPunct="1"/>
            <a:r>
              <a:rPr lang="en-US" altLang="en-US" sz="3000"/>
              <a:t>1) P files an action against D in the E.D. Va. for violation of federal law.</a:t>
            </a:r>
            <a:br>
              <a:rPr lang="en-US" altLang="en-US" sz="3000"/>
            </a:br>
            <a:r>
              <a:rPr lang="en-US" altLang="en-US" sz="3000"/>
              <a:t>- D resides in Boston, Massachusetts.</a:t>
            </a:r>
            <a:br>
              <a:rPr lang="en-US" altLang="en-US" sz="3000"/>
            </a:br>
            <a:r>
              <a:rPr lang="en-US" altLang="en-US" sz="3000"/>
              <a:t>- P drives to D’s home in Massachusetts and delivers the complaint to D personally at his home.</a:t>
            </a:r>
            <a:br>
              <a:rPr lang="en-US" altLang="en-US" sz="3000"/>
            </a:br>
            <a:r>
              <a:rPr lang="en-US" altLang="en-US" sz="3000"/>
              <a:t>- D appears in the E.D. Va. and makes a motion to dismiss for insufficiency of service of process and insufficiency of process. What result?</a:t>
            </a:r>
          </a:p>
        </p:txBody>
      </p:sp>
    </p:spTree>
    <p:extLst>
      <p:ext uri="{BB962C8B-B14F-4D97-AF65-F5344CB8AC3E}">
        <p14:creationId xmlns:p14="http://schemas.microsoft.com/office/powerpoint/2010/main" val="19787915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905000" y="1063626"/>
            <a:ext cx="8305800" cy="4479925"/>
          </a:xfrm>
        </p:spPr>
        <p:txBody>
          <a:bodyPr/>
          <a:lstStyle/>
          <a:p>
            <a:pPr eaLnBrk="1" hangingPunct="1"/>
            <a:r>
              <a:rPr lang="en-US" altLang="en-US"/>
              <a:t>4(c) Service.</a:t>
            </a:r>
            <a:br>
              <a:rPr lang="en-US" altLang="en-US"/>
            </a:br>
            <a:r>
              <a:rPr lang="en-US" altLang="en-US"/>
              <a:t>…</a:t>
            </a:r>
            <a:br>
              <a:rPr lang="en-US" altLang="en-US"/>
            </a:br>
            <a:r>
              <a:rPr lang="en-US" altLang="en-US"/>
              <a:t> (2) By Whom. Any person who is at least 18 years old and not a party may serve a summons and complaint.</a:t>
            </a:r>
          </a:p>
        </p:txBody>
      </p:sp>
    </p:spTree>
    <p:extLst>
      <p:ext uri="{BB962C8B-B14F-4D97-AF65-F5344CB8AC3E}">
        <p14:creationId xmlns:p14="http://schemas.microsoft.com/office/powerpoint/2010/main" val="14594098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1981200" y="1063626"/>
            <a:ext cx="8229600" cy="4937125"/>
          </a:xfrm>
        </p:spPr>
        <p:txBody>
          <a:bodyPr/>
          <a:lstStyle/>
          <a:p>
            <a:pPr eaLnBrk="1" hangingPunct="1"/>
            <a:r>
              <a:rPr lang="en-US" altLang="en-US" sz="3000"/>
              <a:t>4(e) Serving an Individual Within a Judicial District of the United States. </a:t>
            </a:r>
            <a:br>
              <a:rPr lang="en-US" altLang="en-US" sz="3000"/>
            </a:br>
            <a:r>
              <a:rPr lang="en-US" altLang="en-US" sz="3000"/>
              <a:t>Unless federal law provides otherwise, an individual — other than a minor, an incompetent person, or a person whose waiver has been filed — may be served in a judicial district of the United States by:</a:t>
            </a:r>
            <a:br>
              <a:rPr lang="en-US" altLang="en-US" sz="3000"/>
            </a:br>
            <a:r>
              <a:rPr lang="en-US" altLang="en-US"/>
              <a:t/>
            </a:r>
            <a:br>
              <a:rPr lang="en-US" altLang="en-US"/>
            </a:br>
            <a:endParaRPr lang="en-US" altLang="en-US"/>
          </a:p>
        </p:txBody>
      </p:sp>
    </p:spTree>
    <p:extLst>
      <p:ext uri="{BB962C8B-B14F-4D97-AF65-F5344CB8AC3E}">
        <p14:creationId xmlns:p14="http://schemas.microsoft.com/office/powerpoint/2010/main" val="3954088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1905000" y="1063626"/>
            <a:ext cx="8305800" cy="4708525"/>
          </a:xfrm>
        </p:spPr>
        <p:txBody>
          <a:bodyPr/>
          <a:lstStyle/>
          <a:p>
            <a:pPr eaLnBrk="1" hangingPunct="1"/>
            <a:r>
              <a:rPr lang="en-US" altLang="en-US"/>
              <a:t>(1) following state law for serving a summons in an action brought in courts of general jurisdiction in the state where the district court is located or where service is made; or…</a:t>
            </a:r>
          </a:p>
        </p:txBody>
      </p:sp>
    </p:spTree>
    <p:extLst>
      <p:ext uri="{BB962C8B-B14F-4D97-AF65-F5344CB8AC3E}">
        <p14:creationId xmlns:p14="http://schemas.microsoft.com/office/powerpoint/2010/main" val="11065555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3243508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6233383"/>
          </a:xfrm>
        </p:spPr>
        <p:txBody>
          <a:bodyPr/>
          <a:lstStyle/>
          <a:p>
            <a:r>
              <a:rPr lang="en-US" dirty="0"/>
              <a:t>does Massachusetts law on how to serve </a:t>
            </a:r>
            <a:r>
              <a:rPr lang="en-US" i="1" u="sng" dirty="0"/>
              <a:t>apply</a:t>
            </a:r>
            <a:r>
              <a:rPr lang="en-US" dirty="0"/>
              <a:t> in federal courts in Massachusetts?</a:t>
            </a:r>
          </a:p>
        </p:txBody>
      </p:sp>
    </p:spTree>
    <p:extLst>
      <p:ext uri="{BB962C8B-B14F-4D97-AF65-F5344CB8AC3E}">
        <p14:creationId xmlns:p14="http://schemas.microsoft.com/office/powerpoint/2010/main" val="637002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356951"/>
          </a:xfrm>
        </p:spPr>
        <p:txBody>
          <a:bodyPr/>
          <a:lstStyle/>
          <a:p>
            <a:r>
              <a:rPr lang="en-US" dirty="0"/>
              <a:t>distinction:</a:t>
            </a:r>
            <a:br>
              <a:rPr lang="en-US" dirty="0"/>
            </a:br>
            <a:r>
              <a:rPr lang="en-US" dirty="0"/>
              <a:t>- state law applying in federal court</a:t>
            </a:r>
            <a:br>
              <a:rPr lang="en-US" dirty="0"/>
            </a:br>
            <a:r>
              <a:rPr lang="en-US" dirty="0"/>
              <a:t>- federal courts’ borrowing state law (incorporating the state standard into federal law)</a:t>
            </a:r>
            <a:br>
              <a:rPr lang="en-US" dirty="0"/>
            </a:br>
            <a:endParaRPr lang="en-US" dirty="0"/>
          </a:p>
        </p:txBody>
      </p:sp>
    </p:spTree>
    <p:extLst>
      <p:ext uri="{BB962C8B-B14F-4D97-AF65-F5344CB8AC3E}">
        <p14:creationId xmlns:p14="http://schemas.microsoft.com/office/powerpoint/2010/main" val="3453834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984" y="365125"/>
            <a:ext cx="10834816" cy="6109816"/>
          </a:xfrm>
        </p:spPr>
        <p:txBody>
          <a:bodyPr/>
          <a:lstStyle/>
          <a:p>
            <a:r>
              <a:rPr lang="en-US" dirty="0"/>
              <a:t>why does R 4(e) refer to state law?</a:t>
            </a:r>
          </a:p>
        </p:txBody>
      </p:sp>
    </p:spTree>
    <p:extLst>
      <p:ext uri="{BB962C8B-B14F-4D97-AF65-F5344CB8AC3E}">
        <p14:creationId xmlns:p14="http://schemas.microsoft.com/office/powerpoint/2010/main" val="38242614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057400" y="274638"/>
            <a:ext cx="8153400" cy="6126162"/>
          </a:xfrm>
        </p:spPr>
        <p:txBody>
          <a:bodyPr/>
          <a:lstStyle/>
          <a:p>
            <a:pPr algn="l" eaLnBrk="1" hangingPunct="1"/>
            <a:r>
              <a:rPr lang="en-US" altLang="en-US" dirty="0"/>
              <a:t>- D is aware that he is being served but will not take the papers</a:t>
            </a:r>
            <a:br>
              <a:rPr lang="en-US" altLang="en-US" dirty="0"/>
            </a:br>
            <a:r>
              <a:rPr lang="en-US" altLang="en-US" dirty="0"/>
              <a:t>- process server lets them fall at D’s feet</a:t>
            </a:r>
            <a:br>
              <a:rPr lang="en-US" altLang="en-US" dirty="0"/>
            </a:br>
            <a:r>
              <a:rPr lang="en-US" altLang="en-US" dirty="0"/>
              <a:t>- server returns a little while later to find that the papers are gone.</a:t>
            </a:r>
          </a:p>
        </p:txBody>
      </p:sp>
    </p:spTree>
    <p:extLst>
      <p:ext uri="{BB962C8B-B14F-4D97-AF65-F5344CB8AC3E}">
        <p14:creationId xmlns:p14="http://schemas.microsoft.com/office/powerpoint/2010/main" val="19036038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2368748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3067050" y="1063626"/>
            <a:ext cx="6115050" cy="4479925"/>
          </a:xfrm>
        </p:spPr>
        <p:txBody>
          <a:bodyPr/>
          <a:lstStyle/>
          <a:p>
            <a:pPr algn="ctr" eaLnBrk="1" hangingPunct="1"/>
            <a:r>
              <a:rPr lang="en-US" altLang="en-US" dirty="0"/>
              <a:t>due process restrictions on notice</a:t>
            </a:r>
          </a:p>
        </p:txBody>
      </p:sp>
    </p:spTree>
    <p:extLst>
      <p:ext uri="{BB962C8B-B14F-4D97-AF65-F5344CB8AC3E}">
        <p14:creationId xmlns:p14="http://schemas.microsoft.com/office/powerpoint/2010/main" val="29279647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05000" y="274638"/>
            <a:ext cx="8305800" cy="6354762"/>
          </a:xfrm>
        </p:spPr>
        <p:txBody>
          <a:bodyPr/>
          <a:lstStyle/>
          <a:p>
            <a:pPr eaLnBrk="1" hangingPunct="1"/>
            <a:r>
              <a:rPr lang="en-US" altLang="en-US"/>
              <a:t>Novak v. World Bank, 703 F.2d 1305, 1310 n. 14 (D.C. Cir. 1983)</a:t>
            </a:r>
          </a:p>
        </p:txBody>
      </p:sp>
    </p:spTree>
    <p:extLst>
      <p:ext uri="{BB962C8B-B14F-4D97-AF65-F5344CB8AC3E}">
        <p14:creationId xmlns:p14="http://schemas.microsoft.com/office/powerpoint/2010/main" val="6338617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05000" y="274638"/>
            <a:ext cx="8305800" cy="6049962"/>
          </a:xfrm>
        </p:spPr>
        <p:txBody>
          <a:bodyPr/>
          <a:lstStyle/>
          <a:p>
            <a:pPr algn="l" eaLnBrk="1" hangingPunct="1"/>
            <a:r>
              <a:rPr lang="en-US" altLang="en-US" dirty="0"/>
              <a:t>- D is aware that he is being served but will not answer door</a:t>
            </a:r>
            <a:br>
              <a:rPr lang="en-US" altLang="en-US" dirty="0"/>
            </a:br>
            <a:r>
              <a:rPr lang="en-US" altLang="en-US" dirty="0"/>
              <a:t>- process server lets them fall at the doorstep</a:t>
            </a:r>
            <a:br>
              <a:rPr lang="en-US" altLang="en-US" dirty="0"/>
            </a:br>
            <a:r>
              <a:rPr lang="en-US" altLang="en-US" dirty="0"/>
              <a:t>- server returns a little while later to find that the papers are gone</a:t>
            </a:r>
          </a:p>
        </p:txBody>
      </p:sp>
    </p:spTree>
    <p:extLst>
      <p:ext uri="{BB962C8B-B14F-4D97-AF65-F5344CB8AC3E}">
        <p14:creationId xmlns:p14="http://schemas.microsoft.com/office/powerpoint/2010/main" val="3610618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274638"/>
            <a:ext cx="8382000" cy="6049962"/>
          </a:xfrm>
        </p:spPr>
        <p:txBody>
          <a:bodyPr/>
          <a:lstStyle/>
          <a:p>
            <a:pPr eaLnBrk="1" hangingPunct="1"/>
            <a:r>
              <a:rPr lang="en-US" altLang="en-US" dirty="0"/>
              <a:t>Williams v. Harris, 1988 WL 78849 (D.D.C. 1988)</a:t>
            </a:r>
          </a:p>
        </p:txBody>
      </p:sp>
    </p:spTree>
    <p:extLst>
      <p:ext uri="{BB962C8B-B14F-4D97-AF65-F5344CB8AC3E}">
        <p14:creationId xmlns:p14="http://schemas.microsoft.com/office/powerpoint/2010/main" val="13039324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1905000" y="1063626"/>
            <a:ext cx="8763000" cy="4822825"/>
          </a:xfrm>
        </p:spPr>
        <p:txBody>
          <a:bodyPr/>
          <a:lstStyle/>
          <a:p>
            <a:pPr algn="l" eaLnBrk="1" hangingPunct="1"/>
            <a:r>
              <a:rPr lang="en-US" altLang="en-US" sz="3200" dirty="0"/>
              <a:t>2) P files an action against D in the E.D. Va. for violation of federal law.</a:t>
            </a:r>
            <a:br>
              <a:rPr lang="en-US" altLang="en-US" sz="3200" dirty="0"/>
            </a:br>
            <a:r>
              <a:rPr lang="en-US" altLang="en-US" sz="3200" dirty="0"/>
              <a:t>- D resides in Boston, Massachusetts and has a summer home in Martha’s Vineyard.</a:t>
            </a:r>
            <a:br>
              <a:rPr lang="en-US" altLang="en-US" sz="3200" dirty="0"/>
            </a:br>
            <a:r>
              <a:rPr lang="en-US" altLang="en-US" sz="3200" dirty="0"/>
              <a:t>- P waits 3 months after filing to have a process server deliver a copy of the summons and complaint to D at his summer home.</a:t>
            </a:r>
            <a:br>
              <a:rPr lang="en-US" altLang="en-US" sz="3200" dirty="0"/>
            </a:br>
            <a:r>
              <a:rPr lang="en-US" altLang="en-US" sz="3200" dirty="0"/>
              <a:t>- D appears in the E.D. Va. and makes a motion to dismiss for insufficiency of service of process.</a:t>
            </a:r>
            <a:br>
              <a:rPr lang="en-US" altLang="en-US" sz="3200" dirty="0"/>
            </a:br>
            <a:r>
              <a:rPr lang="en-US" altLang="en-US" sz="3200" dirty="0"/>
              <a:t>- What result?</a:t>
            </a:r>
          </a:p>
        </p:txBody>
      </p:sp>
    </p:spTree>
    <p:extLst>
      <p:ext uri="{BB962C8B-B14F-4D97-AF65-F5344CB8AC3E}">
        <p14:creationId xmlns:p14="http://schemas.microsoft.com/office/powerpoint/2010/main" val="35616822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1905000" y="1063626"/>
            <a:ext cx="8763000" cy="4937125"/>
          </a:xfrm>
        </p:spPr>
        <p:txBody>
          <a:bodyPr/>
          <a:lstStyle/>
          <a:p>
            <a:r>
              <a:rPr lang="en-US" altLang="en-US" sz="3000" dirty="0"/>
              <a:t>4(m) Time Limit for Service. </a:t>
            </a:r>
            <a:br>
              <a:rPr lang="en-US" altLang="en-US" sz="3000" dirty="0"/>
            </a:br>
            <a:r>
              <a:rPr lang="en-US" sz="3200" dirty="0"/>
              <a:t>If a defendant is not served within 90 days after the complaint is filed, the court — on motion or on its own after notice to the plaintiff — must dismiss the action without prejudice against that defendant or order that service be made within a specified time. But if the plaintiff shows good cause for the failure, the </a:t>
            </a:r>
            <a:r>
              <a:rPr lang="en-US" sz="3200"/>
              <a:t>court must extend </a:t>
            </a:r>
            <a:r>
              <a:rPr lang="en-US" sz="3200" dirty="0"/>
              <a:t>the time for service for an appropriate period.. . . . </a:t>
            </a:r>
            <a:endParaRPr lang="en-US" altLang="en-US" sz="3000" dirty="0"/>
          </a:p>
        </p:txBody>
      </p:sp>
    </p:spTree>
    <p:extLst>
      <p:ext uri="{BB962C8B-B14F-4D97-AF65-F5344CB8AC3E}">
        <p14:creationId xmlns:p14="http://schemas.microsoft.com/office/powerpoint/2010/main" val="42920925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36512358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766915" y="637130"/>
            <a:ext cx="10931505" cy="5863959"/>
          </a:xfrm>
        </p:spPr>
        <p:txBody>
          <a:bodyPr>
            <a:normAutofit/>
          </a:bodyPr>
          <a:lstStyle/>
          <a:p>
            <a:pPr algn="l" eaLnBrk="1" hangingPunct="1"/>
            <a:r>
              <a:rPr lang="en-US" altLang="en-US" sz="2700" dirty="0"/>
              <a:t>3) P Corp. files an action against D in the E.D. Va. for violation of federal law</a:t>
            </a:r>
            <a:br>
              <a:rPr lang="en-US" altLang="en-US" sz="2700" dirty="0"/>
            </a:br>
            <a:r>
              <a:rPr lang="en-US" altLang="en-US" sz="2700" dirty="0"/>
              <a:t/>
            </a:r>
            <a:br>
              <a:rPr lang="en-US" altLang="en-US" sz="2700" dirty="0"/>
            </a:br>
            <a:r>
              <a:rPr lang="en-US" altLang="en-US" sz="2700" dirty="0"/>
              <a:t>- D resides in Boston, Massachusetts and has a summer home in Martha’s Vineyard</a:t>
            </a:r>
            <a:br>
              <a:rPr lang="en-US" altLang="en-US" sz="2700" dirty="0"/>
            </a:br>
            <a:r>
              <a:rPr lang="en-US" altLang="en-US" sz="2700" dirty="0"/>
              <a:t/>
            </a:r>
            <a:br>
              <a:rPr lang="en-US" altLang="en-US" sz="2700" dirty="0"/>
            </a:br>
            <a:r>
              <a:rPr lang="en-US" altLang="en-US" sz="2700" dirty="0"/>
              <a:t>- P Corp. has an employee deliver a copy of the summons and complaint to D at his summer home</a:t>
            </a:r>
            <a:br>
              <a:rPr lang="en-US" altLang="en-US" sz="2700" dirty="0"/>
            </a:br>
            <a:r>
              <a:rPr lang="en-US" altLang="en-US" sz="2700" dirty="0"/>
              <a:t/>
            </a:r>
            <a:br>
              <a:rPr lang="en-US" altLang="en-US" sz="2700" dirty="0"/>
            </a:br>
            <a:r>
              <a:rPr lang="en-US" altLang="en-US" sz="2700" dirty="0"/>
              <a:t>- D appears in the E.D. Va. and makes a motion to dismiss for insufficiency of service of process</a:t>
            </a:r>
            <a:br>
              <a:rPr lang="en-US" altLang="en-US" sz="2700" dirty="0"/>
            </a:br>
            <a:r>
              <a:rPr lang="en-US" altLang="en-US" sz="2700" dirty="0"/>
              <a:t/>
            </a:r>
            <a:br>
              <a:rPr lang="en-US" altLang="en-US" sz="2700" dirty="0"/>
            </a:br>
            <a:r>
              <a:rPr lang="en-US" altLang="en-US" sz="2700" dirty="0"/>
              <a:t>- what result?</a:t>
            </a:r>
          </a:p>
        </p:txBody>
      </p:sp>
    </p:spTree>
    <p:extLst>
      <p:ext uri="{BB962C8B-B14F-4D97-AF65-F5344CB8AC3E}">
        <p14:creationId xmlns:p14="http://schemas.microsoft.com/office/powerpoint/2010/main" val="19421977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905000" y="1063626"/>
            <a:ext cx="8305800" cy="4479925"/>
          </a:xfrm>
        </p:spPr>
        <p:txBody>
          <a:bodyPr/>
          <a:lstStyle/>
          <a:p>
            <a:pPr eaLnBrk="1" hangingPunct="1"/>
            <a:r>
              <a:rPr lang="en-US" altLang="en-US"/>
              <a:t>4(c) Service.</a:t>
            </a:r>
            <a:br>
              <a:rPr lang="en-US" altLang="en-US"/>
            </a:br>
            <a:r>
              <a:rPr lang="en-US" altLang="en-US"/>
              <a:t>…</a:t>
            </a:r>
            <a:br>
              <a:rPr lang="en-US" altLang="en-US"/>
            </a:br>
            <a:r>
              <a:rPr lang="en-US" altLang="en-US"/>
              <a:t> (2) By Whom. Any person who is at least 18 years old and not a party may serve a summons and complaint.</a:t>
            </a:r>
          </a:p>
        </p:txBody>
      </p:sp>
    </p:spTree>
    <p:extLst>
      <p:ext uri="{BB962C8B-B14F-4D97-AF65-F5344CB8AC3E}">
        <p14:creationId xmlns:p14="http://schemas.microsoft.com/office/powerpoint/2010/main" val="507394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342163" y="241874"/>
            <a:ext cx="11580433" cy="6365403"/>
          </a:xfrm>
        </p:spPr>
        <p:txBody>
          <a:bodyPr/>
          <a:lstStyle/>
          <a:p>
            <a:pPr algn="l" eaLnBrk="1" hangingPunct="1"/>
            <a:r>
              <a:rPr lang="en-US" altLang="en-US" sz="3000" dirty="0"/>
              <a:t>4) P files an action against D in the E.D. Va. for violation of federal law</a:t>
            </a:r>
            <a:br>
              <a:rPr lang="en-US" altLang="en-US" sz="3000" dirty="0"/>
            </a:br>
            <a:r>
              <a:rPr lang="en-US" altLang="en-US" sz="3000" dirty="0"/>
              <a:t/>
            </a:r>
            <a:br>
              <a:rPr lang="en-US" altLang="en-US" sz="3000" dirty="0"/>
            </a:br>
            <a:r>
              <a:rPr lang="en-US" altLang="en-US" sz="3000" dirty="0"/>
              <a:t>- D resides in Boston, Massachusetts and has a summer home in Martha’s Vineyard</a:t>
            </a:r>
            <a:br>
              <a:rPr lang="en-US" altLang="en-US" sz="3000" dirty="0"/>
            </a:br>
            <a:r>
              <a:rPr lang="en-US" altLang="en-US" sz="3000" dirty="0"/>
              <a:t/>
            </a:r>
            <a:br>
              <a:rPr lang="en-US" altLang="en-US" sz="3000" dirty="0"/>
            </a:br>
            <a:r>
              <a:rPr lang="en-US" altLang="en-US" sz="3000" dirty="0"/>
              <a:t>- P has his brother leave a copy of the summons and complaint with D’s 16 year-old daughter who is staying for the summer at his summer home</a:t>
            </a:r>
            <a:br>
              <a:rPr lang="en-US" altLang="en-US" sz="3000" dirty="0"/>
            </a:br>
            <a:r>
              <a:rPr lang="en-US" altLang="en-US" sz="3000" dirty="0"/>
              <a:t/>
            </a:r>
            <a:br>
              <a:rPr lang="en-US" altLang="en-US" sz="3000" dirty="0"/>
            </a:br>
            <a:r>
              <a:rPr lang="en-US" altLang="en-US" sz="3000" dirty="0"/>
              <a:t>- D appears in the E.D. Va. and makes a motion to dismiss for insufficiency of service of process. What result?</a:t>
            </a:r>
          </a:p>
        </p:txBody>
      </p:sp>
    </p:spTree>
    <p:extLst>
      <p:ext uri="{BB962C8B-B14F-4D97-AF65-F5344CB8AC3E}">
        <p14:creationId xmlns:p14="http://schemas.microsoft.com/office/powerpoint/2010/main" val="31461291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71186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2838450" y="1063626"/>
            <a:ext cx="6686550" cy="4765675"/>
          </a:xfrm>
        </p:spPr>
        <p:txBody>
          <a:bodyPr/>
          <a:lstStyle/>
          <a:p>
            <a:pPr eaLnBrk="1" hangingPunct="1"/>
            <a:r>
              <a:rPr lang="en-US" altLang="en-US" sz="2400"/>
              <a:t>U.S. Const. Amendment V.</a:t>
            </a:r>
            <a:br>
              <a:rPr lang="en-US" altLang="en-US" sz="2400"/>
            </a:br>
            <a:r>
              <a:rPr lang="en-US" altLang="en-US" sz="2400"/>
              <a:t>No person shall . . . be deprived of life, liberty, or property, without due process of law . . . </a:t>
            </a:r>
            <a:br>
              <a:rPr lang="en-US" altLang="en-US" sz="2400"/>
            </a:br>
            <a:r>
              <a:rPr lang="en-US" altLang="en-US" sz="2400"/>
              <a:t/>
            </a:r>
            <a:br>
              <a:rPr lang="en-US" altLang="en-US" sz="2400"/>
            </a:br>
            <a:r>
              <a:rPr lang="en-US" altLang="en-US" sz="2400"/>
              <a:t>Amendment XIV.</a:t>
            </a:r>
            <a:br>
              <a:rPr lang="en-US" altLang="en-US" sz="2400"/>
            </a:br>
            <a:r>
              <a:rPr lang="en-US" altLang="en-US" sz="2400"/>
              <a:t>Section 1. </a:t>
            </a:r>
            <a:br>
              <a:rPr lang="en-US" altLang="en-US" sz="2400"/>
            </a:br>
            <a:r>
              <a:rPr lang="en-US" altLang="en-US" sz="2400"/>
              <a:t>. . . No State shall make or enforce any law which shall abridge the privileges or immunities of citizens of the United States; nor shall any State deprive any person of life, liberty, or property, without due process of law; nor deny to any person within its jurisdiction the equal protection of the laws.</a:t>
            </a:r>
            <a:br>
              <a:rPr lang="en-US" altLang="en-US" sz="2400"/>
            </a:br>
            <a:endParaRPr lang="en-US" altLang="en-US" sz="2400"/>
          </a:p>
        </p:txBody>
      </p:sp>
    </p:spTree>
    <p:extLst>
      <p:ext uri="{BB962C8B-B14F-4D97-AF65-F5344CB8AC3E}">
        <p14:creationId xmlns:p14="http://schemas.microsoft.com/office/powerpoint/2010/main" val="550234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2057400" y="857250"/>
            <a:ext cx="8610600" cy="5143500"/>
          </a:xfrm>
        </p:spPr>
        <p:txBody>
          <a:bodyPr/>
          <a:lstStyle/>
          <a:p>
            <a:pPr algn="l" eaLnBrk="1" hangingPunct="1"/>
            <a:r>
              <a:rPr lang="en-US" altLang="en-US" sz="2700" b="1"/>
              <a:t>Mass. R. Civ. P. 4(d) Summons: Personal Service Within the Commonwealth. </a:t>
            </a:r>
            <a:br>
              <a:rPr lang="en-US" altLang="en-US" sz="2700" b="1"/>
            </a:br>
            <a:r>
              <a:rPr lang="en-US" altLang="en-US" sz="2700"/>
              <a:t>…Service shall be made as follows:</a:t>
            </a:r>
            <a:br>
              <a:rPr lang="en-US" altLang="en-US" sz="2700"/>
            </a:br>
            <a:r>
              <a:rPr lang="en-US" altLang="en-US" sz="2700"/>
              <a:t>(1) Upon an individual by delivering a copy of the summons and of the complaint to him personally; or by leaving copies thereof at his last and usual place of abode; or by delivering a copy of the summons and of the complaint to an agent authorized by appointment or by statute to receive service of process, provided that any further notice required by such statute be given….</a:t>
            </a:r>
          </a:p>
        </p:txBody>
      </p:sp>
    </p:spTree>
    <p:extLst>
      <p:ext uri="{BB962C8B-B14F-4D97-AF65-F5344CB8AC3E}">
        <p14:creationId xmlns:p14="http://schemas.microsoft.com/office/powerpoint/2010/main" val="11039369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1828800" y="1063626"/>
            <a:ext cx="8382000" cy="4765675"/>
          </a:xfrm>
        </p:spPr>
        <p:txBody>
          <a:bodyPr/>
          <a:lstStyle/>
          <a:p>
            <a:pPr algn="l" eaLnBrk="1" hangingPunct="1"/>
            <a:r>
              <a:rPr lang="en-US" altLang="en-US" sz="2700" b="1"/>
              <a:t>Va.Code § 8.01-296</a:t>
            </a:r>
            <a:r>
              <a:rPr lang="en-US" altLang="en-US" sz="2700"/>
              <a:t/>
            </a:r>
            <a:br>
              <a:rPr lang="en-US" altLang="en-US" sz="2700"/>
            </a:br>
            <a:r>
              <a:rPr lang="en-US" altLang="en-US" sz="2700" b="1"/>
              <a:t>MANNER OF SERVING PROCESS UPON NATURAL PERSONS.</a:t>
            </a:r>
            <a:r>
              <a:rPr lang="en-US" altLang="en-US" sz="2700"/>
              <a:t/>
            </a:r>
            <a:br>
              <a:rPr lang="en-US" altLang="en-US" sz="2700"/>
            </a:br>
            <a:r>
              <a:rPr lang="en-US" altLang="en-US" sz="2700"/>
              <a:t>A. In any action at law or in equity or any other civil proceeding in any court, process, for which no particular mode of service is prescribed, may be served upon natural persons as follows:</a:t>
            </a:r>
            <a:br>
              <a:rPr lang="en-US" altLang="en-US" sz="2700"/>
            </a:br>
            <a:r>
              <a:rPr lang="en-US" altLang="en-US" sz="2700"/>
              <a:t>    1.         By delivering a copy thereof in writing to the party in person; or</a:t>
            </a:r>
            <a:br>
              <a:rPr lang="en-US" altLang="en-US" sz="2700"/>
            </a:br>
            <a:endParaRPr lang="en-US" altLang="en-US" sz="2700"/>
          </a:p>
        </p:txBody>
      </p:sp>
    </p:spTree>
    <p:extLst>
      <p:ext uri="{BB962C8B-B14F-4D97-AF65-F5344CB8AC3E}">
        <p14:creationId xmlns:p14="http://schemas.microsoft.com/office/powerpoint/2010/main" val="32930256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1905000" y="1063626"/>
            <a:ext cx="8305800" cy="4537075"/>
          </a:xfrm>
        </p:spPr>
        <p:txBody>
          <a:bodyPr/>
          <a:lstStyle/>
          <a:p>
            <a:pPr algn="l" eaLnBrk="1" hangingPunct="1"/>
            <a:r>
              <a:rPr lang="en-US" altLang="en-US" sz="2400" dirty="0"/>
              <a:t> By substituted service in the following manner:</a:t>
            </a:r>
            <a:br>
              <a:rPr lang="en-US" altLang="en-US" sz="2400" dirty="0"/>
            </a:br>
            <a:r>
              <a:rPr lang="en-US" altLang="en-US" sz="2400" dirty="0"/>
              <a:t>        a.         If the party to be served is not found at his usual place of abode, by delivering a copy of such process and giving information of its purport to any person found there, who is a member of his family, other than a temporary sojourner or guest, and who is of the age of sixteen years or older; or</a:t>
            </a:r>
            <a:br>
              <a:rPr lang="en-US" altLang="en-US" sz="2400" dirty="0"/>
            </a:br>
            <a:r>
              <a:rPr lang="en-US" altLang="en-US" sz="2400" dirty="0"/>
              <a:t>        b.         If such service cannot be effected under subdivision 2 a, then by posting a copy of such process at the front door or at such other door as appears to be the main entrance of such place of abode…</a:t>
            </a:r>
          </a:p>
        </p:txBody>
      </p:sp>
    </p:spTree>
    <p:extLst>
      <p:ext uri="{BB962C8B-B14F-4D97-AF65-F5344CB8AC3E}">
        <p14:creationId xmlns:p14="http://schemas.microsoft.com/office/powerpoint/2010/main" val="6036288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1905000" y="1063626"/>
            <a:ext cx="8305800" cy="4708525"/>
          </a:xfrm>
        </p:spPr>
        <p:txBody>
          <a:bodyPr/>
          <a:lstStyle/>
          <a:p>
            <a:pPr eaLnBrk="1" hangingPunct="1"/>
            <a:r>
              <a:rPr lang="en-US" altLang="en-US" dirty="0"/>
              <a:t>What if P’s brother had knocked at the door of D’s home in Boston and finding no one there had left a copy of the summons and complaint attached to D’s front door?</a:t>
            </a:r>
          </a:p>
        </p:txBody>
      </p:sp>
    </p:spTree>
    <p:extLst>
      <p:ext uri="{BB962C8B-B14F-4D97-AF65-F5344CB8AC3E}">
        <p14:creationId xmlns:p14="http://schemas.microsoft.com/office/powerpoint/2010/main" val="11137092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a:xfrm>
            <a:off x="1061883" y="489646"/>
            <a:ext cx="9792929" cy="5692878"/>
          </a:xfrm>
        </p:spPr>
        <p:txBody>
          <a:bodyPr/>
          <a:lstStyle/>
          <a:p>
            <a:pPr algn="l" eaLnBrk="1" hangingPunct="1"/>
            <a:r>
              <a:rPr lang="en-US" altLang="en-US" sz="3000" dirty="0"/>
              <a:t>5) P files an action against D in the E.D. Va. for violation of federal law</a:t>
            </a:r>
            <a:br>
              <a:rPr lang="en-US" altLang="en-US" sz="3000" dirty="0"/>
            </a:br>
            <a:r>
              <a:rPr lang="en-US" altLang="en-US" sz="3000" dirty="0"/>
              <a:t/>
            </a:r>
            <a:br>
              <a:rPr lang="en-US" altLang="en-US" sz="3000" dirty="0"/>
            </a:br>
            <a:r>
              <a:rPr lang="en-US" altLang="en-US" sz="3000" dirty="0"/>
              <a:t>- P serves D in accordance with Fed. R. Civ. P. 4</a:t>
            </a:r>
            <a:br>
              <a:rPr lang="en-US" altLang="en-US" sz="3000" dirty="0"/>
            </a:br>
            <a:r>
              <a:rPr lang="en-US" altLang="en-US" sz="3000" dirty="0"/>
              <a:t/>
            </a:r>
            <a:br>
              <a:rPr lang="en-US" altLang="en-US" sz="3000" dirty="0"/>
            </a:br>
            <a:r>
              <a:rPr lang="en-US" altLang="en-US" sz="3000" dirty="0"/>
              <a:t>- D files a counterclaim against P and serves P by mailing a copy of the counterclaim to P’s attorney </a:t>
            </a:r>
            <a:br>
              <a:rPr lang="en-US" altLang="en-US" sz="3000" dirty="0"/>
            </a:br>
            <a:r>
              <a:rPr lang="en-US" altLang="en-US" sz="3000" dirty="0"/>
              <a:t/>
            </a:r>
            <a:br>
              <a:rPr lang="en-US" altLang="en-US" sz="3000" dirty="0"/>
            </a:br>
            <a:r>
              <a:rPr lang="en-US" altLang="en-US" sz="3000" dirty="0"/>
              <a:t>- P appears in the E.D. Va. and makes a motion to dismiss the counterclaim for insufficiency of service of process. What result?</a:t>
            </a:r>
          </a:p>
        </p:txBody>
      </p:sp>
    </p:spTree>
    <p:extLst>
      <p:ext uri="{BB962C8B-B14F-4D97-AF65-F5344CB8AC3E}">
        <p14:creationId xmlns:p14="http://schemas.microsoft.com/office/powerpoint/2010/main" val="30993398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2895600" y="1063626"/>
            <a:ext cx="6286500" cy="4594225"/>
          </a:xfrm>
        </p:spPr>
        <p:txBody>
          <a:bodyPr/>
          <a:lstStyle/>
          <a:p>
            <a:r>
              <a:rPr lang="en-US" altLang="en-US"/>
              <a:t>serving corporations or unincorporated associations</a:t>
            </a:r>
          </a:p>
        </p:txBody>
      </p:sp>
    </p:spTree>
    <p:extLst>
      <p:ext uri="{BB962C8B-B14F-4D97-AF65-F5344CB8AC3E}">
        <p14:creationId xmlns:p14="http://schemas.microsoft.com/office/powerpoint/2010/main" val="25210676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77847" y="589935"/>
            <a:ext cx="10778121" cy="5881657"/>
          </a:xfrm>
        </p:spPr>
        <p:txBody>
          <a:bodyPr>
            <a:normAutofit/>
          </a:bodyPr>
          <a:lstStyle/>
          <a:p>
            <a:pPr algn="l" eaLnBrk="1" hangingPunct="1"/>
            <a:r>
              <a:rPr lang="en-US" altLang="en-US" sz="2400" dirty="0"/>
              <a:t>(h) Serving a Corporation, Partnership, or Association. </a:t>
            </a:r>
            <a:br>
              <a:rPr lang="en-US" altLang="en-US" sz="2400" dirty="0"/>
            </a:br>
            <a:r>
              <a:rPr lang="en-US" altLang="en-US" sz="2400" dirty="0"/>
              <a:t>…must be served:</a:t>
            </a:r>
            <a:br>
              <a:rPr lang="en-US" altLang="en-US" sz="2400" dirty="0"/>
            </a:br>
            <a:r>
              <a:rPr lang="en-US" altLang="en-US" sz="2400" dirty="0"/>
              <a:t>(1) in a judicial district of the United States:</a:t>
            </a:r>
            <a:br>
              <a:rPr lang="en-US" altLang="en-US" sz="2400" dirty="0"/>
            </a:br>
            <a:r>
              <a:rPr lang="en-US" altLang="en-US" sz="2400" dirty="0"/>
              <a:t>    (A) in the manner prescribed by Rule 4(e)(1) for serving an individual; or</a:t>
            </a:r>
            <a:br>
              <a:rPr lang="en-US" altLang="en-US" sz="2400" dirty="0"/>
            </a:br>
            <a:r>
              <a:rPr lang="en-US" altLang="en-US" sz="2400" dirty="0"/>
              <a:t>    (B) by delivering a copy of the summons and of the complaint to an officer, a managing or general agent, or any other agent authorized by appointment or by law to receive service of process and — if the agent is one authorized by statute and the statute so requires — by also mailing a copy of each to the defendant...</a:t>
            </a:r>
            <a:r>
              <a:rPr lang="en-US" altLang="en-US" dirty="0"/>
              <a:t/>
            </a:r>
            <a:br>
              <a:rPr lang="en-US" altLang="en-US" dirty="0"/>
            </a:br>
            <a:endParaRPr lang="en-US" altLang="en-US" dirty="0"/>
          </a:p>
        </p:txBody>
      </p:sp>
    </p:spTree>
    <p:extLst>
      <p:ext uri="{BB962C8B-B14F-4D97-AF65-F5344CB8AC3E}">
        <p14:creationId xmlns:p14="http://schemas.microsoft.com/office/powerpoint/2010/main" val="40731594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1020588" y="466050"/>
            <a:ext cx="8161512" cy="5306102"/>
          </a:xfrm>
        </p:spPr>
        <p:txBody>
          <a:bodyPr/>
          <a:lstStyle/>
          <a:p>
            <a:pPr algn="l" eaLnBrk="1" hangingPunct="1"/>
            <a:r>
              <a:rPr lang="en-US" altLang="en-US" sz="2700" dirty="0"/>
              <a:t>1) P files an action against the D Corp. in the E.D. Va. for violation of federal law.</a:t>
            </a:r>
            <a:br>
              <a:rPr lang="en-US" altLang="en-US" sz="2700" dirty="0"/>
            </a:br>
            <a:r>
              <a:rPr lang="en-US" altLang="en-US" sz="2700" dirty="0"/>
              <a:t>- P serves the D Corp. by having a process server leave a copy of the summons and complaint with a foreman at a D. Corp. plant in Pa.</a:t>
            </a:r>
            <a:br>
              <a:rPr lang="en-US" altLang="en-US" sz="2700" dirty="0"/>
            </a:br>
            <a:r>
              <a:rPr lang="en-US" altLang="en-US" sz="2700" dirty="0"/>
              <a:t>- The D. Corp. appears in the E.D. Va. and makes a motion to dismiss the complaint for insufficiency of service of process. What result?</a:t>
            </a:r>
            <a:br>
              <a:rPr lang="en-US" altLang="en-US" sz="2700" dirty="0"/>
            </a:br>
            <a:endParaRPr lang="en-US" altLang="en-US" sz="2700" dirty="0"/>
          </a:p>
        </p:txBody>
      </p:sp>
    </p:spTree>
    <p:extLst>
      <p:ext uri="{BB962C8B-B14F-4D97-AF65-F5344CB8AC3E}">
        <p14:creationId xmlns:p14="http://schemas.microsoft.com/office/powerpoint/2010/main" val="18596659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a:xfrm>
            <a:off x="407055" y="554540"/>
            <a:ext cx="10807619" cy="5751870"/>
          </a:xfrm>
        </p:spPr>
        <p:txBody>
          <a:bodyPr/>
          <a:lstStyle/>
          <a:p>
            <a:pPr algn="l" eaLnBrk="1" hangingPunct="1"/>
            <a:r>
              <a:rPr lang="en-US" altLang="en-US" sz="2700" dirty="0"/>
              <a:t>2) P files an action against the D Corp. in the E.D. Va. for violation of federal law</a:t>
            </a:r>
            <a:br>
              <a:rPr lang="en-US" altLang="en-US" sz="2700" dirty="0"/>
            </a:br>
            <a:r>
              <a:rPr lang="en-US" altLang="en-US" sz="2700" dirty="0"/>
              <a:t/>
            </a:r>
            <a:br>
              <a:rPr lang="en-US" altLang="en-US" sz="2700" dirty="0"/>
            </a:br>
            <a:r>
              <a:rPr lang="en-US" altLang="en-US" sz="2700" dirty="0"/>
              <a:t>P serves D by having his lawyer leave a copy of the summons and complaint leaves at house of the CEO of the D. Corp. in Pennsylvania with his 18 year old son</a:t>
            </a:r>
            <a:br>
              <a:rPr lang="en-US" altLang="en-US" sz="2700" dirty="0"/>
            </a:br>
            <a:r>
              <a:rPr lang="en-US" altLang="en-US" sz="2700" dirty="0"/>
              <a:t/>
            </a:r>
            <a:br>
              <a:rPr lang="en-US" altLang="en-US" sz="2700" dirty="0"/>
            </a:br>
            <a:r>
              <a:rPr lang="en-US" altLang="en-US" sz="2700" dirty="0"/>
              <a:t>the D. Corp. appears in the E.D. Va. and makes a motion to dismiss the complaint for insufficiency of service of process</a:t>
            </a:r>
            <a:br>
              <a:rPr lang="en-US" altLang="en-US" sz="2700" dirty="0"/>
            </a:br>
            <a:r>
              <a:rPr lang="en-US" altLang="en-US" sz="2700" dirty="0"/>
              <a:t/>
            </a:r>
            <a:br>
              <a:rPr lang="en-US" altLang="en-US" sz="2700" dirty="0"/>
            </a:br>
            <a:r>
              <a:rPr lang="en-US" altLang="en-US" sz="2700" dirty="0"/>
              <a:t>what result?</a:t>
            </a:r>
            <a:br>
              <a:rPr lang="en-US" altLang="en-US" sz="2700" dirty="0"/>
            </a:br>
            <a:endParaRPr lang="en-US" altLang="en-US" sz="2700" dirty="0"/>
          </a:p>
        </p:txBody>
      </p:sp>
    </p:spTree>
    <p:extLst>
      <p:ext uri="{BB962C8B-B14F-4D97-AF65-F5344CB8AC3E}">
        <p14:creationId xmlns:p14="http://schemas.microsoft.com/office/powerpoint/2010/main" val="31420124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043" y="365125"/>
            <a:ext cx="10828757" cy="6130065"/>
          </a:xfrm>
        </p:spPr>
        <p:txBody>
          <a:bodyPr/>
          <a:lstStyle/>
          <a:p>
            <a:r>
              <a:rPr lang="en-US" dirty="0"/>
              <a:t>substituted service under state law</a:t>
            </a:r>
          </a:p>
        </p:txBody>
      </p:sp>
    </p:spTree>
    <p:extLst>
      <p:ext uri="{BB962C8B-B14F-4D97-AF65-F5344CB8AC3E}">
        <p14:creationId xmlns:p14="http://schemas.microsoft.com/office/powerpoint/2010/main" val="2583932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2895600" y="1063626"/>
            <a:ext cx="6286500" cy="4422775"/>
          </a:xfrm>
        </p:spPr>
        <p:txBody>
          <a:bodyPr/>
          <a:lstStyle/>
          <a:p>
            <a:pPr eaLnBrk="1" hangingPunct="1"/>
            <a:r>
              <a:rPr lang="en-US" altLang="en-US"/>
              <a:t>Mullane v. Central Hanover Bank &amp; Trust Co.</a:t>
            </a:r>
            <a:br>
              <a:rPr lang="en-US" altLang="en-US"/>
            </a:br>
            <a:r>
              <a:rPr lang="en-US" altLang="en-US"/>
              <a:t>(U.S. 1950)</a:t>
            </a:r>
          </a:p>
        </p:txBody>
      </p:sp>
    </p:spTree>
    <p:extLst>
      <p:ext uri="{BB962C8B-B14F-4D97-AF65-F5344CB8AC3E}">
        <p14:creationId xmlns:p14="http://schemas.microsoft.com/office/powerpoint/2010/main" val="34517480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890803" y="536842"/>
            <a:ext cx="10648335" cy="5810864"/>
          </a:xfrm>
        </p:spPr>
        <p:txBody>
          <a:bodyPr>
            <a:normAutofit/>
          </a:bodyPr>
          <a:lstStyle/>
          <a:p>
            <a:r>
              <a:rPr lang="en-US" altLang="en-US" sz="3000" dirty="0"/>
              <a:t>4(e) Serving an Individual Within a Judicial District of the United States. </a:t>
            </a:r>
            <a:br>
              <a:rPr lang="en-US" altLang="en-US" sz="3000" dirty="0"/>
            </a:br>
            <a:r>
              <a:rPr lang="en-US" altLang="en-US" sz="3000" dirty="0"/>
              <a:t>Unless federal law provides otherwise, an individual — other than a minor, an incompetent person, or a person whose waiver has been filed — may be served in a judicial district of the United States by</a:t>
            </a:r>
            <a:br>
              <a:rPr lang="en-US" altLang="en-US" sz="3000" dirty="0"/>
            </a:br>
            <a:r>
              <a:rPr lang="en-US" altLang="en-US" sz="3000" dirty="0"/>
              <a:t/>
            </a:r>
            <a:br>
              <a:rPr lang="en-US" altLang="en-US" sz="3000" dirty="0"/>
            </a:br>
            <a:r>
              <a:rPr lang="en-US" altLang="en-US" sz="3200" dirty="0"/>
              <a:t>(1) following state law for serving a summons in an action brought in courts of general jurisdiction in the state where the district court is located or where service is made; or…</a:t>
            </a:r>
            <a:endParaRPr lang="en-US" altLang="en-US" dirty="0"/>
          </a:p>
        </p:txBody>
      </p:sp>
    </p:spTree>
    <p:extLst>
      <p:ext uri="{BB962C8B-B14F-4D97-AF65-F5344CB8AC3E}">
        <p14:creationId xmlns:p14="http://schemas.microsoft.com/office/powerpoint/2010/main" val="30500736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439" y="365125"/>
            <a:ext cx="10793361" cy="6177260"/>
          </a:xfrm>
        </p:spPr>
        <p:txBody>
          <a:bodyPr/>
          <a:lstStyle/>
          <a:p>
            <a:r>
              <a:rPr lang="en-US" dirty="0"/>
              <a:t>service without notice</a:t>
            </a:r>
            <a:br>
              <a:rPr lang="en-US" dirty="0"/>
            </a:br>
            <a:endParaRPr lang="en-US" dirty="0"/>
          </a:p>
        </p:txBody>
      </p:sp>
    </p:spTree>
    <p:extLst>
      <p:ext uri="{BB962C8B-B14F-4D97-AF65-F5344CB8AC3E}">
        <p14:creationId xmlns:p14="http://schemas.microsoft.com/office/powerpoint/2010/main" val="36444144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043" y="365125"/>
            <a:ext cx="10828757" cy="5929487"/>
          </a:xfrm>
        </p:spPr>
        <p:txBody>
          <a:bodyPr>
            <a:noAutofit/>
          </a:bodyPr>
          <a:lstStyle/>
          <a:p>
            <a:r>
              <a:rPr lang="en-US" sz="2000" b="1" dirty="0"/>
              <a:t>Rule 60. Relief from a Judgment or Order</a:t>
            </a:r>
            <a:br>
              <a:rPr lang="en-US" sz="2000" b="1" dirty="0"/>
            </a:br>
            <a:r>
              <a:rPr lang="en-US" sz="2000" dirty="0"/>
              <a:t>…</a:t>
            </a:r>
            <a:br>
              <a:rPr lang="en-US" sz="2000" dirty="0"/>
            </a:br>
            <a:r>
              <a:rPr lang="en-US" sz="2000" dirty="0"/>
              <a:t> (b) Grounds for Relief from a Final Judgment, Order, or Proceeding. On motion and just terms, the court may relieve a party or its legal representative from a final judgment, order, or proceeding for the following reasons:</a:t>
            </a:r>
            <a:br>
              <a:rPr lang="en-US" sz="2000" dirty="0"/>
            </a:br>
            <a:r>
              <a:rPr lang="en-US" sz="2000" dirty="0"/>
              <a:t>(1) mistake, inadvertence, </a:t>
            </a:r>
            <a:r>
              <a:rPr lang="en-US" sz="2000" b="1" dirty="0"/>
              <a:t>surprise</a:t>
            </a:r>
            <a:r>
              <a:rPr lang="en-US" sz="2000" dirty="0"/>
              <a:t>, or excusable neglect;</a:t>
            </a:r>
            <a:br>
              <a:rPr lang="en-US" sz="2000" dirty="0"/>
            </a:br>
            <a:r>
              <a:rPr lang="en-US" sz="2000" dirty="0"/>
              <a:t>(2) newly discovered evidence that, with reasonable diligence, could not have been discovered in time to move for a new trial under Rule 59(b)</a:t>
            </a:r>
            <a:br>
              <a:rPr lang="en-US" sz="2000" dirty="0"/>
            </a:br>
            <a:r>
              <a:rPr lang="en-US" sz="2000" dirty="0"/>
              <a:t>(3) fraud (whether previously called intrinsic or extrinsic), misrepresentation, or misconduct by an opposing party;</a:t>
            </a:r>
            <a:br>
              <a:rPr lang="en-US" sz="2000" dirty="0"/>
            </a:br>
            <a:r>
              <a:rPr lang="en-US" sz="2000" b="1" dirty="0"/>
              <a:t>(4) the judgment is void;</a:t>
            </a:r>
            <a:br>
              <a:rPr lang="en-US" sz="2000" b="1" dirty="0"/>
            </a:br>
            <a:r>
              <a:rPr lang="en-US" sz="2000" dirty="0"/>
              <a:t>(5) the judgment has been satisfied, released, or discharged; it is based on an earlier judgment that has been reversed or vacated; or applying it prospectively is no longer equitable; or</a:t>
            </a:r>
            <a:br>
              <a:rPr lang="en-US" sz="2000" dirty="0"/>
            </a:br>
            <a:r>
              <a:rPr lang="en-US" sz="2000" dirty="0"/>
              <a:t>(6) any other reason that justifies relief.</a:t>
            </a:r>
            <a:br>
              <a:rPr lang="en-US" sz="2000" dirty="0"/>
            </a:br>
            <a:r>
              <a:rPr lang="en-US" sz="2000" dirty="0"/>
              <a:t>(c) Timing and Effect of the Motion.</a:t>
            </a:r>
            <a:br>
              <a:rPr lang="en-US" sz="2000" dirty="0"/>
            </a:br>
            <a:r>
              <a:rPr lang="en-US" sz="2000" dirty="0"/>
              <a:t>(1) </a:t>
            </a:r>
            <a:r>
              <a:rPr lang="en-US" sz="2000" i="1" dirty="0"/>
              <a:t>Timing.</a:t>
            </a:r>
            <a:r>
              <a:rPr lang="en-US" sz="2000" dirty="0"/>
              <a:t> A motion under Rule 60(b) must be made within a reasonable time—and for reasons (1), (2), and (3) no more than a year after the entry of the judgment or order or the date of the proceeding.</a:t>
            </a:r>
          </a:p>
        </p:txBody>
      </p:sp>
    </p:spTree>
    <p:extLst>
      <p:ext uri="{BB962C8B-B14F-4D97-AF65-F5344CB8AC3E}">
        <p14:creationId xmlns:p14="http://schemas.microsoft.com/office/powerpoint/2010/main" val="23295328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023" y="365125"/>
            <a:ext cx="10651777" cy="6017977"/>
          </a:xfrm>
        </p:spPr>
        <p:txBody>
          <a:bodyPr/>
          <a:lstStyle/>
          <a:p>
            <a:r>
              <a:rPr lang="en-US" dirty="0"/>
              <a:t>service and PJ</a:t>
            </a:r>
          </a:p>
        </p:txBody>
      </p:sp>
    </p:spTree>
    <p:extLst>
      <p:ext uri="{BB962C8B-B14F-4D97-AF65-F5344CB8AC3E}">
        <p14:creationId xmlns:p14="http://schemas.microsoft.com/office/powerpoint/2010/main" val="22596199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781300" y="1063626"/>
            <a:ext cx="6400800" cy="4537075"/>
          </a:xfrm>
        </p:spPr>
        <p:txBody>
          <a:bodyPr/>
          <a:lstStyle/>
          <a:p>
            <a:pPr eaLnBrk="1" hangingPunct="1"/>
            <a:r>
              <a:rPr lang="en-US" altLang="en-US"/>
              <a:t>venue in federal court</a:t>
            </a:r>
          </a:p>
        </p:txBody>
      </p:sp>
    </p:spTree>
    <p:extLst>
      <p:ext uri="{BB962C8B-B14F-4D97-AF65-F5344CB8AC3E}">
        <p14:creationId xmlns:p14="http://schemas.microsoft.com/office/powerpoint/2010/main" val="3616491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667000" y="1063626"/>
            <a:ext cx="6515100" cy="4708525"/>
          </a:xfrm>
        </p:spPr>
        <p:txBody>
          <a:bodyPr>
            <a:normAutofit fontScale="90000"/>
          </a:bodyPr>
          <a:lstStyle/>
          <a:p>
            <a:pPr algn="l" eaLnBrk="1" hangingPunct="1"/>
            <a:r>
              <a:rPr lang="en-US" altLang="en-US"/>
              <a:t>- statutory, not a constitutional issue</a:t>
            </a:r>
            <a:br>
              <a:rPr lang="en-US" altLang="en-US"/>
            </a:br>
            <a:r>
              <a:rPr lang="en-US" altLang="en-US"/>
              <a:t>- about federal districts, not states</a:t>
            </a:r>
            <a:br>
              <a:rPr lang="en-US" altLang="en-US"/>
            </a:br>
            <a:r>
              <a:rPr lang="en-US" altLang="en-US"/>
              <a:t>- applicable only in federal court system</a:t>
            </a:r>
            <a:br>
              <a:rPr lang="en-US" altLang="en-US"/>
            </a:br>
            <a:r>
              <a:rPr lang="en-US" altLang="en-US"/>
              <a:t>- rough measure of convenience</a:t>
            </a:r>
          </a:p>
        </p:txBody>
      </p:sp>
    </p:spTree>
    <p:extLst>
      <p:ext uri="{BB962C8B-B14F-4D97-AF65-F5344CB8AC3E}">
        <p14:creationId xmlns:p14="http://schemas.microsoft.com/office/powerpoint/2010/main" val="28003697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2739" y="381000"/>
            <a:ext cx="9285287"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45992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828800" y="1063626"/>
            <a:ext cx="8534400" cy="4937125"/>
          </a:xfrm>
        </p:spPr>
        <p:txBody>
          <a:bodyPr>
            <a:normAutofit fontScale="90000"/>
          </a:bodyPr>
          <a:lstStyle/>
          <a:p>
            <a:pPr algn="l" eaLnBrk="1" hangingPunct="1"/>
            <a:r>
              <a:rPr lang="en-US" altLang="en-US" sz="3600"/>
              <a:t>Sec. 1391. - Venue generally </a:t>
            </a:r>
            <a:br>
              <a:rPr lang="en-US" altLang="en-US" sz="3600"/>
            </a:br>
            <a:r>
              <a:rPr lang="en-US" altLang="en-US" sz="3600"/>
              <a:t>(b) Venue in general.--A civil action may be brought in--</a:t>
            </a:r>
            <a:br>
              <a:rPr lang="en-US" altLang="en-US" sz="3600"/>
            </a:br>
            <a:r>
              <a:rPr lang="en-US" altLang="en-US" sz="3600"/>
              <a:t>(1) a judicial district in which any defendant resides, if all defendants are residents of the State in which the district is located;</a:t>
            </a:r>
            <a:br>
              <a:rPr lang="en-US" altLang="en-US" sz="3600"/>
            </a:br>
            <a:r>
              <a:rPr lang="en-US" altLang="en-US" sz="3600"/>
              <a:t>(2) a judicial district in which a substantial part of the events or omissions giving rise to the claim occurred, or a substantial part of property that is the subject of the action is situated; </a:t>
            </a:r>
            <a:br>
              <a:rPr lang="en-US" altLang="en-US" sz="3600"/>
            </a:br>
            <a:endParaRPr lang="en-US" altLang="en-US" sz="3600"/>
          </a:p>
        </p:txBody>
      </p:sp>
    </p:spTree>
    <p:extLst>
      <p:ext uri="{BB962C8B-B14F-4D97-AF65-F5344CB8AC3E}">
        <p14:creationId xmlns:p14="http://schemas.microsoft.com/office/powerpoint/2010/main" val="4108184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1063626"/>
            <a:ext cx="7353300" cy="4765675"/>
          </a:xfrm>
        </p:spPr>
        <p:txBody>
          <a:bodyPr>
            <a:normAutofit fontScale="90000"/>
          </a:bodyPr>
          <a:lstStyle/>
          <a:p>
            <a:pPr algn="l" eaLnBrk="1" hangingPunct="1"/>
            <a:r>
              <a:rPr lang="en-US" altLang="en-US"/>
              <a:t>(c) Residency.--For all venue purposes--</a:t>
            </a:r>
            <a:br>
              <a:rPr lang="en-US" altLang="en-US"/>
            </a:br>
            <a:r>
              <a:rPr lang="en-US" altLang="en-US"/>
              <a:t>(1) a natural person, including an alien lawfully admitted for permanent residence in the United States, shall be deemed to reside in the judicial district in which that person is domiciled;</a:t>
            </a:r>
          </a:p>
        </p:txBody>
      </p:sp>
    </p:spTree>
    <p:extLst>
      <p:ext uri="{BB962C8B-B14F-4D97-AF65-F5344CB8AC3E}">
        <p14:creationId xmlns:p14="http://schemas.microsoft.com/office/powerpoint/2010/main" val="9715046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600200" y="76200"/>
            <a:ext cx="8915400" cy="3009900"/>
          </a:xfrm>
        </p:spPr>
        <p:txBody>
          <a:bodyPr/>
          <a:lstStyle/>
          <a:p>
            <a:pPr algn="l" eaLnBrk="1" hangingPunct="1"/>
            <a:r>
              <a:rPr lang="en-US" altLang="en-US" sz="2800"/>
              <a:t>P (San. Fran. – N.D. Cal.) sues D1 (NYC – S.D.N.Y.) &amp; D2 (Buffalo – W.D.N.Y.)</a:t>
            </a:r>
            <a:br>
              <a:rPr lang="en-US" altLang="en-US" sz="2800"/>
            </a:br>
            <a:r>
              <a:rPr lang="en-US" altLang="en-US" sz="2800"/>
              <a:t>Suit is under 42 U.S.C. § 1983 concerning an allegedly unlawful arrest that occurred in an airport in NJ (D.N.J.)</a:t>
            </a:r>
            <a:r>
              <a:rPr lang="en-US" altLang="en-US"/>
              <a:t/>
            </a:r>
            <a:br>
              <a:rPr lang="en-US" altLang="en-US"/>
            </a:br>
            <a:endParaRPr lang="en-US" altLang="en-US"/>
          </a:p>
        </p:txBody>
      </p:sp>
      <p:pic>
        <p:nvPicPr>
          <p:cNvPr id="25603"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965326"/>
            <a:ext cx="7543800" cy="489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2451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9140" y="365125"/>
            <a:ext cx="10564660" cy="6048201"/>
          </a:xfrm>
        </p:spPr>
        <p:txBody>
          <a:bodyPr/>
          <a:lstStyle/>
          <a:p>
            <a:r>
              <a:rPr lang="en-US" dirty="0" smtClean="0"/>
              <a:t>in rem or in </a:t>
            </a:r>
            <a:r>
              <a:rPr lang="en-US" dirty="0" err="1" smtClean="0"/>
              <a:t>personam</a:t>
            </a:r>
            <a:r>
              <a:rPr lang="en-US" dirty="0" smtClean="0"/>
              <a:t>?</a:t>
            </a:r>
            <a:endParaRPr lang="en-US" dirty="0"/>
          </a:p>
        </p:txBody>
      </p:sp>
    </p:spTree>
    <p:extLst>
      <p:ext uri="{BB962C8B-B14F-4D97-AF65-F5344CB8AC3E}">
        <p14:creationId xmlns:p14="http://schemas.microsoft.com/office/powerpoint/2010/main" val="238322171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676400" y="76200"/>
            <a:ext cx="8839200" cy="2743200"/>
          </a:xfrm>
        </p:spPr>
        <p:txBody>
          <a:bodyPr/>
          <a:lstStyle/>
          <a:p>
            <a:pPr algn="l" eaLnBrk="1" hangingPunct="1"/>
            <a:r>
              <a:rPr lang="en-US" altLang="en-US" sz="2800"/>
              <a:t>P (San. Fran. – N.D. Cal.) sues D1 (NYC – S.D.N.Y.) &amp; D2 (Conn. – D. Conn.)</a:t>
            </a:r>
            <a:br>
              <a:rPr lang="en-US" altLang="en-US" sz="2800"/>
            </a:br>
            <a:r>
              <a:rPr lang="en-US" altLang="en-US" sz="2800"/>
              <a:t>Suit is under 42 U.S.C. § 1983 concerning an allegedly unlawful arrest that occurred in New Jersey (D.N.J.)</a:t>
            </a:r>
          </a:p>
        </p:txBody>
      </p:sp>
      <p:pic>
        <p:nvPicPr>
          <p:cNvPr id="26627"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212975"/>
            <a:ext cx="7239000" cy="469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92316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524000" y="76200"/>
            <a:ext cx="9067800" cy="3124200"/>
          </a:xfrm>
        </p:spPr>
        <p:txBody>
          <a:bodyPr/>
          <a:lstStyle/>
          <a:p>
            <a:pPr algn="l" eaLnBrk="1" hangingPunct="1"/>
            <a:r>
              <a:rPr lang="en-US" altLang="en-US" sz="2800"/>
              <a:t>P (San. Fran. – N.D. Cal.) sues D1 (NYC – S.D.N.Y.) &amp; D2 (Conn. – D. Conn.)</a:t>
            </a:r>
            <a:br>
              <a:rPr lang="en-US" altLang="en-US" sz="2800"/>
            </a:br>
            <a:r>
              <a:rPr lang="en-US" altLang="en-US" sz="2800"/>
              <a:t>- Suit is a Cal. state law breach of contract action concerning a contract signed in San Francisco for the construction of a hospital in Albany (N.D.N.Y.)</a:t>
            </a:r>
            <a:br>
              <a:rPr lang="en-US" altLang="en-US" sz="2800"/>
            </a:br>
            <a:r>
              <a:rPr lang="en-US" altLang="en-US" sz="2800"/>
              <a:t>- P claims hospital is not according to plans</a:t>
            </a:r>
          </a:p>
        </p:txBody>
      </p:sp>
      <p:pic>
        <p:nvPicPr>
          <p:cNvPr id="27651"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24300" y="2779713"/>
            <a:ext cx="6438900" cy="417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14035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524000" y="76200"/>
            <a:ext cx="9067800" cy="3124200"/>
          </a:xfrm>
        </p:spPr>
        <p:txBody>
          <a:bodyPr/>
          <a:lstStyle/>
          <a:p>
            <a:pPr algn="l" eaLnBrk="1" hangingPunct="1"/>
            <a:r>
              <a:rPr lang="en-US" altLang="en-US" sz="2800" dirty="0"/>
              <a:t>P (San. Fran. – N.D. Cal.) sues D1 (a German domiciled in Germany) &amp; D2 (Conn. – D. Conn.)</a:t>
            </a:r>
            <a:br>
              <a:rPr lang="en-US" altLang="en-US" sz="2800" dirty="0"/>
            </a:br>
            <a:r>
              <a:rPr lang="en-US" altLang="en-US" sz="2800" dirty="0"/>
              <a:t>- Suit is a Cal. state law breach of contract action concerning a contract signed in San Francisco for the construction of a hospital in Albany (N.D.N.Y.)</a:t>
            </a:r>
            <a:br>
              <a:rPr lang="en-US" altLang="en-US" sz="2800" dirty="0"/>
            </a:br>
            <a:r>
              <a:rPr lang="en-US" altLang="en-US" sz="2800" dirty="0"/>
              <a:t>- P claims hospital is not according to plans</a:t>
            </a:r>
          </a:p>
        </p:txBody>
      </p:sp>
      <p:pic>
        <p:nvPicPr>
          <p:cNvPr id="27651"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24300" y="2779713"/>
            <a:ext cx="6438900" cy="417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24891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752600" y="1063626"/>
            <a:ext cx="7429500" cy="4651375"/>
          </a:xfrm>
        </p:spPr>
        <p:txBody>
          <a:bodyPr>
            <a:normAutofit fontScale="90000"/>
          </a:bodyPr>
          <a:lstStyle/>
          <a:p>
            <a:pPr algn="l" eaLnBrk="1" hangingPunct="1"/>
            <a:r>
              <a:rPr lang="en-US" altLang="en-US"/>
              <a:t>1391(c)(3) </a:t>
            </a:r>
            <a:br>
              <a:rPr lang="en-US" altLang="en-US"/>
            </a:br>
            <a:r>
              <a:rPr lang="en-US" altLang="en-US"/>
              <a:t>a defendant not resident in the United States may be sued in any judicial district, and the joinder of such a defendant shall be disregarded in determining where the action may be brought with respect to other defendants.</a:t>
            </a:r>
            <a:r>
              <a:rPr lang="en-US" altLang="en-US" b="1"/>
              <a:t/>
            </a:r>
            <a:br>
              <a:rPr lang="en-US" altLang="en-US" b="1"/>
            </a:br>
            <a:endParaRPr lang="en-US" altLang="en-US"/>
          </a:p>
        </p:txBody>
      </p:sp>
    </p:spTree>
    <p:extLst>
      <p:ext uri="{BB962C8B-B14F-4D97-AF65-F5344CB8AC3E}">
        <p14:creationId xmlns:p14="http://schemas.microsoft.com/office/powerpoint/2010/main" val="32448465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524000" y="76200"/>
            <a:ext cx="9144000" cy="6705600"/>
          </a:xfrm>
        </p:spPr>
        <p:txBody>
          <a:bodyPr/>
          <a:lstStyle/>
          <a:p>
            <a:pPr algn="l" eaLnBrk="1" hangingPunct="1"/>
            <a:r>
              <a:rPr lang="en-US" altLang="en-US" sz="3200" dirty="0"/>
              <a:t>Residence of corporations and unincorporated associations:</a:t>
            </a:r>
            <a:br>
              <a:rPr lang="en-US" altLang="en-US" sz="3200" dirty="0"/>
            </a:br>
            <a:r>
              <a:rPr lang="en-US" altLang="en-US" sz="3200" dirty="0"/>
              <a:t/>
            </a:r>
            <a:br>
              <a:rPr lang="en-US" altLang="en-US" sz="3200" dirty="0"/>
            </a:br>
            <a:r>
              <a:rPr lang="en-US" altLang="en-US" sz="3200" dirty="0"/>
              <a:t>§ 1391(c)(2) </a:t>
            </a:r>
            <a:br>
              <a:rPr lang="en-US" altLang="en-US" sz="3200" dirty="0"/>
            </a:br>
            <a:r>
              <a:rPr lang="en-US" altLang="en-US" sz="3200" dirty="0"/>
              <a:t> an entity with the capacity to sue and be sued in its common name under applicable law, whether or not incorporated, shall be deemed to reside, if a defendant, in any judicial district in which such defendant is subject to the court's personal jurisdiction with respect to the civil action in question</a:t>
            </a:r>
            <a:br>
              <a:rPr lang="en-US" altLang="en-US" sz="3200" dirty="0"/>
            </a:br>
            <a:r>
              <a:rPr lang="en-US" altLang="en-US" sz="3200" dirty="0"/>
              <a:t/>
            </a:r>
            <a:br>
              <a:rPr lang="en-US" altLang="en-US" sz="3200" dirty="0"/>
            </a:br>
            <a:endParaRPr lang="en-US" altLang="en-US" sz="3200" dirty="0"/>
          </a:p>
        </p:txBody>
      </p:sp>
    </p:spTree>
    <p:extLst>
      <p:ext uri="{BB962C8B-B14F-4D97-AF65-F5344CB8AC3E}">
        <p14:creationId xmlns:p14="http://schemas.microsoft.com/office/powerpoint/2010/main" val="30952155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538288" y="76200"/>
            <a:ext cx="9053512" cy="6781800"/>
          </a:xfrm>
        </p:spPr>
        <p:txBody>
          <a:bodyPr/>
          <a:lstStyle/>
          <a:p>
            <a:pPr algn="l" eaLnBrk="1" hangingPunct="1"/>
            <a:r>
              <a:rPr lang="en-US" altLang="en-US" sz="3200"/>
              <a:t>(d) Residency of corporations in States with multiple districts.--For purposes of venue under this chapter, in a State which has more than one judicial district and in which a defendant that is a corporation is subject to personal jurisdiction at the time an action is commenced, such corporation shall be deemed to reside in any district in that State within which its contacts would be sufficient to subject it to personal jurisdiction if that district were a separate State, and, if there is no such district, the corporation shall be deemed to reside in the district within which it has the most significant contacts.</a:t>
            </a:r>
          </a:p>
        </p:txBody>
      </p:sp>
    </p:spTree>
    <p:extLst>
      <p:ext uri="{BB962C8B-B14F-4D97-AF65-F5344CB8AC3E}">
        <p14:creationId xmlns:p14="http://schemas.microsoft.com/office/powerpoint/2010/main" val="42831940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15330" y="164757"/>
            <a:ext cx="12076670" cy="2578444"/>
          </a:xfrm>
        </p:spPr>
        <p:txBody>
          <a:bodyPr>
            <a:noAutofit/>
          </a:bodyPr>
          <a:lstStyle/>
          <a:p>
            <a:pPr algn="l" eaLnBrk="1" hangingPunct="1"/>
            <a:r>
              <a:rPr lang="en-US" altLang="en-US" sz="2400" dirty="0"/>
              <a:t>P (S.F. – N.D. Cal.) sues the D1 Corp. &amp; the D2 Corp. </a:t>
            </a:r>
            <a:br>
              <a:rPr lang="en-US" altLang="en-US" sz="2400" dirty="0"/>
            </a:br>
            <a:r>
              <a:rPr lang="en-US" altLang="en-US" sz="2400" dirty="0"/>
              <a:t>Suit is a Cal. state law breach of contract action concerning a contract signed in San Francisco for the construction of a hospital in Albany (N.D.N.Y.)</a:t>
            </a:r>
            <a:br>
              <a:rPr lang="en-US" altLang="en-US" sz="2400" dirty="0"/>
            </a:br>
            <a:r>
              <a:rPr lang="en-US" altLang="en-US" sz="2400" dirty="0"/>
              <a:t>D1 Corp. built foundation; D2 Corp. built structure</a:t>
            </a:r>
            <a:br>
              <a:rPr lang="en-US" altLang="en-US" sz="2400" dirty="0"/>
            </a:br>
            <a:r>
              <a:rPr lang="en-US" altLang="en-US" sz="2400" dirty="0"/>
              <a:t>D1 Corp. incorporated in Delaware (D. Del.); main office in NYC (S.D.N.Y.); large branch office in Philadelphia (E.D. Pa.)</a:t>
            </a:r>
            <a:br>
              <a:rPr lang="en-US" altLang="en-US" sz="2400" dirty="0"/>
            </a:br>
            <a:r>
              <a:rPr lang="en-US" altLang="en-US" sz="2400" dirty="0"/>
              <a:t>D2 Corp. incorporated in Delaware (D. Del.); main office in Pittsburgh (W.D. Pa.); large branch office in Boston (D. Mass.)</a:t>
            </a:r>
          </a:p>
        </p:txBody>
      </p:sp>
      <p:pic>
        <p:nvPicPr>
          <p:cNvPr id="30723"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5650" y="2595564"/>
            <a:ext cx="6457950"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09147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524000" y="1063626"/>
            <a:ext cx="9067800" cy="4937125"/>
          </a:xfrm>
        </p:spPr>
        <p:txBody>
          <a:bodyPr/>
          <a:lstStyle/>
          <a:p>
            <a:pPr eaLnBrk="1" hangingPunct="1"/>
            <a:r>
              <a:rPr lang="en-US" altLang="en-US"/>
              <a:t>1391(b)(3) if there is no district in which an action may otherwise be brought as provided in this section, any judicial district in which any defendant is subject to the court's personal jurisdiction with respect to such action.</a:t>
            </a:r>
          </a:p>
        </p:txBody>
      </p:sp>
    </p:spTree>
    <p:extLst>
      <p:ext uri="{BB962C8B-B14F-4D97-AF65-F5344CB8AC3E}">
        <p14:creationId xmlns:p14="http://schemas.microsoft.com/office/powerpoint/2010/main" val="232439274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600200" y="76200"/>
            <a:ext cx="9067800" cy="2362200"/>
          </a:xfrm>
        </p:spPr>
        <p:txBody>
          <a:bodyPr/>
          <a:lstStyle/>
          <a:p>
            <a:pPr algn="l" eaLnBrk="1" hangingPunct="1"/>
            <a:r>
              <a:rPr lang="en-US" altLang="en-US" sz="3200"/>
              <a:t>P (S.F. – N.D. Cal.) sues the D1 (S.D.N.Y) &amp; D2 (E.D. Pa)</a:t>
            </a:r>
            <a:br>
              <a:rPr lang="en-US" altLang="en-US" sz="3200"/>
            </a:br>
            <a:r>
              <a:rPr lang="en-US" altLang="en-US" sz="3200"/>
              <a:t>Suit is breach of contract action concerning a contract signed in San Francisco for the construction of a hospital in Paris</a:t>
            </a:r>
            <a:br>
              <a:rPr lang="en-US" altLang="en-US" sz="3200"/>
            </a:br>
            <a:r>
              <a:rPr lang="en-US" altLang="en-US" sz="3200"/>
              <a:t>D1 built foundation; D2 built structure</a:t>
            </a:r>
          </a:p>
        </p:txBody>
      </p:sp>
      <p:pic>
        <p:nvPicPr>
          <p:cNvPr id="32771"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5650" y="2373313"/>
            <a:ext cx="6991350"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77295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524000" y="0"/>
            <a:ext cx="9144000" cy="2895600"/>
          </a:xfrm>
        </p:spPr>
        <p:txBody>
          <a:bodyPr/>
          <a:lstStyle/>
          <a:p>
            <a:pPr algn="l" eaLnBrk="1" hangingPunct="1"/>
            <a:r>
              <a:rPr lang="en-US" altLang="en-US" sz="3200"/>
              <a:t>P (S.F. – N.D. Cal.) sues the D1 (S.D.N.Y) &amp; D2 (E.D. Pa)</a:t>
            </a:r>
            <a:br>
              <a:rPr lang="en-US" altLang="en-US" sz="3200"/>
            </a:br>
            <a:r>
              <a:rPr lang="en-US" altLang="en-US" sz="3200"/>
              <a:t>Suit is breach of contract action concerning a contract signed in London for the construction of a hospital in Paris</a:t>
            </a:r>
            <a:br>
              <a:rPr lang="en-US" altLang="en-US" sz="3200"/>
            </a:br>
            <a:r>
              <a:rPr lang="en-US" altLang="en-US" sz="3200"/>
              <a:t>D1 built foundation; D2 built structure</a:t>
            </a:r>
          </a:p>
        </p:txBody>
      </p:sp>
      <p:pic>
        <p:nvPicPr>
          <p:cNvPr id="33795"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5650" y="2559051"/>
            <a:ext cx="6762750" cy="438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79941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1905000" y="1063626"/>
            <a:ext cx="7505700" cy="4651375"/>
          </a:xfrm>
        </p:spPr>
        <p:txBody>
          <a:bodyPr/>
          <a:lstStyle/>
          <a:p>
            <a:pPr algn="l" eaLnBrk="1" hangingPunct="1"/>
            <a:r>
              <a:rPr lang="en-US" altLang="en-US" sz="3200"/>
              <a:t>“An elementary and fundamental requirement of due process in any proceeding which is to be accorded finality is notice reasonably calculated, under all the circumstances, to apprise interested parties of the pendency of the action and afford them an opportunity to present their objections.”</a:t>
            </a:r>
          </a:p>
        </p:txBody>
      </p:sp>
    </p:spTree>
    <p:extLst>
      <p:ext uri="{BB962C8B-B14F-4D97-AF65-F5344CB8AC3E}">
        <p14:creationId xmlns:p14="http://schemas.microsoft.com/office/powerpoint/2010/main" val="21642574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111" y="365125"/>
            <a:ext cx="10539689" cy="6053373"/>
          </a:xfrm>
        </p:spPr>
        <p:txBody>
          <a:bodyPr/>
          <a:lstStyle/>
          <a:p>
            <a:r>
              <a:rPr lang="en-US" dirty="0"/>
              <a:t>venue and removal</a:t>
            </a:r>
          </a:p>
        </p:txBody>
      </p:sp>
    </p:spTree>
    <p:extLst>
      <p:ext uri="{BB962C8B-B14F-4D97-AF65-F5344CB8AC3E}">
        <p14:creationId xmlns:p14="http://schemas.microsoft.com/office/powerpoint/2010/main" val="285297110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552" y="365125"/>
            <a:ext cx="10917248" cy="6200857"/>
          </a:xfrm>
        </p:spPr>
        <p:txBody>
          <a:bodyPr/>
          <a:lstStyle/>
          <a:p>
            <a:r>
              <a:rPr lang="en-US" dirty="0"/>
              <a:t>assume that in World-Wide Volkswagen the action had been originally been brought in federal court in the E.D. Okla. (where the accident occurred)</a:t>
            </a:r>
            <a:br>
              <a:rPr lang="en-US" dirty="0"/>
            </a:br>
            <a:r>
              <a:rPr lang="en-US" dirty="0"/>
              <a:t/>
            </a:r>
            <a:br>
              <a:rPr lang="en-US" dirty="0"/>
            </a:br>
            <a:r>
              <a:rPr lang="en-US" dirty="0"/>
              <a:t>set aside PJ and SMJ.</a:t>
            </a:r>
            <a:br>
              <a:rPr lang="en-US" dirty="0"/>
            </a:br>
            <a:r>
              <a:rPr lang="en-US" dirty="0"/>
              <a:t/>
            </a:r>
            <a:br>
              <a:rPr lang="en-US" dirty="0"/>
            </a:br>
            <a:r>
              <a:rPr lang="en-US" dirty="0"/>
              <a:t>is there venue?</a:t>
            </a:r>
          </a:p>
        </p:txBody>
      </p:sp>
    </p:spTree>
    <p:extLst>
      <p:ext uri="{BB962C8B-B14F-4D97-AF65-F5344CB8AC3E}">
        <p14:creationId xmlns:p14="http://schemas.microsoft.com/office/powerpoint/2010/main" val="4252198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093" y="365125"/>
            <a:ext cx="10827707" cy="6135883"/>
          </a:xfrm>
        </p:spPr>
        <p:txBody>
          <a:bodyPr/>
          <a:lstStyle/>
          <a:p>
            <a:r>
              <a:rPr lang="en-US" dirty="0"/>
              <a:t>w</a:t>
            </a:r>
            <a:r>
              <a:rPr lang="en-US" dirty="0" smtClean="0"/>
              <a:t>hat do you take into account?</a:t>
            </a:r>
            <a:endParaRPr lang="en-US" dirty="0"/>
          </a:p>
        </p:txBody>
      </p:sp>
    </p:spTree>
    <p:extLst>
      <p:ext uri="{BB962C8B-B14F-4D97-AF65-F5344CB8AC3E}">
        <p14:creationId xmlns:p14="http://schemas.microsoft.com/office/powerpoint/2010/main" val="1017342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1905000" y="1063626"/>
            <a:ext cx="8305800" cy="4422775"/>
          </a:xfrm>
        </p:spPr>
        <p:txBody>
          <a:bodyPr/>
          <a:lstStyle/>
          <a:p>
            <a:pPr eaLnBrk="1" hangingPunct="1"/>
            <a:r>
              <a:rPr lang="en-US" altLang="en-US" b="1"/>
              <a:t>Rule 3.  Commencement of Action</a:t>
            </a:r>
            <a:br>
              <a:rPr lang="en-US" altLang="en-US" b="1"/>
            </a:br>
            <a:r>
              <a:rPr lang="en-US" altLang="en-US" b="1"/>
              <a:t/>
            </a:r>
            <a:br>
              <a:rPr lang="en-US" altLang="en-US" b="1"/>
            </a:br>
            <a:r>
              <a:rPr lang="en-US" altLang="en-US"/>
              <a:t>A civil action is commenced by filing a complaint with the court.</a:t>
            </a:r>
            <a:br>
              <a:rPr lang="en-US" altLang="en-US"/>
            </a:br>
            <a:endParaRPr lang="en-US" altLang="en-US"/>
          </a:p>
        </p:txBody>
      </p:sp>
    </p:spTree>
    <p:extLst>
      <p:ext uri="{BB962C8B-B14F-4D97-AF65-F5344CB8AC3E}">
        <p14:creationId xmlns:p14="http://schemas.microsoft.com/office/powerpoint/2010/main" val="4148852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1020</Words>
  <Application>Microsoft Office PowerPoint</Application>
  <PresentationFormat>Widescreen</PresentationFormat>
  <Paragraphs>70</Paragraphs>
  <Slides>71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71</vt:i4>
      </vt:variant>
    </vt:vector>
  </HeadingPairs>
  <TitlesOfParts>
    <vt:vector size="75" baseType="lpstr">
      <vt:lpstr>Arial</vt:lpstr>
      <vt:lpstr>Calibri</vt:lpstr>
      <vt:lpstr>Calibri Light</vt:lpstr>
      <vt:lpstr>Office Theme</vt:lpstr>
      <vt:lpstr>Tues., Oct. 1</vt:lpstr>
      <vt:lpstr>notice/service</vt:lpstr>
      <vt:lpstr>due process restrictions on notice</vt:lpstr>
      <vt:lpstr>U.S. Const. Amendment V. No person shall . . . be deprived of life, liberty, or property, without due process of law . . .   Amendment XIV. Section 1.  . . . No State shall make or enforce any law which shall abridge the privileges or immunities of citizens of the United States; nor shall any State deprive any person of life, liberty, or property, without due process of law; nor deny to any person within its jurisdiction the equal protection of the laws. </vt:lpstr>
      <vt:lpstr>Mullane v. Central Hanover Bank &amp; Trust Co. (U.S. 1950)</vt:lpstr>
      <vt:lpstr>in rem or in personam?</vt:lpstr>
      <vt:lpstr>“An elementary and fundamental requirement of due process in any proceeding which is to be accorded finality is notice reasonably calculated, under all the circumstances, to apprise interested parties of the pendency of the action and afford them an opportunity to present their objections.”</vt:lpstr>
      <vt:lpstr>what do you take into account?</vt:lpstr>
      <vt:lpstr>Rule 3.  Commencement of Action  A civil action is commenced by filing a complaint with the court. </vt:lpstr>
      <vt:lpstr>Rule 4. Summons  (a) Contents; Amendments.     (1) Contents. A summons must:         (A) name the court and the parties;         (B) be directed to the defendant;         (C) state the name and address of the plaintiff’s attorney or — if unrepresented — of the plaintiff;         (D) state the time within which the defendant must appear and defend;         (E) notify the defendant that a failure to appear and defend will result in a default judgment against the defendant for the relief demanded in the complaint;         (F) be signed by the clerk; and         (G) bear the court’s seal.</vt:lpstr>
      <vt:lpstr>A lawsuit has been filed against you.  Within 20 days &lt;Use 60 days if the defendant is the United States or a United States agency, or is an officer or employee of the United States allowed 60 days by Rule 12(a)(3)&gt; after service of this summons on you (not counting the day you received it), you must serve on the plaintiff an answer to the attached complaint or a motion under Rule 12 of the Federal Rules of Civil Procedure. The answer or motion must be served on the plaintiff’s attorney, &lt;Name of Plaintiff’s Attorney&gt;, whose address is &lt;Address of Plaintiff’s Attorney&gt;. If you fail to do so, judgment by default will be entered against you for the relief demanded in the complaint. You also must file your answer or motion with the court.  Date: &lt;Date&gt; &lt;Signature of Clerk of Court&gt; ________________________________________ Clerk of Court (Court</vt:lpstr>
      <vt:lpstr>service</vt:lpstr>
      <vt:lpstr>what if service is improper? </vt:lpstr>
      <vt:lpstr>if you default:  - motion to set aside judgment - collateral attack</vt:lpstr>
      <vt:lpstr>if you find out about the suit despite the inadequate service:  - pre-answer motion to dismiss for insufficient service of process FRCP 12(b)(5) - defense of insufficient service in the answer</vt:lpstr>
      <vt:lpstr>why can the D challenge service if she got actual notice?</vt:lpstr>
      <vt:lpstr>waiver of service of summons </vt:lpstr>
      <vt:lpstr>here I will concentrate on the rules for service for actions filed in federal court concerning defendants that are individuals, corporations, and unincorporated associations when service is effectuated in the United States  - ignoring: service in other countries service when the United States, a state, or a local government is the defendant service on infants or incompetent persons</vt:lpstr>
      <vt:lpstr>service when defendant is an individual</vt:lpstr>
      <vt:lpstr>1) P files an action against D in the E.D. Va. for violation of federal law. - D resides in Boston, Massachusetts. - P drives to D’s home in Massachusetts and delivers the complaint to D personally at his home. - D appears in the E.D. Va. and makes a motion to dismiss for insufficiency of service of process and insufficiency of process. What result?</vt:lpstr>
      <vt:lpstr>4(c) Service. …  (2) By Whom. Any person who is at least 18 years old and not a party may serve a summons and complaint.</vt:lpstr>
      <vt:lpstr>4(e) Serving an Individual Within a Judicial District of the United States.  Unless federal law provides otherwise, an individual — other than a minor, an incompetent person, or a person whose waiver has been filed — may be served in a judicial district of the United States by:  </vt:lpstr>
      <vt:lpstr>(1) following state law for serving a summons in an action brought in courts of general jurisdiction in the state where the district court is located or where service is made; or…</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does Massachusetts law on how to serve apply in federal courts in Massachusetts?</vt:lpstr>
      <vt:lpstr>distinction: - state law applying in federal court - federal courts’ borrowing state law (incorporating the state standard into federal law) </vt:lpstr>
      <vt:lpstr>why does R 4(e) refer to state law?</vt:lpstr>
      <vt:lpstr>- D is aware that he is being served but will not take the papers - process server lets them fall at D’s feet - server returns a little while later to find that the papers are gone.</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Novak v. World Bank, 703 F.2d 1305, 1310 n. 14 (D.C. Cir. 1983)</vt:lpstr>
      <vt:lpstr>- D is aware that he is being served but will not answer door - process server lets them fall at the doorstep - server returns a little while later to find that the papers are gone</vt:lpstr>
      <vt:lpstr>Williams v. Harris, 1988 WL 78849 (D.D.C. 1988)</vt:lpstr>
      <vt:lpstr>2) P files an action against D in the E.D. Va. for violation of federal law. - D resides in Boston, Massachusetts and has a summer home in Martha’s Vineyard. - P waits 3 months after filing to have a process server deliver a copy of the summons and complaint to D at his summer home. - D appears in the E.D. Va. and makes a motion to dismiss for insufficiency of service of process. - What result?</vt:lpstr>
      <vt:lpstr>4(m) Time Limit for Service.  If a defendant is not served within 90 days after the complaint is filed, the court — on motion or on its own after notice to the plaintiff — must dismiss the action without prejudice against that defendant or order that service be made within a specified time. But if the plaintiff shows good cause for the failure, the court must extend the time for service for an appropriate period.. . . . </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3) P Corp. files an action against D in the E.D. Va. for violation of federal law  - D resides in Boston, Massachusetts and has a summer home in Martha’s Vineyard  - P Corp. has an employee deliver a copy of the summons and complaint to D at his summer home  - D appears in the E.D. Va. and makes a motion to dismiss for insufficiency of service of process  - what result?</vt:lpstr>
      <vt:lpstr>4(c) Service. …  (2) By Whom. Any person who is at least 18 years old and not a party may serve a summons and complaint.</vt:lpstr>
      <vt:lpstr>4) P files an action against D in the E.D. Va. for violation of federal law  - D resides in Boston, Massachusetts and has a summer home in Martha’s Vineyard  - P has his brother leave a copy of the summons and complaint with D’s 16 year-old daughter who is staying for the summer at his summer home  - D appears in the E.D. Va. and makes a motion to dismiss for insufficiency of service of process. What result?</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Mass. R. Civ. P. 4(d) Summons: Personal Service Within the Commonwealth.  …Service shall be made as follows: (1) Upon an individual by delivering a copy of the summons and of the complaint to him personally; or by leaving copies thereof at his last and usual place of abode; or by delivering a copy of the summons and of the complaint to an agent authorized by appointment or by statute to receive service of process, provided that any further notice required by such statute be given….</vt:lpstr>
      <vt:lpstr>Va.Code § 8.01-296 MANNER OF SERVING PROCESS UPON NATURAL PERSONS. A. In any action at law or in equity or any other civil proceeding in any court, process, for which no particular mode of service is prescribed, may be served upon natural persons as follows:     1.         By delivering a copy thereof in writing to the party in person; or </vt:lpstr>
      <vt:lpstr> By substituted service in the following manner:         a.         If the party to be served is not found at his usual place of abode, by delivering a copy of such process and giving information of its purport to any person found there, who is a member of his family, other than a temporary sojourner or guest, and who is of the age of sixteen years or older; or         b.         If such service cannot be effected under subdivision 2 a, then by posting a copy of such process at the front door or at such other door as appears to be the main entrance of such place of abode…</vt:lpstr>
      <vt:lpstr>What if P’s brother had knocked at the door of D’s home in Boston and finding no one there had left a copy of the summons and complaint attached to D’s front door?</vt:lpstr>
      <vt:lpstr>5) P files an action against D in the E.D. Va. for violation of federal law  - P serves D in accordance with Fed. R. Civ. P. 4  - D files a counterclaim against P and serves P by mailing a copy of the counterclaim to P’s attorney   - P appears in the E.D. Va. and makes a motion to dismiss the counterclaim for insufficiency of service of process. What result?</vt:lpstr>
      <vt:lpstr>serving corporations or unincorporated associations</vt:lpstr>
      <vt:lpstr>(h) Serving a Corporation, Partnership, or Association.  …must be served: (1) in a judicial district of the United States:     (A) in the manner prescribed by Rule 4(e)(1) for serving an individual; or     (B) by delivering a copy of the summons and of the complaint to an officer, a managing or general agent, or any other agent authorized by appointment or by law to receive service of process and — if the agent is one authorized by statute and the statute so requires — by also mailing a copy of each to the defendant... </vt:lpstr>
      <vt:lpstr>1) P files an action against the D Corp. in the E.D. Va. for violation of federal law. - P serves the D Corp. by having a process server leave a copy of the summons and complaint with a foreman at a D. Corp. plant in Pa. - The D. Corp. appears in the E.D. Va. and makes a motion to dismiss the complaint for insufficiency of service of process. What result? </vt:lpstr>
      <vt:lpstr>2) P files an action against the D Corp. in the E.D. Va. for violation of federal law  P serves D by having his lawyer leave a copy of the summons and complaint leaves at house of the CEO of the D. Corp. in Pennsylvania with his 18 year old son  the D. Corp. appears in the E.D. Va. and makes a motion to dismiss the complaint for insufficiency of service of process  what result? </vt:lpstr>
      <vt:lpstr>substituted service under state law</vt:lpstr>
      <vt:lpstr>4(e) Serving an Individual Within a Judicial District of the United States.  Unless federal law provides otherwise, an individual — other than a minor, an incompetent person, or a person whose waiver has been filed — may be served in a judicial district of the United States by  (1) following state law for serving a summons in an action brought in courts of general jurisdiction in the state where the district court is located or where service is made; or…</vt:lpstr>
      <vt:lpstr>service without notice </vt:lpstr>
      <vt:lpstr>Rule 60. Relief from a Judgment or Order …  (b) Grounds for Relief from a Final Judgment, Order, or Proceeding. On motion and just terms, the court may relieve a party or its legal representative from a final judgment, order, or proceeding for the following reasons: (1) mistake, inadvertence, surprise, or excusable neglect; (2) newly discovered evidence that, with reasonable diligence, could not have been discovered in time to move for a new trial under Rule 59(b) (3) fraud (whether previously called intrinsic or extrinsic), misrepresentation, or misconduct by an opposing party; (4) the judgment is void; (5) the judgment has been satisfied, released, or discharged; it is based on an earlier judgment that has been reversed or vacated; or applying it prospectively is no longer equitable; or (6) any other reason that justifies relief. (c) Timing and Effect of the Motion. (1) Timing. A motion under Rule 60(b) must be made within a reasonable time—and for reasons (1), (2), and (3) no more than a year after the entry of the judgment or order or the date of the proceeding.</vt:lpstr>
      <vt:lpstr>service and PJ</vt:lpstr>
      <vt:lpstr>venue in federal court</vt:lpstr>
      <vt:lpstr>- statutory, not a constitutional issue - about federal districts, not states - applicable only in federal court system - rough measure of convenience</vt:lpstr>
      <vt:lpstr>PowerPoint Presentation</vt:lpstr>
      <vt:lpstr>Sec. 1391. - Venue generally  (b) Venue in general.--A civil action may be brought in-- (1) a judicial district in which any defendant resides, if all defendants are residents of the State in which the district is located; (2) a judicial district in which a substantial part of the events or omissions giving rise to the claim occurred, or a substantial part of property that is the subject of the action is situated;  </vt:lpstr>
      <vt:lpstr>(c) Residency.--For all venue purposes-- (1) a natural person, including an alien lawfully admitted for permanent residence in the United States, shall be deemed to reside in the judicial district in which that person is domiciled;</vt:lpstr>
      <vt:lpstr>P (San. Fran. – N.D. Cal.) sues D1 (NYC – S.D.N.Y.) &amp; D2 (Buffalo – W.D.N.Y.) Suit is under 42 U.S.C. § 1983 concerning an allegedly unlawful arrest that occurred in an airport in NJ (D.N.J.) </vt:lpstr>
      <vt:lpstr>P (San. Fran. – N.D. Cal.) sues D1 (NYC – S.D.N.Y.) &amp; D2 (Conn. – D. Conn.) Suit is under 42 U.S.C. § 1983 concerning an allegedly unlawful arrest that occurred in New Jersey (D.N.J.)</vt:lpstr>
      <vt:lpstr>P (San. Fran. – N.D. Cal.) sues D1 (NYC – S.D.N.Y.) &amp; D2 (Conn. – D. Conn.) - Suit is a Cal. state law breach of contract action concerning a contract signed in San Francisco for the construction of a hospital in Albany (N.D.N.Y.) - P claims hospital is not according to plans</vt:lpstr>
      <vt:lpstr>P (San. Fran. – N.D. Cal.) sues D1 (a German domiciled in Germany) &amp; D2 (Conn. – D. Conn.) - Suit is a Cal. state law breach of contract action concerning a contract signed in San Francisco for the construction of a hospital in Albany (N.D.N.Y.) - P claims hospital is not according to plans</vt:lpstr>
      <vt:lpstr>1391(c)(3)  a defendant not resident in the United States may be sued in any judicial district, and the joinder of such a defendant shall be disregarded in determining where the action may be brought with respect to other defendants. </vt:lpstr>
      <vt:lpstr>Residence of corporations and unincorporated associations:  § 1391(c)(2)   an entity with the capacity to sue and be sued in its common name under applicable law, whether or not incorporated, shall be deemed to reside, if a defendant, in any judicial district in which such defendant is subject to the court's personal jurisdiction with respect to the civil action in question  </vt:lpstr>
      <vt:lpstr>(d) Residency of corporations in States with multiple districts.--For purposes of venue under this chapter, in a State which has more than one judicial district and in which a defendant that is a corporation is subject to personal jurisdiction at the time an action is commenced, such corporation shall be deemed to reside in any district in that State within which its contacts would be sufficient to subject it to personal jurisdiction if that district were a separate State, and, if there is no such district, the corporation shall be deemed to reside in the district within which it has the most significant contacts.</vt:lpstr>
      <vt:lpstr>P (S.F. – N.D. Cal.) sues the D1 Corp. &amp; the D2 Corp.  Suit is a Cal. state law breach of contract action concerning a contract signed in San Francisco for the construction of a hospital in Albany (N.D.N.Y.) D1 Corp. built foundation; D2 Corp. built structure D1 Corp. incorporated in Delaware (D. Del.); main office in NYC (S.D.N.Y.); large branch office in Philadelphia (E.D. Pa.) D2 Corp. incorporated in Delaware (D. Del.); main office in Pittsburgh (W.D. Pa.); large branch office in Boston (D. Mass.)</vt:lpstr>
      <vt:lpstr>1391(b)(3) if there is no district in which an action may otherwise be brought as provided in this section, any judicial district in which any defendant is subject to the court's personal jurisdiction with respect to such action.</vt:lpstr>
      <vt:lpstr>P (S.F. – N.D. Cal.) sues the D1 (S.D.N.Y) &amp; D2 (E.D. Pa) Suit is breach of contract action concerning a contract signed in San Francisco for the construction of a hospital in Paris D1 built foundation; D2 built structure</vt:lpstr>
      <vt:lpstr>P (S.F. – N.D. Cal.) sues the D1 (S.D.N.Y) &amp; D2 (E.D. Pa) Suit is breach of contract action concerning a contract signed in London for the construction of a hospital in Paris D1 built foundation; D2 built structure</vt:lpstr>
      <vt:lpstr>venue and removal</vt:lpstr>
      <vt:lpstr>assume that in World-Wide Volkswagen the action had been originally been brought in federal court in the E.D. Okla. (where the accident occurred)  set aside PJ and SMJ.  is there venue?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67</cp:revision>
  <cp:lastPrinted>2017-09-13T16:30:23Z</cp:lastPrinted>
  <dcterms:created xsi:type="dcterms:W3CDTF">2017-09-12T14:18:22Z</dcterms:created>
  <dcterms:modified xsi:type="dcterms:W3CDTF">2019-09-30T15:41:41Z</dcterms:modified>
</cp:coreProperties>
</file>