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5"/>
  </p:handoutMasterIdLst>
  <p:sldIdLst>
    <p:sldId id="257" r:id="rId2"/>
    <p:sldId id="553" r:id="rId3"/>
    <p:sldId id="554" r:id="rId4"/>
    <p:sldId id="372" r:id="rId5"/>
    <p:sldId id="373" r:id="rId6"/>
    <p:sldId id="420" r:id="rId7"/>
    <p:sldId id="421" r:id="rId8"/>
    <p:sldId id="453" r:id="rId9"/>
    <p:sldId id="461" r:id="rId10"/>
    <p:sldId id="428" r:id="rId11"/>
    <p:sldId id="429" r:id="rId12"/>
    <p:sldId id="462" r:id="rId13"/>
    <p:sldId id="463" r:id="rId14"/>
    <p:sldId id="430" r:id="rId15"/>
    <p:sldId id="431" r:id="rId16"/>
    <p:sldId id="385" r:id="rId17"/>
    <p:sldId id="386" r:id="rId18"/>
    <p:sldId id="387" r:id="rId19"/>
    <p:sldId id="432" r:id="rId20"/>
    <p:sldId id="389" r:id="rId21"/>
    <p:sldId id="390" r:id="rId22"/>
    <p:sldId id="391" r:id="rId23"/>
    <p:sldId id="392" r:id="rId24"/>
    <p:sldId id="433" r:id="rId25"/>
    <p:sldId id="393" r:id="rId26"/>
    <p:sldId id="434" r:id="rId27"/>
    <p:sldId id="395" r:id="rId28"/>
    <p:sldId id="396" r:id="rId29"/>
    <p:sldId id="397" r:id="rId30"/>
    <p:sldId id="398" r:id="rId31"/>
    <p:sldId id="399" r:id="rId32"/>
    <p:sldId id="400" r:id="rId33"/>
    <p:sldId id="435" r:id="rId34"/>
    <p:sldId id="436" r:id="rId35"/>
    <p:sldId id="437" r:id="rId36"/>
    <p:sldId id="403" r:id="rId37"/>
    <p:sldId id="498" r:id="rId38"/>
    <p:sldId id="499" r:id="rId39"/>
    <p:sldId id="500" r:id="rId40"/>
    <p:sldId id="501" r:id="rId41"/>
    <p:sldId id="502" r:id="rId42"/>
    <p:sldId id="503" r:id="rId43"/>
    <p:sldId id="505" r:id="rId44"/>
    <p:sldId id="506" r:id="rId45"/>
    <p:sldId id="507" r:id="rId46"/>
    <p:sldId id="508" r:id="rId47"/>
    <p:sldId id="509" r:id="rId48"/>
    <p:sldId id="510" r:id="rId49"/>
    <p:sldId id="504" r:id="rId50"/>
    <p:sldId id="511" r:id="rId51"/>
    <p:sldId id="512" r:id="rId52"/>
    <p:sldId id="513" r:id="rId53"/>
    <p:sldId id="514" r:id="rId54"/>
    <p:sldId id="515" r:id="rId55"/>
    <p:sldId id="516" r:id="rId56"/>
    <p:sldId id="517" r:id="rId57"/>
    <p:sldId id="518" r:id="rId58"/>
    <p:sldId id="519" r:id="rId59"/>
    <p:sldId id="520" r:id="rId60"/>
    <p:sldId id="521" r:id="rId61"/>
    <p:sldId id="522" r:id="rId62"/>
    <p:sldId id="523" r:id="rId63"/>
    <p:sldId id="524" r:id="rId64"/>
    <p:sldId id="525" r:id="rId65"/>
    <p:sldId id="526" r:id="rId66"/>
    <p:sldId id="527" r:id="rId67"/>
    <p:sldId id="528" r:id="rId68"/>
    <p:sldId id="529" r:id="rId69"/>
    <p:sldId id="530" r:id="rId70"/>
    <p:sldId id="531" r:id="rId71"/>
    <p:sldId id="532" r:id="rId72"/>
    <p:sldId id="533" r:id="rId73"/>
    <p:sldId id="534" r:id="rId74"/>
    <p:sldId id="535" r:id="rId75"/>
    <p:sldId id="536" r:id="rId76"/>
    <p:sldId id="537" r:id="rId77"/>
    <p:sldId id="538" r:id="rId78"/>
    <p:sldId id="539" r:id="rId79"/>
    <p:sldId id="540" r:id="rId80"/>
    <p:sldId id="541" r:id="rId81"/>
    <p:sldId id="542" r:id="rId82"/>
    <p:sldId id="544" r:id="rId83"/>
    <p:sldId id="545" r:id="rId84"/>
    <p:sldId id="546" r:id="rId85"/>
    <p:sldId id="547" r:id="rId86"/>
    <p:sldId id="548" r:id="rId87"/>
    <p:sldId id="549" r:id="rId88"/>
    <p:sldId id="550" r:id="rId89"/>
    <p:sldId id="551" r:id="rId90"/>
    <p:sldId id="552" r:id="rId91"/>
    <p:sldId id="556" r:id="rId92"/>
    <p:sldId id="555" r:id="rId93"/>
    <p:sldId id="557" r:id="rId9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48" autoAdjust="0"/>
    <p:restoredTop sz="94660"/>
  </p:normalViewPr>
  <p:slideViewPr>
    <p:cSldViewPr snapToGrid="0">
      <p:cViewPr varScale="1">
        <p:scale>
          <a:sx n="112" d="100"/>
          <a:sy n="112" d="100"/>
        </p:scale>
        <p:origin x="74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handoutMaster" Target="handoutMasters/handout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9/23/19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9/23/19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9/23/19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9/23/19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9/23/19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9/23/19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9/23/19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9/23/19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9/23/19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9/23/19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Tues., Sept. 24</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828800" y="1063626"/>
            <a:ext cx="8534400" cy="4651375"/>
          </a:xfrm>
        </p:spPr>
        <p:txBody>
          <a:bodyPr>
            <a:normAutofit fontScale="90000"/>
          </a:bodyPr>
          <a:lstStyle/>
          <a:p>
            <a:pPr algn="l"/>
            <a:r>
              <a:rPr lang="en-US" altLang="en-US" sz="3600" dirty="0"/>
              <a:t>Int’l Shoe</a:t>
            </a:r>
            <a:br>
              <a:rPr lang="en-US" altLang="en-US" sz="3600" dirty="0"/>
            </a:br>
            <a:br>
              <a:rPr lang="en-US" altLang="en-US" sz="3600" dirty="0"/>
            </a:br>
            <a:r>
              <a:rPr lang="en-US" altLang="en-US" sz="3600" dirty="0"/>
              <a:t>While it has been held in cases on which appellant relies that </a:t>
            </a:r>
            <a:r>
              <a:rPr lang="en-US" altLang="en-US" sz="3600" b="1" dirty="0"/>
              <a:t>continuous activity </a:t>
            </a:r>
            <a:r>
              <a:rPr lang="en-US" altLang="en-US" sz="3600" dirty="0"/>
              <a:t>of some sorts within a state is not enough to support the demand that the corporation be amenable to suits unrelated to that activity, there have been instances in which the continuous corporate operations within a state were thought </a:t>
            </a:r>
            <a:r>
              <a:rPr lang="en-US" altLang="en-US" sz="3600" b="1" dirty="0"/>
              <a:t>so</a:t>
            </a:r>
            <a:r>
              <a:rPr lang="en-US" altLang="en-US" sz="3600" dirty="0"/>
              <a:t> </a:t>
            </a:r>
            <a:r>
              <a:rPr lang="en-US" altLang="en-US" sz="3600" b="1" dirty="0"/>
              <a:t>substantial </a:t>
            </a:r>
            <a:r>
              <a:rPr lang="en-US" altLang="en-US" sz="3600" dirty="0"/>
              <a:t>and of such a nature as to justify suit against it on </a:t>
            </a:r>
            <a:r>
              <a:rPr lang="en-US" altLang="en-US" sz="3600" b="1" dirty="0"/>
              <a:t>causes of action arising from dealings entirely distinct from those activities</a:t>
            </a:r>
            <a:r>
              <a:rPr lang="en-US" altLang="en-US" sz="3600" dirty="0"/>
              <a:t>. </a:t>
            </a:r>
          </a:p>
        </p:txBody>
      </p:sp>
    </p:spTree>
    <p:extLst>
      <p:ext uri="{BB962C8B-B14F-4D97-AF65-F5344CB8AC3E}">
        <p14:creationId xmlns:p14="http://schemas.microsoft.com/office/powerpoint/2010/main" val="1968076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372" y="365125"/>
            <a:ext cx="10792428" cy="6081974"/>
          </a:xfrm>
        </p:spPr>
        <p:txBody>
          <a:bodyPr/>
          <a:lstStyle/>
          <a:p>
            <a:r>
              <a:rPr lang="en-US" dirty="0"/>
              <a:t>must be current contacts</a:t>
            </a:r>
          </a:p>
        </p:txBody>
      </p:sp>
    </p:spTree>
    <p:extLst>
      <p:ext uri="{BB962C8B-B14F-4D97-AF65-F5344CB8AC3E}">
        <p14:creationId xmlns:p14="http://schemas.microsoft.com/office/powerpoint/2010/main" val="3343276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828800" y="274638"/>
            <a:ext cx="8382000" cy="6278562"/>
          </a:xfrm>
        </p:spPr>
        <p:txBody>
          <a:bodyPr/>
          <a:lstStyle/>
          <a:p>
            <a:pPr eaLnBrk="1" hangingPunct="1"/>
            <a:r>
              <a:rPr lang="en-US" altLang="en-US"/>
              <a:t>GOODYEAR DUNLOP TIRES OPERATIONS, S. A., v. EDGAR D. BROWN</a:t>
            </a:r>
            <a:br>
              <a:rPr lang="en-US" altLang="en-US"/>
            </a:br>
            <a:br>
              <a:rPr lang="en-US" altLang="en-US"/>
            </a:br>
            <a:r>
              <a:rPr lang="en-US" altLang="en-US"/>
              <a:t>U.S. S.Ct. - June 27, 2011</a:t>
            </a:r>
          </a:p>
        </p:txBody>
      </p:sp>
    </p:spTree>
    <p:extLst>
      <p:ext uri="{BB962C8B-B14F-4D97-AF65-F5344CB8AC3E}">
        <p14:creationId xmlns:p14="http://schemas.microsoft.com/office/powerpoint/2010/main" val="1475602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828800" y="228601"/>
            <a:ext cx="8305800" cy="6202363"/>
          </a:xfrm>
        </p:spPr>
        <p:txBody>
          <a:bodyPr/>
          <a:lstStyle/>
          <a:p>
            <a:pPr algn="l" eaLnBrk="1" hangingPunct="1"/>
            <a:r>
              <a:rPr lang="en-US" altLang="en-US" sz="4000"/>
              <a:t>“For an individual, the paradigm forum for the exercise of general jurisdiction is the individual’s domicile; for a corporation, it is an equivalent place, one in which the corporation is fairly regarded as at home.”</a:t>
            </a:r>
            <a:br>
              <a:rPr lang="en-US" altLang="en-US" sz="4000"/>
            </a:br>
            <a:endParaRPr lang="en-US" altLang="en-US" sz="4000"/>
          </a:p>
        </p:txBody>
      </p:sp>
    </p:spTree>
    <p:extLst>
      <p:ext uri="{BB962C8B-B14F-4D97-AF65-F5344CB8AC3E}">
        <p14:creationId xmlns:p14="http://schemas.microsoft.com/office/powerpoint/2010/main" val="8705576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05000" y="274638"/>
            <a:ext cx="8305800" cy="6354762"/>
          </a:xfrm>
        </p:spPr>
        <p:txBody>
          <a:bodyPr/>
          <a:lstStyle/>
          <a:p>
            <a:r>
              <a:rPr lang="en-US" altLang="en-US" dirty="0"/>
              <a:t> Daimler AG v. Bauman (US 2014)</a:t>
            </a:r>
          </a:p>
        </p:txBody>
      </p:sp>
    </p:spTree>
    <p:extLst>
      <p:ext uri="{BB962C8B-B14F-4D97-AF65-F5344CB8AC3E}">
        <p14:creationId xmlns:p14="http://schemas.microsoft.com/office/powerpoint/2010/main" val="15612545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246" y="365125"/>
            <a:ext cx="10734554" cy="5989376"/>
          </a:xfrm>
        </p:spPr>
        <p:txBody>
          <a:bodyPr/>
          <a:lstStyle/>
          <a:p>
            <a:r>
              <a:rPr lang="en-US" dirty="0"/>
              <a:t>why is there SMJ?</a:t>
            </a:r>
          </a:p>
        </p:txBody>
      </p:sp>
    </p:spTree>
    <p:extLst>
      <p:ext uri="{BB962C8B-B14F-4D97-AF65-F5344CB8AC3E}">
        <p14:creationId xmlns:p14="http://schemas.microsoft.com/office/powerpoint/2010/main" val="3884974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905000" y="274638"/>
            <a:ext cx="8305800" cy="6126162"/>
          </a:xfrm>
        </p:spPr>
        <p:txBody>
          <a:bodyPr/>
          <a:lstStyle/>
          <a:p>
            <a:r>
              <a:rPr lang="en-US" altLang="en-US"/>
              <a:t>28 U.S. Code § 1350 - Alien’s action for tort</a:t>
            </a:r>
            <a:br>
              <a:rPr lang="en-US" altLang="en-US"/>
            </a:br>
            <a:r>
              <a:rPr lang="en-US" altLang="en-US"/>
              <a:t>The district courts shall have original jurisdiction of any civil action by an alien for a tort only, committed in violation of the law of nations or a treaty of the United States.</a:t>
            </a:r>
          </a:p>
        </p:txBody>
      </p:sp>
    </p:spTree>
    <p:extLst>
      <p:ext uri="{BB962C8B-B14F-4D97-AF65-F5344CB8AC3E}">
        <p14:creationId xmlns:p14="http://schemas.microsoft.com/office/powerpoint/2010/main" val="1686470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174830" y="274638"/>
            <a:ext cx="10006314" cy="6126162"/>
          </a:xfrm>
        </p:spPr>
        <p:txBody>
          <a:bodyPr/>
          <a:lstStyle/>
          <a:p>
            <a:r>
              <a:rPr lang="en-US" altLang="en-US" dirty="0" err="1"/>
              <a:t>Kiobel</a:t>
            </a:r>
            <a:r>
              <a:rPr lang="en-US" altLang="en-US" dirty="0"/>
              <a:t> v. Royal Dutch Petroleum (US 2013)</a:t>
            </a:r>
          </a:p>
        </p:txBody>
      </p:sp>
    </p:spTree>
    <p:extLst>
      <p:ext uri="{BB962C8B-B14F-4D97-AF65-F5344CB8AC3E}">
        <p14:creationId xmlns:p14="http://schemas.microsoft.com/office/powerpoint/2010/main" val="39929804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1828800" y="274638"/>
            <a:ext cx="8382000" cy="6354762"/>
          </a:xfrm>
        </p:spPr>
        <p:txBody>
          <a:bodyPr/>
          <a:lstStyle/>
          <a:p>
            <a:pPr algn="l"/>
            <a:r>
              <a:rPr lang="en-US" altLang="en-US" sz="2800"/>
              <a:t>Torture Victim Protection Act</a:t>
            </a:r>
            <a:br>
              <a:rPr lang="en-US" altLang="en-US" sz="2800"/>
            </a:br>
            <a:br>
              <a:rPr lang="en-US" altLang="en-US" sz="2800"/>
            </a:br>
            <a:r>
              <a:rPr lang="en-US" altLang="en-US" sz="2800"/>
              <a:t>(a) An individual who, under actual or apparent authority, or color of law, of any foreign nation--</a:t>
            </a:r>
            <a:br>
              <a:rPr lang="en-US" altLang="en-US" sz="2800"/>
            </a:br>
            <a:r>
              <a:rPr lang="en-US" altLang="en-US" sz="2800"/>
              <a:t>(1) subjects an individual to torture shall, in a civil action, be liable for damages to that individual; or</a:t>
            </a:r>
            <a:br>
              <a:rPr lang="en-US" altLang="en-US" sz="2800"/>
            </a:br>
            <a:r>
              <a:rPr lang="en-US" altLang="en-US" sz="2800"/>
              <a:t>(2) subjects an individual to extrajudicial killing shall, in a civil action, be liable for damages to the individual's legal representative, or to any person who may be a claimant in an action for wrongful death.</a:t>
            </a:r>
            <a:br>
              <a:rPr lang="en-US" altLang="en-US" sz="2800"/>
            </a:br>
            <a:r>
              <a:rPr lang="en-US" altLang="en-US" sz="2800"/>
              <a:t>(b) EXHAUSTION OF REMEDIES- A court shall decline to hear a claim under this section if the claimant has not exhausted adequate and available remedies in the place in which the conduct giving rise to the claim occurred.</a:t>
            </a:r>
          </a:p>
        </p:txBody>
      </p:sp>
    </p:spTree>
    <p:extLst>
      <p:ext uri="{BB962C8B-B14F-4D97-AF65-F5344CB8AC3E}">
        <p14:creationId xmlns:p14="http://schemas.microsoft.com/office/powerpoint/2010/main" val="1089670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9757" y="365125"/>
            <a:ext cx="10694043" cy="6035675"/>
          </a:xfrm>
        </p:spPr>
        <p:txBody>
          <a:bodyPr/>
          <a:lstStyle/>
          <a:p>
            <a:r>
              <a:rPr lang="en-US" dirty="0"/>
              <a:t>why isn’t this a specific jurisdiction case?</a:t>
            </a:r>
          </a:p>
        </p:txBody>
      </p:sp>
    </p:spTree>
    <p:extLst>
      <p:ext uri="{BB962C8B-B14F-4D97-AF65-F5344CB8AC3E}">
        <p14:creationId xmlns:p14="http://schemas.microsoft.com/office/powerpoint/2010/main" val="3906228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6405" y="365125"/>
            <a:ext cx="10677395" cy="6236091"/>
          </a:xfrm>
        </p:spPr>
        <p:txBody>
          <a:bodyPr/>
          <a:lstStyle/>
          <a:p>
            <a:r>
              <a:rPr lang="en-US" dirty="0"/>
              <a:t>PJ over partnership by tagging partners (again)…..</a:t>
            </a:r>
          </a:p>
        </p:txBody>
      </p:sp>
    </p:spTree>
    <p:extLst>
      <p:ext uri="{BB962C8B-B14F-4D97-AF65-F5344CB8AC3E}">
        <p14:creationId xmlns:p14="http://schemas.microsoft.com/office/powerpoint/2010/main" val="40686207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905000" y="274638"/>
            <a:ext cx="8305800" cy="6430962"/>
          </a:xfrm>
        </p:spPr>
        <p:txBody>
          <a:bodyPr/>
          <a:lstStyle/>
          <a:p>
            <a:pPr algn="l"/>
            <a:r>
              <a:rPr lang="en-US" altLang="en-US" dirty="0"/>
              <a:t>a German has a German tagged in New York while he is changing planes at JFK, in connection with a suit brought in NY state court about a brawl the two got into in Germany</a:t>
            </a:r>
          </a:p>
        </p:txBody>
      </p:sp>
    </p:spTree>
    <p:extLst>
      <p:ext uri="{BB962C8B-B14F-4D97-AF65-F5344CB8AC3E}">
        <p14:creationId xmlns:p14="http://schemas.microsoft.com/office/powerpoint/2010/main" val="29954464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905000" y="274638"/>
            <a:ext cx="8305800" cy="6430962"/>
          </a:xfrm>
        </p:spPr>
        <p:txBody>
          <a:bodyPr/>
          <a:lstStyle/>
          <a:p>
            <a:r>
              <a:rPr lang="en-US" altLang="en-US"/>
              <a:t>forum non conveniens</a:t>
            </a:r>
          </a:p>
        </p:txBody>
      </p:sp>
    </p:spTree>
    <p:extLst>
      <p:ext uri="{BB962C8B-B14F-4D97-AF65-F5344CB8AC3E}">
        <p14:creationId xmlns:p14="http://schemas.microsoft.com/office/powerpoint/2010/main" val="31358145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905000" y="274638"/>
            <a:ext cx="8305800" cy="6126162"/>
          </a:xfrm>
        </p:spPr>
        <p:txBody>
          <a:bodyPr/>
          <a:lstStyle/>
          <a:p>
            <a:r>
              <a:rPr lang="en-US" altLang="en-US" dirty="0"/>
              <a:t>McGee factors?</a:t>
            </a:r>
          </a:p>
        </p:txBody>
      </p:sp>
    </p:spTree>
    <p:extLst>
      <p:ext uri="{BB962C8B-B14F-4D97-AF65-F5344CB8AC3E}">
        <p14:creationId xmlns:p14="http://schemas.microsoft.com/office/powerpoint/2010/main" val="10793143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905000" y="274638"/>
            <a:ext cx="8305800" cy="6430962"/>
          </a:xfrm>
        </p:spPr>
        <p:txBody>
          <a:bodyPr/>
          <a:lstStyle/>
          <a:p>
            <a:pPr algn="l"/>
            <a:r>
              <a:rPr lang="en-US" altLang="en-US" sz="4000" dirty="0"/>
              <a:t>Sotomayor (concurring): “The Court can and should decide this case on the far simpler ground that, no matter how extensive Daimler’s contacts with California, that State’s exercise of jurisdiction would be unreasonable given that the case involves foreign plaintiffs suing a foreign defendant based on foreign conduct, and given that a more appropriate forum is available.”</a:t>
            </a:r>
          </a:p>
        </p:txBody>
      </p:sp>
    </p:spTree>
    <p:extLst>
      <p:ext uri="{BB962C8B-B14F-4D97-AF65-F5344CB8AC3E}">
        <p14:creationId xmlns:p14="http://schemas.microsoft.com/office/powerpoint/2010/main" val="15766826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0268" y="365125"/>
            <a:ext cx="10653532" cy="5919928"/>
          </a:xfrm>
        </p:spPr>
        <p:txBody>
          <a:bodyPr/>
          <a:lstStyle/>
          <a:p>
            <a:r>
              <a:rPr lang="en-US" dirty="0"/>
              <a:t>what are Daimler’s connections with Cal?</a:t>
            </a:r>
          </a:p>
        </p:txBody>
      </p:sp>
    </p:spTree>
    <p:extLst>
      <p:ext uri="{BB962C8B-B14F-4D97-AF65-F5344CB8AC3E}">
        <p14:creationId xmlns:p14="http://schemas.microsoft.com/office/powerpoint/2010/main" val="11289511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981200" y="274638"/>
            <a:ext cx="8229600" cy="6354762"/>
          </a:xfrm>
        </p:spPr>
        <p:txBody>
          <a:bodyPr/>
          <a:lstStyle/>
          <a:p>
            <a:pPr algn="ctr"/>
            <a:r>
              <a:rPr lang="en-US" altLang="en-US" dirty="0"/>
              <a:t>what are MBUSA’s connections with Cal?</a:t>
            </a:r>
          </a:p>
        </p:txBody>
      </p:sp>
    </p:spTree>
    <p:extLst>
      <p:ext uri="{BB962C8B-B14F-4D97-AF65-F5344CB8AC3E}">
        <p14:creationId xmlns:p14="http://schemas.microsoft.com/office/powerpoint/2010/main" val="36855273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1291" y="365125"/>
            <a:ext cx="10572509" cy="6018313"/>
          </a:xfrm>
        </p:spPr>
        <p:txBody>
          <a:bodyPr/>
          <a:lstStyle/>
          <a:p>
            <a:pPr algn="ctr"/>
            <a:r>
              <a:rPr lang="en-US" dirty="0"/>
              <a:t>can MBUSA’s contacts be attributed to Daimler?</a:t>
            </a:r>
          </a:p>
        </p:txBody>
      </p:sp>
    </p:spTree>
    <p:extLst>
      <p:ext uri="{BB962C8B-B14F-4D97-AF65-F5344CB8AC3E}">
        <p14:creationId xmlns:p14="http://schemas.microsoft.com/office/powerpoint/2010/main" val="17357280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905000" y="274638"/>
            <a:ext cx="8305800" cy="6278562"/>
          </a:xfrm>
        </p:spPr>
        <p:txBody>
          <a:bodyPr/>
          <a:lstStyle/>
          <a:p>
            <a:r>
              <a:rPr lang="en-US" altLang="en-US"/>
              <a:t>alter ego theory</a:t>
            </a:r>
          </a:p>
        </p:txBody>
      </p:sp>
    </p:spTree>
    <p:extLst>
      <p:ext uri="{BB962C8B-B14F-4D97-AF65-F5344CB8AC3E}">
        <p14:creationId xmlns:p14="http://schemas.microsoft.com/office/powerpoint/2010/main" val="1863156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905000" y="274638"/>
            <a:ext cx="8305800" cy="6430962"/>
          </a:xfrm>
        </p:spPr>
        <p:txBody>
          <a:bodyPr/>
          <a:lstStyle/>
          <a:p>
            <a:r>
              <a:rPr lang="en-US" altLang="en-US"/>
              <a:t>agency theory</a:t>
            </a:r>
          </a:p>
        </p:txBody>
      </p:sp>
    </p:spTree>
    <p:extLst>
      <p:ext uri="{BB962C8B-B14F-4D97-AF65-F5344CB8AC3E}">
        <p14:creationId xmlns:p14="http://schemas.microsoft.com/office/powerpoint/2010/main" val="8519062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981200" y="274638"/>
            <a:ext cx="8229600" cy="6202362"/>
          </a:xfrm>
        </p:spPr>
        <p:txBody>
          <a:bodyPr/>
          <a:lstStyle/>
          <a:p>
            <a:r>
              <a:rPr lang="en-US" altLang="en-US"/>
              <a:t>The Ninth Circuit’s agency finding rested primarily on its observation that MBUSA’s services were “important” to Daimler, as gauged by Daimler’s hypothetical readiness to perform those services itself if MBUSA did not exist.</a:t>
            </a:r>
          </a:p>
        </p:txBody>
      </p:sp>
    </p:spTree>
    <p:extLst>
      <p:ext uri="{BB962C8B-B14F-4D97-AF65-F5344CB8AC3E}">
        <p14:creationId xmlns:p14="http://schemas.microsoft.com/office/powerpoint/2010/main" val="1914788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79BE7-DB50-8A44-9C06-BF6E5E0A18D1}"/>
              </a:ext>
            </a:extLst>
          </p:cNvPr>
          <p:cNvSpPr>
            <a:spLocks noGrp="1"/>
          </p:cNvSpPr>
          <p:nvPr>
            <p:ph type="title"/>
          </p:nvPr>
        </p:nvSpPr>
        <p:spPr>
          <a:xfrm>
            <a:off x="377190" y="365125"/>
            <a:ext cx="10976610" cy="6172835"/>
          </a:xfrm>
        </p:spPr>
        <p:txBody>
          <a:bodyPr>
            <a:normAutofit fontScale="90000"/>
          </a:bodyPr>
          <a:lstStyle/>
          <a:p>
            <a:r>
              <a:rPr lang="en-US" dirty="0"/>
              <a:t>In contrast, partnerships do not have a legal status that exists independently of the individual partners. Recall that, for diversity jurisdiction purposes, a partnership is considered to be a citizen of every state where an individual partner is domiciled. Because a partnership does not have a status independent from the partners themselves, it is constitutionally permissible for a court to exercise personal jurisdiction over a partnership if one of the partners is served within the forum state. </a:t>
            </a:r>
            <a:r>
              <a:rPr lang="en-US" i="1" dirty="0"/>
              <a:t>See, e.g., First American Corp. v. Price Waterhouse LLP</a:t>
            </a:r>
            <a:r>
              <a:rPr lang="en-US" dirty="0"/>
              <a:t>, 154 F.3d 16, 19 (2d Cir. 1998).</a:t>
            </a:r>
          </a:p>
        </p:txBody>
      </p:sp>
    </p:spTree>
    <p:extLst>
      <p:ext uri="{BB962C8B-B14F-4D97-AF65-F5344CB8AC3E}">
        <p14:creationId xmlns:p14="http://schemas.microsoft.com/office/powerpoint/2010/main" val="40719422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202557" y="274638"/>
            <a:ext cx="10984375" cy="6202362"/>
          </a:xfrm>
        </p:spPr>
        <p:txBody>
          <a:bodyPr/>
          <a:lstStyle/>
          <a:p>
            <a:pPr marL="342900" indent="-342900"/>
            <a:r>
              <a:rPr lang="en-US" altLang="en-US" dirty="0"/>
              <a:t>Even if we were to assume that MBUSA is at home in California, and further to assume MBUSA’s contacts are imputable to Daimler, there would still be no basis to subject Daimler to general jurisdiction in California, for Daimler’s slim contacts with the State hardly render it at home there.</a:t>
            </a:r>
          </a:p>
        </p:txBody>
      </p:sp>
    </p:spTree>
    <p:extLst>
      <p:ext uri="{BB962C8B-B14F-4D97-AF65-F5344CB8AC3E}">
        <p14:creationId xmlns:p14="http://schemas.microsoft.com/office/powerpoint/2010/main" val="35692306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273215" y="274638"/>
            <a:ext cx="9318585" cy="6430962"/>
          </a:xfrm>
        </p:spPr>
        <p:txBody>
          <a:bodyPr/>
          <a:lstStyle/>
          <a:p>
            <a:pPr algn="l"/>
            <a:r>
              <a:rPr lang="en-US" altLang="en-US" sz="3600" dirty="0"/>
              <a:t>Plaintiffs would have us look beyond the exemplar bases </a:t>
            </a:r>
            <a:r>
              <a:rPr lang="en-US" altLang="en-US" sz="3600" i="1" dirty="0"/>
              <a:t>Goodyear</a:t>
            </a:r>
            <a:r>
              <a:rPr lang="en-US" altLang="en-US" sz="3600" dirty="0"/>
              <a:t> identified, and approve the exercise of general jurisdiction in every State in which a corporation “engages in a substantial, continuous, and systematic course of business.” That formulation, we hold, is unacceptably grasping.</a:t>
            </a:r>
          </a:p>
        </p:txBody>
      </p:sp>
    </p:spTree>
    <p:extLst>
      <p:ext uri="{BB962C8B-B14F-4D97-AF65-F5344CB8AC3E}">
        <p14:creationId xmlns:p14="http://schemas.microsoft.com/office/powerpoint/2010/main" val="1148899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981200" y="274638"/>
            <a:ext cx="8229600" cy="6202362"/>
          </a:xfrm>
        </p:spPr>
        <p:txBody>
          <a:bodyPr/>
          <a:lstStyle/>
          <a:p>
            <a:pPr algn="l"/>
            <a:r>
              <a:rPr lang="en-US" altLang="en-US" dirty="0"/>
              <a:t>Accordingly, the inquiry under </a:t>
            </a:r>
            <a:r>
              <a:rPr lang="en-US" altLang="en-US" i="1" dirty="0"/>
              <a:t>Goodyear </a:t>
            </a:r>
            <a:r>
              <a:rPr lang="en-US" altLang="en-US" dirty="0"/>
              <a:t>is not whether a foreign corporation’s in-forum contacts can be said to be in some sense “continuous and systematic,” it is whether that corporation’s “affiliations with the State are so ‘continuous and systematic’ as to render [it] essentially at home in the forum State.”</a:t>
            </a:r>
          </a:p>
        </p:txBody>
      </p:sp>
    </p:spTree>
    <p:extLst>
      <p:ext uri="{BB962C8B-B14F-4D97-AF65-F5344CB8AC3E}">
        <p14:creationId xmlns:p14="http://schemas.microsoft.com/office/powerpoint/2010/main" val="35086773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803" y="365125"/>
            <a:ext cx="10531997" cy="5983589"/>
          </a:xfrm>
        </p:spPr>
        <p:txBody>
          <a:bodyPr/>
          <a:lstStyle/>
          <a:p>
            <a:r>
              <a:rPr lang="en-US" dirty="0"/>
              <a:t>is </a:t>
            </a:r>
            <a:r>
              <a:rPr lang="en-US" i="1" dirty="0"/>
              <a:t>Hertz</a:t>
            </a:r>
            <a:r>
              <a:rPr lang="en-US" dirty="0"/>
              <a:t> binding here?</a:t>
            </a:r>
          </a:p>
        </p:txBody>
      </p:sp>
    </p:spTree>
    <p:extLst>
      <p:ext uri="{BB962C8B-B14F-4D97-AF65-F5344CB8AC3E}">
        <p14:creationId xmlns:p14="http://schemas.microsoft.com/office/powerpoint/2010/main" val="40617840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838" y="365125"/>
            <a:ext cx="10913962" cy="5948865"/>
          </a:xfrm>
        </p:spPr>
        <p:txBody>
          <a:bodyPr/>
          <a:lstStyle/>
          <a:p>
            <a:r>
              <a:rPr lang="en-US" dirty="0"/>
              <a:t>Walmart employs 2/3 of the adult population of the state of North Dakota</a:t>
            </a:r>
            <a:br>
              <a:rPr lang="en-US" dirty="0"/>
            </a:br>
            <a:br>
              <a:rPr lang="en-US" dirty="0"/>
            </a:br>
            <a:r>
              <a:rPr lang="en-US" dirty="0"/>
              <a:t>does it follow that Walmart is subject to general in </a:t>
            </a:r>
            <a:r>
              <a:rPr lang="en-US" dirty="0" err="1"/>
              <a:t>personam</a:t>
            </a:r>
            <a:r>
              <a:rPr lang="en-US" dirty="0"/>
              <a:t> jurisdiction in North Dakota?</a:t>
            </a:r>
            <a:br>
              <a:rPr lang="en-US" dirty="0"/>
            </a:br>
            <a:endParaRPr lang="en-US" dirty="0"/>
          </a:p>
        </p:txBody>
      </p:sp>
    </p:spTree>
    <p:extLst>
      <p:ext uri="{BB962C8B-B14F-4D97-AF65-F5344CB8AC3E}">
        <p14:creationId xmlns:p14="http://schemas.microsoft.com/office/powerpoint/2010/main" val="26861148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694" y="365125"/>
            <a:ext cx="10665106" cy="6139847"/>
          </a:xfrm>
        </p:spPr>
        <p:txBody>
          <a:bodyPr/>
          <a:lstStyle/>
          <a:p>
            <a:r>
              <a:rPr lang="en-US" dirty="0"/>
              <a:t>Little Corp. employs three people in the state of North Dakota</a:t>
            </a:r>
            <a:br>
              <a:rPr lang="en-US" dirty="0"/>
            </a:br>
            <a:br>
              <a:rPr lang="en-US" dirty="0"/>
            </a:br>
            <a:r>
              <a:rPr lang="en-US" dirty="0"/>
              <a:t>does it follow that Little Corp. is not subject to general in </a:t>
            </a:r>
            <a:r>
              <a:rPr lang="en-US" dirty="0" err="1"/>
              <a:t>personam</a:t>
            </a:r>
            <a:r>
              <a:rPr lang="en-US" dirty="0"/>
              <a:t> jurisdiction in North Dakota?</a:t>
            </a:r>
          </a:p>
        </p:txBody>
      </p:sp>
    </p:spTree>
    <p:extLst>
      <p:ext uri="{BB962C8B-B14F-4D97-AF65-F5344CB8AC3E}">
        <p14:creationId xmlns:p14="http://schemas.microsoft.com/office/powerpoint/2010/main" val="35346252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676400" y="274638"/>
            <a:ext cx="8915400" cy="6278562"/>
          </a:xfrm>
        </p:spPr>
        <p:txBody>
          <a:bodyPr>
            <a:normAutofit fontScale="90000"/>
          </a:bodyPr>
          <a:lstStyle/>
          <a:p>
            <a:pPr algn="l"/>
            <a:r>
              <a:rPr lang="en-US" altLang="en-US" dirty="0"/>
              <a:t>- the D Corp (incorporated in France with its PPB in France) owns hotels</a:t>
            </a:r>
            <a:br>
              <a:rPr lang="en-US" altLang="en-US" dirty="0"/>
            </a:br>
            <a:r>
              <a:rPr lang="en-US" altLang="en-US" dirty="0"/>
              <a:t>- it puts a new flooring in all of its hotels</a:t>
            </a:r>
            <a:br>
              <a:rPr lang="en-US" altLang="en-US" dirty="0"/>
            </a:br>
            <a:r>
              <a:rPr lang="en-US" altLang="en-US" dirty="0"/>
              <a:t>- P (NY), goes to a D Corp hotel in in France, where he slips on the floor and is injured</a:t>
            </a:r>
            <a:br>
              <a:rPr lang="en-US" altLang="en-US" dirty="0"/>
            </a:br>
            <a:r>
              <a:rPr lang="en-US" altLang="en-US" dirty="0"/>
              <a:t>- P sues the D Corp. in federal court in NY</a:t>
            </a:r>
            <a:br>
              <a:rPr lang="en-US" altLang="en-US" dirty="0"/>
            </a:br>
            <a:r>
              <a:rPr lang="en-US" altLang="en-US" dirty="0"/>
              <a:t>- the D Corp. has 10 hotels in NY</a:t>
            </a:r>
            <a:br>
              <a:rPr lang="en-US" altLang="en-US" dirty="0"/>
            </a:br>
            <a:r>
              <a:rPr lang="en-US" altLang="en-US" dirty="0"/>
              <a:t>- there is already litigation in NY concerning accidents on the floors of the NY hotels</a:t>
            </a:r>
          </a:p>
        </p:txBody>
      </p:sp>
    </p:spTree>
    <p:extLst>
      <p:ext uri="{BB962C8B-B14F-4D97-AF65-F5344CB8AC3E}">
        <p14:creationId xmlns:p14="http://schemas.microsoft.com/office/powerpoint/2010/main" val="5070323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2952750" y="1063626"/>
            <a:ext cx="6229350" cy="4422775"/>
          </a:xfrm>
        </p:spPr>
        <p:txBody>
          <a:bodyPr/>
          <a:lstStyle/>
          <a:p>
            <a:pPr eaLnBrk="1" hangingPunct="1"/>
            <a:r>
              <a:rPr lang="en-US" altLang="en-US"/>
              <a:t>quasi in rem</a:t>
            </a:r>
          </a:p>
        </p:txBody>
      </p:sp>
    </p:spTree>
    <p:extLst>
      <p:ext uri="{BB962C8B-B14F-4D97-AF65-F5344CB8AC3E}">
        <p14:creationId xmlns:p14="http://schemas.microsoft.com/office/powerpoint/2010/main" val="41713887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E9A98-AC4B-5543-9778-0A753D3DD8C0}"/>
              </a:ext>
            </a:extLst>
          </p:cNvPr>
          <p:cNvSpPr>
            <a:spLocks noGrp="1"/>
          </p:cNvSpPr>
          <p:nvPr>
            <p:ph type="title"/>
          </p:nvPr>
        </p:nvSpPr>
        <p:spPr>
          <a:xfrm>
            <a:off x="598311" y="365125"/>
            <a:ext cx="10755489" cy="6103408"/>
          </a:xfrm>
        </p:spPr>
        <p:txBody>
          <a:bodyPr/>
          <a:lstStyle/>
          <a:p>
            <a:r>
              <a:rPr lang="en-US" dirty="0"/>
              <a:t>attachment</a:t>
            </a:r>
          </a:p>
        </p:txBody>
      </p:sp>
    </p:spTree>
    <p:extLst>
      <p:ext uri="{BB962C8B-B14F-4D97-AF65-F5344CB8AC3E}">
        <p14:creationId xmlns:p14="http://schemas.microsoft.com/office/powerpoint/2010/main" val="27049509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8734" y="365125"/>
            <a:ext cx="10775066" cy="6105123"/>
          </a:xfrm>
        </p:spPr>
        <p:txBody>
          <a:bodyPr>
            <a:normAutofit fontScale="90000"/>
          </a:bodyPr>
          <a:lstStyle/>
          <a:p>
            <a:r>
              <a:rPr lang="en-US" dirty="0" err="1"/>
              <a:t>Glannon</a:t>
            </a:r>
            <a:r>
              <a:rPr lang="en-US" dirty="0"/>
              <a:t> says distinguish…</a:t>
            </a:r>
            <a:br>
              <a:rPr lang="en-US" dirty="0"/>
            </a:br>
            <a:br>
              <a:rPr lang="en-US" dirty="0"/>
            </a:br>
            <a:r>
              <a:rPr lang="en-US" dirty="0"/>
              <a:t>“attachment” necessary for quasi-in-rem and in rem under </a:t>
            </a:r>
            <a:r>
              <a:rPr lang="en-US" i="1" dirty="0" err="1"/>
              <a:t>Pennoyer</a:t>
            </a:r>
            <a:r>
              <a:rPr lang="en-US" dirty="0"/>
              <a:t> (involves only a filing at registry of deeds that gives notice to potential buyers)</a:t>
            </a:r>
            <a:br>
              <a:rPr lang="en-US" dirty="0"/>
            </a:br>
            <a:br>
              <a:rPr lang="en-US" dirty="0"/>
            </a:br>
            <a:r>
              <a:rPr lang="en-US" dirty="0"/>
              <a:t>and</a:t>
            </a:r>
            <a:br>
              <a:rPr lang="en-US" dirty="0"/>
            </a:br>
            <a:br>
              <a:rPr lang="en-US" dirty="0"/>
            </a:br>
            <a:r>
              <a:rPr lang="en-US" dirty="0"/>
              <a:t>post judgment attachment and attachment for security</a:t>
            </a:r>
          </a:p>
        </p:txBody>
      </p:sp>
    </p:spTree>
    <p:extLst>
      <p:ext uri="{BB962C8B-B14F-4D97-AF65-F5344CB8AC3E}">
        <p14:creationId xmlns:p14="http://schemas.microsoft.com/office/powerpoint/2010/main" val="1440463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335" y="365125"/>
            <a:ext cx="10649465" cy="6085102"/>
          </a:xfrm>
        </p:spPr>
        <p:txBody>
          <a:bodyPr/>
          <a:lstStyle/>
          <a:p>
            <a:r>
              <a:rPr lang="en-US" dirty="0"/>
              <a:t>what does it mean for a cause of action to arise out of or be related to contact with the forum state?</a:t>
            </a:r>
          </a:p>
        </p:txBody>
      </p:sp>
    </p:spTree>
    <p:extLst>
      <p:ext uri="{BB962C8B-B14F-4D97-AF65-F5344CB8AC3E}">
        <p14:creationId xmlns:p14="http://schemas.microsoft.com/office/powerpoint/2010/main" val="8353065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356461" y="542441"/>
            <a:ext cx="11050292" cy="5687877"/>
          </a:xfrm>
        </p:spPr>
        <p:txBody>
          <a:bodyPr/>
          <a:lstStyle/>
          <a:p>
            <a:pPr eaLnBrk="1" hangingPunct="1"/>
            <a:r>
              <a:rPr lang="en-US" altLang="en-US" dirty="0"/>
              <a:t>what did </a:t>
            </a:r>
            <a:r>
              <a:rPr lang="en-US" altLang="en-US" i="1" dirty="0" err="1"/>
              <a:t>Pennoyer</a:t>
            </a:r>
            <a:r>
              <a:rPr lang="en-US" altLang="en-US" dirty="0"/>
              <a:t> really say was necessary for quasi in rem?</a:t>
            </a:r>
          </a:p>
        </p:txBody>
      </p:sp>
    </p:spTree>
    <p:extLst>
      <p:ext uri="{BB962C8B-B14F-4D97-AF65-F5344CB8AC3E}">
        <p14:creationId xmlns:p14="http://schemas.microsoft.com/office/powerpoint/2010/main" val="4488853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961" y="365125"/>
            <a:ext cx="10999839" cy="5991430"/>
          </a:xfrm>
        </p:spPr>
        <p:txBody>
          <a:bodyPr>
            <a:normAutofit fontScale="90000"/>
          </a:bodyPr>
          <a:lstStyle/>
          <a:p>
            <a:r>
              <a:rPr lang="en-US" dirty="0"/>
              <a:t>“In the case against the plaintiff, the property here in controversy sold under the judgment rendered was not attached, </a:t>
            </a:r>
            <a:r>
              <a:rPr lang="en-US" b="1" dirty="0"/>
              <a:t>nor in any way brought under the jurisdiction of the court</a:t>
            </a:r>
            <a:r>
              <a:rPr lang="en-US" dirty="0"/>
              <a:t>. Its first connection with the case was caused by a levy of the execution. It was not, therefore, disposed of pursuant to any adjudication, but only in enforcement of a personal judgment, having no relation to the property, rendered against a nonresident without service of process upon him in the action or his appearance therein.”</a:t>
            </a:r>
          </a:p>
        </p:txBody>
      </p:sp>
    </p:spTree>
    <p:extLst>
      <p:ext uri="{BB962C8B-B14F-4D97-AF65-F5344CB8AC3E}">
        <p14:creationId xmlns:p14="http://schemas.microsoft.com/office/powerpoint/2010/main" val="31498322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372" y="365125"/>
            <a:ext cx="10792428" cy="6122485"/>
          </a:xfrm>
        </p:spPr>
        <p:txBody>
          <a:bodyPr/>
          <a:lstStyle/>
          <a:p>
            <a:r>
              <a:rPr lang="en-US" dirty="0" err="1"/>
              <a:t>Closson</a:t>
            </a:r>
            <a:r>
              <a:rPr lang="en-US" dirty="0"/>
              <a:t> v. Chase, 158 Wis. 346 (1914) (quasi in rem judgment is valid in absence of any attachment, provided that the property that is the source of jurisdiction is identified at the initiation of the suit)</a:t>
            </a:r>
          </a:p>
        </p:txBody>
      </p:sp>
    </p:spTree>
    <p:extLst>
      <p:ext uri="{BB962C8B-B14F-4D97-AF65-F5344CB8AC3E}">
        <p14:creationId xmlns:p14="http://schemas.microsoft.com/office/powerpoint/2010/main" val="38219176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EADBC-1901-2E41-9901-4F72F988789E}"/>
              </a:ext>
            </a:extLst>
          </p:cNvPr>
          <p:cNvSpPr>
            <a:spLocks noGrp="1"/>
          </p:cNvSpPr>
          <p:nvPr>
            <p:ph type="title"/>
          </p:nvPr>
        </p:nvSpPr>
        <p:spPr>
          <a:xfrm>
            <a:off x="428978" y="365125"/>
            <a:ext cx="10924822" cy="5990519"/>
          </a:xfrm>
        </p:spPr>
        <p:txBody>
          <a:bodyPr>
            <a:normAutofit/>
          </a:bodyPr>
          <a:lstStyle/>
          <a:p>
            <a:r>
              <a:rPr lang="en-US" dirty="0"/>
              <a:t>P (NY) and D (NY) get into a brawl in New York</a:t>
            </a:r>
            <a:br>
              <a:rPr lang="en-US" dirty="0"/>
            </a:br>
            <a:br>
              <a:rPr lang="en-US" dirty="0"/>
            </a:br>
            <a:r>
              <a:rPr lang="en-US" dirty="0"/>
              <a:t>P sues D in state court in California even though Cal. has no PJ</a:t>
            </a:r>
            <a:br>
              <a:rPr lang="en-US" dirty="0"/>
            </a:br>
            <a:br>
              <a:rPr lang="en-US" dirty="0"/>
            </a:br>
            <a:r>
              <a:rPr lang="en-US" dirty="0"/>
              <a:t>D appears to challenge PJ</a:t>
            </a:r>
            <a:br>
              <a:rPr lang="en-US" dirty="0"/>
            </a:br>
            <a:br>
              <a:rPr lang="en-US" dirty="0"/>
            </a:br>
            <a:r>
              <a:rPr lang="en-US" dirty="0"/>
              <a:t>can the court assert in </a:t>
            </a:r>
            <a:r>
              <a:rPr lang="en-US" dirty="0" err="1"/>
              <a:t>personam</a:t>
            </a:r>
            <a:r>
              <a:rPr lang="en-US" dirty="0"/>
              <a:t> PJ over D?</a:t>
            </a:r>
          </a:p>
        </p:txBody>
      </p:sp>
    </p:spTree>
    <p:extLst>
      <p:ext uri="{BB962C8B-B14F-4D97-AF65-F5344CB8AC3E}">
        <p14:creationId xmlns:p14="http://schemas.microsoft.com/office/powerpoint/2010/main" val="41032994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6F41C-CBF3-4142-8585-65207C36E0E5}"/>
              </a:ext>
            </a:extLst>
          </p:cNvPr>
          <p:cNvSpPr>
            <a:spLocks noGrp="1"/>
          </p:cNvSpPr>
          <p:nvPr>
            <p:ph type="title"/>
          </p:nvPr>
        </p:nvSpPr>
        <p:spPr>
          <a:xfrm>
            <a:off x="508000" y="365125"/>
            <a:ext cx="10845800" cy="6125986"/>
          </a:xfrm>
        </p:spPr>
        <p:txBody>
          <a:bodyPr/>
          <a:lstStyle/>
          <a:p>
            <a:r>
              <a:rPr lang="en-US" dirty="0"/>
              <a:t>special appearance</a:t>
            </a:r>
          </a:p>
        </p:txBody>
      </p:sp>
    </p:spTree>
    <p:extLst>
      <p:ext uri="{BB962C8B-B14F-4D97-AF65-F5344CB8AC3E}">
        <p14:creationId xmlns:p14="http://schemas.microsoft.com/office/powerpoint/2010/main" val="25718375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694" y="365125"/>
            <a:ext cx="10665106" cy="6024100"/>
          </a:xfrm>
        </p:spPr>
        <p:txBody>
          <a:bodyPr>
            <a:normAutofit fontScale="90000"/>
          </a:bodyPr>
          <a:lstStyle/>
          <a:p>
            <a:r>
              <a:rPr lang="en-US" dirty="0"/>
              <a:t>P (NY) and D (NY) get into a brawl in New York</a:t>
            </a:r>
            <a:br>
              <a:rPr lang="en-US" dirty="0"/>
            </a:br>
            <a:br>
              <a:rPr lang="en-US" dirty="0"/>
            </a:br>
            <a:r>
              <a:rPr lang="en-US" dirty="0"/>
              <a:t>D’s only connection with California is owning a small piece of property worth $5000 in the state</a:t>
            </a:r>
            <a:br>
              <a:rPr lang="en-US" dirty="0"/>
            </a:br>
            <a:br>
              <a:rPr lang="en-US" dirty="0"/>
            </a:br>
            <a:r>
              <a:rPr lang="en-US" dirty="0"/>
              <a:t>P sues D in state court in California using the property as the source of jurisdiction</a:t>
            </a:r>
            <a:br>
              <a:rPr lang="en-US" dirty="0"/>
            </a:br>
            <a:br>
              <a:rPr lang="en-US" dirty="0"/>
            </a:br>
            <a:r>
              <a:rPr lang="en-US" dirty="0"/>
              <a:t>D appears to litigate the merits</a:t>
            </a:r>
            <a:br>
              <a:rPr lang="en-US" dirty="0"/>
            </a:br>
            <a:br>
              <a:rPr lang="en-US" dirty="0"/>
            </a:br>
            <a:r>
              <a:rPr lang="en-US" dirty="0"/>
              <a:t>can the court assert in </a:t>
            </a:r>
            <a:r>
              <a:rPr lang="en-US" dirty="0" err="1"/>
              <a:t>personam</a:t>
            </a:r>
            <a:r>
              <a:rPr lang="en-US" dirty="0"/>
              <a:t> PJ over D?</a:t>
            </a:r>
          </a:p>
        </p:txBody>
      </p:sp>
    </p:spTree>
    <p:extLst>
      <p:ext uri="{BB962C8B-B14F-4D97-AF65-F5344CB8AC3E}">
        <p14:creationId xmlns:p14="http://schemas.microsoft.com/office/powerpoint/2010/main" val="41391359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E7ABB-8080-D748-B287-7F36A590E693}"/>
              </a:ext>
            </a:extLst>
          </p:cNvPr>
          <p:cNvSpPr>
            <a:spLocks noGrp="1"/>
          </p:cNvSpPr>
          <p:nvPr>
            <p:ph type="title"/>
          </p:nvPr>
        </p:nvSpPr>
        <p:spPr>
          <a:xfrm>
            <a:off x="496711" y="365125"/>
            <a:ext cx="10857089" cy="5798608"/>
          </a:xfrm>
        </p:spPr>
        <p:txBody>
          <a:bodyPr/>
          <a:lstStyle/>
          <a:p>
            <a:r>
              <a:rPr lang="en-US" dirty="0"/>
              <a:t>limited appearance</a:t>
            </a:r>
          </a:p>
        </p:txBody>
      </p:sp>
    </p:spTree>
    <p:extLst>
      <p:ext uri="{BB962C8B-B14F-4D97-AF65-F5344CB8AC3E}">
        <p14:creationId xmlns:p14="http://schemas.microsoft.com/office/powerpoint/2010/main" val="34865847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1250" y="365125"/>
            <a:ext cx="10462549" cy="5821543"/>
          </a:xfrm>
        </p:spPr>
        <p:txBody>
          <a:bodyPr/>
          <a:lstStyle/>
          <a:p>
            <a:r>
              <a:rPr lang="en-US" dirty="0"/>
              <a:t>Harris v. Balk (US 1905)</a:t>
            </a:r>
          </a:p>
        </p:txBody>
      </p:sp>
    </p:spTree>
    <p:extLst>
      <p:ext uri="{BB962C8B-B14F-4D97-AF65-F5344CB8AC3E}">
        <p14:creationId xmlns:p14="http://schemas.microsoft.com/office/powerpoint/2010/main" val="342160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866" y="365125"/>
            <a:ext cx="10560934" cy="5972014"/>
          </a:xfrm>
        </p:spPr>
        <p:txBody>
          <a:bodyPr/>
          <a:lstStyle/>
          <a:p>
            <a:r>
              <a:rPr lang="en-US" dirty="0"/>
              <a:t>P (NY) and D (NY) get into a brawl in New York</a:t>
            </a:r>
            <a:br>
              <a:rPr lang="en-US" dirty="0"/>
            </a:br>
            <a:br>
              <a:rPr lang="en-US" dirty="0"/>
            </a:br>
            <a:r>
              <a:rPr lang="en-US" dirty="0"/>
              <a:t>D’s only connection with California is that X, someone who owes D money, is in California</a:t>
            </a:r>
            <a:br>
              <a:rPr lang="en-US" dirty="0"/>
            </a:br>
            <a:br>
              <a:rPr lang="en-US" dirty="0"/>
            </a:br>
            <a:r>
              <a:rPr lang="en-US" dirty="0"/>
              <a:t>P sues D in state court in California using the debt X owes D as the source of jurisdiction</a:t>
            </a:r>
          </a:p>
        </p:txBody>
      </p:sp>
    </p:spTree>
    <p:extLst>
      <p:ext uri="{BB962C8B-B14F-4D97-AF65-F5344CB8AC3E}">
        <p14:creationId xmlns:p14="http://schemas.microsoft.com/office/powerpoint/2010/main" val="5969799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608" y="365125"/>
            <a:ext cx="10717192" cy="6041462"/>
          </a:xfrm>
        </p:spPr>
        <p:txBody>
          <a:bodyPr/>
          <a:lstStyle/>
          <a:p>
            <a:r>
              <a:rPr lang="en-US" dirty="0"/>
              <a:t>are quasi in rem actions still constitutional?</a:t>
            </a:r>
          </a:p>
        </p:txBody>
      </p:sp>
    </p:spTree>
    <p:extLst>
      <p:ext uri="{BB962C8B-B14F-4D97-AF65-F5344CB8AC3E}">
        <p14:creationId xmlns:p14="http://schemas.microsoft.com/office/powerpoint/2010/main" val="3460824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265" y="365125"/>
            <a:ext cx="11380573" cy="5899751"/>
          </a:xfrm>
        </p:spPr>
        <p:txBody>
          <a:bodyPr/>
          <a:lstStyle/>
          <a:p>
            <a:r>
              <a:rPr lang="en-US" dirty="0"/>
              <a:t>evidence test</a:t>
            </a:r>
            <a:br>
              <a:rPr lang="en-US" dirty="0"/>
            </a:br>
            <a:r>
              <a:rPr lang="en-US" dirty="0"/>
              <a:t>but-for test</a:t>
            </a:r>
            <a:br>
              <a:rPr lang="en-US" dirty="0"/>
            </a:br>
            <a:br>
              <a:rPr lang="en-US" dirty="0"/>
            </a:br>
            <a:r>
              <a:rPr lang="en-US" dirty="0"/>
              <a:t>the cause of action concerns the same </a:t>
            </a:r>
            <a:r>
              <a:rPr lang="en-US" i="1" dirty="0"/>
              <a:t>type</a:t>
            </a:r>
            <a:r>
              <a:rPr lang="en-US" dirty="0"/>
              <a:t> of activities that occurred in the forum state</a:t>
            </a:r>
          </a:p>
        </p:txBody>
      </p:sp>
    </p:spTree>
    <p:extLst>
      <p:ext uri="{BB962C8B-B14F-4D97-AF65-F5344CB8AC3E}">
        <p14:creationId xmlns:p14="http://schemas.microsoft.com/office/powerpoint/2010/main" val="186031390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952750" y="1063626"/>
            <a:ext cx="6229350" cy="4651375"/>
          </a:xfrm>
        </p:spPr>
        <p:txBody>
          <a:bodyPr/>
          <a:lstStyle/>
          <a:p>
            <a:pPr eaLnBrk="1" hangingPunct="1"/>
            <a:r>
              <a:rPr lang="en-CA" altLang="en-US"/>
              <a:t>Shaffer v. Heitner</a:t>
            </a:r>
            <a:br>
              <a:rPr lang="en-US" altLang="en-US"/>
            </a:br>
            <a:r>
              <a:rPr lang="en-US" altLang="en-US"/>
              <a:t>(US 1977)</a:t>
            </a:r>
          </a:p>
        </p:txBody>
      </p:sp>
    </p:spTree>
    <p:extLst>
      <p:ext uri="{BB962C8B-B14F-4D97-AF65-F5344CB8AC3E}">
        <p14:creationId xmlns:p14="http://schemas.microsoft.com/office/powerpoint/2010/main" val="21374156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2895600" y="1063626"/>
            <a:ext cx="6286500" cy="4708525"/>
          </a:xfrm>
        </p:spPr>
        <p:txBody>
          <a:bodyPr/>
          <a:lstStyle/>
          <a:p>
            <a:pPr eaLnBrk="1" hangingPunct="1"/>
            <a:r>
              <a:rPr lang="en-US" altLang="en-US"/>
              <a:t>shareholder’s derivative action</a:t>
            </a:r>
          </a:p>
        </p:txBody>
      </p:sp>
    </p:spTree>
    <p:extLst>
      <p:ext uri="{BB962C8B-B14F-4D97-AF65-F5344CB8AC3E}">
        <p14:creationId xmlns:p14="http://schemas.microsoft.com/office/powerpoint/2010/main" val="83077664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FA176-9C5B-3345-AF17-B2FAF493506B}"/>
              </a:ext>
            </a:extLst>
          </p:cNvPr>
          <p:cNvSpPr>
            <a:spLocks noGrp="1"/>
          </p:cNvSpPr>
          <p:nvPr>
            <p:ph type="title"/>
          </p:nvPr>
        </p:nvSpPr>
        <p:spPr>
          <a:xfrm>
            <a:off x="530578" y="365125"/>
            <a:ext cx="10823222" cy="6001808"/>
          </a:xfrm>
        </p:spPr>
        <p:txBody>
          <a:bodyPr/>
          <a:lstStyle/>
          <a:p>
            <a:r>
              <a:rPr lang="en-US" dirty="0"/>
              <a:t>did the Del court attach the property as a security?</a:t>
            </a:r>
          </a:p>
        </p:txBody>
      </p:sp>
    </p:spTree>
    <p:extLst>
      <p:ext uri="{BB962C8B-B14F-4D97-AF65-F5344CB8AC3E}">
        <p14:creationId xmlns:p14="http://schemas.microsoft.com/office/powerpoint/2010/main" val="224984782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2A0CA-2940-464D-B1AD-6DE049807828}"/>
              </a:ext>
            </a:extLst>
          </p:cNvPr>
          <p:cNvSpPr>
            <a:spLocks noGrp="1"/>
          </p:cNvSpPr>
          <p:nvPr>
            <p:ph type="title"/>
          </p:nvPr>
        </p:nvSpPr>
        <p:spPr>
          <a:xfrm>
            <a:off x="485422" y="365125"/>
            <a:ext cx="10868378" cy="6046964"/>
          </a:xfrm>
        </p:spPr>
        <p:txBody>
          <a:bodyPr>
            <a:normAutofit/>
          </a:bodyPr>
          <a:lstStyle/>
          <a:p>
            <a:r>
              <a:rPr lang="en-US" dirty="0"/>
              <a:t>Pursuant to that [sequestration] order, the </a:t>
            </a:r>
            <a:r>
              <a:rPr lang="en-US" dirty="0" err="1"/>
              <a:t>sequestrator</a:t>
            </a:r>
            <a:r>
              <a:rPr lang="en-US" dirty="0"/>
              <a:t> "seized" approximately 82,000 shares of Greyhound common stock belonging to 19 of the defendants, and options belonging to another 2 defendants. These seizures were accomplished by placing "stop transfer" orders or their equivalents on the books of the Greyhound Corp.</a:t>
            </a:r>
          </a:p>
        </p:txBody>
      </p:sp>
    </p:spTree>
    <p:extLst>
      <p:ext uri="{BB962C8B-B14F-4D97-AF65-F5344CB8AC3E}">
        <p14:creationId xmlns:p14="http://schemas.microsoft.com/office/powerpoint/2010/main" val="60702545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1291" y="365125"/>
            <a:ext cx="10572509" cy="6024100"/>
          </a:xfrm>
        </p:spPr>
        <p:txBody>
          <a:bodyPr/>
          <a:lstStyle/>
          <a:p>
            <a:r>
              <a:rPr lang="en-US" dirty="0"/>
              <a:t>was a limited appearance allowed?</a:t>
            </a:r>
          </a:p>
        </p:txBody>
      </p:sp>
    </p:spTree>
    <p:extLst>
      <p:ext uri="{BB962C8B-B14F-4D97-AF65-F5344CB8AC3E}">
        <p14:creationId xmlns:p14="http://schemas.microsoft.com/office/powerpoint/2010/main" val="39648756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752600" y="1063626"/>
            <a:ext cx="8458200" cy="4765675"/>
          </a:xfrm>
        </p:spPr>
        <p:txBody>
          <a:bodyPr>
            <a:normAutofit fontScale="90000"/>
          </a:bodyPr>
          <a:lstStyle/>
          <a:p>
            <a:pPr eaLnBrk="1" hangingPunct="1"/>
            <a:r>
              <a:rPr lang="en-US" altLang="en-US"/>
              <a:t>footnote 12</a:t>
            </a:r>
            <a:br>
              <a:rPr lang="en-US" altLang="en-US"/>
            </a:br>
            <a:br>
              <a:rPr lang="en-US" altLang="en-US"/>
            </a:br>
            <a:r>
              <a:rPr lang="en-US" altLang="en-US"/>
              <a:t>Under Delaware law, defendants whose property has been sequestered must enter a general appearance, thus subjecting themselves to in personam liability, before they can defend on the merits. </a:t>
            </a:r>
          </a:p>
        </p:txBody>
      </p:sp>
    </p:spTree>
    <p:extLst>
      <p:ext uri="{BB962C8B-B14F-4D97-AF65-F5344CB8AC3E}">
        <p14:creationId xmlns:p14="http://schemas.microsoft.com/office/powerpoint/2010/main" val="69815947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676400" y="152400"/>
            <a:ext cx="8763000" cy="6553200"/>
          </a:xfrm>
        </p:spPr>
        <p:txBody>
          <a:bodyPr/>
          <a:lstStyle/>
          <a:p>
            <a:pPr algn="l" eaLnBrk="1" hangingPunct="1"/>
            <a:r>
              <a:rPr lang="en-US" altLang="en-US" sz="3600"/>
              <a:t>Appellants contend that the sequestration statute as applied in this case violates the Due Process Clause of the Fourteenth Amendment both because it permits the state courts to exercise jurisdiction despite the absence of sufficient contacts among the defendants, the litigation, and the State of Delaware and because it authorizes the deprivation of defendants' property without providing adequate procedural safeguards. </a:t>
            </a:r>
          </a:p>
        </p:txBody>
      </p:sp>
    </p:spTree>
    <p:extLst>
      <p:ext uri="{BB962C8B-B14F-4D97-AF65-F5344CB8AC3E}">
        <p14:creationId xmlns:p14="http://schemas.microsoft.com/office/powerpoint/2010/main" val="198900747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7630" y="365125"/>
            <a:ext cx="10636170" cy="5867842"/>
          </a:xfrm>
        </p:spPr>
        <p:txBody>
          <a:bodyPr>
            <a:normAutofit fontScale="90000"/>
          </a:bodyPr>
          <a:lstStyle/>
          <a:p>
            <a:r>
              <a:rPr lang="en-US" dirty="0"/>
              <a:t>“For in cases such as </a:t>
            </a:r>
            <a:r>
              <a:rPr lang="en-US" i="1" dirty="0"/>
              <a:t>Harris</a:t>
            </a:r>
            <a:r>
              <a:rPr lang="en-US" dirty="0"/>
              <a:t> and this one, the only role played by the property is to provide the basis for bringing the defendant into court. Indeed, the express purpose of the Delaware sequestration procedure is to compel the defendant to enter a personal appearance. In such cases, if a direct assertion of personal jurisdiction over the defendant would violate the Constitution, it would seem that an indirect assertion of that jurisdiction should be equally impermissible.”</a:t>
            </a:r>
          </a:p>
        </p:txBody>
      </p:sp>
    </p:spTree>
    <p:extLst>
      <p:ext uri="{BB962C8B-B14F-4D97-AF65-F5344CB8AC3E}">
        <p14:creationId xmlns:p14="http://schemas.microsoft.com/office/powerpoint/2010/main" val="95360246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780B4-435A-D54F-8984-842649700F57}"/>
              </a:ext>
            </a:extLst>
          </p:cNvPr>
          <p:cNvSpPr>
            <a:spLocks noGrp="1"/>
          </p:cNvSpPr>
          <p:nvPr>
            <p:ph type="title"/>
          </p:nvPr>
        </p:nvSpPr>
        <p:spPr>
          <a:xfrm>
            <a:off x="598311" y="365125"/>
            <a:ext cx="10755489" cy="5922786"/>
          </a:xfrm>
        </p:spPr>
        <p:txBody>
          <a:bodyPr>
            <a:normAutofit fontScale="90000"/>
          </a:bodyPr>
          <a:lstStyle/>
          <a:p>
            <a:r>
              <a:rPr lang="en-US" dirty="0"/>
              <a:t>The primary rationale for treating the presence of property as a sufficient basis for jurisdiction to adjudicate claims over which the State would not have jurisdiction if </a:t>
            </a:r>
            <a:r>
              <a:rPr lang="en-US" i="1" dirty="0"/>
              <a:t>International Shoe</a:t>
            </a:r>
            <a:r>
              <a:rPr lang="en-US" dirty="0"/>
              <a:t> applied is that a wrongdoer "should not be able to avoid payment of his obligations by the expedient of removing his assets to a place where he is not subject to an </a:t>
            </a:r>
            <a:r>
              <a:rPr lang="en-US" i="1" dirty="0"/>
              <a:t>in </a:t>
            </a:r>
            <a:r>
              <a:rPr lang="en-US" i="1" dirty="0" err="1"/>
              <a:t>personam</a:t>
            </a:r>
            <a:r>
              <a:rPr lang="en-US" dirty="0"/>
              <a:t> suit."</a:t>
            </a:r>
            <a:br>
              <a:rPr lang="en-US" dirty="0"/>
            </a:br>
            <a:endParaRPr lang="en-US" dirty="0"/>
          </a:p>
        </p:txBody>
      </p:sp>
    </p:spTree>
    <p:extLst>
      <p:ext uri="{BB962C8B-B14F-4D97-AF65-F5344CB8AC3E}">
        <p14:creationId xmlns:p14="http://schemas.microsoft.com/office/powerpoint/2010/main" val="173601564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B217B-D399-C54A-95D1-5817E6DD9086}"/>
              </a:ext>
            </a:extLst>
          </p:cNvPr>
          <p:cNvSpPr>
            <a:spLocks noGrp="1"/>
          </p:cNvSpPr>
          <p:nvPr>
            <p:ph type="title"/>
          </p:nvPr>
        </p:nvSpPr>
        <p:spPr>
          <a:xfrm>
            <a:off x="643467" y="365125"/>
            <a:ext cx="10710333" cy="5979231"/>
          </a:xfrm>
        </p:spPr>
        <p:txBody>
          <a:bodyPr/>
          <a:lstStyle/>
          <a:p>
            <a:r>
              <a:rPr lang="en-US" dirty="0"/>
              <a:t>D (Cal.) hits P in Cal. D removes all of his assets to Nev.</a:t>
            </a:r>
            <a:br>
              <a:rPr lang="en-US" dirty="0"/>
            </a:br>
            <a:br>
              <a:rPr lang="en-US" dirty="0"/>
            </a:br>
            <a:r>
              <a:rPr lang="en-US" dirty="0"/>
              <a:t>does P need to bring a quasi in  rem action in Nev. to get the assets?</a:t>
            </a:r>
          </a:p>
        </p:txBody>
      </p:sp>
    </p:spTree>
    <p:extLst>
      <p:ext uri="{BB962C8B-B14F-4D97-AF65-F5344CB8AC3E}">
        <p14:creationId xmlns:p14="http://schemas.microsoft.com/office/powerpoint/2010/main" val="1017927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265" y="365125"/>
            <a:ext cx="10686535" cy="5949178"/>
          </a:xfrm>
        </p:spPr>
        <p:txBody>
          <a:bodyPr/>
          <a:lstStyle/>
          <a:p>
            <a:r>
              <a:rPr lang="en-US" dirty="0"/>
              <a:t>Bristol-Myers Squibb Company v. Superior Court (US, June 19, 2017)</a:t>
            </a:r>
          </a:p>
        </p:txBody>
      </p:sp>
    </p:spTree>
    <p:extLst>
      <p:ext uri="{BB962C8B-B14F-4D97-AF65-F5344CB8AC3E}">
        <p14:creationId xmlns:p14="http://schemas.microsoft.com/office/powerpoint/2010/main" val="358396964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BCD63-8D0A-EF43-B3B3-E0A84E0A1658}"/>
              </a:ext>
            </a:extLst>
          </p:cNvPr>
          <p:cNvSpPr>
            <a:spLocks noGrp="1"/>
          </p:cNvSpPr>
          <p:nvPr>
            <p:ph type="title"/>
          </p:nvPr>
        </p:nvSpPr>
        <p:spPr>
          <a:xfrm>
            <a:off x="474133" y="365125"/>
            <a:ext cx="10879667" cy="5956653"/>
          </a:xfrm>
        </p:spPr>
        <p:txBody>
          <a:bodyPr>
            <a:noAutofit/>
          </a:bodyPr>
          <a:lstStyle/>
          <a:p>
            <a:r>
              <a:rPr lang="en-US" sz="3600" dirty="0"/>
              <a:t>This justification, however, does not … support jurisdiction to adjudicate the underlying claim. At most, it suggests that a State in which property is located should have jurisdiction to attach that property, by use of proper procedures, as security for a judgment being sought in a forum where the litigation can be maintained consistently with </a:t>
            </a:r>
            <a:r>
              <a:rPr lang="en-US" sz="3600" i="1" dirty="0"/>
              <a:t>International Shoe.</a:t>
            </a:r>
            <a:r>
              <a:rPr lang="en-US" sz="3600" dirty="0"/>
              <a:t> Moreover, we know of nothing to justify the assumption that a debtor can avoid paying his obligations by removing his property to a State in which his creditor cannot obtain personal jurisdiction over him. The Full Faith and Credit Clause, after all, makes the valid </a:t>
            </a:r>
            <a:r>
              <a:rPr lang="en-US" sz="3600" i="1" dirty="0"/>
              <a:t>in </a:t>
            </a:r>
            <a:r>
              <a:rPr lang="en-US" sz="3600" i="1" dirty="0" err="1"/>
              <a:t>personam</a:t>
            </a:r>
            <a:r>
              <a:rPr lang="en-US" sz="3600" dirty="0"/>
              <a:t> judgment of one State enforceable in all other States.</a:t>
            </a:r>
          </a:p>
        </p:txBody>
      </p:sp>
    </p:spTree>
    <p:extLst>
      <p:ext uri="{BB962C8B-B14F-4D97-AF65-F5344CB8AC3E}">
        <p14:creationId xmlns:p14="http://schemas.microsoft.com/office/powerpoint/2010/main" val="21374311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815" y="365125"/>
            <a:ext cx="10837985" cy="6070844"/>
          </a:xfrm>
        </p:spPr>
        <p:txBody>
          <a:bodyPr/>
          <a:lstStyle/>
          <a:p>
            <a:r>
              <a:rPr lang="en-US"/>
              <a:t>“We </a:t>
            </a:r>
            <a:r>
              <a:rPr lang="en-US" dirty="0"/>
              <a:t>therefore conclude that all assertions of state-court jurisdiction must be evaluated according to the standards set forth in International Shoe and its </a:t>
            </a:r>
            <a:r>
              <a:rPr lang="en-US"/>
              <a:t>progeny.”</a:t>
            </a:r>
            <a:endParaRPr lang="en-US" dirty="0"/>
          </a:p>
        </p:txBody>
      </p:sp>
    </p:spTree>
    <p:extLst>
      <p:ext uri="{BB962C8B-B14F-4D97-AF65-F5344CB8AC3E}">
        <p14:creationId xmlns:p14="http://schemas.microsoft.com/office/powerpoint/2010/main" val="12171717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89B6E-E8E2-C04C-9DC1-FBC912D22303}"/>
              </a:ext>
            </a:extLst>
          </p:cNvPr>
          <p:cNvSpPr>
            <a:spLocks noGrp="1"/>
          </p:cNvSpPr>
          <p:nvPr>
            <p:ph type="title"/>
          </p:nvPr>
        </p:nvSpPr>
        <p:spPr>
          <a:xfrm>
            <a:off x="474133" y="365125"/>
            <a:ext cx="10879667" cy="6261453"/>
          </a:xfrm>
        </p:spPr>
        <p:txBody>
          <a:bodyPr/>
          <a:lstStyle/>
          <a:p>
            <a:r>
              <a:rPr lang="en-US" dirty="0"/>
              <a:t>“all” probably doesn’t mean all…</a:t>
            </a:r>
            <a:br>
              <a:rPr lang="en-US" dirty="0"/>
            </a:br>
            <a:br>
              <a:rPr lang="en-US" dirty="0"/>
            </a:br>
            <a:r>
              <a:rPr lang="en-US" dirty="0"/>
              <a:t>it may not even mean all forms of quasi in rem…</a:t>
            </a:r>
          </a:p>
        </p:txBody>
      </p:sp>
    </p:spTree>
    <p:extLst>
      <p:ext uri="{BB962C8B-B14F-4D97-AF65-F5344CB8AC3E}">
        <p14:creationId xmlns:p14="http://schemas.microsoft.com/office/powerpoint/2010/main" val="187119668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F8794-DD4C-B342-8185-C698E638BA63}"/>
              </a:ext>
            </a:extLst>
          </p:cNvPr>
          <p:cNvSpPr>
            <a:spLocks noGrp="1"/>
          </p:cNvSpPr>
          <p:nvPr>
            <p:ph type="title"/>
          </p:nvPr>
        </p:nvSpPr>
        <p:spPr>
          <a:xfrm>
            <a:off x="440267" y="365125"/>
            <a:ext cx="10913533" cy="6205008"/>
          </a:xfrm>
        </p:spPr>
        <p:txBody>
          <a:bodyPr/>
          <a:lstStyle/>
          <a:p>
            <a:r>
              <a:rPr lang="en-US" dirty="0"/>
              <a:t>does the assertion of quasi in rem PJ in Shaffer satisfy Int’l Shoe?</a:t>
            </a:r>
          </a:p>
        </p:txBody>
      </p:sp>
    </p:spTree>
    <p:extLst>
      <p:ext uri="{BB962C8B-B14F-4D97-AF65-F5344CB8AC3E}">
        <p14:creationId xmlns:p14="http://schemas.microsoft.com/office/powerpoint/2010/main" val="392328581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676400" y="857250"/>
            <a:ext cx="8763000" cy="5143500"/>
          </a:xfrm>
        </p:spPr>
        <p:txBody>
          <a:bodyPr>
            <a:normAutofit fontScale="90000"/>
          </a:bodyPr>
          <a:lstStyle/>
          <a:p>
            <a:pPr algn="l" eaLnBrk="1" hangingPunct="1"/>
            <a:r>
              <a:rPr lang="en-US" altLang="en-US" sz="3200" dirty="0"/>
              <a:t>I would explicitly reserve judgment . . . on whether the ownership of some forms of property whose situs is indisputably and permanently located within a State may, without more, provide the contacts necessary to subject a defendant to jurisdiction within the State to the extent of the value of the property.  In the case of real property, in particular, preservation of the common law concept of quasi in rem jurisdiction arguably would avoid the uncertainty of the general International Shoe standard without significant cost to “traditional notions of fair play and substantial justice.</a:t>
            </a:r>
            <a:br>
              <a:rPr lang="en-US" altLang="en-US" sz="3200" dirty="0"/>
            </a:br>
            <a:r>
              <a:rPr lang="en-US" altLang="en-US" sz="3200" dirty="0"/>
              <a:t>(Powell, concurring)</a:t>
            </a:r>
          </a:p>
        </p:txBody>
      </p:sp>
    </p:spTree>
    <p:extLst>
      <p:ext uri="{BB962C8B-B14F-4D97-AF65-F5344CB8AC3E}">
        <p14:creationId xmlns:p14="http://schemas.microsoft.com/office/powerpoint/2010/main" val="315588787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228" y="365125"/>
            <a:ext cx="10543572" cy="6105123"/>
          </a:xfrm>
        </p:spPr>
        <p:txBody>
          <a:bodyPr>
            <a:normAutofit fontScale="90000"/>
          </a:bodyPr>
          <a:lstStyle/>
          <a:p>
            <a:r>
              <a:rPr lang="en-US" dirty="0"/>
              <a:t>The requirement of fair notice also, I believe, includes fair warning that a particular activity may subject a person to the jurisdiction of a foreign sovereign. If I visit another State, or acquire real estate or open a bank account in it, I knowingly assume some risk that the State will exercise its power over my property or my person while there. My contact with the State, though minimal, gives rise to predictable risks.</a:t>
            </a:r>
            <a:br>
              <a:rPr lang="en-US" dirty="0"/>
            </a:br>
            <a:r>
              <a:rPr lang="en-US" dirty="0"/>
              <a:t>(Stevens, concurring)</a:t>
            </a:r>
          </a:p>
        </p:txBody>
      </p:sp>
    </p:spTree>
    <p:extLst>
      <p:ext uri="{BB962C8B-B14F-4D97-AF65-F5344CB8AC3E}">
        <p14:creationId xmlns:p14="http://schemas.microsoft.com/office/powerpoint/2010/main" val="77159468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2435" y="365125"/>
            <a:ext cx="10821365" cy="6035675"/>
          </a:xfrm>
        </p:spPr>
        <p:txBody>
          <a:bodyPr/>
          <a:lstStyle/>
          <a:p>
            <a:r>
              <a:rPr lang="en-US" dirty="0" err="1"/>
              <a:t>Feder</a:t>
            </a:r>
            <a:r>
              <a:rPr lang="en-US" dirty="0"/>
              <a:t> v. Turkish Airlines (S.D.N.Y. 1977) (upholding attachment of bank account in NY as source of PJ for suit concerning accident in Istanbul)</a:t>
            </a:r>
          </a:p>
        </p:txBody>
      </p:sp>
    </p:spTree>
    <p:extLst>
      <p:ext uri="{BB962C8B-B14F-4D97-AF65-F5344CB8AC3E}">
        <p14:creationId xmlns:p14="http://schemas.microsoft.com/office/powerpoint/2010/main" val="133718381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838" y="365125"/>
            <a:ext cx="10913962" cy="5867842"/>
          </a:xfrm>
        </p:spPr>
        <p:txBody>
          <a:bodyPr>
            <a:normAutofit fontScale="90000"/>
          </a:bodyPr>
          <a:lstStyle/>
          <a:p>
            <a:r>
              <a:rPr lang="en-US" dirty="0"/>
              <a:t>We conclude, in sum, that the present attachment does not fall within Shaffer or offend the Constitution. The voluntary opening by THY of a bank account in New York satisfies the “minimum contacts” of International Shoe, as well as that requirement of foreseeability imparted by Shaffer into quasi in rem actions: the concept, that is to say, that the nonresident owner has undertaken acts with respect to the attached property</a:t>
            </a:r>
            <a:r>
              <a:rPr lang="en-US" baseline="30000" dirty="0"/>
              <a:t> </a:t>
            </a:r>
            <a:r>
              <a:rPr lang="en-US" dirty="0"/>
              <a:t>which placed him on notice of the possibility of his having to defend such property in the foreign forum.</a:t>
            </a:r>
          </a:p>
        </p:txBody>
      </p:sp>
    </p:spTree>
    <p:extLst>
      <p:ext uri="{BB962C8B-B14F-4D97-AF65-F5344CB8AC3E}">
        <p14:creationId xmlns:p14="http://schemas.microsoft.com/office/powerpoint/2010/main" val="291768592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648" y="365125"/>
            <a:ext cx="10827152" cy="6232445"/>
          </a:xfrm>
        </p:spPr>
        <p:txBody>
          <a:bodyPr/>
          <a:lstStyle/>
          <a:p>
            <a:r>
              <a:rPr lang="en-US" dirty="0"/>
              <a:t>is there specific in </a:t>
            </a:r>
            <a:r>
              <a:rPr lang="en-US" dirty="0" err="1"/>
              <a:t>personam</a:t>
            </a:r>
            <a:r>
              <a:rPr lang="en-US" dirty="0"/>
              <a:t> jurisdiction on the basis of </a:t>
            </a:r>
            <a:r>
              <a:rPr lang="en-US" i="1" dirty="0"/>
              <a:t>other</a:t>
            </a:r>
            <a:r>
              <a:rPr lang="en-US" dirty="0"/>
              <a:t> contacts with Delaware?</a:t>
            </a:r>
          </a:p>
        </p:txBody>
      </p:sp>
    </p:spTree>
    <p:extLst>
      <p:ext uri="{BB962C8B-B14F-4D97-AF65-F5344CB8AC3E}">
        <p14:creationId xmlns:p14="http://schemas.microsoft.com/office/powerpoint/2010/main" val="3460880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500BD-DE02-AB44-BFA4-E24D9D36172D}"/>
              </a:ext>
            </a:extLst>
          </p:cNvPr>
          <p:cNvSpPr>
            <a:spLocks noGrp="1"/>
          </p:cNvSpPr>
          <p:nvPr>
            <p:ph type="title"/>
          </p:nvPr>
        </p:nvSpPr>
        <p:spPr>
          <a:xfrm>
            <a:off x="417689" y="365125"/>
            <a:ext cx="10936111" cy="6080831"/>
          </a:xfrm>
        </p:spPr>
        <p:txBody>
          <a:bodyPr/>
          <a:lstStyle/>
          <a:p>
            <a:r>
              <a:rPr lang="en-US" dirty="0"/>
              <a:t>what did the Del. Legislature do in response to Shaffer?</a:t>
            </a:r>
          </a:p>
        </p:txBody>
      </p:sp>
    </p:spTree>
    <p:extLst>
      <p:ext uri="{BB962C8B-B14F-4D97-AF65-F5344CB8AC3E}">
        <p14:creationId xmlns:p14="http://schemas.microsoft.com/office/powerpoint/2010/main" val="45946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551" y="365125"/>
            <a:ext cx="10711249" cy="6097459"/>
          </a:xfrm>
        </p:spPr>
        <p:txBody>
          <a:bodyPr>
            <a:normAutofit fontScale="90000"/>
          </a:bodyPr>
          <a:lstStyle/>
          <a:p>
            <a:r>
              <a:rPr lang="en-US" dirty="0"/>
              <a:t>- Drug (Plavix) created and marketed by BMS in NY and NJ</a:t>
            </a:r>
            <a:br>
              <a:rPr lang="en-US" dirty="0"/>
            </a:br>
            <a:r>
              <a:rPr lang="en-US" dirty="0"/>
              <a:t>- BMS is a Del corp., headquartered in NY, with most substantial operations in NJ</a:t>
            </a:r>
            <a:br>
              <a:rPr lang="en-US" dirty="0"/>
            </a:br>
            <a:r>
              <a:rPr lang="en-US" dirty="0"/>
              <a:t>- 1.1% of sales in Cal.</a:t>
            </a:r>
            <a:br>
              <a:rPr lang="en-US" dirty="0"/>
            </a:br>
            <a:r>
              <a:rPr lang="en-US" dirty="0"/>
              <a:t>- Cal. </a:t>
            </a:r>
            <a:r>
              <a:rPr lang="en-US" dirty="0" err="1"/>
              <a:t>SCt</a:t>
            </a:r>
            <a:r>
              <a:rPr lang="en-US" dirty="0"/>
              <a:t> held 4-3 that the non-California plaintiffs have specific PJ for their causes of action with the Cal. plaintiffs in Cal.</a:t>
            </a:r>
            <a:br>
              <a:rPr lang="en-US" dirty="0"/>
            </a:br>
            <a:r>
              <a:rPr lang="en-US" dirty="0"/>
              <a:t>- non-Cal. claims arose out of a “single, coordinated, nationwide course of conduct” that was directed to Cal. (as well as other states)</a:t>
            </a:r>
          </a:p>
        </p:txBody>
      </p:sp>
    </p:spTree>
    <p:extLst>
      <p:ext uri="{BB962C8B-B14F-4D97-AF65-F5344CB8AC3E}">
        <p14:creationId xmlns:p14="http://schemas.microsoft.com/office/powerpoint/2010/main" val="288670595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431" y="365125"/>
            <a:ext cx="11644132" cy="6081974"/>
          </a:xfrm>
        </p:spPr>
        <p:txBody>
          <a:bodyPr>
            <a:noAutofit/>
          </a:bodyPr>
          <a:lstStyle/>
          <a:p>
            <a:r>
              <a:rPr lang="en-US" sz="2800" dirty="0"/>
              <a:t>§ 3114 Service of process on nonresident directors, trustees, members of the governing body or officers of Delaware corporations.</a:t>
            </a:r>
            <a:br>
              <a:rPr lang="en-US" sz="2800" dirty="0"/>
            </a:br>
            <a:r>
              <a:rPr lang="en-US" sz="2800" dirty="0"/>
              <a:t>(a) Every nonresident of this State who after September 1, 1977, accepts election or appointment as a director, trustee or member of the governing body of a corporation organized under the laws of this State or who after June 30, 1978, serves in such capacity, and every resident of this State who so accepts election or appointment or serves in such capacity and thereafter removes residence from this State shall, by such acceptance or by such service, be deemed thereby to have consented to the appointment of the registered agent of such corporation (or, if there is none, the Secretary of State) as an agent upon whom service of process may be made in all civil actions or proceedings brought in this State, by or on behalf of, or against such corporation, in which such director, trustee or member is a necessary or proper party, or in any action or proceeding against such director, trustee or member for violation of a duty in such capacity, whether or not the person continues to serve as such director, trustee or member at the time suit is commenced.</a:t>
            </a:r>
            <a:br>
              <a:rPr lang="en-US" sz="2800" dirty="0"/>
            </a:br>
            <a:endParaRPr lang="en-US" sz="2800" dirty="0"/>
          </a:p>
        </p:txBody>
      </p:sp>
    </p:spTree>
    <p:extLst>
      <p:ext uri="{BB962C8B-B14F-4D97-AF65-F5344CB8AC3E}">
        <p14:creationId xmlns:p14="http://schemas.microsoft.com/office/powerpoint/2010/main" val="42273321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979614" y="1131889"/>
            <a:ext cx="8059737" cy="4491037"/>
          </a:xfrm>
        </p:spPr>
        <p:txBody>
          <a:bodyPr/>
          <a:lstStyle/>
          <a:p>
            <a:pPr eaLnBrk="1" hangingPunct="1"/>
            <a:r>
              <a:rPr lang="en-CA" altLang="en-US" dirty="0"/>
              <a:t>P brings a quiet title action concerning CA land in CA state court intended to bind the world</a:t>
            </a:r>
            <a:br>
              <a:rPr lang="en-US" altLang="en-US" dirty="0"/>
            </a:br>
            <a:br>
              <a:rPr lang="en-US" altLang="en-US" dirty="0"/>
            </a:br>
            <a:r>
              <a:rPr lang="en-US" altLang="en-US" dirty="0"/>
              <a:t>any problem with this in rem action given Shaffer?</a:t>
            </a:r>
          </a:p>
        </p:txBody>
      </p:sp>
    </p:spTree>
    <p:extLst>
      <p:ext uri="{BB962C8B-B14F-4D97-AF65-F5344CB8AC3E}">
        <p14:creationId xmlns:p14="http://schemas.microsoft.com/office/powerpoint/2010/main" val="220694814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827214" y="1131888"/>
            <a:ext cx="8212137" cy="4552950"/>
          </a:xfrm>
        </p:spPr>
        <p:txBody>
          <a:bodyPr>
            <a:normAutofit fontScale="90000"/>
          </a:bodyPr>
          <a:lstStyle/>
          <a:p>
            <a:pPr eaLnBrk="1" hangingPunct="1"/>
            <a:r>
              <a:rPr lang="en-CA" altLang="en-US" dirty="0"/>
              <a:t>P brings a quiet title action concerning shares in a Del. corporation current held by an Arizonan</a:t>
            </a:r>
            <a:br>
              <a:rPr lang="en-CA" altLang="en-US" dirty="0"/>
            </a:br>
            <a:br>
              <a:rPr lang="en-CA" altLang="en-US" dirty="0"/>
            </a:br>
            <a:r>
              <a:rPr lang="en-CA" altLang="en-US" dirty="0"/>
              <a:t>the suit is brought in Del. state court and is intended to bind the world</a:t>
            </a:r>
            <a:br>
              <a:rPr lang="en-CA" altLang="en-US" dirty="0"/>
            </a:br>
            <a:br>
              <a:rPr lang="en-CA" altLang="en-US" dirty="0"/>
            </a:br>
            <a:r>
              <a:rPr lang="en-US" altLang="en-US" dirty="0"/>
              <a:t>any problem with this in rem action given Shaffer?</a:t>
            </a:r>
            <a:br>
              <a:rPr lang="en-US" altLang="en-US" dirty="0"/>
            </a:br>
            <a:endParaRPr lang="en-US" altLang="en-US" dirty="0"/>
          </a:p>
        </p:txBody>
      </p:sp>
    </p:spTree>
    <p:extLst>
      <p:ext uri="{BB962C8B-B14F-4D97-AF65-F5344CB8AC3E}">
        <p14:creationId xmlns:p14="http://schemas.microsoft.com/office/powerpoint/2010/main" val="128799647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9A423-DDFA-8744-AB7B-1F6DC90E8FB7}"/>
              </a:ext>
            </a:extLst>
          </p:cNvPr>
          <p:cNvSpPr>
            <a:spLocks noGrp="1"/>
          </p:cNvSpPr>
          <p:nvPr>
            <p:ph type="title"/>
          </p:nvPr>
        </p:nvSpPr>
        <p:spPr>
          <a:xfrm>
            <a:off x="699911" y="365125"/>
            <a:ext cx="10653889" cy="6024386"/>
          </a:xfrm>
        </p:spPr>
        <p:txBody>
          <a:bodyPr/>
          <a:lstStyle/>
          <a:p>
            <a:r>
              <a:rPr lang="en-US" dirty="0"/>
              <a:t>tagging… </a:t>
            </a:r>
          </a:p>
        </p:txBody>
      </p:sp>
    </p:spTree>
    <p:extLst>
      <p:ext uri="{BB962C8B-B14F-4D97-AF65-F5344CB8AC3E}">
        <p14:creationId xmlns:p14="http://schemas.microsoft.com/office/powerpoint/2010/main" val="241541902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667000" y="1063626"/>
            <a:ext cx="6515100" cy="4537075"/>
          </a:xfrm>
        </p:spPr>
        <p:txBody>
          <a:bodyPr/>
          <a:lstStyle/>
          <a:p>
            <a:pPr eaLnBrk="1" hangingPunct="1"/>
            <a:r>
              <a:rPr lang="en-US" altLang="en-US"/>
              <a:t>Burnham v. Superior Court</a:t>
            </a:r>
            <a:br>
              <a:rPr lang="en-US" altLang="en-US"/>
            </a:br>
            <a:r>
              <a:rPr lang="en-US" altLang="en-US"/>
              <a:t>(U.S. 1990)</a:t>
            </a:r>
          </a:p>
        </p:txBody>
      </p:sp>
    </p:spTree>
    <p:extLst>
      <p:ext uri="{BB962C8B-B14F-4D97-AF65-F5344CB8AC3E}">
        <p14:creationId xmlns:p14="http://schemas.microsoft.com/office/powerpoint/2010/main" val="183323383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923" y="365125"/>
            <a:ext cx="10645877" cy="6071071"/>
          </a:xfrm>
        </p:spPr>
        <p:txBody>
          <a:bodyPr/>
          <a:lstStyle/>
          <a:p>
            <a:r>
              <a:rPr lang="en-US" dirty="0"/>
              <a:t>Scalia’s opinion (with Rehnquist, Kennedy and White)?</a:t>
            </a:r>
          </a:p>
        </p:txBody>
      </p:sp>
    </p:spTree>
    <p:extLst>
      <p:ext uri="{BB962C8B-B14F-4D97-AF65-F5344CB8AC3E}">
        <p14:creationId xmlns:p14="http://schemas.microsoft.com/office/powerpoint/2010/main" val="6803508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325" y="365125"/>
            <a:ext cx="10669475" cy="5953084"/>
          </a:xfrm>
        </p:spPr>
        <p:txBody>
          <a:bodyPr/>
          <a:lstStyle/>
          <a:p>
            <a:r>
              <a:rPr lang="en-US" dirty="0"/>
              <a:t>PJ exists only if it was the shared understanding at the time of the ratification of the Constitution in 1787?</a:t>
            </a:r>
          </a:p>
        </p:txBody>
      </p:sp>
    </p:spTree>
    <p:extLst>
      <p:ext uri="{BB962C8B-B14F-4D97-AF65-F5344CB8AC3E}">
        <p14:creationId xmlns:p14="http://schemas.microsoft.com/office/powerpoint/2010/main" val="417240095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916" y="365125"/>
            <a:ext cx="10586884" cy="5864594"/>
          </a:xfrm>
        </p:spPr>
        <p:txBody>
          <a:bodyPr/>
          <a:lstStyle/>
          <a:p>
            <a:r>
              <a:rPr lang="en-US" dirty="0"/>
              <a:t>PJ exists only if it was the shared understanding at the time of the ratification of the 14</a:t>
            </a:r>
            <a:r>
              <a:rPr lang="en-US" baseline="30000" dirty="0"/>
              <a:t>th</a:t>
            </a:r>
            <a:r>
              <a:rPr lang="en-US" dirty="0"/>
              <a:t> Amendment in 1868?</a:t>
            </a:r>
          </a:p>
        </p:txBody>
      </p:sp>
    </p:spTree>
    <p:extLst>
      <p:ext uri="{BB962C8B-B14F-4D97-AF65-F5344CB8AC3E}">
        <p14:creationId xmlns:p14="http://schemas.microsoft.com/office/powerpoint/2010/main" val="42032626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6124" y="365125"/>
            <a:ext cx="10657676" cy="6106467"/>
          </a:xfrm>
        </p:spPr>
        <p:txBody>
          <a:bodyPr/>
          <a:lstStyle/>
          <a:p>
            <a:r>
              <a:rPr lang="en-US" dirty="0"/>
              <a:t>PJ exists only if it was the shared understanding at the time of the ratification of the 14</a:t>
            </a:r>
            <a:r>
              <a:rPr lang="en-US" baseline="30000" dirty="0"/>
              <a:t>th</a:t>
            </a:r>
            <a:r>
              <a:rPr lang="en-US" dirty="0"/>
              <a:t> Amendment in 1868 </a:t>
            </a:r>
            <a:r>
              <a:rPr lang="en-US" b="1" i="1" dirty="0"/>
              <a:t>OR</a:t>
            </a:r>
            <a:r>
              <a:rPr lang="en-US" dirty="0"/>
              <a:t> it satisfies Int’l Shoe?</a:t>
            </a:r>
          </a:p>
        </p:txBody>
      </p:sp>
    </p:spTree>
    <p:extLst>
      <p:ext uri="{BB962C8B-B14F-4D97-AF65-F5344CB8AC3E}">
        <p14:creationId xmlns:p14="http://schemas.microsoft.com/office/powerpoint/2010/main" val="132138947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130" y="365125"/>
            <a:ext cx="10716670" cy="5817399"/>
          </a:xfrm>
        </p:spPr>
        <p:txBody>
          <a:bodyPr/>
          <a:lstStyle/>
          <a:p>
            <a:r>
              <a:rPr lang="en-US" dirty="0"/>
              <a:t>how to distinguish Shaffer?</a:t>
            </a:r>
          </a:p>
        </p:txBody>
      </p:sp>
    </p:spTree>
    <p:extLst>
      <p:ext uri="{BB962C8B-B14F-4D97-AF65-F5344CB8AC3E}">
        <p14:creationId xmlns:p14="http://schemas.microsoft.com/office/powerpoint/2010/main" val="2885929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265" y="365125"/>
            <a:ext cx="10686535" cy="5973891"/>
          </a:xfrm>
        </p:spPr>
        <p:txBody>
          <a:bodyPr/>
          <a:lstStyle/>
          <a:p>
            <a:r>
              <a:rPr lang="en-US" dirty="0"/>
              <a:t>the internet</a:t>
            </a:r>
          </a:p>
        </p:txBody>
      </p:sp>
    </p:spTree>
    <p:extLst>
      <p:ext uri="{BB962C8B-B14F-4D97-AF65-F5344CB8AC3E}">
        <p14:creationId xmlns:p14="http://schemas.microsoft.com/office/powerpoint/2010/main" val="368767758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036" y="365125"/>
            <a:ext cx="10769764" cy="5964883"/>
          </a:xfrm>
        </p:spPr>
        <p:txBody>
          <a:bodyPr>
            <a:normAutofit/>
          </a:bodyPr>
          <a:lstStyle/>
          <a:p>
            <a:r>
              <a:rPr lang="en-US" i="1" dirty="0"/>
              <a:t>Shaffer,</a:t>
            </a:r>
            <a:r>
              <a:rPr lang="en-US" dirty="0"/>
              <a:t> like </a:t>
            </a:r>
            <a:r>
              <a:rPr lang="en-US" i="1" dirty="0"/>
              <a:t>International Shoe,</a:t>
            </a:r>
            <a:r>
              <a:rPr lang="en-US" dirty="0"/>
              <a:t> involved jurisdiction over an </a:t>
            </a:r>
            <a:r>
              <a:rPr lang="en-US" i="1" dirty="0"/>
              <a:t>absent defendant,</a:t>
            </a:r>
            <a:r>
              <a:rPr lang="en-US" dirty="0"/>
              <a:t> and it stands for nothing more than the proposition that, when the "minimum contact" that is a substitute for physical presence consists of property ownership, it must, like other minimum contacts, be related to the litigation.</a:t>
            </a:r>
          </a:p>
        </p:txBody>
      </p:sp>
    </p:spTree>
    <p:extLst>
      <p:ext uri="{BB962C8B-B14F-4D97-AF65-F5344CB8AC3E}">
        <p14:creationId xmlns:p14="http://schemas.microsoft.com/office/powerpoint/2010/main" val="124549223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5043" y="365125"/>
            <a:ext cx="10828757" cy="6112367"/>
          </a:xfrm>
        </p:spPr>
        <p:txBody>
          <a:bodyPr>
            <a:normAutofit/>
          </a:bodyPr>
          <a:lstStyle/>
          <a:p>
            <a:r>
              <a:rPr lang="en-US" sz="3200" dirty="0"/>
              <a:t>In [Shaffer], a Delaware court hearing a shareholder's derivative suit against a corporation's directors secured jurisdiction </a:t>
            </a:r>
            <a:r>
              <a:rPr lang="en-US" sz="3200" i="1" dirty="0"/>
              <a:t>quasi in rem</a:t>
            </a:r>
            <a:r>
              <a:rPr lang="en-US" sz="3200" dirty="0"/>
              <a:t> by sequestering the out-of-State defendants' stock in the company, the situs of which was Delaware under Delaware law. Reasoning that Delaware's sequestration procedure was simply a mechanism to compel the absent defendants to appear in a suit to determine their personal rights and obligations, we concluded that the normal rules we had developed under </a:t>
            </a:r>
            <a:r>
              <a:rPr lang="en-US" sz="3200" i="1" dirty="0"/>
              <a:t>International Shoe</a:t>
            </a:r>
            <a:r>
              <a:rPr lang="en-US" sz="3200" dirty="0"/>
              <a:t> for jurisdiction over suits against absent defendants should apply -- </a:t>
            </a:r>
            <a:r>
              <a:rPr lang="en-US" sz="3200" i="1" dirty="0"/>
              <a:t>viz.,</a:t>
            </a:r>
            <a:r>
              <a:rPr lang="en-US" sz="3200" dirty="0"/>
              <a:t> Delaware could not hear the suit because the defendants' sole contact with the State (ownership of property there) was unrelated to the lawsuit.</a:t>
            </a:r>
          </a:p>
        </p:txBody>
      </p:sp>
    </p:spTree>
    <p:extLst>
      <p:ext uri="{BB962C8B-B14F-4D97-AF65-F5344CB8AC3E}">
        <p14:creationId xmlns:p14="http://schemas.microsoft.com/office/powerpoint/2010/main" val="349872484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439" y="365125"/>
            <a:ext cx="10793361" cy="6159561"/>
          </a:xfrm>
        </p:spPr>
        <p:txBody>
          <a:bodyPr/>
          <a:lstStyle/>
          <a:p>
            <a:r>
              <a:rPr lang="en-US" dirty="0"/>
              <a:t>The short of the matter is that jurisdiction based on physical presence alone constitutes due process because it is one of the continuing traditions of our legal system that define the due process standard of "traditional notions of fair play and substantial justice."</a:t>
            </a:r>
          </a:p>
        </p:txBody>
      </p:sp>
    </p:spTree>
    <p:extLst>
      <p:ext uri="{BB962C8B-B14F-4D97-AF65-F5344CB8AC3E}">
        <p14:creationId xmlns:p14="http://schemas.microsoft.com/office/powerpoint/2010/main" val="33558630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828" y="365125"/>
            <a:ext cx="10698972" cy="6130065"/>
          </a:xfrm>
        </p:spPr>
        <p:txBody>
          <a:bodyPr>
            <a:noAutofit/>
          </a:bodyPr>
          <a:lstStyle/>
          <a:p>
            <a:r>
              <a:rPr lang="en-US" sz="2800" dirty="0"/>
              <a:t>Where…as in the present case, a jurisdictional principle is </a:t>
            </a:r>
            <a:r>
              <a:rPr lang="en-US" sz="2800" b="1" i="1" dirty="0"/>
              <a:t>both firmly approved by tradition and still favored</a:t>
            </a:r>
            <a:r>
              <a:rPr lang="en-US" sz="2800" dirty="0"/>
              <a:t>, it is impossible to imagine what standard we could appeal to for the judgment that it is "no longer justified." </a:t>
            </a:r>
            <a:br>
              <a:rPr lang="en-US" sz="2800" dirty="0"/>
            </a:br>
            <a:endParaRPr lang="en-US" sz="2800" dirty="0"/>
          </a:p>
        </p:txBody>
      </p:sp>
    </p:spTree>
    <p:extLst>
      <p:ext uri="{BB962C8B-B14F-4D97-AF65-F5344CB8AC3E}">
        <p14:creationId xmlns:p14="http://schemas.microsoft.com/office/powerpoint/2010/main" val="268373318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634" y="365125"/>
            <a:ext cx="10746166" cy="6088769"/>
          </a:xfrm>
        </p:spPr>
        <p:txBody>
          <a:bodyPr/>
          <a:lstStyle/>
          <a:p>
            <a:r>
              <a:rPr lang="en-US" dirty="0"/>
              <a:t>Scalia</a:t>
            </a:r>
            <a:br>
              <a:rPr lang="en-US" dirty="0"/>
            </a:br>
            <a:br>
              <a:rPr lang="en-US" dirty="0"/>
            </a:br>
            <a:r>
              <a:rPr lang="en-US" dirty="0"/>
              <a:t>if traditional at the time of the enactment of the 14th Amendment and generally used by the states today then constitutionally permissible</a:t>
            </a:r>
            <a:br>
              <a:rPr lang="en-US" dirty="0"/>
            </a:br>
            <a:br>
              <a:rPr lang="en-US" dirty="0"/>
            </a:br>
            <a:r>
              <a:rPr lang="en-US" dirty="0"/>
              <a:t>expanded by </a:t>
            </a:r>
            <a:r>
              <a:rPr lang="en-US" i="1" dirty="0"/>
              <a:t>Int’l Shoe</a:t>
            </a:r>
            <a:r>
              <a:rPr lang="en-US" dirty="0"/>
              <a:t>, but not contracted</a:t>
            </a:r>
          </a:p>
        </p:txBody>
      </p:sp>
    </p:spTree>
    <p:extLst>
      <p:ext uri="{BB962C8B-B14F-4D97-AF65-F5344CB8AC3E}">
        <p14:creationId xmlns:p14="http://schemas.microsoft.com/office/powerpoint/2010/main" val="318444782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533" y="365125"/>
            <a:ext cx="10740267" cy="6076970"/>
          </a:xfrm>
        </p:spPr>
        <p:txBody>
          <a:bodyPr/>
          <a:lstStyle/>
          <a:p>
            <a:r>
              <a:rPr lang="en-US" dirty="0"/>
              <a:t>Brennan (with Marshall, Blackmun, and O’Connor)?</a:t>
            </a:r>
          </a:p>
        </p:txBody>
      </p:sp>
    </p:spTree>
    <p:extLst>
      <p:ext uri="{BB962C8B-B14F-4D97-AF65-F5344CB8AC3E}">
        <p14:creationId xmlns:p14="http://schemas.microsoft.com/office/powerpoint/2010/main" val="122749982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130" y="365125"/>
            <a:ext cx="10716670" cy="6000279"/>
          </a:xfrm>
        </p:spPr>
        <p:txBody>
          <a:bodyPr/>
          <a:lstStyle/>
          <a:p>
            <a:r>
              <a:rPr lang="en-US" dirty="0"/>
              <a:t>set aside tagging –</a:t>
            </a:r>
            <a:br>
              <a:rPr lang="en-US" dirty="0"/>
            </a:br>
            <a:br>
              <a:rPr lang="en-US" dirty="0"/>
            </a:br>
            <a:r>
              <a:rPr lang="en-US" dirty="0"/>
              <a:t>does PJ in </a:t>
            </a:r>
            <a:r>
              <a:rPr lang="en-US" i="1" dirty="0"/>
              <a:t>Burnham</a:t>
            </a:r>
            <a:r>
              <a:rPr lang="en-US" dirty="0"/>
              <a:t> satisfy </a:t>
            </a:r>
            <a:r>
              <a:rPr lang="en-US" i="1" dirty="0"/>
              <a:t>Int’l Shoe</a:t>
            </a:r>
            <a:r>
              <a:rPr lang="en-US" dirty="0"/>
              <a:t>?</a:t>
            </a:r>
          </a:p>
        </p:txBody>
      </p:sp>
    </p:spTree>
    <p:extLst>
      <p:ext uri="{BB962C8B-B14F-4D97-AF65-F5344CB8AC3E}">
        <p14:creationId xmlns:p14="http://schemas.microsoft.com/office/powerpoint/2010/main" val="197281134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8426" y="365125"/>
            <a:ext cx="10675374" cy="6224454"/>
          </a:xfrm>
        </p:spPr>
        <p:txBody>
          <a:bodyPr>
            <a:normAutofit/>
          </a:bodyPr>
          <a:lstStyle/>
          <a:p>
            <a:r>
              <a:rPr lang="en-US" sz="3200" dirty="0"/>
              <a:t>The transient rule is consistent with reasonable expectations, and is entitled to a strong presumption that it comports with due process. “If I visit another State, . . . I knowingly assume some risk that the State will exercise its power over my property or my person while there. My contact with the State, though minimal, gives rise to predictable risks.” </a:t>
            </a:r>
            <a:r>
              <a:rPr lang="en-US" sz="3200" i="1" dirty="0"/>
              <a:t>Shaffer </a:t>
            </a:r>
            <a:r>
              <a:rPr lang="en-US" sz="3200" dirty="0"/>
              <a:t>(STEVENS, J., concurring in judgment); </a:t>
            </a:r>
            <a:r>
              <a:rPr lang="en-US" sz="3200" i="1" dirty="0"/>
              <a:t>see also Burger King Corp. v. Rudzewicz </a:t>
            </a:r>
            <a:r>
              <a:rPr lang="en-US" sz="3200" dirty="0"/>
              <a:t>(1985) ("[t]</a:t>
            </a:r>
            <a:r>
              <a:rPr lang="en-US" sz="3200" dirty="0" err="1"/>
              <a:t>erritorial</a:t>
            </a:r>
            <a:r>
              <a:rPr lang="en-US" sz="3200" dirty="0"/>
              <a:t> presence frequently will enhance a potential defendant's affiliation with a State and reinforce the reasonable foreseeability of suit there")</a:t>
            </a:r>
          </a:p>
        </p:txBody>
      </p:sp>
    </p:spTree>
    <p:extLst>
      <p:ext uri="{BB962C8B-B14F-4D97-AF65-F5344CB8AC3E}">
        <p14:creationId xmlns:p14="http://schemas.microsoft.com/office/powerpoint/2010/main" val="130926962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130" y="365125"/>
            <a:ext cx="10716670" cy="5935386"/>
          </a:xfrm>
        </p:spPr>
        <p:txBody>
          <a:bodyPr/>
          <a:lstStyle/>
          <a:p>
            <a:r>
              <a:rPr lang="en-US" dirty="0"/>
              <a:t>Scalia on Brennan?</a:t>
            </a:r>
          </a:p>
        </p:txBody>
      </p:sp>
    </p:spTree>
    <p:extLst>
      <p:ext uri="{BB962C8B-B14F-4D97-AF65-F5344CB8AC3E}">
        <p14:creationId xmlns:p14="http://schemas.microsoft.com/office/powerpoint/2010/main" val="93346274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955" y="365125"/>
            <a:ext cx="10940845" cy="6029776"/>
          </a:xfrm>
        </p:spPr>
        <p:txBody>
          <a:bodyPr/>
          <a:lstStyle/>
          <a:p>
            <a:r>
              <a:rPr lang="en-US" dirty="0"/>
              <a:t>Brennan’s response?</a:t>
            </a:r>
          </a:p>
        </p:txBody>
      </p:sp>
    </p:spTree>
    <p:extLst>
      <p:ext uri="{BB962C8B-B14F-4D97-AF65-F5344CB8AC3E}">
        <p14:creationId xmlns:p14="http://schemas.microsoft.com/office/powerpoint/2010/main" val="2463638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828800" y="274638"/>
            <a:ext cx="8382000" cy="6049962"/>
          </a:xfrm>
        </p:spPr>
        <p:txBody>
          <a:bodyPr/>
          <a:lstStyle/>
          <a:p>
            <a:pPr algn="ctr" eaLnBrk="1" hangingPunct="1"/>
            <a:r>
              <a:rPr lang="en-US" altLang="en-US" dirty="0"/>
              <a:t>general in </a:t>
            </a:r>
            <a:r>
              <a:rPr lang="en-US" altLang="en-US" dirty="0" err="1"/>
              <a:t>personam</a:t>
            </a:r>
            <a:r>
              <a:rPr lang="en-US" altLang="en-US" dirty="0"/>
              <a:t> personal jurisdiction</a:t>
            </a:r>
            <a:br>
              <a:rPr lang="en-US" altLang="en-US" dirty="0"/>
            </a:br>
            <a:r>
              <a:rPr lang="en-US" altLang="en-US" dirty="0"/>
              <a:t>over corporations</a:t>
            </a:r>
          </a:p>
        </p:txBody>
      </p:sp>
    </p:spTree>
    <p:extLst>
      <p:ext uri="{BB962C8B-B14F-4D97-AF65-F5344CB8AC3E}">
        <p14:creationId xmlns:p14="http://schemas.microsoft.com/office/powerpoint/2010/main" val="250472992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734" y="376923"/>
            <a:ext cx="10645877" cy="6171361"/>
          </a:xfrm>
        </p:spPr>
        <p:txBody>
          <a:bodyPr/>
          <a:lstStyle/>
          <a:p>
            <a:r>
              <a:rPr lang="en-US" dirty="0"/>
              <a:t>what about the McGee factors…?</a:t>
            </a:r>
          </a:p>
        </p:txBody>
      </p:sp>
    </p:spTree>
    <p:extLst>
      <p:ext uri="{BB962C8B-B14F-4D97-AF65-F5344CB8AC3E}">
        <p14:creationId xmlns:p14="http://schemas.microsoft.com/office/powerpoint/2010/main" val="135035207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345AF-0457-264A-92F6-B9E0CB748A9F}"/>
              </a:ext>
            </a:extLst>
          </p:cNvPr>
          <p:cNvSpPr>
            <a:spLocks noGrp="1"/>
          </p:cNvSpPr>
          <p:nvPr>
            <p:ph type="title"/>
          </p:nvPr>
        </p:nvSpPr>
        <p:spPr>
          <a:xfrm>
            <a:off x="445770" y="365125"/>
            <a:ext cx="10908030" cy="6024245"/>
          </a:xfrm>
        </p:spPr>
        <p:txBody>
          <a:bodyPr/>
          <a:lstStyle/>
          <a:p>
            <a:r>
              <a:rPr lang="en-US" dirty="0"/>
              <a:t>fraud or force?</a:t>
            </a:r>
          </a:p>
        </p:txBody>
      </p:sp>
    </p:spTree>
    <p:extLst>
      <p:ext uri="{BB962C8B-B14F-4D97-AF65-F5344CB8AC3E}">
        <p14:creationId xmlns:p14="http://schemas.microsoft.com/office/powerpoint/2010/main" val="234421534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6FA43-DE1C-DF40-9486-4AD187602A4F}"/>
              </a:ext>
            </a:extLst>
          </p:cNvPr>
          <p:cNvSpPr>
            <a:spLocks noGrp="1"/>
          </p:cNvSpPr>
          <p:nvPr>
            <p:ph type="title"/>
          </p:nvPr>
        </p:nvSpPr>
        <p:spPr>
          <a:xfrm>
            <a:off x="365760" y="365125"/>
            <a:ext cx="11624310" cy="6252845"/>
          </a:xfrm>
        </p:spPr>
        <p:txBody>
          <a:bodyPr>
            <a:noAutofit/>
          </a:bodyPr>
          <a:lstStyle/>
          <a:p>
            <a:r>
              <a:rPr lang="en-US" sz="3600" i="1" dirty="0"/>
              <a:t>Burnham</a:t>
            </a:r>
            <a:r>
              <a:rPr lang="en-US" sz="3600" dirty="0"/>
              <a:t> makes clear that transient presence jurisdiction remains a viable option under many circumstances. Nevertheless, courts have recognized some exceptions, such as when a defendant is served with process after being coaxed into the state by fraud or duress. </a:t>
            </a:r>
            <a:r>
              <a:rPr lang="en-US" sz="3600" i="1" dirty="0"/>
              <a:t>See Burnham v. Superior Court</a:t>
            </a:r>
            <a:r>
              <a:rPr lang="en-US" sz="3600" dirty="0"/>
              <a:t>, 495 U.S. 604, 613 (1990). For example, in </a:t>
            </a:r>
            <a:r>
              <a:rPr lang="en-US" sz="3600" i="1" dirty="0" err="1"/>
              <a:t>Terlizzi</a:t>
            </a:r>
            <a:r>
              <a:rPr lang="en-US" sz="3600" i="1" dirty="0"/>
              <a:t> v. Brodie</a:t>
            </a:r>
            <a:r>
              <a:rPr lang="en-US" sz="3600" dirty="0"/>
              <a:t>, 329 N.Y.S.2d 589 (N.Y. App. Div. 1972), a court held that personal jurisdiction was improper because the out-of-state defendants, who were served outside of a Broadway theater, had been lured into New York by a call promising them two tickets to a show. There are also cases denying jurisdiction based on in-state service if a defendant is visiting the state in connection with another piece of litigation.</a:t>
            </a:r>
          </a:p>
        </p:txBody>
      </p:sp>
    </p:spTree>
    <p:extLst>
      <p:ext uri="{BB962C8B-B14F-4D97-AF65-F5344CB8AC3E}">
        <p14:creationId xmlns:p14="http://schemas.microsoft.com/office/powerpoint/2010/main" val="31274802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F715A-97B8-4440-95AB-AE948CCFE680}"/>
              </a:ext>
            </a:extLst>
          </p:cNvPr>
          <p:cNvSpPr>
            <a:spLocks noGrp="1"/>
          </p:cNvSpPr>
          <p:nvPr>
            <p:ph type="title"/>
          </p:nvPr>
        </p:nvSpPr>
        <p:spPr>
          <a:xfrm>
            <a:off x="377190" y="365125"/>
            <a:ext cx="10976610" cy="6127115"/>
          </a:xfrm>
        </p:spPr>
        <p:txBody>
          <a:bodyPr/>
          <a:lstStyle/>
          <a:p>
            <a:r>
              <a:rPr lang="en-US" dirty="0"/>
              <a:t>statutes creating an agent for service of process?</a:t>
            </a:r>
          </a:p>
        </p:txBody>
      </p:sp>
    </p:spTree>
    <p:extLst>
      <p:ext uri="{BB962C8B-B14F-4D97-AF65-F5344CB8AC3E}">
        <p14:creationId xmlns:p14="http://schemas.microsoft.com/office/powerpoint/2010/main" val="37064980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TotalTime>
  <Words>2463</Words>
  <Application>Microsoft Macintosh PowerPoint</Application>
  <PresentationFormat>Widescreen</PresentationFormat>
  <Paragraphs>93</Paragraphs>
  <Slides>93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93</vt:i4>
      </vt:variant>
    </vt:vector>
  </HeadingPairs>
  <TitlesOfParts>
    <vt:vector size="97" baseType="lpstr">
      <vt:lpstr>Arial</vt:lpstr>
      <vt:lpstr>Calibri</vt:lpstr>
      <vt:lpstr>Calibri Light</vt:lpstr>
      <vt:lpstr>Office Theme</vt:lpstr>
      <vt:lpstr>Tues., Sept. 24</vt:lpstr>
      <vt:lpstr>PJ over partnership by tagging partners (again)…..</vt:lpstr>
      <vt:lpstr>In contrast, partnerships do not have a legal status that exists independently of the individual partners. Recall that, for diversity jurisdiction purposes, a partnership is considered to be a citizen of every state where an individual partner is domiciled. Because a partnership does not have a status independent from the partners themselves, it is constitutionally permissible for a court to exercise personal jurisdiction over a partnership if one of the partners is served within the forum state. See, e.g., First American Corp. v. Price Waterhouse LLP, 154 F.3d 16, 19 (2d Cir. 1998).</vt:lpstr>
      <vt:lpstr>what does it mean for a cause of action to arise out of or be related to contact with the forum state?</vt:lpstr>
      <vt:lpstr>evidence test but-for test  the cause of action concerns the same type of activities that occurred in the forum state</vt:lpstr>
      <vt:lpstr>Bristol-Myers Squibb Company v. Superior Court (US, June 19, 2017)</vt:lpstr>
      <vt:lpstr>- Drug (Plavix) created and marketed by BMS in NY and NJ - BMS is a Del corp., headquartered in NY, with most substantial operations in NJ - 1.1% of sales in Cal. - Cal. SCt held 4-3 that the non-California plaintiffs have specific PJ for their causes of action with the Cal. plaintiffs in Cal. - non-Cal. claims arose out of a “single, coordinated, nationwide course of conduct” that was directed to Cal. (as well as other states)</vt:lpstr>
      <vt:lpstr>the internet</vt:lpstr>
      <vt:lpstr>general in personam personal jurisdiction over corporations</vt:lpstr>
      <vt:lpstr>Int’l Shoe  While it has been held in cases on which appellant relies that continuous activity of some sorts within a state is not enough to support the demand that the corporation be amenable to suits unrelated to that activity, there have been instances in which the continuous corporate operations within a state were thought so substantial and of such a nature as to justify suit against it on causes of action arising from dealings entirely distinct from those activities. </vt:lpstr>
      <vt:lpstr>must be current contacts</vt:lpstr>
      <vt:lpstr>GOODYEAR DUNLOP TIRES OPERATIONS, S. A., v. EDGAR D. BROWN  U.S. S.Ct. - June 27, 2011</vt:lpstr>
      <vt:lpstr>“For an individual, the paradigm forum for the exercise of general jurisdiction is the individual’s domicile; for a corporation, it is an equivalent place, one in which the corporation is fairly regarded as at home.” </vt:lpstr>
      <vt:lpstr> Daimler AG v. Bauman (US 2014)</vt:lpstr>
      <vt:lpstr>why is there SMJ?</vt:lpstr>
      <vt:lpstr>28 U.S. Code § 1350 - Alien’s action for tort The district courts shall have original jurisdiction of any civil action by an alien for a tort only, committed in violation of the law of nations or a treaty of the United States.</vt:lpstr>
      <vt:lpstr>Kiobel v. Royal Dutch Petroleum (US 2013)</vt:lpstr>
      <vt:lpstr>Torture Victim Protection Act  (a) An individual who, under actual or apparent authority, or color of law, of any foreign nation-- (1) subjects an individual to torture shall, in a civil action, be liable for damages to that individual; or (2) subjects an individual to extrajudicial killing shall, in a civil action, be liable for damages to the individual's legal representative, or to any person who may be a claimant in an action for wrongful death. (b) EXHAUSTION OF REMEDIES- A court shall decline to hear a claim under this section if the claimant has not exhausted adequate and available remedies in the place in which the conduct giving rise to the claim occurred.</vt:lpstr>
      <vt:lpstr>why isn’t this a specific jurisdiction case?</vt:lpstr>
      <vt:lpstr>a German has a German tagged in New York while he is changing planes at JFK, in connection with a suit brought in NY state court about a brawl the two got into in Germany</vt:lpstr>
      <vt:lpstr>forum non conveniens</vt:lpstr>
      <vt:lpstr>McGee factors?</vt:lpstr>
      <vt:lpstr>Sotomayor (concurring): “The Court can and should decide this case on the far simpler ground that, no matter how extensive Daimler’s contacts with California, that State’s exercise of jurisdiction would be unreasonable given that the case involves foreign plaintiffs suing a foreign defendant based on foreign conduct, and given that a more appropriate forum is available.”</vt:lpstr>
      <vt:lpstr>what are Daimler’s connections with Cal?</vt:lpstr>
      <vt:lpstr>what are MBUSA’s connections with Cal?</vt:lpstr>
      <vt:lpstr>can MBUSA’s contacts be attributed to Daimler?</vt:lpstr>
      <vt:lpstr>alter ego theory</vt:lpstr>
      <vt:lpstr>agency theory</vt:lpstr>
      <vt:lpstr>The Ninth Circuit’s agency finding rested primarily on its observation that MBUSA’s services were “important” to Daimler, as gauged by Daimler’s hypothetical readiness to perform those services itself if MBUSA did not exist.</vt:lpstr>
      <vt:lpstr>Even if we were to assume that MBUSA is at home in California, and further to assume MBUSA’s contacts are imputable to Daimler, there would still be no basis to subject Daimler to general jurisdiction in California, for Daimler’s slim contacts with the State hardly render it at home there.</vt:lpstr>
      <vt:lpstr>Plaintiffs would have us look beyond the exemplar bases Goodyear identified, and approve the exercise of general jurisdiction in every State in which a corporation “engages in a substantial, continuous, and systematic course of business.” That formulation, we hold, is unacceptably grasping.</vt:lpstr>
      <vt:lpstr>Accordingly, the inquiry under Goodyear is not whether a foreign corporation’s in-forum contacts can be said to be in some sense “continuous and systematic,” it is whether that corporation’s “affiliations with the State are so ‘continuous and systematic’ as to render [it] essentially at home in the forum State.”</vt:lpstr>
      <vt:lpstr>is Hertz binding here?</vt:lpstr>
      <vt:lpstr>Walmart employs 2/3 of the adult population of the state of North Dakota  does it follow that Walmart is subject to general in personam jurisdiction in North Dakota? </vt:lpstr>
      <vt:lpstr>Little Corp. employs three people in the state of North Dakota  does it follow that Little Corp. is not subject to general in personam jurisdiction in North Dakota?</vt:lpstr>
      <vt:lpstr>- the D Corp (incorporated in France with its PPB in France) owns hotels - it puts a new flooring in all of its hotels - P (NY), goes to a D Corp hotel in in France, where he slips on the floor and is injured - P sues the D Corp. in federal court in NY - the D Corp. has 10 hotels in NY - there is already litigation in NY concerning accidents on the floors of the NY hotels</vt:lpstr>
      <vt:lpstr>quasi in rem</vt:lpstr>
      <vt:lpstr>attachment</vt:lpstr>
      <vt:lpstr>Glannon says distinguish…  “attachment” necessary for quasi-in-rem and in rem under Pennoyer (involves only a filing at registry of deeds that gives notice to potential buyers)  and  post judgment attachment and attachment for security</vt:lpstr>
      <vt:lpstr>what did Pennoyer really say was necessary for quasi in rem?</vt:lpstr>
      <vt:lpstr>“In the case against the plaintiff, the property here in controversy sold under the judgment rendered was not attached, nor in any way brought under the jurisdiction of the court. Its first connection with the case was caused by a levy of the execution. It was not, therefore, disposed of pursuant to any adjudication, but only in enforcement of a personal judgment, having no relation to the property, rendered against a nonresident without service of process upon him in the action or his appearance therein.”</vt:lpstr>
      <vt:lpstr>Closson v. Chase, 158 Wis. 346 (1914) (quasi in rem judgment is valid in absence of any attachment, provided that the property that is the source of jurisdiction is identified at the initiation of the suit)</vt:lpstr>
      <vt:lpstr>P (NY) and D (NY) get into a brawl in New York  P sues D in state court in California even though Cal. has no PJ  D appears to challenge PJ  can the court assert in personam PJ over D?</vt:lpstr>
      <vt:lpstr>special appearance</vt:lpstr>
      <vt:lpstr>P (NY) and D (NY) get into a brawl in New York  D’s only connection with California is owning a small piece of property worth $5000 in the state  P sues D in state court in California using the property as the source of jurisdiction  D appears to litigate the merits  can the court assert in personam PJ over D?</vt:lpstr>
      <vt:lpstr>limited appearance</vt:lpstr>
      <vt:lpstr>Harris v. Balk (US 1905)</vt:lpstr>
      <vt:lpstr>P (NY) and D (NY) get into a brawl in New York  D’s only connection with California is that X, someone who owes D money, is in California  P sues D in state court in California using the debt X owes D as the source of jurisdiction</vt:lpstr>
      <vt:lpstr>are quasi in rem actions still constitutional?</vt:lpstr>
      <vt:lpstr>Shaffer v. Heitner (US 1977)</vt:lpstr>
      <vt:lpstr>shareholder’s derivative action</vt:lpstr>
      <vt:lpstr>did the Del court attach the property as a security?</vt:lpstr>
      <vt:lpstr>Pursuant to that [sequestration] order, the sequestrator "seized" approximately 82,000 shares of Greyhound common stock belonging to 19 of the defendants, and options belonging to another 2 defendants. These seizures were accomplished by placing "stop transfer" orders or their equivalents on the books of the Greyhound Corp.</vt:lpstr>
      <vt:lpstr>was a limited appearance allowed?</vt:lpstr>
      <vt:lpstr>footnote 12  Under Delaware law, defendants whose property has been sequestered must enter a general appearance, thus subjecting themselves to in personam liability, before they can defend on the merits. </vt:lpstr>
      <vt:lpstr>Appellants contend that the sequestration statute as applied in this case violates the Due Process Clause of the Fourteenth Amendment both because it permits the state courts to exercise jurisdiction despite the absence of sufficient contacts among the defendants, the litigation, and the State of Delaware and because it authorizes the deprivation of defendants' property without providing adequate procedural safeguards. </vt:lpstr>
      <vt:lpstr>“For in cases such as Harris and this one, the only role played by the property is to provide the basis for bringing the defendant into court. Indeed, the express purpose of the Delaware sequestration procedure is to compel the defendant to enter a personal appearance. In such cases, if a direct assertion of personal jurisdiction over the defendant would violate the Constitution, it would seem that an indirect assertion of that jurisdiction should be equally impermissible.”</vt:lpstr>
      <vt:lpstr>The primary rationale for treating the presence of property as a sufficient basis for jurisdiction to adjudicate claims over which the State would not have jurisdiction if International Shoe applied is that a wrongdoer "should not be able to avoid payment of his obligations by the expedient of removing his assets to a place where he is not subject to an in personam suit." </vt:lpstr>
      <vt:lpstr>D (Cal.) hits P in Cal. D removes all of his assets to Nev.  does P need to bring a quasi in  rem action in Nev. to get the assets?</vt:lpstr>
      <vt:lpstr>This justification, however, does not … support jurisdiction to adjudicate the underlying claim. At most, it suggests that a State in which property is located should have jurisdiction to attach that property, by use of proper procedures, as security for a judgment being sought in a forum where the litigation can be maintained consistently with International Shoe. Moreover, we know of nothing to justify the assumption that a debtor can avoid paying his obligations by removing his property to a State in which his creditor cannot obtain personal jurisdiction over him. The Full Faith and Credit Clause, after all, makes the valid in personam judgment of one State enforceable in all other States.</vt:lpstr>
      <vt:lpstr>“We therefore conclude that all assertions of state-court jurisdiction must be evaluated according to the standards set forth in International Shoe and its progeny.”</vt:lpstr>
      <vt:lpstr>“all” probably doesn’t mean all…  it may not even mean all forms of quasi in rem…</vt:lpstr>
      <vt:lpstr>does the assertion of quasi in rem PJ in Shaffer satisfy Int’l Shoe?</vt:lpstr>
      <vt:lpstr>I would explicitly reserve judgment . . . on whether the ownership of some forms of property whose situs is indisputably and permanently located within a State may, without more, provide the contacts necessary to subject a defendant to jurisdiction within the State to the extent of the value of the property.  In the case of real property, in particular, preservation of the common law concept of quasi in rem jurisdiction arguably would avoid the uncertainty of the general International Shoe standard without significant cost to “traditional notions of fair play and substantial justice. (Powell, concurring)</vt:lpstr>
      <vt:lpstr>The requirement of fair notice also, I believe, includes fair warning that a particular activity may subject a person to the jurisdiction of a foreign sovereign. If I visit another State, or acquire real estate or open a bank account in it, I knowingly assume some risk that the State will exercise its power over my property or my person while there. My contact with the State, though minimal, gives rise to predictable risks. (Stevens, concurring)</vt:lpstr>
      <vt:lpstr>Feder v. Turkish Airlines (S.D.N.Y. 1977) (upholding attachment of bank account in NY as source of PJ for suit concerning accident in Istanbul)</vt:lpstr>
      <vt:lpstr>We conclude, in sum, that the present attachment does not fall within Shaffer or offend the Constitution. The voluntary opening by THY of a bank account in New York satisfies the “minimum contacts” of International Shoe, as well as that requirement of foreseeability imparted by Shaffer into quasi in rem actions: the concept, that is to say, that the nonresident owner has undertaken acts with respect to the attached property which placed him on notice of the possibility of his having to defend such property in the foreign forum.</vt:lpstr>
      <vt:lpstr>is there specific in personam jurisdiction on the basis of other contacts with Delaware?</vt:lpstr>
      <vt:lpstr>what did the Del. Legislature do in response to Shaffer?</vt:lpstr>
      <vt:lpstr>§ 3114 Service of process on nonresident directors, trustees, members of the governing body or officers of Delaware corporations. (a) Every nonresident of this State who after September 1, 1977, accepts election or appointment as a director, trustee or member of the governing body of a corporation organized under the laws of this State or who after June 30, 1978, serves in such capacity, and every resident of this State who so accepts election or appointment or serves in such capacity and thereafter removes residence from this State shall, by such acceptance or by such service, be deemed thereby to have consented to the appointment of the registered agent of such corporation (or, if there is none, the Secretary of State) as an agent upon whom service of process may be made in all civil actions or proceedings brought in this State, by or on behalf of, or against such corporation, in which such director, trustee or member is a necessary or proper party, or in any action or proceeding against such director, trustee or member for violation of a duty in such capacity, whether or not the person continues to serve as such director, trustee or member at the time suit is commenced. </vt:lpstr>
      <vt:lpstr>P brings a quiet title action concerning CA land in CA state court intended to bind the world  any problem with this in rem action given Shaffer?</vt:lpstr>
      <vt:lpstr>P brings a quiet title action concerning shares in a Del. corporation current held by an Arizonan  the suit is brought in Del. state court and is intended to bind the world  any problem with this in rem action given Shaffer? </vt:lpstr>
      <vt:lpstr>tagging… </vt:lpstr>
      <vt:lpstr>Burnham v. Superior Court (U.S. 1990)</vt:lpstr>
      <vt:lpstr>Scalia’s opinion (with Rehnquist, Kennedy and White)?</vt:lpstr>
      <vt:lpstr>PJ exists only if it was the shared understanding at the time of the ratification of the Constitution in 1787?</vt:lpstr>
      <vt:lpstr>PJ exists only if it was the shared understanding at the time of the ratification of the 14th Amendment in 1868?</vt:lpstr>
      <vt:lpstr>PJ exists only if it was the shared understanding at the time of the ratification of the 14th Amendment in 1868 OR it satisfies Int’l Shoe?</vt:lpstr>
      <vt:lpstr>how to distinguish Shaffer?</vt:lpstr>
      <vt:lpstr>Shaffer, like International Shoe, involved jurisdiction over an absent defendant, and it stands for nothing more than the proposition that, when the "minimum contact" that is a substitute for physical presence consists of property ownership, it must, like other minimum contacts, be related to the litigation.</vt:lpstr>
      <vt:lpstr>In [Shaffer], a Delaware court hearing a shareholder's derivative suit against a corporation's directors secured jurisdiction quasi in rem by sequestering the out-of-State defendants' stock in the company, the situs of which was Delaware under Delaware law. Reasoning that Delaware's sequestration procedure was simply a mechanism to compel the absent defendants to appear in a suit to determine their personal rights and obligations, we concluded that the normal rules we had developed under International Shoe for jurisdiction over suits against absent defendants should apply -- viz., Delaware could not hear the suit because the defendants' sole contact with the State (ownership of property there) was unrelated to the lawsuit.</vt:lpstr>
      <vt:lpstr>The short of the matter is that jurisdiction based on physical presence alone constitutes due process because it is one of the continuing traditions of our legal system that define the due process standard of "traditional notions of fair play and substantial justice."</vt:lpstr>
      <vt:lpstr>Where…as in the present case, a jurisdictional principle is both firmly approved by tradition and still favored, it is impossible to imagine what standard we could appeal to for the judgment that it is "no longer justified."  </vt:lpstr>
      <vt:lpstr>Scalia  if traditional at the time of the enactment of the 14th Amendment and generally used by the states today then constitutionally permissible  expanded by Int’l Shoe, but not contracted</vt:lpstr>
      <vt:lpstr>Brennan (with Marshall, Blackmun, and O’Connor)?</vt:lpstr>
      <vt:lpstr>set aside tagging –  does PJ in Burnham satisfy Int’l Shoe?</vt:lpstr>
      <vt:lpstr>The transient rule is consistent with reasonable expectations, and is entitled to a strong presumption that it comports with due process. “If I visit another State, . . . I knowingly assume some risk that the State will exercise its power over my property or my person while there. My contact with the State, though minimal, gives rise to predictable risks.” Shaffer (STEVENS, J., concurring in judgment); see also Burger King Corp. v. Rudzewicz (1985) ("[t]erritorial presence frequently will enhance a potential defendant's affiliation with a State and reinforce the reasonable foreseeability of suit there")</vt:lpstr>
      <vt:lpstr>Scalia on Brennan?</vt:lpstr>
      <vt:lpstr>Brennan’s response?</vt:lpstr>
      <vt:lpstr>what about the McGee factors…?</vt:lpstr>
      <vt:lpstr>fraud or force?</vt:lpstr>
      <vt:lpstr>Burnham makes clear that transient presence jurisdiction remains a viable option under many circumstances. Nevertheless, courts have recognized some exceptions, such as when a defendant is served with process after being coaxed into the state by fraud or duress. See Burnham v. Superior Court, 495 U.S. 604, 613 (1990). For example, in Terlizzi v. Brodie, 329 N.Y.S.2d 589 (N.Y. App. Div. 1972), a court held that personal jurisdiction was improper because the out-of-state defendants, who were served outside of a Broadway theater, had been lured into New York by a call promising them two tickets to a show. There are also cases denying jurisdiction based on in-state service if a defendant is visiting the state in connection with another piece of litigation.</vt:lpstr>
      <vt:lpstr>statutes creating an agent for service of process?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58</cp:revision>
  <cp:lastPrinted>2017-09-13T16:30:23Z</cp:lastPrinted>
  <dcterms:created xsi:type="dcterms:W3CDTF">2017-09-12T14:18:22Z</dcterms:created>
  <dcterms:modified xsi:type="dcterms:W3CDTF">2019-09-23T21:59:48Z</dcterms:modified>
</cp:coreProperties>
</file>