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78"/>
  </p:handoutMasterIdLst>
  <p:sldIdLst>
    <p:sldId id="257" r:id="rId2"/>
    <p:sldId id="464" r:id="rId3"/>
    <p:sldId id="465" r:id="rId4"/>
    <p:sldId id="466" r:id="rId5"/>
    <p:sldId id="345" r:id="rId6"/>
    <p:sldId id="346" r:id="rId7"/>
    <p:sldId id="339" r:id="rId8"/>
    <p:sldId id="347" r:id="rId9"/>
    <p:sldId id="348" r:id="rId10"/>
    <p:sldId id="349" r:id="rId11"/>
    <p:sldId id="350" r:id="rId12"/>
    <p:sldId id="351" r:id="rId13"/>
    <p:sldId id="352" r:id="rId14"/>
    <p:sldId id="353" r:id="rId15"/>
    <p:sldId id="354" r:id="rId16"/>
    <p:sldId id="355" r:id="rId17"/>
    <p:sldId id="356" r:id="rId18"/>
    <p:sldId id="357" r:id="rId19"/>
    <p:sldId id="358" r:id="rId20"/>
    <p:sldId id="359" r:id="rId21"/>
    <p:sldId id="360" r:id="rId22"/>
    <p:sldId id="361" r:id="rId23"/>
    <p:sldId id="362" r:id="rId24"/>
    <p:sldId id="363" r:id="rId25"/>
    <p:sldId id="364" r:id="rId26"/>
    <p:sldId id="365" r:id="rId27"/>
    <p:sldId id="366" r:id="rId28"/>
    <p:sldId id="367" r:id="rId29"/>
    <p:sldId id="368" r:id="rId30"/>
    <p:sldId id="369" r:id="rId31"/>
    <p:sldId id="370" r:id="rId32"/>
    <p:sldId id="371" r:id="rId33"/>
    <p:sldId id="372" r:id="rId34"/>
    <p:sldId id="373" r:id="rId35"/>
    <p:sldId id="374" r:id="rId36"/>
    <p:sldId id="457" r:id="rId37"/>
    <p:sldId id="458" r:id="rId38"/>
    <p:sldId id="459" r:id="rId39"/>
    <p:sldId id="460" r:id="rId40"/>
    <p:sldId id="420" r:id="rId41"/>
    <p:sldId id="421" r:id="rId42"/>
    <p:sldId id="422" r:id="rId43"/>
    <p:sldId id="423" r:id="rId44"/>
    <p:sldId id="424" r:id="rId45"/>
    <p:sldId id="453" r:id="rId46"/>
    <p:sldId id="454" r:id="rId47"/>
    <p:sldId id="455" r:id="rId48"/>
    <p:sldId id="456" r:id="rId49"/>
    <p:sldId id="461" r:id="rId50"/>
    <p:sldId id="428" r:id="rId51"/>
    <p:sldId id="429" r:id="rId52"/>
    <p:sldId id="462" r:id="rId53"/>
    <p:sldId id="463" r:id="rId54"/>
    <p:sldId id="430" r:id="rId55"/>
    <p:sldId id="431" r:id="rId56"/>
    <p:sldId id="385" r:id="rId57"/>
    <p:sldId id="386" r:id="rId58"/>
    <p:sldId id="387" r:id="rId59"/>
    <p:sldId id="432" r:id="rId60"/>
    <p:sldId id="389" r:id="rId61"/>
    <p:sldId id="390" r:id="rId62"/>
    <p:sldId id="391" r:id="rId63"/>
    <p:sldId id="392" r:id="rId64"/>
    <p:sldId id="433" r:id="rId65"/>
    <p:sldId id="393" r:id="rId66"/>
    <p:sldId id="434" r:id="rId67"/>
    <p:sldId id="395" r:id="rId68"/>
    <p:sldId id="396" r:id="rId69"/>
    <p:sldId id="397" r:id="rId70"/>
    <p:sldId id="398" r:id="rId71"/>
    <p:sldId id="399" r:id="rId72"/>
    <p:sldId id="400" r:id="rId73"/>
    <p:sldId id="435" r:id="rId74"/>
    <p:sldId id="436" r:id="rId75"/>
    <p:sldId id="437" r:id="rId76"/>
    <p:sldId id="403" r:id="rId77"/>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30" autoAdjust="0"/>
    <p:restoredTop sz="94660"/>
  </p:normalViewPr>
  <p:slideViewPr>
    <p:cSldViewPr snapToGrid="0">
      <p:cViewPr varScale="1">
        <p:scale>
          <a:sx n="77" d="100"/>
          <a:sy n="77" d="100"/>
        </p:scale>
        <p:origin x="474" y="12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presProps" Target="presProps.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handoutMaster" Target="handoutMasters/handoutMaster1.xml"/><Relationship Id="rId8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viewProps" Target="view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fld id="{7DBCBFD6-4551-4DBD-B9C4-EAEBBF2DAF0D}" type="datetimeFigureOut">
              <a:rPr lang="en-US" smtClean="0"/>
              <a:t>9/23/2019</a:t>
            </a:fld>
            <a:endParaRPr lang="en-US"/>
          </a:p>
        </p:txBody>
      </p:sp>
      <p:sp>
        <p:nvSpPr>
          <p:cNvPr id="4" name="Footer Placeholder 3"/>
          <p:cNvSpPr>
            <a:spLocks noGrp="1"/>
          </p:cNvSpPr>
          <p:nvPr>
            <p:ph type="ftr" sz="quarter" idx="2"/>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6433"/>
          </a:xfrm>
          <a:prstGeom prst="rect">
            <a:avLst/>
          </a:prstGeom>
        </p:spPr>
        <p:txBody>
          <a:bodyPr vert="horz" lIns="93177" tIns="46589" rIns="93177" bIns="46589" rtlCol="0" anchor="b"/>
          <a:lstStyle>
            <a:lvl1pPr algn="r">
              <a:defRPr sz="1200"/>
            </a:lvl1pPr>
          </a:lstStyle>
          <a:p>
            <a:fld id="{FAEFE8B7-8CFF-4F4D-94A6-B9BB49523A8D}" type="slidenum">
              <a:rPr lang="en-US" smtClean="0"/>
              <a:t>‹#›</a:t>
            </a:fld>
            <a:endParaRPr lang="en-US"/>
          </a:p>
        </p:txBody>
      </p:sp>
    </p:spTree>
    <p:extLst>
      <p:ext uri="{BB962C8B-B14F-4D97-AF65-F5344CB8AC3E}">
        <p14:creationId xmlns:p14="http://schemas.microsoft.com/office/powerpoint/2010/main" val="3254622597"/>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D7B8717B-3FF1-4C79-B652-E0BC406EBB88}" type="datetimeFigureOut">
              <a:rPr lang="en-US" smtClean="0"/>
              <a:t>9/23/2019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35867916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7B8717B-3FF1-4C79-B652-E0BC406EBB88}" type="datetimeFigureOut">
              <a:rPr lang="en-US" smtClean="0"/>
              <a:t>9/23/2019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22496754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7B8717B-3FF1-4C79-B652-E0BC406EBB88}" type="datetimeFigureOut">
              <a:rPr lang="en-US" smtClean="0"/>
              <a:t>9/23/2019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13136402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7B8717B-3FF1-4C79-B652-E0BC406EBB88}" type="datetimeFigureOut">
              <a:rPr lang="en-US" smtClean="0"/>
              <a:t>9/23/2019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36195402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7B8717B-3FF1-4C79-B652-E0BC406EBB88}" type="datetimeFigureOut">
              <a:rPr lang="en-US" smtClean="0"/>
              <a:t>9/23/2019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15379752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D7B8717B-3FF1-4C79-B652-E0BC406EBB88}" type="datetimeFigureOut">
              <a:rPr lang="en-US" smtClean="0"/>
              <a:t>9/23/2019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31563683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D7B8717B-3FF1-4C79-B652-E0BC406EBB88}" type="datetimeFigureOut">
              <a:rPr lang="en-US" smtClean="0"/>
              <a:t>9/23/2019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2274822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D7B8717B-3FF1-4C79-B652-E0BC406EBB88}" type="datetimeFigureOut">
              <a:rPr lang="en-US" smtClean="0"/>
              <a:t>9/23/2019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11707753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7B8717B-3FF1-4C79-B652-E0BC406EBB88}" type="datetimeFigureOut">
              <a:rPr lang="en-US" smtClean="0"/>
              <a:t>9/23/2019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34321009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7B8717B-3FF1-4C79-B652-E0BC406EBB88}" type="datetimeFigureOut">
              <a:rPr lang="en-US" smtClean="0"/>
              <a:t>9/23/2019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14816251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7B8717B-3FF1-4C79-B652-E0BC406EBB88}" type="datetimeFigureOut">
              <a:rPr lang="en-US" smtClean="0"/>
              <a:t>9/23/2019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14475335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7B8717B-3FF1-4C79-B652-E0BC406EBB88}" type="datetimeFigureOut">
              <a:rPr lang="en-US" smtClean="0"/>
              <a:t>9/23/2019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D700E80-2B1F-4CD1-B586-42FB52AE81F5}" type="slidenum">
              <a:rPr lang="en-US" smtClean="0"/>
              <a:t>‹#›</a:t>
            </a:fld>
            <a:endParaRPr lang="en-US"/>
          </a:p>
        </p:txBody>
      </p:sp>
    </p:spTree>
    <p:extLst>
      <p:ext uri="{BB962C8B-B14F-4D97-AF65-F5344CB8AC3E}">
        <p14:creationId xmlns:p14="http://schemas.microsoft.com/office/powerpoint/2010/main" val="294313321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itle 1"/>
          <p:cNvSpPr>
            <a:spLocks noGrp="1"/>
          </p:cNvSpPr>
          <p:nvPr>
            <p:ph type="title"/>
          </p:nvPr>
        </p:nvSpPr>
        <p:spPr>
          <a:xfrm>
            <a:off x="1905000" y="274638"/>
            <a:ext cx="8305800" cy="5668962"/>
          </a:xfrm>
        </p:spPr>
        <p:txBody>
          <a:bodyPr/>
          <a:lstStyle/>
          <a:p>
            <a:pPr eaLnBrk="1" hangingPunct="1"/>
            <a:r>
              <a:rPr lang="en-US" altLang="en-US" dirty="0"/>
              <a:t>Mon., Sept. 23</a:t>
            </a:r>
          </a:p>
        </p:txBody>
      </p:sp>
    </p:spTree>
    <p:extLst>
      <p:ext uri="{BB962C8B-B14F-4D97-AF65-F5344CB8AC3E}">
        <p14:creationId xmlns:p14="http://schemas.microsoft.com/office/powerpoint/2010/main" val="354265858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7838" y="365125"/>
            <a:ext cx="10735962" cy="6060389"/>
          </a:xfrm>
        </p:spPr>
        <p:txBody>
          <a:bodyPr/>
          <a:lstStyle/>
          <a:p>
            <a:r>
              <a:rPr lang="en-US" dirty="0"/>
              <a:t>stream-of-commerce</a:t>
            </a:r>
          </a:p>
        </p:txBody>
      </p:sp>
    </p:spTree>
    <p:extLst>
      <p:ext uri="{BB962C8B-B14F-4D97-AF65-F5344CB8AC3E}">
        <p14:creationId xmlns:p14="http://schemas.microsoft.com/office/powerpoint/2010/main" val="21103378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3697" y="365125"/>
            <a:ext cx="10810103" cy="6035675"/>
          </a:xfrm>
        </p:spPr>
        <p:txBody>
          <a:bodyPr/>
          <a:lstStyle/>
          <a:p>
            <a:r>
              <a:rPr lang="en-US" dirty="0"/>
              <a:t>component part examples</a:t>
            </a:r>
            <a:br>
              <a:rPr lang="en-US" dirty="0"/>
            </a:br>
            <a:r>
              <a:rPr lang="en-US" dirty="0"/>
              <a:t/>
            </a:r>
            <a:br>
              <a:rPr lang="en-US" dirty="0"/>
            </a:br>
            <a:r>
              <a:rPr lang="en-US" dirty="0"/>
              <a:t>distributor examples</a:t>
            </a:r>
          </a:p>
        </p:txBody>
      </p:sp>
    </p:spTree>
    <p:extLst>
      <p:ext uri="{BB962C8B-B14F-4D97-AF65-F5344CB8AC3E}">
        <p14:creationId xmlns:p14="http://schemas.microsoft.com/office/powerpoint/2010/main" val="40262399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a:xfrm>
            <a:off x="2952750" y="1063626"/>
            <a:ext cx="6229350" cy="4708525"/>
          </a:xfrm>
        </p:spPr>
        <p:txBody>
          <a:bodyPr/>
          <a:lstStyle/>
          <a:p>
            <a:pPr eaLnBrk="1" hangingPunct="1"/>
            <a:r>
              <a:rPr lang="en-US" altLang="en-US"/>
              <a:t>Asahi Metal Industry Co. v. Superior Court</a:t>
            </a:r>
            <a:br>
              <a:rPr lang="en-US" altLang="en-US"/>
            </a:br>
            <a:r>
              <a:rPr lang="en-US" altLang="en-US"/>
              <a:t/>
            </a:r>
            <a:br>
              <a:rPr lang="en-US" altLang="en-US"/>
            </a:br>
            <a:r>
              <a:rPr lang="en-US" altLang="en-US"/>
              <a:t>(U.S. 1987)</a:t>
            </a:r>
            <a:br>
              <a:rPr lang="en-US" altLang="en-US"/>
            </a:br>
            <a:endParaRPr lang="en-US" altLang="en-US"/>
          </a:p>
        </p:txBody>
      </p:sp>
    </p:spTree>
    <p:extLst>
      <p:ext uri="{BB962C8B-B14F-4D97-AF65-F5344CB8AC3E}">
        <p14:creationId xmlns:p14="http://schemas.microsoft.com/office/powerpoint/2010/main" val="51379293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a:xfrm>
            <a:off x="2781300" y="1063626"/>
            <a:ext cx="6400800" cy="4765675"/>
          </a:xfrm>
        </p:spPr>
        <p:txBody>
          <a:bodyPr/>
          <a:lstStyle/>
          <a:p>
            <a:pPr algn="l" eaLnBrk="1" hangingPunct="1"/>
            <a:r>
              <a:rPr lang="en-US" altLang="en-US" sz="2700"/>
              <a:t>Justice O'CONNOR announced the judgment of the Court and delivered the unanimous </a:t>
            </a:r>
            <a:br>
              <a:rPr lang="en-US" altLang="en-US" sz="2700"/>
            </a:br>
            <a:r>
              <a:rPr lang="en-US" altLang="en-US" sz="2700"/>
              <a:t> opinion of the Court with respect to Part I, the opinion of the Court with respect to Part II-B, in which THE CHIEF JUSTICE, Justice BRENNAN, Justice WHITE, Justice MARSHALL, Justice BLACKMUN, Justice POWELL, and Justice STEVENS join, and an opinion with respect to Parts II-A and III, in which THE CHIEF JUSTICE, Justice POWELL, and Justice SCALIA join.</a:t>
            </a:r>
          </a:p>
        </p:txBody>
      </p:sp>
    </p:spTree>
    <p:extLst>
      <p:ext uri="{BB962C8B-B14F-4D97-AF65-F5344CB8AC3E}">
        <p14:creationId xmlns:p14="http://schemas.microsoft.com/office/powerpoint/2010/main" val="46592191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xfrm>
            <a:off x="2057400" y="274638"/>
            <a:ext cx="8153400" cy="6202362"/>
          </a:xfrm>
        </p:spPr>
        <p:txBody>
          <a:bodyPr/>
          <a:lstStyle/>
          <a:p>
            <a:r>
              <a:rPr lang="en-US" altLang="en-US" dirty="0"/>
              <a:t>Part II-A - O’Connor, Rehnquist, Powell, Scalia </a:t>
            </a:r>
            <a:br>
              <a:rPr lang="en-US" altLang="en-US" dirty="0"/>
            </a:br>
            <a:r>
              <a:rPr lang="en-US" altLang="en-US" dirty="0"/>
              <a:t/>
            </a:r>
            <a:br>
              <a:rPr lang="en-US" altLang="en-US" dirty="0"/>
            </a:br>
            <a:r>
              <a:rPr lang="en-US" altLang="en-US" dirty="0"/>
              <a:t>Part II-B – O’Connor, Rehnquist, Brennan, White, Marshall, Blackmun, Powell, Stevens</a:t>
            </a:r>
          </a:p>
        </p:txBody>
      </p:sp>
    </p:spTree>
    <p:extLst>
      <p:ext uri="{BB962C8B-B14F-4D97-AF65-F5344CB8AC3E}">
        <p14:creationId xmlns:p14="http://schemas.microsoft.com/office/powerpoint/2010/main" val="34194878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a:xfrm>
            <a:off x="2057400" y="2971800"/>
            <a:ext cx="8229600" cy="1143000"/>
          </a:xfrm>
        </p:spPr>
        <p:txBody>
          <a:bodyPr/>
          <a:lstStyle/>
          <a:p>
            <a:r>
              <a:rPr lang="en-US" altLang="en-US"/>
              <a:t>Part II-B</a:t>
            </a:r>
          </a:p>
        </p:txBody>
      </p:sp>
    </p:spTree>
    <p:extLst>
      <p:ext uri="{BB962C8B-B14F-4D97-AF65-F5344CB8AC3E}">
        <p14:creationId xmlns:p14="http://schemas.microsoft.com/office/powerpoint/2010/main" val="421142402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a:xfrm>
            <a:off x="1828800" y="1063626"/>
            <a:ext cx="8686800" cy="4708525"/>
          </a:xfrm>
        </p:spPr>
        <p:txBody>
          <a:bodyPr>
            <a:normAutofit fontScale="90000"/>
          </a:bodyPr>
          <a:lstStyle/>
          <a:p>
            <a:pPr algn="l" eaLnBrk="1" hangingPunct="1"/>
            <a:r>
              <a:rPr lang="en-US" altLang="en-US" sz="3200"/>
              <a:t>We have previously explained that the determination of the reasonableness of the exercise of jurisdiction in each case will depend on an evaluation of several factors. A court must consider the burden on the defendant, the interests of the forum State, and the plaintiff's interest in obtaining relief. It must also weigh in its determination "the interstate judicial system's interest in obtaining the most efficient resolution of controversies; and the shared interest of the several States in furthering fundamental substantive social policies." (O'Connor II.B)</a:t>
            </a:r>
            <a:r>
              <a:rPr lang="en-US" altLang="en-US" sz="3200" b="1"/>
              <a:t/>
            </a:r>
            <a:br>
              <a:rPr lang="en-US" altLang="en-US" sz="3200" b="1"/>
            </a:br>
            <a:endParaRPr lang="en-US" altLang="en-US" sz="3200"/>
          </a:p>
        </p:txBody>
      </p:sp>
    </p:spTree>
    <p:extLst>
      <p:ext uri="{BB962C8B-B14F-4D97-AF65-F5344CB8AC3E}">
        <p14:creationId xmlns:p14="http://schemas.microsoft.com/office/powerpoint/2010/main" val="414014322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a:xfrm>
            <a:off x="1828800" y="274638"/>
            <a:ext cx="8382000" cy="6278562"/>
          </a:xfrm>
        </p:spPr>
        <p:txBody>
          <a:bodyPr/>
          <a:lstStyle/>
          <a:p>
            <a:r>
              <a:rPr lang="en-US" altLang="en-US"/>
              <a:t>Part II-A</a:t>
            </a:r>
          </a:p>
        </p:txBody>
      </p:sp>
    </p:spTree>
    <p:extLst>
      <p:ext uri="{BB962C8B-B14F-4D97-AF65-F5344CB8AC3E}">
        <p14:creationId xmlns:p14="http://schemas.microsoft.com/office/powerpoint/2010/main" val="412225466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a:xfrm>
            <a:off x="1752600" y="1063626"/>
            <a:ext cx="8763000" cy="4708525"/>
          </a:xfrm>
        </p:spPr>
        <p:txBody>
          <a:bodyPr>
            <a:normAutofit fontScale="90000"/>
          </a:bodyPr>
          <a:lstStyle/>
          <a:p>
            <a:pPr algn="l" eaLnBrk="1" hangingPunct="1"/>
            <a:r>
              <a:rPr lang="en-US" altLang="en-US" sz="3200"/>
              <a:t>Additional conduct of the defendant may indicate an intent or purpose to serve the market in the forum State, for example, designing the product for the market in the forum State, advertising in the forum State, establishing channels for providing regular advice to customers in the forum State, or marketing the product through a distributor who has agreed to serve as the sales agent in the forum State. But a defendant's awareness that the stream of commerce may or will sweep the product into the forum State does not convert the mere act of placing the product into the stream into an act purposefully directed toward the forum State. (O'Connor II.A)</a:t>
            </a:r>
          </a:p>
        </p:txBody>
      </p:sp>
    </p:spTree>
    <p:extLst>
      <p:ext uri="{BB962C8B-B14F-4D97-AF65-F5344CB8AC3E}">
        <p14:creationId xmlns:p14="http://schemas.microsoft.com/office/powerpoint/2010/main" val="331776372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a:xfrm>
            <a:off x="1828800" y="274638"/>
            <a:ext cx="8382000" cy="6202362"/>
          </a:xfrm>
        </p:spPr>
        <p:txBody>
          <a:bodyPr/>
          <a:lstStyle/>
          <a:p>
            <a:r>
              <a:rPr lang="en-US" altLang="en-US"/>
              <a:t>Brennan’s concurrence</a:t>
            </a:r>
            <a:br>
              <a:rPr lang="en-US" altLang="en-US"/>
            </a:br>
            <a:r>
              <a:rPr lang="en-US" altLang="en-US"/>
              <a:t/>
            </a:r>
            <a:br>
              <a:rPr lang="en-US" altLang="en-US"/>
            </a:br>
            <a:r>
              <a:rPr lang="en-US" altLang="en-US"/>
              <a:t>Brennan, White, Marshall, Blackmun</a:t>
            </a:r>
            <a:br>
              <a:rPr lang="en-US" altLang="en-US"/>
            </a:br>
            <a:endParaRPr lang="en-US" altLang="en-US"/>
          </a:p>
        </p:txBody>
      </p:sp>
    </p:spTree>
    <p:extLst>
      <p:ext uri="{BB962C8B-B14F-4D97-AF65-F5344CB8AC3E}">
        <p14:creationId xmlns:p14="http://schemas.microsoft.com/office/powerpoint/2010/main" val="19582947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63879" y="365125"/>
            <a:ext cx="10689921" cy="5922941"/>
          </a:xfrm>
        </p:spPr>
        <p:txBody>
          <a:bodyPr/>
          <a:lstStyle/>
          <a:p>
            <a:r>
              <a:rPr lang="en-US" dirty="0" smtClean="0"/>
              <a:t>midterm</a:t>
            </a:r>
            <a:endParaRPr lang="en-US" dirty="0"/>
          </a:p>
        </p:txBody>
      </p:sp>
    </p:spTree>
    <p:extLst>
      <p:ext uri="{BB962C8B-B14F-4D97-AF65-F5344CB8AC3E}">
        <p14:creationId xmlns:p14="http://schemas.microsoft.com/office/powerpoint/2010/main" val="385373207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a:xfrm>
            <a:off x="370703" y="284205"/>
            <a:ext cx="11294075" cy="6289589"/>
          </a:xfrm>
        </p:spPr>
        <p:txBody>
          <a:bodyPr>
            <a:normAutofit/>
          </a:bodyPr>
          <a:lstStyle/>
          <a:p>
            <a:pPr algn="l" eaLnBrk="1" hangingPunct="1"/>
            <a:r>
              <a:rPr lang="en-US" altLang="en-US" sz="3600" dirty="0"/>
              <a:t>As long as a participant in this process is aware that the final product is being marketed in the forum State, the possibility of a lawsuit there cannot come as a surprise. Nor will the litigation present a burden for which there is no corresponding benefit. A defendant who has placed goods in the stream of commerce benefits economically from the retail sale of the final product in the forum State, and indirectly benefits from the State's laws that regulate and facilitate commercial activity.</a:t>
            </a:r>
            <a:br>
              <a:rPr lang="en-US" altLang="en-US" sz="3600" dirty="0"/>
            </a:br>
            <a:r>
              <a:rPr lang="en-US" altLang="en-US" sz="3600" dirty="0"/>
              <a:t>(Brennan, concurring)</a:t>
            </a:r>
          </a:p>
        </p:txBody>
      </p:sp>
    </p:spTree>
    <p:extLst>
      <p:ext uri="{BB962C8B-B14F-4D97-AF65-F5344CB8AC3E}">
        <p14:creationId xmlns:p14="http://schemas.microsoft.com/office/powerpoint/2010/main" val="274483497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a:xfrm>
            <a:off x="2057400" y="274638"/>
            <a:ext cx="8153400" cy="6126162"/>
          </a:xfrm>
        </p:spPr>
        <p:txBody>
          <a:bodyPr/>
          <a:lstStyle/>
          <a:p>
            <a:r>
              <a:rPr lang="en-US" altLang="en-US"/>
              <a:t>Stevens’s concurrence</a:t>
            </a:r>
          </a:p>
        </p:txBody>
      </p:sp>
    </p:spTree>
    <p:extLst>
      <p:ext uri="{BB962C8B-B14F-4D97-AF65-F5344CB8AC3E}">
        <p14:creationId xmlns:p14="http://schemas.microsoft.com/office/powerpoint/2010/main" val="134892413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a:xfrm>
            <a:off x="259492" y="271850"/>
            <a:ext cx="11788346" cy="6425512"/>
          </a:xfrm>
        </p:spPr>
        <p:txBody>
          <a:bodyPr>
            <a:noAutofit/>
          </a:bodyPr>
          <a:lstStyle/>
          <a:p>
            <a:pPr algn="l" eaLnBrk="1" hangingPunct="1"/>
            <a:r>
              <a:rPr lang="en-US" altLang="en-US" sz="3200" dirty="0"/>
              <a:t>The plurality seems to assume that an unwavering line can be drawn between "mere awareness" that a component will find its way into the forum State and "purposeful </a:t>
            </a:r>
            <a:r>
              <a:rPr lang="en-US" altLang="en-US" sz="3200" dirty="0" err="1"/>
              <a:t>availment</a:t>
            </a:r>
            <a:r>
              <a:rPr lang="en-US" altLang="en-US" sz="3200" dirty="0"/>
              <a:t>" of the forum's market. Over the course of its dealings with Cheng Shin, Asahi has arguably engaged in a higher quantum of conduct than "[t]he placement of a product into the stream of commerce, without more...." Whether or not this conduct rises to the level of purposeful </a:t>
            </a:r>
            <a:r>
              <a:rPr lang="en-US" altLang="en-US" sz="3200" dirty="0" err="1"/>
              <a:t>availment</a:t>
            </a:r>
            <a:r>
              <a:rPr lang="en-US" altLang="en-US" sz="3200" dirty="0"/>
              <a:t> requires a constitutional determination that is affected by the volume, the value, and the hazardous character of the components. In most circumstances I would be inclined to conclude that a regular course of dealing that results in deliveries of over 100,000 units annually over a period of several years would constitute "purposeful </a:t>
            </a:r>
            <a:r>
              <a:rPr lang="en-US" altLang="en-US" sz="3200" dirty="0" err="1"/>
              <a:t>availment</a:t>
            </a:r>
            <a:r>
              <a:rPr lang="en-US" altLang="en-US" sz="3200" dirty="0"/>
              <a:t>" even though the item delivered to the forum State was a standard product marketed throughout the world.</a:t>
            </a:r>
            <a:br>
              <a:rPr lang="en-US" altLang="en-US" sz="3200" dirty="0"/>
            </a:br>
            <a:r>
              <a:rPr lang="en-US" altLang="en-US" sz="3200" dirty="0"/>
              <a:t>(Stevens, concurring – with White and Blackmun)</a:t>
            </a:r>
          </a:p>
        </p:txBody>
      </p:sp>
    </p:spTree>
    <p:extLst>
      <p:ext uri="{BB962C8B-B14F-4D97-AF65-F5344CB8AC3E}">
        <p14:creationId xmlns:p14="http://schemas.microsoft.com/office/powerpoint/2010/main" val="290047579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xfrm>
            <a:off x="3067050" y="1063626"/>
            <a:ext cx="6115050" cy="4765675"/>
          </a:xfrm>
        </p:spPr>
        <p:txBody>
          <a:bodyPr/>
          <a:lstStyle/>
          <a:p>
            <a:pPr eaLnBrk="1" hangingPunct="1"/>
            <a:r>
              <a:rPr lang="en-US" altLang="en-US"/>
              <a:t>J. M c INTYRE MACHINERY, LTD., v. NICASTRO</a:t>
            </a:r>
            <a:br>
              <a:rPr lang="en-US" altLang="en-US"/>
            </a:br>
            <a:r>
              <a:rPr lang="en-US" altLang="en-US"/>
              <a:t/>
            </a:r>
            <a:br>
              <a:rPr lang="en-US" altLang="en-US"/>
            </a:br>
            <a:r>
              <a:rPr lang="en-US" altLang="en-US"/>
              <a:t>(U.S., June 27, 2011)</a:t>
            </a:r>
          </a:p>
        </p:txBody>
      </p:sp>
    </p:spTree>
    <p:extLst>
      <p:ext uri="{BB962C8B-B14F-4D97-AF65-F5344CB8AC3E}">
        <p14:creationId xmlns:p14="http://schemas.microsoft.com/office/powerpoint/2010/main" val="315748115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a:xfrm>
            <a:off x="2838450" y="1063626"/>
            <a:ext cx="6343650" cy="4708525"/>
          </a:xfrm>
        </p:spPr>
        <p:txBody>
          <a:bodyPr/>
          <a:lstStyle/>
          <a:p>
            <a:pPr eaLnBrk="1" hangingPunct="1"/>
            <a:r>
              <a:rPr lang="en-US" altLang="en-US"/>
              <a:t>Kennedy’s opinion (4)</a:t>
            </a:r>
            <a:br>
              <a:rPr lang="en-US" altLang="en-US"/>
            </a:br>
            <a:r>
              <a:rPr lang="en-US" altLang="en-US"/>
              <a:t>Breyer’s concurrence (2)</a:t>
            </a:r>
            <a:br>
              <a:rPr lang="en-US" altLang="en-US"/>
            </a:br>
            <a:r>
              <a:rPr lang="en-US" altLang="en-US"/>
              <a:t>Ginsburg’s dissent (3)</a:t>
            </a:r>
          </a:p>
        </p:txBody>
      </p:sp>
    </p:spTree>
    <p:extLst>
      <p:ext uri="{BB962C8B-B14F-4D97-AF65-F5344CB8AC3E}">
        <p14:creationId xmlns:p14="http://schemas.microsoft.com/office/powerpoint/2010/main" val="44924174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a:xfrm>
            <a:off x="1981200" y="274638"/>
            <a:ext cx="8229600" cy="6126162"/>
          </a:xfrm>
        </p:spPr>
        <p:txBody>
          <a:bodyPr/>
          <a:lstStyle/>
          <a:p>
            <a:r>
              <a:rPr lang="en-US" altLang="en-US"/>
              <a:t>Kennedy’s opinion</a:t>
            </a:r>
          </a:p>
        </p:txBody>
      </p:sp>
    </p:spTree>
    <p:extLst>
      <p:ext uri="{BB962C8B-B14F-4D97-AF65-F5344CB8AC3E}">
        <p14:creationId xmlns:p14="http://schemas.microsoft.com/office/powerpoint/2010/main" val="417128448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a:xfrm>
            <a:off x="444843" y="284205"/>
            <a:ext cx="11454714" cy="6314303"/>
          </a:xfrm>
        </p:spPr>
        <p:txBody>
          <a:bodyPr>
            <a:normAutofit/>
          </a:bodyPr>
          <a:lstStyle/>
          <a:p>
            <a:pPr algn="l" eaLnBrk="1" hangingPunct="1"/>
            <a:r>
              <a:rPr lang="en-US" altLang="en-US" sz="3200" dirty="0"/>
              <a:t>Kennedy:</a:t>
            </a:r>
            <a:br>
              <a:rPr lang="en-US" altLang="en-US" sz="3200" dirty="0"/>
            </a:br>
            <a:r>
              <a:rPr lang="en-US" altLang="en-US" sz="3200" dirty="0"/>
              <a:t>“The principal inquiry in cases of this sort is whether the defendant’s activities manifest an intention to submit to the power of a sovereign….Sometimes a defendant does so by sending its goods rather than its agents. The defendant’s transmission of goods permits the exercise of jurisdiction only where the defendant can be said to have targeted the forum; as a general rule, it is not enough that the defendant might have predicted that its goods will reach the forum State.”</a:t>
            </a:r>
            <a:br>
              <a:rPr lang="en-US" altLang="en-US" sz="3200" dirty="0"/>
            </a:br>
            <a:endParaRPr lang="en-US" altLang="en-US" sz="3200" dirty="0"/>
          </a:p>
        </p:txBody>
      </p:sp>
    </p:spTree>
    <p:extLst>
      <p:ext uri="{BB962C8B-B14F-4D97-AF65-F5344CB8AC3E}">
        <p14:creationId xmlns:p14="http://schemas.microsoft.com/office/powerpoint/2010/main" val="308412817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a:xfrm>
            <a:off x="1828800" y="1063626"/>
            <a:ext cx="8458200" cy="4651375"/>
          </a:xfrm>
        </p:spPr>
        <p:txBody>
          <a:bodyPr/>
          <a:lstStyle/>
          <a:p>
            <a:pPr eaLnBrk="1" hangingPunct="1"/>
            <a:r>
              <a:rPr lang="en-US" altLang="en-US"/>
              <a:t>“These facts may reveal an intent to serve the U. S. market, but they do not show that J. McIntyre purposefully availed itself of the New Jersey market.”</a:t>
            </a:r>
          </a:p>
        </p:txBody>
      </p:sp>
    </p:spTree>
    <p:extLst>
      <p:ext uri="{BB962C8B-B14F-4D97-AF65-F5344CB8AC3E}">
        <p14:creationId xmlns:p14="http://schemas.microsoft.com/office/powerpoint/2010/main" val="384906809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a:xfrm>
            <a:off x="1905000" y="274638"/>
            <a:ext cx="8305800" cy="6278562"/>
          </a:xfrm>
        </p:spPr>
        <p:txBody>
          <a:bodyPr/>
          <a:lstStyle/>
          <a:p>
            <a:r>
              <a:rPr lang="en-US" altLang="en-US"/>
              <a:t>Breyer’s concurrence</a:t>
            </a:r>
          </a:p>
        </p:txBody>
      </p:sp>
    </p:spTree>
    <p:extLst>
      <p:ext uri="{BB962C8B-B14F-4D97-AF65-F5344CB8AC3E}">
        <p14:creationId xmlns:p14="http://schemas.microsoft.com/office/powerpoint/2010/main" val="335114107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a:xfrm>
            <a:off x="1752600" y="1063626"/>
            <a:ext cx="8686800" cy="4651375"/>
          </a:xfrm>
        </p:spPr>
        <p:txBody>
          <a:bodyPr>
            <a:normAutofit fontScale="90000"/>
          </a:bodyPr>
          <a:lstStyle/>
          <a:p>
            <a:pPr algn="l" eaLnBrk="1" hangingPunct="1"/>
            <a:r>
              <a:rPr lang="en-US" altLang="en-US" sz="3600"/>
              <a:t>Here, the relevant facts found by the New Jersey Supreme Court show no “regular … flow” or “regular course” of sales in New Jersey; and there is no “something more,” such as special state-related design, advertising, advice, marketing, or anything else. Mr. Nicastro, who here bears the burden of proving jurisdiction, has shown no specific effort by the British Manufacturer to sell in New Jersey. </a:t>
            </a:r>
            <a:br>
              <a:rPr lang="en-US" altLang="en-US" sz="3600"/>
            </a:br>
            <a:r>
              <a:rPr lang="en-US" altLang="en-US" sz="3600"/>
              <a:t>(Breyer, concurring)</a:t>
            </a:r>
            <a:r>
              <a:rPr lang="en-US" altLang="en-US" sz="3600" b="1"/>
              <a:t/>
            </a:r>
            <a:br>
              <a:rPr lang="en-US" altLang="en-US" sz="3600" b="1"/>
            </a:br>
            <a:endParaRPr lang="en-US" altLang="en-US" sz="3600"/>
          </a:p>
        </p:txBody>
      </p:sp>
    </p:spTree>
    <p:extLst>
      <p:ext uri="{BB962C8B-B14F-4D97-AF65-F5344CB8AC3E}">
        <p14:creationId xmlns:p14="http://schemas.microsoft.com/office/powerpoint/2010/main" val="3793823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8619" y="365125"/>
            <a:ext cx="10815181" cy="6160935"/>
          </a:xfrm>
        </p:spPr>
        <p:txBody>
          <a:bodyPr/>
          <a:lstStyle/>
          <a:p>
            <a:r>
              <a:rPr lang="en-US" dirty="0"/>
              <a:t>g</a:t>
            </a:r>
            <a:r>
              <a:rPr lang="en-US" dirty="0" smtClean="0"/>
              <a:t>eneral PJ over partnerships</a:t>
            </a:r>
            <a:br>
              <a:rPr lang="en-US" dirty="0" smtClean="0"/>
            </a:br>
            <a:r>
              <a:rPr lang="en-US" dirty="0"/>
              <a:t/>
            </a:r>
            <a:br>
              <a:rPr lang="en-US" dirty="0"/>
            </a:br>
            <a:r>
              <a:rPr lang="en-US" dirty="0" smtClean="0"/>
              <a:t>NY law firm</a:t>
            </a:r>
            <a:br>
              <a:rPr lang="en-US" dirty="0" smtClean="0"/>
            </a:br>
            <a:r>
              <a:rPr lang="en-US" dirty="0" smtClean="0"/>
              <a:t>all partners live in CT or NJ</a:t>
            </a:r>
            <a:endParaRPr lang="en-US" dirty="0"/>
          </a:p>
        </p:txBody>
      </p:sp>
    </p:spTree>
    <p:extLst>
      <p:ext uri="{BB962C8B-B14F-4D97-AF65-F5344CB8AC3E}">
        <p14:creationId xmlns:p14="http://schemas.microsoft.com/office/powerpoint/2010/main" val="100314372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a:xfrm>
            <a:off x="1981200" y="274638"/>
            <a:ext cx="8229600" cy="6278562"/>
          </a:xfrm>
        </p:spPr>
        <p:txBody>
          <a:bodyPr/>
          <a:lstStyle/>
          <a:p>
            <a:r>
              <a:rPr lang="en-US" altLang="en-US"/>
              <a:t>Ginsburg’s dissent</a:t>
            </a:r>
          </a:p>
        </p:txBody>
      </p:sp>
    </p:spTree>
    <p:extLst>
      <p:ext uri="{BB962C8B-B14F-4D97-AF65-F5344CB8AC3E}">
        <p14:creationId xmlns:p14="http://schemas.microsoft.com/office/powerpoint/2010/main" val="413030910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a:xfrm>
            <a:off x="1752600" y="1063626"/>
            <a:ext cx="8534400" cy="4708525"/>
          </a:xfrm>
        </p:spPr>
        <p:txBody>
          <a:bodyPr>
            <a:normAutofit fontScale="90000"/>
          </a:bodyPr>
          <a:lstStyle/>
          <a:p>
            <a:pPr marL="257175" indent="-257175"/>
            <a:r>
              <a:rPr lang="en-US" altLang="en-US"/>
              <a:t>Ginsburg: </a:t>
            </a:r>
            <a:br>
              <a:rPr lang="en-US" altLang="en-US"/>
            </a:br>
            <a:r>
              <a:rPr lang="en-US" altLang="en-US"/>
              <a:t>“In sum, McIntyre UK, by engaging McIntyre America to promote and sell its machines in the United States, “purposefully availed itself ” of the United States market nationwide, not a market in a single State or a discrete collection of States.”</a:t>
            </a:r>
            <a:br>
              <a:rPr lang="en-US" altLang="en-US"/>
            </a:br>
            <a:endParaRPr lang="en-US" altLang="en-US"/>
          </a:p>
        </p:txBody>
      </p:sp>
    </p:spTree>
    <p:extLst>
      <p:ext uri="{BB962C8B-B14F-4D97-AF65-F5344CB8AC3E}">
        <p14:creationId xmlns:p14="http://schemas.microsoft.com/office/powerpoint/2010/main" val="402428366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a:xfrm>
            <a:off x="1752600" y="1131888"/>
            <a:ext cx="8839200" cy="4481512"/>
          </a:xfrm>
        </p:spPr>
        <p:txBody>
          <a:bodyPr>
            <a:normAutofit fontScale="90000"/>
          </a:bodyPr>
          <a:lstStyle/>
          <a:p>
            <a:pPr eaLnBrk="1" hangingPunct="1"/>
            <a:r>
              <a:rPr lang="en-US" altLang="en-US" sz="4000"/>
              <a:t>“[N]o issue of the fair and reasonable allocation of adjudicatory authority among States of the United States is present in this case. New Jersey’s exercise of personal jurisdiction over a foreign manufacturer whose dangerous product caused a workplace injury in New Jersey does not tread on the domain, or diminish the sovereignty, of any sister State.” </a:t>
            </a:r>
          </a:p>
        </p:txBody>
      </p:sp>
    </p:spTree>
    <p:extLst>
      <p:ext uri="{BB962C8B-B14F-4D97-AF65-F5344CB8AC3E}">
        <p14:creationId xmlns:p14="http://schemas.microsoft.com/office/powerpoint/2010/main" val="256257450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04335" y="365125"/>
            <a:ext cx="10649465" cy="6085102"/>
          </a:xfrm>
        </p:spPr>
        <p:txBody>
          <a:bodyPr/>
          <a:lstStyle/>
          <a:p>
            <a:r>
              <a:rPr lang="en-US" dirty="0"/>
              <a:t>what does it mean for a cause of action to arise out of or be related to contact with the forum state?</a:t>
            </a:r>
          </a:p>
        </p:txBody>
      </p:sp>
    </p:spTree>
    <p:extLst>
      <p:ext uri="{BB962C8B-B14F-4D97-AF65-F5344CB8AC3E}">
        <p14:creationId xmlns:p14="http://schemas.microsoft.com/office/powerpoint/2010/main" val="83530650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67265" y="365125"/>
            <a:ext cx="11380573" cy="5899751"/>
          </a:xfrm>
        </p:spPr>
        <p:txBody>
          <a:bodyPr/>
          <a:lstStyle/>
          <a:p>
            <a:r>
              <a:rPr lang="en-US" dirty="0"/>
              <a:t>evidence test</a:t>
            </a:r>
            <a:br>
              <a:rPr lang="en-US" dirty="0"/>
            </a:br>
            <a:r>
              <a:rPr lang="en-US" dirty="0"/>
              <a:t>but-for test</a:t>
            </a:r>
          </a:p>
        </p:txBody>
      </p:sp>
    </p:spTree>
    <p:extLst>
      <p:ext uri="{BB962C8B-B14F-4D97-AF65-F5344CB8AC3E}">
        <p14:creationId xmlns:p14="http://schemas.microsoft.com/office/powerpoint/2010/main" val="186031390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4205" y="365125"/>
            <a:ext cx="11069595" cy="6023318"/>
          </a:xfrm>
        </p:spPr>
        <p:txBody>
          <a:bodyPr>
            <a:noAutofit/>
          </a:bodyPr>
          <a:lstStyle/>
          <a:p>
            <a:r>
              <a:rPr lang="en-US" sz="3600" dirty="0"/>
              <a:t>Hotel (UK) offer to Mass. Co. for discounted rates on UK hotel</a:t>
            </a:r>
            <a:br>
              <a:rPr lang="en-US" sz="3600" dirty="0"/>
            </a:br>
            <a:r>
              <a:rPr lang="en-US" sz="3600" dirty="0"/>
              <a:t/>
            </a:r>
            <a:br>
              <a:rPr lang="en-US" sz="3600" dirty="0"/>
            </a:br>
            <a:r>
              <a:rPr lang="en-US" sz="3600" dirty="0"/>
              <a:t>Mass. Co. makes reservations for employees to stay at Hotel for a business trip</a:t>
            </a:r>
            <a:br>
              <a:rPr lang="en-US" sz="3600" dirty="0"/>
            </a:br>
            <a:r>
              <a:rPr lang="en-US" sz="3600" dirty="0"/>
              <a:t/>
            </a:r>
            <a:br>
              <a:rPr lang="en-US" sz="3600" dirty="0"/>
            </a:br>
            <a:r>
              <a:rPr lang="en-US" sz="3600" dirty="0"/>
              <a:t>while staying at Hotel, Employee drowns in Hotel pool. </a:t>
            </a:r>
            <a:br>
              <a:rPr lang="en-US" sz="3600" dirty="0"/>
            </a:br>
            <a:r>
              <a:rPr lang="en-US" sz="3600" dirty="0"/>
              <a:t/>
            </a:r>
            <a:br>
              <a:rPr lang="en-US" sz="3600" dirty="0"/>
            </a:br>
            <a:r>
              <a:rPr lang="en-US" sz="3600" dirty="0"/>
              <a:t>PJ over Hotel in Massachusetts?</a:t>
            </a:r>
          </a:p>
        </p:txBody>
      </p:sp>
    </p:spTree>
    <p:extLst>
      <p:ext uri="{BB962C8B-B14F-4D97-AF65-F5344CB8AC3E}">
        <p14:creationId xmlns:p14="http://schemas.microsoft.com/office/powerpoint/2010/main" val="266886931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668BC0-A0E9-DB40-88B9-3E92D55111A1}"/>
              </a:ext>
            </a:extLst>
          </p:cNvPr>
          <p:cNvSpPr>
            <a:spLocks noGrp="1"/>
          </p:cNvSpPr>
          <p:nvPr>
            <p:ph type="title"/>
          </p:nvPr>
        </p:nvSpPr>
        <p:spPr>
          <a:xfrm>
            <a:off x="462844" y="365125"/>
            <a:ext cx="10890956" cy="6125986"/>
          </a:xfrm>
        </p:spPr>
        <p:txBody>
          <a:bodyPr/>
          <a:lstStyle/>
          <a:p>
            <a:r>
              <a:rPr lang="en-US" dirty="0"/>
              <a:t>what cause of action against the hotel would have specific PJ under the evidence test on the basis of the offer? </a:t>
            </a:r>
          </a:p>
        </p:txBody>
      </p:sp>
    </p:spTree>
    <p:extLst>
      <p:ext uri="{BB962C8B-B14F-4D97-AF65-F5344CB8AC3E}">
        <p14:creationId xmlns:p14="http://schemas.microsoft.com/office/powerpoint/2010/main" val="423660621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93124" y="365125"/>
            <a:ext cx="10760676" cy="6085102"/>
          </a:xfrm>
        </p:spPr>
        <p:txBody>
          <a:bodyPr>
            <a:normAutofit/>
          </a:bodyPr>
          <a:lstStyle/>
          <a:p>
            <a:r>
              <a:rPr lang="en-US" dirty="0"/>
              <a:t>Driver, a citizen of New York, is on his way to his summer home in Massachusetts</a:t>
            </a:r>
            <a:br>
              <a:rPr lang="en-US" dirty="0"/>
            </a:br>
            <a:r>
              <a:rPr lang="en-US" dirty="0"/>
              <a:t/>
            </a:r>
            <a:br>
              <a:rPr lang="en-US" dirty="0"/>
            </a:br>
            <a:r>
              <a:rPr lang="en-US" dirty="0"/>
              <a:t>after driving through Connecticut, he hits Pedestrian, a citizen of Connecticut in Massachusetts</a:t>
            </a:r>
            <a:br>
              <a:rPr lang="en-US" dirty="0"/>
            </a:br>
            <a:r>
              <a:rPr lang="en-US" dirty="0"/>
              <a:t/>
            </a:r>
            <a:br>
              <a:rPr lang="en-US" dirty="0"/>
            </a:br>
            <a:r>
              <a:rPr lang="en-US" dirty="0"/>
              <a:t>is Driver subject to specific personal jurisdiction in </a:t>
            </a:r>
            <a:r>
              <a:rPr lang="en-US" i="1" dirty="0"/>
              <a:t>Connecticut</a:t>
            </a:r>
            <a:r>
              <a:rPr lang="en-US" dirty="0"/>
              <a:t>?</a:t>
            </a:r>
          </a:p>
        </p:txBody>
      </p:sp>
    </p:spTree>
    <p:extLst>
      <p:ext uri="{BB962C8B-B14F-4D97-AF65-F5344CB8AC3E}">
        <p14:creationId xmlns:p14="http://schemas.microsoft.com/office/powerpoint/2010/main" val="2279021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18984" y="365125"/>
            <a:ext cx="11565924" cy="6134529"/>
          </a:xfrm>
        </p:spPr>
        <p:txBody>
          <a:bodyPr>
            <a:normAutofit fontScale="90000"/>
          </a:bodyPr>
          <a:lstStyle/>
          <a:p>
            <a:r>
              <a:rPr lang="en-US" dirty="0"/>
              <a:t>NY Co. distributes its widgets in every state in the country, </a:t>
            </a:r>
            <a:r>
              <a:rPr lang="en-US"/>
              <a:t>including Ohio</a:t>
            </a:r>
            <a:r>
              <a:rPr lang="en-US" dirty="0"/>
              <a:t/>
            </a:r>
            <a:br>
              <a:rPr lang="en-US" dirty="0"/>
            </a:br>
            <a:r>
              <a:rPr lang="en-US" dirty="0"/>
              <a:t/>
            </a:r>
            <a:br>
              <a:rPr lang="en-US" dirty="0"/>
            </a:br>
            <a:r>
              <a:rPr lang="en-US" dirty="0"/>
              <a:t>it sends a defective product into Pennsylvania where Consumer, a citizen of Ohio, purchases it</a:t>
            </a:r>
            <a:br>
              <a:rPr lang="en-US" dirty="0"/>
            </a:br>
            <a:r>
              <a:rPr lang="en-US" dirty="0"/>
              <a:t/>
            </a:r>
            <a:br>
              <a:rPr lang="en-US" dirty="0"/>
            </a:br>
            <a:r>
              <a:rPr lang="en-US" dirty="0"/>
              <a:t>Consumer takes the product to his home in Ohio where he suffers serious injuries caused by the defect</a:t>
            </a:r>
            <a:br>
              <a:rPr lang="en-US" dirty="0"/>
            </a:br>
            <a:r>
              <a:rPr lang="en-US" dirty="0"/>
              <a:t/>
            </a:r>
            <a:br>
              <a:rPr lang="en-US" dirty="0"/>
            </a:br>
            <a:r>
              <a:rPr lang="en-US" dirty="0"/>
              <a:t>PJ over NY Co. in Ohio?</a:t>
            </a:r>
          </a:p>
        </p:txBody>
      </p:sp>
    </p:spTree>
    <p:extLst>
      <p:ext uri="{BB962C8B-B14F-4D97-AF65-F5344CB8AC3E}">
        <p14:creationId xmlns:p14="http://schemas.microsoft.com/office/powerpoint/2010/main" val="49093491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6627" y="365125"/>
            <a:ext cx="10847173" cy="5998605"/>
          </a:xfrm>
        </p:spPr>
        <p:txBody>
          <a:bodyPr/>
          <a:lstStyle/>
          <a:p>
            <a:r>
              <a:rPr lang="en-US" dirty="0"/>
              <a:t>same as above except Consumer as co-plaintiff with P, an Ohioan who bought his widget in Ohio</a:t>
            </a:r>
          </a:p>
        </p:txBody>
      </p:sp>
    </p:spTree>
    <p:extLst>
      <p:ext uri="{BB962C8B-B14F-4D97-AF65-F5344CB8AC3E}">
        <p14:creationId xmlns:p14="http://schemas.microsoft.com/office/powerpoint/2010/main" val="20664465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63671" y="365125"/>
            <a:ext cx="10790129" cy="6085779"/>
          </a:xfrm>
        </p:spPr>
        <p:txBody>
          <a:bodyPr>
            <a:normAutofit fontScale="90000"/>
          </a:bodyPr>
          <a:lstStyle/>
          <a:p>
            <a:r>
              <a:rPr lang="en-US" dirty="0"/>
              <a:t>A court must consider the burden on the defendant, the interests of the forum State, and the plaintiff's interest in obtaining relief. It must also weigh in its </a:t>
            </a:r>
            <a:r>
              <a:rPr lang="en-US" dirty="0" smtClean="0"/>
              <a:t>determination "the </a:t>
            </a:r>
            <a:r>
              <a:rPr lang="en-US" dirty="0"/>
              <a:t>interstate judicial system's interest in obtaining the most efficient resolution of controversies; and the shared interest of the several States in furthering fundamental substantive social policies."</a:t>
            </a:r>
            <a:br>
              <a:rPr lang="en-US" dirty="0"/>
            </a:br>
            <a:r>
              <a:rPr lang="en-US" i="1"/>
              <a:t>World-Wide </a:t>
            </a:r>
            <a:r>
              <a:rPr lang="en-US" i="1" smtClean="0"/>
              <a:t>Volkswagen</a:t>
            </a:r>
            <a:r>
              <a:rPr lang="en-US" dirty="0"/>
              <a:t/>
            </a:r>
            <a:br>
              <a:rPr lang="en-US" dirty="0"/>
            </a:br>
            <a:endParaRPr lang="en-US" dirty="0"/>
          </a:p>
        </p:txBody>
      </p:sp>
    </p:spTree>
    <p:extLst>
      <p:ext uri="{BB962C8B-B14F-4D97-AF65-F5344CB8AC3E}">
        <p14:creationId xmlns:p14="http://schemas.microsoft.com/office/powerpoint/2010/main" val="330160468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67265" y="365125"/>
            <a:ext cx="10686535" cy="5949178"/>
          </a:xfrm>
        </p:spPr>
        <p:txBody>
          <a:bodyPr/>
          <a:lstStyle/>
          <a:p>
            <a:r>
              <a:rPr lang="en-US" dirty="0"/>
              <a:t>Bristol-Myers Squibb Company v. Superior Court (US, June 19, 2017)</a:t>
            </a:r>
          </a:p>
        </p:txBody>
      </p:sp>
    </p:spTree>
    <p:extLst>
      <p:ext uri="{BB962C8B-B14F-4D97-AF65-F5344CB8AC3E}">
        <p14:creationId xmlns:p14="http://schemas.microsoft.com/office/powerpoint/2010/main" val="358396964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2551" y="365125"/>
            <a:ext cx="10711249" cy="6097459"/>
          </a:xfrm>
        </p:spPr>
        <p:txBody>
          <a:bodyPr>
            <a:normAutofit fontScale="90000"/>
          </a:bodyPr>
          <a:lstStyle/>
          <a:p>
            <a:r>
              <a:rPr lang="en-US" dirty="0"/>
              <a:t>- Drug (Plavix) created and marketed by BMS in NY and NJ</a:t>
            </a:r>
            <a:br>
              <a:rPr lang="en-US" dirty="0"/>
            </a:br>
            <a:r>
              <a:rPr lang="en-US" dirty="0"/>
              <a:t>- BMS is a Del corp., headquartered in NY, with most substantial operations in NJ</a:t>
            </a:r>
            <a:br>
              <a:rPr lang="en-US" dirty="0"/>
            </a:br>
            <a:r>
              <a:rPr lang="en-US" dirty="0"/>
              <a:t>- 1.1% of sales in Cal.</a:t>
            </a:r>
            <a:br>
              <a:rPr lang="en-US" dirty="0"/>
            </a:br>
            <a:r>
              <a:rPr lang="en-US" dirty="0"/>
              <a:t>- Cal. </a:t>
            </a:r>
            <a:r>
              <a:rPr lang="en-US" dirty="0" err="1"/>
              <a:t>SCt</a:t>
            </a:r>
            <a:r>
              <a:rPr lang="en-US" dirty="0"/>
              <a:t> held 4-3 that the non-California plaintiffs have specific PJ for their causes of action with the Cal. plaintiffs in Cal.</a:t>
            </a:r>
            <a:br>
              <a:rPr lang="en-US" dirty="0"/>
            </a:br>
            <a:r>
              <a:rPr lang="en-US" dirty="0"/>
              <a:t>- non-Cal. claims arose out of a “single, coordinated, nationwide course of conduct” that was directed to Cal. (as well as other states)</a:t>
            </a:r>
          </a:p>
        </p:txBody>
      </p:sp>
    </p:spTree>
    <p:extLst>
      <p:ext uri="{BB962C8B-B14F-4D97-AF65-F5344CB8AC3E}">
        <p14:creationId xmlns:p14="http://schemas.microsoft.com/office/powerpoint/2010/main" val="288670595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7838" y="365125"/>
            <a:ext cx="10735962" cy="6085102"/>
          </a:xfrm>
        </p:spPr>
        <p:txBody>
          <a:bodyPr/>
          <a:lstStyle/>
          <a:p>
            <a:r>
              <a:rPr lang="en-US" dirty="0" err="1"/>
              <a:t>SCt</a:t>
            </a:r>
            <a:r>
              <a:rPr lang="en-US" dirty="0"/>
              <a:t> reversed (Alito, with 7 others)</a:t>
            </a:r>
          </a:p>
        </p:txBody>
      </p:sp>
    </p:spTree>
    <p:extLst>
      <p:ext uri="{BB962C8B-B14F-4D97-AF65-F5344CB8AC3E}">
        <p14:creationId xmlns:p14="http://schemas.microsoft.com/office/powerpoint/2010/main" val="190004773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4270" y="365125"/>
            <a:ext cx="10859530" cy="5961534"/>
          </a:xfrm>
        </p:spPr>
        <p:txBody>
          <a:bodyPr>
            <a:normAutofit fontScale="90000"/>
          </a:bodyPr>
          <a:lstStyle/>
          <a:p>
            <a:r>
              <a:rPr lang="en-US" dirty="0"/>
              <a:t>For this reason, the California Supreme Court's “sliding scale approach” is difficult to square with our precedents. Under the California approach, the strength of the requisite connection between the forum and the specific claims at issue is relaxed if the defendant has extensive forum contacts that are unrelated to those claims. Our cases provide no support for this approach, which resembles a loose and spurious form of general jurisdiction. </a:t>
            </a:r>
          </a:p>
        </p:txBody>
      </p:sp>
    </p:spTree>
    <p:extLst>
      <p:ext uri="{BB962C8B-B14F-4D97-AF65-F5344CB8AC3E}">
        <p14:creationId xmlns:p14="http://schemas.microsoft.com/office/powerpoint/2010/main" val="3405986227"/>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2486" y="365125"/>
            <a:ext cx="10921314" cy="6159243"/>
          </a:xfrm>
        </p:spPr>
        <p:txBody>
          <a:bodyPr/>
          <a:lstStyle/>
          <a:p>
            <a:r>
              <a:rPr lang="en-US" dirty="0"/>
              <a:t>Sotomayor, dissenting</a:t>
            </a:r>
            <a:br>
              <a:rPr lang="en-US" dirty="0"/>
            </a:br>
            <a:r>
              <a:rPr lang="en-US" dirty="0"/>
              <a:t/>
            </a:r>
            <a:br>
              <a:rPr lang="en-US" dirty="0"/>
            </a:br>
            <a:r>
              <a:rPr lang="en-US" dirty="0"/>
              <a:t>I fear the consequences of the Court's decision today will be substantial. The majority's rule will make it difficult to aggregate the claims of plaintiffs across the country whose claims may be worth little alone. It will make it impossible to bring a nationwide mass action in state court against defendants who are “at home” in different States. </a:t>
            </a:r>
          </a:p>
        </p:txBody>
      </p:sp>
    </p:spTree>
    <p:extLst>
      <p:ext uri="{BB962C8B-B14F-4D97-AF65-F5344CB8AC3E}">
        <p14:creationId xmlns:p14="http://schemas.microsoft.com/office/powerpoint/2010/main" val="81321244"/>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67265" y="365125"/>
            <a:ext cx="10686535" cy="5973891"/>
          </a:xfrm>
        </p:spPr>
        <p:txBody>
          <a:bodyPr/>
          <a:lstStyle/>
          <a:p>
            <a:r>
              <a:rPr lang="en-US" dirty="0"/>
              <a:t>the internet</a:t>
            </a:r>
          </a:p>
        </p:txBody>
      </p:sp>
    </p:spTree>
    <p:extLst>
      <p:ext uri="{BB962C8B-B14F-4D97-AF65-F5344CB8AC3E}">
        <p14:creationId xmlns:p14="http://schemas.microsoft.com/office/powerpoint/2010/main" val="3687677584"/>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3762" y="365125"/>
            <a:ext cx="10600038" cy="6146886"/>
          </a:xfrm>
        </p:spPr>
        <p:txBody>
          <a:bodyPr/>
          <a:lstStyle/>
          <a:p>
            <a:r>
              <a:rPr lang="en-US" dirty="0"/>
              <a:t>Zippo Manufacturing Co. v. Zippo Dot Com, Inc. (W.D. Pa. 1997)</a:t>
            </a:r>
          </a:p>
        </p:txBody>
      </p:sp>
    </p:spTree>
    <p:extLst>
      <p:ext uri="{BB962C8B-B14F-4D97-AF65-F5344CB8AC3E}">
        <p14:creationId xmlns:p14="http://schemas.microsoft.com/office/powerpoint/2010/main" val="678728846"/>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31596" y="365125"/>
            <a:ext cx="10722204" cy="5931980"/>
          </a:xfrm>
        </p:spPr>
        <p:txBody>
          <a:bodyPr/>
          <a:lstStyle/>
          <a:p>
            <a:r>
              <a:rPr lang="en-US" dirty="0"/>
              <a:t>active</a:t>
            </a:r>
            <a:br>
              <a:rPr lang="en-US" dirty="0"/>
            </a:br>
            <a:r>
              <a:rPr lang="en-US" dirty="0"/>
              <a:t>interactive</a:t>
            </a:r>
            <a:r>
              <a:rPr lang="en-US"/>
              <a:t/>
            </a:r>
            <a:br>
              <a:rPr lang="en-US"/>
            </a:br>
            <a:r>
              <a:rPr lang="en-US"/>
              <a:t>passive</a:t>
            </a:r>
            <a:endParaRPr lang="en-US" dirty="0"/>
          </a:p>
        </p:txBody>
      </p:sp>
    </p:spTree>
    <p:extLst>
      <p:ext uri="{BB962C8B-B14F-4D97-AF65-F5344CB8AC3E}">
        <p14:creationId xmlns:p14="http://schemas.microsoft.com/office/powerpoint/2010/main" val="3953242499"/>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57922" y="365125"/>
            <a:ext cx="10695878" cy="5634231"/>
          </a:xfrm>
        </p:spPr>
        <p:txBody>
          <a:bodyPr/>
          <a:lstStyle/>
          <a:p>
            <a:r>
              <a:rPr lang="en-US" dirty="0"/>
              <a:t>Jackson v. California Newspaper Partnership (N.D. Ill</a:t>
            </a:r>
            <a:r>
              <a:rPr lang="en-US"/>
              <a:t>. 2005)</a:t>
            </a:r>
          </a:p>
        </p:txBody>
      </p:sp>
    </p:spTree>
    <p:extLst>
      <p:ext uri="{BB962C8B-B14F-4D97-AF65-F5344CB8AC3E}">
        <p14:creationId xmlns:p14="http://schemas.microsoft.com/office/powerpoint/2010/main" val="61643272"/>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Title 1"/>
          <p:cNvSpPr>
            <a:spLocks noGrp="1"/>
          </p:cNvSpPr>
          <p:nvPr>
            <p:ph type="title"/>
          </p:nvPr>
        </p:nvSpPr>
        <p:spPr>
          <a:xfrm>
            <a:off x="1828800" y="274638"/>
            <a:ext cx="8382000" cy="6049962"/>
          </a:xfrm>
        </p:spPr>
        <p:txBody>
          <a:bodyPr/>
          <a:lstStyle/>
          <a:p>
            <a:pPr algn="ctr" eaLnBrk="1" hangingPunct="1"/>
            <a:r>
              <a:rPr lang="en-US" altLang="en-US" dirty="0"/>
              <a:t>general in </a:t>
            </a:r>
            <a:r>
              <a:rPr lang="en-US" altLang="en-US" dirty="0" err="1"/>
              <a:t>personam</a:t>
            </a:r>
            <a:r>
              <a:rPr lang="en-US" altLang="en-US" dirty="0"/>
              <a:t> personal jurisdiction</a:t>
            </a:r>
            <a:br>
              <a:rPr lang="en-US" altLang="en-US" dirty="0"/>
            </a:br>
            <a:r>
              <a:rPr lang="en-US" altLang="en-US" dirty="0"/>
              <a:t>over corporations</a:t>
            </a:r>
          </a:p>
        </p:txBody>
      </p:sp>
    </p:spTree>
    <p:extLst>
      <p:ext uri="{BB962C8B-B14F-4D97-AF65-F5344CB8AC3E}">
        <p14:creationId xmlns:p14="http://schemas.microsoft.com/office/powerpoint/2010/main" val="25047299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65608" y="365125"/>
            <a:ext cx="10788192" cy="5847139"/>
          </a:xfrm>
        </p:spPr>
        <p:txBody>
          <a:bodyPr/>
          <a:lstStyle/>
          <a:p>
            <a:r>
              <a:rPr lang="en-US" dirty="0"/>
              <a:t>specific in </a:t>
            </a:r>
            <a:r>
              <a:rPr lang="en-US" dirty="0" err="1"/>
              <a:t>personam</a:t>
            </a:r>
            <a:r>
              <a:rPr lang="en-US" dirty="0"/>
              <a:t> jurisdiction</a:t>
            </a:r>
          </a:p>
        </p:txBody>
      </p:sp>
    </p:spTree>
    <p:extLst>
      <p:ext uri="{BB962C8B-B14F-4D97-AF65-F5344CB8AC3E}">
        <p14:creationId xmlns:p14="http://schemas.microsoft.com/office/powerpoint/2010/main" val="373206436"/>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le 1"/>
          <p:cNvSpPr>
            <a:spLocks noGrp="1"/>
          </p:cNvSpPr>
          <p:nvPr>
            <p:ph type="title"/>
          </p:nvPr>
        </p:nvSpPr>
        <p:spPr>
          <a:xfrm>
            <a:off x="1828800" y="1063626"/>
            <a:ext cx="8534400" cy="4651375"/>
          </a:xfrm>
        </p:spPr>
        <p:txBody>
          <a:bodyPr>
            <a:normAutofit fontScale="90000"/>
          </a:bodyPr>
          <a:lstStyle/>
          <a:p>
            <a:pPr algn="l"/>
            <a:r>
              <a:rPr lang="en-US" altLang="en-US" sz="3600" dirty="0"/>
              <a:t>Int’l Shoe</a:t>
            </a:r>
            <a:br>
              <a:rPr lang="en-US" altLang="en-US" sz="3600" dirty="0"/>
            </a:br>
            <a:r>
              <a:rPr lang="en-US" altLang="en-US" sz="3600" dirty="0"/>
              <a:t/>
            </a:r>
            <a:br>
              <a:rPr lang="en-US" altLang="en-US" sz="3600" dirty="0"/>
            </a:br>
            <a:r>
              <a:rPr lang="en-US" altLang="en-US" sz="3600" dirty="0"/>
              <a:t>While it has been held in cases on which appellant relies that </a:t>
            </a:r>
            <a:r>
              <a:rPr lang="en-US" altLang="en-US" sz="3600" b="1" dirty="0"/>
              <a:t>continuous activity </a:t>
            </a:r>
            <a:r>
              <a:rPr lang="en-US" altLang="en-US" sz="3600" dirty="0"/>
              <a:t>of some sorts within a state is not enough to support the demand that the corporation be amenable to suits unrelated to that activity, there have been instances in which the continuous corporate operations within a state were thought </a:t>
            </a:r>
            <a:r>
              <a:rPr lang="en-US" altLang="en-US" sz="3600" b="1" dirty="0"/>
              <a:t>so</a:t>
            </a:r>
            <a:r>
              <a:rPr lang="en-US" altLang="en-US" sz="3600" dirty="0"/>
              <a:t> </a:t>
            </a:r>
            <a:r>
              <a:rPr lang="en-US" altLang="en-US" sz="3600" b="1" dirty="0"/>
              <a:t>substantial </a:t>
            </a:r>
            <a:r>
              <a:rPr lang="en-US" altLang="en-US" sz="3600" dirty="0"/>
              <a:t>and of such a nature as to justify suit against it on </a:t>
            </a:r>
            <a:r>
              <a:rPr lang="en-US" altLang="en-US" sz="3600" b="1" dirty="0"/>
              <a:t>causes of action arising from dealings entirely distinct from those activities</a:t>
            </a:r>
            <a:r>
              <a:rPr lang="en-US" altLang="en-US" sz="3600" dirty="0"/>
              <a:t>. </a:t>
            </a:r>
          </a:p>
        </p:txBody>
      </p:sp>
    </p:spTree>
    <p:extLst>
      <p:ext uri="{BB962C8B-B14F-4D97-AF65-F5344CB8AC3E}">
        <p14:creationId xmlns:p14="http://schemas.microsoft.com/office/powerpoint/2010/main" val="1968076697"/>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61372" y="365125"/>
            <a:ext cx="10792428" cy="6081974"/>
          </a:xfrm>
        </p:spPr>
        <p:txBody>
          <a:bodyPr/>
          <a:lstStyle/>
          <a:p>
            <a:r>
              <a:rPr lang="en-US" dirty="0"/>
              <a:t>must be current contacts</a:t>
            </a:r>
          </a:p>
        </p:txBody>
      </p:sp>
    </p:spTree>
    <p:extLst>
      <p:ext uri="{BB962C8B-B14F-4D97-AF65-F5344CB8AC3E}">
        <p14:creationId xmlns:p14="http://schemas.microsoft.com/office/powerpoint/2010/main" val="3343276103"/>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title"/>
          </p:nvPr>
        </p:nvSpPr>
        <p:spPr>
          <a:xfrm>
            <a:off x="1828800" y="274638"/>
            <a:ext cx="8382000" cy="6278562"/>
          </a:xfrm>
        </p:spPr>
        <p:txBody>
          <a:bodyPr/>
          <a:lstStyle/>
          <a:p>
            <a:pPr eaLnBrk="1" hangingPunct="1"/>
            <a:r>
              <a:rPr lang="en-US" altLang="en-US"/>
              <a:t>GOODYEAR DUNLOP TIRES OPERATIONS, S. A., v. EDGAR D. BROWN</a:t>
            </a:r>
            <a:br>
              <a:rPr lang="en-US" altLang="en-US"/>
            </a:br>
            <a:r>
              <a:rPr lang="en-US" altLang="en-US"/>
              <a:t/>
            </a:r>
            <a:br>
              <a:rPr lang="en-US" altLang="en-US"/>
            </a:br>
            <a:r>
              <a:rPr lang="en-US" altLang="en-US"/>
              <a:t>U.S. S.Ct. - June 27, 2011</a:t>
            </a:r>
          </a:p>
        </p:txBody>
      </p:sp>
    </p:spTree>
    <p:extLst>
      <p:ext uri="{BB962C8B-B14F-4D97-AF65-F5344CB8AC3E}">
        <p14:creationId xmlns:p14="http://schemas.microsoft.com/office/powerpoint/2010/main" val="1475602666"/>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a:xfrm>
            <a:off x="1828800" y="228601"/>
            <a:ext cx="8305800" cy="6202363"/>
          </a:xfrm>
        </p:spPr>
        <p:txBody>
          <a:bodyPr/>
          <a:lstStyle/>
          <a:p>
            <a:pPr algn="l" eaLnBrk="1" hangingPunct="1"/>
            <a:r>
              <a:rPr lang="en-US" altLang="en-US" sz="4000"/>
              <a:t>“For an individual, the paradigm forum for the exercise of general jurisdiction is the individual’s domicile; for a corporation, it is an equivalent place, one in which the corporation is fairly regarded as at home.”</a:t>
            </a:r>
            <a:br>
              <a:rPr lang="en-US" altLang="en-US" sz="4000"/>
            </a:br>
            <a:endParaRPr lang="en-US" altLang="en-US" sz="4000"/>
          </a:p>
        </p:txBody>
      </p:sp>
    </p:spTree>
    <p:extLst>
      <p:ext uri="{BB962C8B-B14F-4D97-AF65-F5344CB8AC3E}">
        <p14:creationId xmlns:p14="http://schemas.microsoft.com/office/powerpoint/2010/main" val="870557666"/>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a:xfrm>
            <a:off x="1905000" y="274638"/>
            <a:ext cx="8305800" cy="6354762"/>
          </a:xfrm>
        </p:spPr>
        <p:txBody>
          <a:bodyPr/>
          <a:lstStyle/>
          <a:p>
            <a:r>
              <a:rPr lang="en-US" altLang="en-US" dirty="0"/>
              <a:t> Daimler AG v. Bauman (US 2014)</a:t>
            </a:r>
          </a:p>
        </p:txBody>
      </p:sp>
    </p:spTree>
    <p:extLst>
      <p:ext uri="{BB962C8B-B14F-4D97-AF65-F5344CB8AC3E}">
        <p14:creationId xmlns:p14="http://schemas.microsoft.com/office/powerpoint/2010/main" val="1561254508"/>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9246" y="365125"/>
            <a:ext cx="10734554" cy="5989376"/>
          </a:xfrm>
        </p:spPr>
        <p:txBody>
          <a:bodyPr/>
          <a:lstStyle/>
          <a:p>
            <a:r>
              <a:rPr lang="en-US" dirty="0"/>
              <a:t>why is there SMJ?</a:t>
            </a:r>
          </a:p>
        </p:txBody>
      </p:sp>
    </p:spTree>
    <p:extLst>
      <p:ext uri="{BB962C8B-B14F-4D97-AF65-F5344CB8AC3E}">
        <p14:creationId xmlns:p14="http://schemas.microsoft.com/office/powerpoint/2010/main" val="3884974953"/>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a:xfrm>
            <a:off x="1905000" y="274638"/>
            <a:ext cx="8305800" cy="6126162"/>
          </a:xfrm>
        </p:spPr>
        <p:txBody>
          <a:bodyPr/>
          <a:lstStyle/>
          <a:p>
            <a:r>
              <a:rPr lang="en-US" altLang="en-US"/>
              <a:t>28 U.S. Code § 1350 - Alien’s action for tort</a:t>
            </a:r>
            <a:br>
              <a:rPr lang="en-US" altLang="en-US"/>
            </a:br>
            <a:r>
              <a:rPr lang="en-US" altLang="en-US"/>
              <a:t>The district courts shall have original jurisdiction of any civil action by an alien for a tort only, committed in violation of the law of nations or a treaty of the United States.</a:t>
            </a:r>
          </a:p>
        </p:txBody>
      </p:sp>
    </p:spTree>
    <p:extLst>
      <p:ext uri="{BB962C8B-B14F-4D97-AF65-F5344CB8AC3E}">
        <p14:creationId xmlns:p14="http://schemas.microsoft.com/office/powerpoint/2010/main" val="1686470554"/>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a:xfrm>
            <a:off x="1174830" y="274638"/>
            <a:ext cx="10006314" cy="6126162"/>
          </a:xfrm>
        </p:spPr>
        <p:txBody>
          <a:bodyPr/>
          <a:lstStyle/>
          <a:p>
            <a:r>
              <a:rPr lang="en-US" altLang="en-US" dirty="0" err="1"/>
              <a:t>Kiobel</a:t>
            </a:r>
            <a:r>
              <a:rPr lang="en-US" altLang="en-US" dirty="0"/>
              <a:t> v. Royal Dutch Petroleum (US 2013)</a:t>
            </a:r>
          </a:p>
        </p:txBody>
      </p:sp>
    </p:spTree>
    <p:extLst>
      <p:ext uri="{BB962C8B-B14F-4D97-AF65-F5344CB8AC3E}">
        <p14:creationId xmlns:p14="http://schemas.microsoft.com/office/powerpoint/2010/main" val="3992980475"/>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a:xfrm>
            <a:off x="1828800" y="274638"/>
            <a:ext cx="8382000" cy="6354762"/>
          </a:xfrm>
        </p:spPr>
        <p:txBody>
          <a:bodyPr/>
          <a:lstStyle/>
          <a:p>
            <a:pPr algn="l"/>
            <a:r>
              <a:rPr lang="en-US" altLang="en-US" sz="2800"/>
              <a:t>Torture Victim Protection Act</a:t>
            </a:r>
            <a:br>
              <a:rPr lang="en-US" altLang="en-US" sz="2800"/>
            </a:br>
            <a:r>
              <a:rPr lang="en-US" altLang="en-US" sz="2800"/>
              <a:t/>
            </a:r>
            <a:br>
              <a:rPr lang="en-US" altLang="en-US" sz="2800"/>
            </a:br>
            <a:r>
              <a:rPr lang="en-US" altLang="en-US" sz="2800"/>
              <a:t>(a) An individual who, under actual or apparent authority, or color of law, of any foreign nation--</a:t>
            </a:r>
            <a:br>
              <a:rPr lang="en-US" altLang="en-US" sz="2800"/>
            </a:br>
            <a:r>
              <a:rPr lang="en-US" altLang="en-US" sz="2800"/>
              <a:t>(1) subjects an individual to torture shall, in a civil action, be liable for damages to that individual; or</a:t>
            </a:r>
            <a:br>
              <a:rPr lang="en-US" altLang="en-US" sz="2800"/>
            </a:br>
            <a:r>
              <a:rPr lang="en-US" altLang="en-US" sz="2800"/>
              <a:t>(2) subjects an individual to extrajudicial killing shall, in a civil action, be liable for damages to the individual's legal representative, or to any person who may be a claimant in an action for wrongful death.</a:t>
            </a:r>
            <a:br>
              <a:rPr lang="en-US" altLang="en-US" sz="2800"/>
            </a:br>
            <a:r>
              <a:rPr lang="en-US" altLang="en-US" sz="2800"/>
              <a:t>(b) EXHAUSTION OF REMEDIES- A court shall decline to hear a claim under this section if the claimant has not exhausted adequate and available remedies in the place in which the conduct giving rise to the claim occurred.</a:t>
            </a:r>
          </a:p>
        </p:txBody>
      </p:sp>
    </p:spTree>
    <p:extLst>
      <p:ext uri="{BB962C8B-B14F-4D97-AF65-F5344CB8AC3E}">
        <p14:creationId xmlns:p14="http://schemas.microsoft.com/office/powerpoint/2010/main" val="1089670601"/>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59757" y="365125"/>
            <a:ext cx="10694043" cy="6035675"/>
          </a:xfrm>
        </p:spPr>
        <p:txBody>
          <a:bodyPr/>
          <a:lstStyle/>
          <a:p>
            <a:r>
              <a:rPr lang="en-US" dirty="0"/>
              <a:t>why isn’t this a specific jurisdiction case?</a:t>
            </a:r>
          </a:p>
        </p:txBody>
      </p:sp>
    </p:spTree>
    <p:extLst>
      <p:ext uri="{BB962C8B-B14F-4D97-AF65-F5344CB8AC3E}">
        <p14:creationId xmlns:p14="http://schemas.microsoft.com/office/powerpoint/2010/main" val="39062288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a:xfrm>
            <a:off x="1905000" y="1063626"/>
            <a:ext cx="8382000" cy="4651375"/>
          </a:xfrm>
        </p:spPr>
        <p:txBody>
          <a:bodyPr/>
          <a:lstStyle/>
          <a:p>
            <a:pPr eaLnBrk="1" hangingPunct="1"/>
            <a:r>
              <a:rPr lang="en-US" altLang="en-US"/>
              <a:t>Int’l Shoe theory of power</a:t>
            </a:r>
            <a:br>
              <a:rPr lang="en-US" altLang="en-US"/>
            </a:br>
            <a:r>
              <a:rPr lang="en-US" altLang="en-US"/>
              <a:t/>
            </a:r>
            <a:br>
              <a:rPr lang="en-US" altLang="en-US"/>
            </a:br>
            <a:r>
              <a:rPr lang="en-US" altLang="en-US"/>
              <a:t>v.</a:t>
            </a:r>
            <a:br>
              <a:rPr lang="en-US" altLang="en-US"/>
            </a:br>
            <a:r>
              <a:rPr lang="en-US" altLang="en-US"/>
              <a:t/>
            </a:r>
            <a:br>
              <a:rPr lang="en-US" altLang="en-US"/>
            </a:br>
            <a:r>
              <a:rPr lang="en-US" altLang="en-US"/>
              <a:t>convenience/reasonableness (or “McGee factors”)</a:t>
            </a:r>
          </a:p>
        </p:txBody>
      </p:sp>
    </p:spTree>
    <p:extLst>
      <p:ext uri="{BB962C8B-B14F-4D97-AF65-F5344CB8AC3E}">
        <p14:creationId xmlns:p14="http://schemas.microsoft.com/office/powerpoint/2010/main" val="1934054060"/>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a:xfrm>
            <a:off x="1905000" y="274638"/>
            <a:ext cx="8305800" cy="6430962"/>
          </a:xfrm>
        </p:spPr>
        <p:txBody>
          <a:bodyPr/>
          <a:lstStyle/>
          <a:p>
            <a:pPr algn="l"/>
            <a:r>
              <a:rPr lang="en-US" altLang="en-US" dirty="0"/>
              <a:t>a German has a German tagged in New York while he is changing planes at JFK, in connection with a suit brought in NY state court about a brawl the two got into in Germany</a:t>
            </a:r>
          </a:p>
        </p:txBody>
      </p:sp>
    </p:spTree>
    <p:extLst>
      <p:ext uri="{BB962C8B-B14F-4D97-AF65-F5344CB8AC3E}">
        <p14:creationId xmlns:p14="http://schemas.microsoft.com/office/powerpoint/2010/main" val="2995446431"/>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title"/>
          </p:nvPr>
        </p:nvSpPr>
        <p:spPr>
          <a:xfrm>
            <a:off x="1905000" y="274638"/>
            <a:ext cx="8305800" cy="6430962"/>
          </a:xfrm>
        </p:spPr>
        <p:txBody>
          <a:bodyPr/>
          <a:lstStyle/>
          <a:p>
            <a:r>
              <a:rPr lang="en-US" altLang="en-US"/>
              <a:t>forum non conveniens</a:t>
            </a:r>
          </a:p>
        </p:txBody>
      </p:sp>
    </p:spTree>
    <p:extLst>
      <p:ext uri="{BB962C8B-B14F-4D97-AF65-F5344CB8AC3E}">
        <p14:creationId xmlns:p14="http://schemas.microsoft.com/office/powerpoint/2010/main" val="3135814590"/>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title"/>
          </p:nvPr>
        </p:nvSpPr>
        <p:spPr>
          <a:xfrm>
            <a:off x="1905000" y="274638"/>
            <a:ext cx="8305800" cy="6126162"/>
          </a:xfrm>
        </p:spPr>
        <p:txBody>
          <a:bodyPr/>
          <a:lstStyle/>
          <a:p>
            <a:r>
              <a:rPr lang="en-US" altLang="en-US" dirty="0"/>
              <a:t>McGee factors?</a:t>
            </a:r>
          </a:p>
        </p:txBody>
      </p:sp>
    </p:spTree>
    <p:extLst>
      <p:ext uri="{BB962C8B-B14F-4D97-AF65-F5344CB8AC3E}">
        <p14:creationId xmlns:p14="http://schemas.microsoft.com/office/powerpoint/2010/main" val="1079314366"/>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title"/>
          </p:nvPr>
        </p:nvSpPr>
        <p:spPr>
          <a:xfrm>
            <a:off x="1905000" y="274638"/>
            <a:ext cx="8305800" cy="6430962"/>
          </a:xfrm>
        </p:spPr>
        <p:txBody>
          <a:bodyPr/>
          <a:lstStyle/>
          <a:p>
            <a:pPr algn="l"/>
            <a:r>
              <a:rPr lang="en-US" altLang="en-US" sz="4000" dirty="0"/>
              <a:t>Sotomayor (concurring): “The Court can and should decide this case on the far simpler ground that, no matter how extensive Daimler’s contacts with California, that State’s exercise of jurisdiction would be unreasonable given that the case involves foreign plaintiffs suing a foreign defendant based on foreign conduct, and given that a more appropriate forum is available.”</a:t>
            </a:r>
          </a:p>
        </p:txBody>
      </p:sp>
    </p:spTree>
    <p:extLst>
      <p:ext uri="{BB962C8B-B14F-4D97-AF65-F5344CB8AC3E}">
        <p14:creationId xmlns:p14="http://schemas.microsoft.com/office/powerpoint/2010/main" val="1576682648"/>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00268" y="365125"/>
            <a:ext cx="10653532" cy="5919928"/>
          </a:xfrm>
        </p:spPr>
        <p:txBody>
          <a:bodyPr/>
          <a:lstStyle/>
          <a:p>
            <a:r>
              <a:rPr lang="en-US" dirty="0"/>
              <a:t>what are Daimler’s connections with Cal?</a:t>
            </a:r>
          </a:p>
        </p:txBody>
      </p:sp>
    </p:spTree>
    <p:extLst>
      <p:ext uri="{BB962C8B-B14F-4D97-AF65-F5344CB8AC3E}">
        <p14:creationId xmlns:p14="http://schemas.microsoft.com/office/powerpoint/2010/main" val="1128951175"/>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p:cNvSpPr>
            <a:spLocks noGrp="1"/>
          </p:cNvSpPr>
          <p:nvPr>
            <p:ph type="title"/>
          </p:nvPr>
        </p:nvSpPr>
        <p:spPr>
          <a:xfrm>
            <a:off x="1981200" y="274638"/>
            <a:ext cx="8229600" cy="6354762"/>
          </a:xfrm>
        </p:spPr>
        <p:txBody>
          <a:bodyPr/>
          <a:lstStyle/>
          <a:p>
            <a:pPr algn="ctr"/>
            <a:r>
              <a:rPr lang="en-US" altLang="en-US" dirty="0"/>
              <a:t>what are MBUSA’s connections with Cal?</a:t>
            </a:r>
          </a:p>
        </p:txBody>
      </p:sp>
    </p:spTree>
    <p:extLst>
      <p:ext uri="{BB962C8B-B14F-4D97-AF65-F5344CB8AC3E}">
        <p14:creationId xmlns:p14="http://schemas.microsoft.com/office/powerpoint/2010/main" val="3685527345"/>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81291" y="365125"/>
            <a:ext cx="10572509" cy="6018313"/>
          </a:xfrm>
        </p:spPr>
        <p:txBody>
          <a:bodyPr/>
          <a:lstStyle/>
          <a:p>
            <a:pPr algn="ctr"/>
            <a:r>
              <a:rPr lang="en-US" dirty="0"/>
              <a:t>can MBUSA’s contacts be attributed to Daimler?</a:t>
            </a:r>
          </a:p>
        </p:txBody>
      </p:sp>
    </p:spTree>
    <p:extLst>
      <p:ext uri="{BB962C8B-B14F-4D97-AF65-F5344CB8AC3E}">
        <p14:creationId xmlns:p14="http://schemas.microsoft.com/office/powerpoint/2010/main" val="1735728051"/>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p:cNvSpPr>
            <a:spLocks noGrp="1"/>
          </p:cNvSpPr>
          <p:nvPr>
            <p:ph type="title"/>
          </p:nvPr>
        </p:nvSpPr>
        <p:spPr>
          <a:xfrm>
            <a:off x="1905000" y="274638"/>
            <a:ext cx="8305800" cy="6278562"/>
          </a:xfrm>
        </p:spPr>
        <p:txBody>
          <a:bodyPr/>
          <a:lstStyle/>
          <a:p>
            <a:r>
              <a:rPr lang="en-US" altLang="en-US"/>
              <a:t>alter ego theory</a:t>
            </a:r>
          </a:p>
        </p:txBody>
      </p:sp>
    </p:spTree>
    <p:extLst>
      <p:ext uri="{BB962C8B-B14F-4D97-AF65-F5344CB8AC3E}">
        <p14:creationId xmlns:p14="http://schemas.microsoft.com/office/powerpoint/2010/main" val="186315638"/>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a:xfrm>
            <a:off x="1905000" y="274638"/>
            <a:ext cx="8305800" cy="6430962"/>
          </a:xfrm>
        </p:spPr>
        <p:txBody>
          <a:bodyPr/>
          <a:lstStyle/>
          <a:p>
            <a:r>
              <a:rPr lang="en-US" altLang="en-US"/>
              <a:t>agency theory</a:t>
            </a:r>
          </a:p>
        </p:txBody>
      </p:sp>
    </p:spTree>
    <p:extLst>
      <p:ext uri="{BB962C8B-B14F-4D97-AF65-F5344CB8AC3E}">
        <p14:creationId xmlns:p14="http://schemas.microsoft.com/office/powerpoint/2010/main" val="851906214"/>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a:xfrm>
            <a:off x="1981200" y="274638"/>
            <a:ext cx="8229600" cy="6202362"/>
          </a:xfrm>
        </p:spPr>
        <p:txBody>
          <a:bodyPr/>
          <a:lstStyle/>
          <a:p>
            <a:r>
              <a:rPr lang="en-US" altLang="en-US"/>
              <a:t>The Ninth Circuit’s agency finding rested primarily on its observation that MBUSA’s services were “important” to Daimler, as gauged by Daimler’s hypothetical readiness to perform those services itself if MBUSA did not exist.</a:t>
            </a:r>
          </a:p>
        </p:txBody>
      </p:sp>
    </p:spTree>
    <p:extLst>
      <p:ext uri="{BB962C8B-B14F-4D97-AF65-F5344CB8AC3E}">
        <p14:creationId xmlns:p14="http://schemas.microsoft.com/office/powerpoint/2010/main" val="19147884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4843" y="365125"/>
            <a:ext cx="10908957" cy="6196313"/>
          </a:xfrm>
        </p:spPr>
        <p:txBody>
          <a:bodyPr/>
          <a:lstStyle/>
          <a:p>
            <a:r>
              <a:rPr lang="en-US" dirty="0"/>
              <a:t>contract cases…</a:t>
            </a:r>
          </a:p>
        </p:txBody>
      </p:sp>
    </p:spTree>
    <p:extLst>
      <p:ext uri="{BB962C8B-B14F-4D97-AF65-F5344CB8AC3E}">
        <p14:creationId xmlns:p14="http://schemas.microsoft.com/office/powerpoint/2010/main" val="2596533860"/>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itle 1"/>
          <p:cNvSpPr>
            <a:spLocks noGrp="1"/>
          </p:cNvSpPr>
          <p:nvPr>
            <p:ph type="title"/>
          </p:nvPr>
        </p:nvSpPr>
        <p:spPr>
          <a:xfrm>
            <a:off x="202557" y="274638"/>
            <a:ext cx="10984375" cy="6202362"/>
          </a:xfrm>
        </p:spPr>
        <p:txBody>
          <a:bodyPr/>
          <a:lstStyle/>
          <a:p>
            <a:pPr marL="342900" indent="-342900"/>
            <a:r>
              <a:rPr lang="en-US" altLang="en-US" dirty="0"/>
              <a:t>Even if we were to assume that MBUSA is at home in California, and further to assume MBUSA’s contacts are imputable to Daimler, there would still be no basis to subject Daimler to general jurisdiction in California, for Daimler’s slim contacts with the State hardly render it at home there.</a:t>
            </a:r>
          </a:p>
        </p:txBody>
      </p:sp>
    </p:spTree>
    <p:extLst>
      <p:ext uri="{BB962C8B-B14F-4D97-AF65-F5344CB8AC3E}">
        <p14:creationId xmlns:p14="http://schemas.microsoft.com/office/powerpoint/2010/main" val="3569230689"/>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1"/>
          <p:cNvSpPr>
            <a:spLocks noGrp="1"/>
          </p:cNvSpPr>
          <p:nvPr>
            <p:ph type="title"/>
          </p:nvPr>
        </p:nvSpPr>
        <p:spPr>
          <a:xfrm>
            <a:off x="1273215" y="274638"/>
            <a:ext cx="9318585" cy="6430962"/>
          </a:xfrm>
        </p:spPr>
        <p:txBody>
          <a:bodyPr/>
          <a:lstStyle/>
          <a:p>
            <a:pPr algn="l"/>
            <a:r>
              <a:rPr lang="en-US" altLang="en-US" sz="3600" dirty="0"/>
              <a:t>Plaintiffs would have us look beyond the exemplar bases </a:t>
            </a:r>
            <a:r>
              <a:rPr lang="en-US" altLang="en-US" sz="3600" i="1" dirty="0"/>
              <a:t>Goodyear</a:t>
            </a:r>
            <a:r>
              <a:rPr lang="en-US" altLang="en-US" sz="3600" dirty="0"/>
              <a:t> identified, and approve the exercise of general jurisdiction in every State in which a corporation “engages in a substantial, continuous, and systematic course of business.” That formulation, we hold, is unacceptably grasping.</a:t>
            </a:r>
          </a:p>
        </p:txBody>
      </p:sp>
    </p:spTree>
    <p:extLst>
      <p:ext uri="{BB962C8B-B14F-4D97-AF65-F5344CB8AC3E}">
        <p14:creationId xmlns:p14="http://schemas.microsoft.com/office/powerpoint/2010/main" val="114889901"/>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le 1"/>
          <p:cNvSpPr>
            <a:spLocks noGrp="1"/>
          </p:cNvSpPr>
          <p:nvPr>
            <p:ph type="title"/>
          </p:nvPr>
        </p:nvSpPr>
        <p:spPr>
          <a:xfrm>
            <a:off x="1981200" y="274638"/>
            <a:ext cx="8229600" cy="6202362"/>
          </a:xfrm>
        </p:spPr>
        <p:txBody>
          <a:bodyPr/>
          <a:lstStyle/>
          <a:p>
            <a:pPr algn="l"/>
            <a:r>
              <a:rPr lang="en-US" altLang="en-US" dirty="0"/>
              <a:t>Accordingly, the inquiry under </a:t>
            </a:r>
            <a:r>
              <a:rPr lang="en-US" altLang="en-US" i="1" dirty="0"/>
              <a:t>Goodyear </a:t>
            </a:r>
            <a:r>
              <a:rPr lang="en-US" altLang="en-US" dirty="0"/>
              <a:t>is not whether a foreign corporation’s in-forum contacts can be said to be in some sense “continuous and systematic,” it is whether that corporation’s “affiliations with the State are so ‘continuous and systematic’ as to render [it] essentially at home in the forum State.”</a:t>
            </a:r>
          </a:p>
        </p:txBody>
      </p:sp>
    </p:spTree>
    <p:extLst>
      <p:ext uri="{BB962C8B-B14F-4D97-AF65-F5344CB8AC3E}">
        <p14:creationId xmlns:p14="http://schemas.microsoft.com/office/powerpoint/2010/main" val="3508677381"/>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1803" y="365125"/>
            <a:ext cx="10531997" cy="5983589"/>
          </a:xfrm>
        </p:spPr>
        <p:txBody>
          <a:bodyPr/>
          <a:lstStyle/>
          <a:p>
            <a:r>
              <a:rPr lang="en-US" dirty="0"/>
              <a:t>is </a:t>
            </a:r>
            <a:r>
              <a:rPr lang="en-US" i="1" dirty="0"/>
              <a:t>Hertz</a:t>
            </a:r>
            <a:r>
              <a:rPr lang="en-US" dirty="0"/>
              <a:t> binding here?</a:t>
            </a:r>
          </a:p>
        </p:txBody>
      </p:sp>
    </p:spTree>
    <p:extLst>
      <p:ext uri="{BB962C8B-B14F-4D97-AF65-F5344CB8AC3E}">
        <p14:creationId xmlns:p14="http://schemas.microsoft.com/office/powerpoint/2010/main" val="4061784089"/>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9838" y="365125"/>
            <a:ext cx="10913962" cy="5948865"/>
          </a:xfrm>
        </p:spPr>
        <p:txBody>
          <a:bodyPr/>
          <a:lstStyle/>
          <a:p>
            <a:r>
              <a:rPr lang="en-US" dirty="0"/>
              <a:t>Walmart employs 2/3 of the adult population of the state of North Dakota</a:t>
            </a:r>
            <a:br>
              <a:rPr lang="en-US" dirty="0"/>
            </a:br>
            <a:r>
              <a:rPr lang="en-US" dirty="0"/>
              <a:t/>
            </a:r>
            <a:br>
              <a:rPr lang="en-US" dirty="0"/>
            </a:br>
            <a:r>
              <a:rPr lang="en-US" dirty="0"/>
              <a:t>does it follow that Walmart is subject to general in </a:t>
            </a:r>
            <a:r>
              <a:rPr lang="en-US" dirty="0" err="1"/>
              <a:t>personam</a:t>
            </a:r>
            <a:r>
              <a:rPr lang="en-US" dirty="0"/>
              <a:t> jurisdiction in North Dakota?</a:t>
            </a:r>
            <a:br>
              <a:rPr lang="en-US" dirty="0"/>
            </a:br>
            <a:endParaRPr lang="en-US" dirty="0"/>
          </a:p>
        </p:txBody>
      </p:sp>
    </p:spTree>
    <p:extLst>
      <p:ext uri="{BB962C8B-B14F-4D97-AF65-F5344CB8AC3E}">
        <p14:creationId xmlns:p14="http://schemas.microsoft.com/office/powerpoint/2010/main" val="2686114863"/>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8694" y="365125"/>
            <a:ext cx="10665106" cy="6139847"/>
          </a:xfrm>
        </p:spPr>
        <p:txBody>
          <a:bodyPr/>
          <a:lstStyle/>
          <a:p>
            <a:r>
              <a:rPr lang="en-US" dirty="0"/>
              <a:t>Little Corp. employs three people in the state of North Dakota</a:t>
            </a:r>
            <a:br>
              <a:rPr lang="en-US" dirty="0"/>
            </a:br>
            <a:r>
              <a:rPr lang="en-US" dirty="0"/>
              <a:t/>
            </a:r>
            <a:br>
              <a:rPr lang="en-US" dirty="0"/>
            </a:br>
            <a:r>
              <a:rPr lang="en-US" dirty="0"/>
              <a:t>does it follow that Little Corp. is not subject to general in </a:t>
            </a:r>
            <a:r>
              <a:rPr lang="en-US" dirty="0" err="1"/>
              <a:t>personam</a:t>
            </a:r>
            <a:r>
              <a:rPr lang="en-US" dirty="0"/>
              <a:t> jurisdiction in North Dakota?</a:t>
            </a:r>
          </a:p>
        </p:txBody>
      </p:sp>
    </p:spTree>
    <p:extLst>
      <p:ext uri="{BB962C8B-B14F-4D97-AF65-F5344CB8AC3E}">
        <p14:creationId xmlns:p14="http://schemas.microsoft.com/office/powerpoint/2010/main" val="3534625281"/>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Title 1"/>
          <p:cNvSpPr>
            <a:spLocks noGrp="1"/>
          </p:cNvSpPr>
          <p:nvPr>
            <p:ph type="title"/>
          </p:nvPr>
        </p:nvSpPr>
        <p:spPr>
          <a:xfrm>
            <a:off x="1676400" y="274638"/>
            <a:ext cx="8915400" cy="6278562"/>
          </a:xfrm>
        </p:spPr>
        <p:txBody>
          <a:bodyPr>
            <a:normAutofit fontScale="90000"/>
          </a:bodyPr>
          <a:lstStyle/>
          <a:p>
            <a:pPr algn="l"/>
            <a:r>
              <a:rPr lang="en-US" altLang="en-US" dirty="0"/>
              <a:t>- the D Corp (incorporated in France with its PPB in France) owns hotels</a:t>
            </a:r>
            <a:br>
              <a:rPr lang="en-US" altLang="en-US" dirty="0"/>
            </a:br>
            <a:r>
              <a:rPr lang="en-US" altLang="en-US" dirty="0"/>
              <a:t>- it puts a new flooring in all of its hotels</a:t>
            </a:r>
            <a:br>
              <a:rPr lang="en-US" altLang="en-US" dirty="0"/>
            </a:br>
            <a:r>
              <a:rPr lang="en-US" altLang="en-US" dirty="0"/>
              <a:t>- P (NY), goes to a D Corp hotel in in France, where he slips on the floor and is injured</a:t>
            </a:r>
            <a:br>
              <a:rPr lang="en-US" altLang="en-US" dirty="0"/>
            </a:br>
            <a:r>
              <a:rPr lang="en-US" altLang="en-US" dirty="0"/>
              <a:t>- P sues the D Corp. in federal court in NY</a:t>
            </a:r>
            <a:br>
              <a:rPr lang="en-US" altLang="en-US" dirty="0"/>
            </a:br>
            <a:r>
              <a:rPr lang="en-US" altLang="en-US" dirty="0"/>
              <a:t>- the D Corp. has 10 hotels in NY</a:t>
            </a:r>
            <a:br>
              <a:rPr lang="en-US" altLang="en-US" dirty="0"/>
            </a:br>
            <a:r>
              <a:rPr lang="en-US" altLang="en-US" dirty="0"/>
              <a:t>- there is already litigation in NY concerning accidents on the floors of the NY hotels</a:t>
            </a:r>
          </a:p>
        </p:txBody>
      </p:sp>
    </p:spTree>
    <p:extLst>
      <p:ext uri="{BB962C8B-B14F-4D97-AF65-F5344CB8AC3E}">
        <p14:creationId xmlns:p14="http://schemas.microsoft.com/office/powerpoint/2010/main" val="5070323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15224" y="365125"/>
            <a:ext cx="10638576" cy="5881766"/>
          </a:xfrm>
        </p:spPr>
        <p:txBody>
          <a:bodyPr/>
          <a:lstStyle/>
          <a:p>
            <a:r>
              <a:rPr lang="en-US" dirty="0"/>
              <a:t>Burger King v. </a:t>
            </a:r>
            <a:r>
              <a:rPr lang="en-US" dirty="0" err="1"/>
              <a:t>Rudzewicz</a:t>
            </a:r>
            <a:r>
              <a:rPr lang="en-US" dirty="0"/>
              <a:t> (US 1985)</a:t>
            </a:r>
          </a:p>
        </p:txBody>
      </p:sp>
    </p:spTree>
    <p:extLst>
      <p:ext uri="{BB962C8B-B14F-4D97-AF65-F5344CB8AC3E}">
        <p14:creationId xmlns:p14="http://schemas.microsoft.com/office/powerpoint/2010/main" val="26892599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54908" y="365125"/>
            <a:ext cx="10698892" cy="6035675"/>
          </a:xfrm>
        </p:spPr>
        <p:txBody>
          <a:bodyPr>
            <a:normAutofit fontScale="90000"/>
          </a:bodyPr>
          <a:lstStyle/>
          <a:p>
            <a:r>
              <a:rPr lang="en-US" b="1" dirty="0"/>
              <a:t>Rule 4. Summons</a:t>
            </a:r>
            <a:r>
              <a:rPr lang="en-US" dirty="0"/>
              <a:t/>
            </a:r>
            <a:br>
              <a:rPr lang="en-US" dirty="0"/>
            </a:br>
            <a:r>
              <a:rPr lang="en-US" dirty="0"/>
              <a:t>. . . </a:t>
            </a:r>
            <a:br>
              <a:rPr lang="en-US" dirty="0"/>
            </a:br>
            <a:r>
              <a:rPr lang="en-US" dirty="0"/>
              <a:t>(k) Territorial Limits of Effective Service.</a:t>
            </a:r>
            <a:br>
              <a:rPr lang="en-US" dirty="0"/>
            </a:br>
            <a:r>
              <a:rPr lang="en-US" dirty="0"/>
              <a:t/>
            </a:r>
            <a:br>
              <a:rPr lang="en-US" dirty="0"/>
            </a:br>
            <a:r>
              <a:rPr lang="en-US" dirty="0"/>
              <a:t>(1) In General. Serving a summons or filing a waiver of service establishes personal jurisdiction over a defendant:</a:t>
            </a:r>
            <a:br>
              <a:rPr lang="en-US" dirty="0"/>
            </a:br>
            <a:r>
              <a:rPr lang="en-US" dirty="0"/>
              <a:t/>
            </a:r>
            <a:br>
              <a:rPr lang="en-US" dirty="0"/>
            </a:br>
            <a:r>
              <a:rPr lang="en-US" dirty="0"/>
              <a:t>(A) who is subject to the jurisdiction of a court of general jurisdiction in the state where the district court is located;</a:t>
            </a:r>
            <a:br>
              <a:rPr lang="en-US" dirty="0"/>
            </a:br>
            <a:endParaRPr lang="en-US" dirty="0"/>
          </a:p>
        </p:txBody>
      </p:sp>
    </p:spTree>
    <p:extLst>
      <p:ext uri="{BB962C8B-B14F-4D97-AF65-F5344CB8AC3E}">
        <p14:creationId xmlns:p14="http://schemas.microsoft.com/office/powerpoint/2010/main" val="382766294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198</TotalTime>
  <Words>1352</Words>
  <Application>Microsoft Office PowerPoint</Application>
  <PresentationFormat>Widescreen</PresentationFormat>
  <Paragraphs>76</Paragraphs>
  <Slides>76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76</vt:i4>
      </vt:variant>
    </vt:vector>
  </HeadingPairs>
  <TitlesOfParts>
    <vt:vector size="80" baseType="lpstr">
      <vt:lpstr>Arial</vt:lpstr>
      <vt:lpstr>Calibri</vt:lpstr>
      <vt:lpstr>Calibri Light</vt:lpstr>
      <vt:lpstr>Office Theme</vt:lpstr>
      <vt:lpstr>Mon., Sept. 23</vt:lpstr>
      <vt:lpstr>midterm</vt:lpstr>
      <vt:lpstr>general PJ over partnerships  NY law firm all partners live in CT or NJ</vt:lpstr>
      <vt:lpstr>A court must consider the burden on the defendant, the interests of the forum State, and the plaintiff's interest in obtaining relief. It must also weigh in its determination "the interstate judicial system's interest in obtaining the most efficient resolution of controversies; and the shared interest of the several States in furthering fundamental substantive social policies." World-Wide Volkswagen </vt:lpstr>
      <vt:lpstr>specific in personam jurisdiction</vt:lpstr>
      <vt:lpstr>Int’l Shoe theory of power  v.  convenience/reasonableness (or “McGee factors”)</vt:lpstr>
      <vt:lpstr>contract cases…</vt:lpstr>
      <vt:lpstr>Burger King v. Rudzewicz (US 1985)</vt:lpstr>
      <vt:lpstr>Rule 4. Summons . . .  (k) Territorial Limits of Effective Service.  (1) In General. Serving a summons or filing a waiver of service establishes personal jurisdiction over a defendant:  (A) who is subject to the jurisdiction of a court of general jurisdiction in the state where the district court is located; </vt:lpstr>
      <vt:lpstr>stream-of-commerce</vt:lpstr>
      <vt:lpstr>component part examples  distributor examples</vt:lpstr>
      <vt:lpstr>Asahi Metal Industry Co. v. Superior Court  (U.S. 1987) </vt:lpstr>
      <vt:lpstr>Justice O'CONNOR announced the judgment of the Court and delivered the unanimous   opinion of the Court with respect to Part I, the opinion of the Court with respect to Part II-B, in which THE CHIEF JUSTICE, Justice BRENNAN, Justice WHITE, Justice MARSHALL, Justice BLACKMUN, Justice POWELL, and Justice STEVENS join, and an opinion with respect to Parts II-A and III, in which THE CHIEF JUSTICE, Justice POWELL, and Justice SCALIA join.</vt:lpstr>
      <vt:lpstr>Part II-A - O’Connor, Rehnquist, Powell, Scalia   Part II-B – O’Connor, Rehnquist, Brennan, White, Marshall, Blackmun, Powell, Stevens</vt:lpstr>
      <vt:lpstr>Part II-B</vt:lpstr>
      <vt:lpstr>We have previously explained that the determination of the reasonableness of the exercise of jurisdiction in each case will depend on an evaluation of several factors. A court must consider the burden on the defendant, the interests of the forum State, and the plaintiff's interest in obtaining relief. It must also weigh in its determination "the interstate judicial system's interest in obtaining the most efficient resolution of controversies; and the shared interest of the several States in furthering fundamental substantive social policies." (O'Connor II.B) </vt:lpstr>
      <vt:lpstr>Part II-A</vt:lpstr>
      <vt:lpstr>Additional conduct of the defendant may indicate an intent or purpose to serve the market in the forum State, for example, designing the product for the market in the forum State, advertising in the forum State, establishing channels for providing regular advice to customers in the forum State, or marketing the product through a distributor who has agreed to serve as the sales agent in the forum State. But a defendant's awareness that the stream of commerce may or will sweep the product into the forum State does not convert the mere act of placing the product into the stream into an act purposefully directed toward the forum State. (O'Connor II.A)</vt:lpstr>
      <vt:lpstr>Brennan’s concurrence  Brennan, White, Marshall, Blackmun </vt:lpstr>
      <vt:lpstr>As long as a participant in this process is aware that the final product is being marketed in the forum State, the possibility of a lawsuit there cannot come as a surprise. Nor will the litigation present a burden for which there is no corresponding benefit. A defendant who has placed goods in the stream of commerce benefits economically from the retail sale of the final product in the forum State, and indirectly benefits from the State's laws that regulate and facilitate commercial activity. (Brennan, concurring)</vt:lpstr>
      <vt:lpstr>Stevens’s concurrence</vt:lpstr>
      <vt:lpstr>The plurality seems to assume that an unwavering line can be drawn between "mere awareness" that a component will find its way into the forum State and "purposeful availment" of the forum's market. Over the course of its dealings with Cheng Shin, Asahi has arguably engaged in a higher quantum of conduct than "[t]he placement of a product into the stream of commerce, without more...." Whether or not this conduct rises to the level of purposeful availment requires a constitutional determination that is affected by the volume, the value, and the hazardous character of the components. In most circumstances I would be inclined to conclude that a regular course of dealing that results in deliveries of over 100,000 units annually over a period of several years would constitute "purposeful availment" even though the item delivered to the forum State was a standard product marketed throughout the world. (Stevens, concurring – with White and Blackmun)</vt:lpstr>
      <vt:lpstr>J. M c INTYRE MACHINERY, LTD., v. NICASTRO  (U.S., June 27, 2011)</vt:lpstr>
      <vt:lpstr>Kennedy’s opinion (4) Breyer’s concurrence (2) Ginsburg’s dissent (3)</vt:lpstr>
      <vt:lpstr>Kennedy’s opinion</vt:lpstr>
      <vt:lpstr>Kennedy: “The principal inquiry in cases of this sort is whether the defendant’s activities manifest an intention to submit to the power of a sovereign….Sometimes a defendant does so by sending its goods rather than its agents. The defendant’s transmission of goods permits the exercise of jurisdiction only where the defendant can be said to have targeted the forum; as a general rule, it is not enough that the defendant might have predicted that its goods will reach the forum State.” </vt:lpstr>
      <vt:lpstr>“These facts may reveal an intent to serve the U. S. market, but they do not show that J. McIntyre purposefully availed itself of the New Jersey market.”</vt:lpstr>
      <vt:lpstr>Breyer’s concurrence</vt:lpstr>
      <vt:lpstr>Here, the relevant facts found by the New Jersey Supreme Court show no “regular … flow” or “regular course” of sales in New Jersey; and there is no “something more,” such as special state-related design, advertising, advice, marketing, or anything else. Mr. Nicastro, who here bears the burden of proving jurisdiction, has shown no specific effort by the British Manufacturer to sell in New Jersey.  (Breyer, concurring) </vt:lpstr>
      <vt:lpstr>Ginsburg’s dissent</vt:lpstr>
      <vt:lpstr>Ginsburg:  “In sum, McIntyre UK, by engaging McIntyre America to promote and sell its machines in the United States, “purposefully availed itself ” of the United States market nationwide, not a market in a single State or a discrete collection of States.” </vt:lpstr>
      <vt:lpstr>“[N]o issue of the fair and reasonable allocation of adjudicatory authority among States of the United States is present in this case. New Jersey’s exercise of personal jurisdiction over a foreign manufacturer whose dangerous product caused a workplace injury in New Jersey does not tread on the domain, or diminish the sovereignty, of any sister State.” </vt:lpstr>
      <vt:lpstr>what does it mean for a cause of action to arise out of or be related to contact with the forum state?</vt:lpstr>
      <vt:lpstr>evidence test but-for test</vt:lpstr>
      <vt:lpstr>Hotel (UK) offer to Mass. Co. for discounted rates on UK hotel  Mass. Co. makes reservations for employees to stay at Hotel for a business trip  while staying at Hotel, Employee drowns in Hotel pool.   PJ over Hotel in Massachusetts?</vt:lpstr>
      <vt:lpstr>what cause of action against the hotel would have specific PJ under the evidence test on the basis of the offer? </vt:lpstr>
      <vt:lpstr>Driver, a citizen of New York, is on his way to his summer home in Massachusetts  after driving through Connecticut, he hits Pedestrian, a citizen of Connecticut in Massachusetts  is Driver subject to specific personal jurisdiction in Connecticut?</vt:lpstr>
      <vt:lpstr>NY Co. distributes its widgets in every state in the country, including Ohio  it sends a defective product into Pennsylvania where Consumer, a citizen of Ohio, purchases it  Consumer takes the product to his home in Ohio where he suffers serious injuries caused by the defect  PJ over NY Co. in Ohio?</vt:lpstr>
      <vt:lpstr>same as above except Consumer as co-plaintiff with P, an Ohioan who bought his widget in Ohio</vt:lpstr>
      <vt:lpstr>Bristol-Myers Squibb Company v. Superior Court (US, June 19, 2017)</vt:lpstr>
      <vt:lpstr>- Drug (Plavix) created and marketed by BMS in NY and NJ - BMS is a Del corp., headquartered in NY, with most substantial operations in NJ - 1.1% of sales in Cal. - Cal. SCt held 4-3 that the non-California plaintiffs have specific PJ for their causes of action with the Cal. plaintiffs in Cal. - non-Cal. claims arose out of a “single, coordinated, nationwide course of conduct” that was directed to Cal. (as well as other states)</vt:lpstr>
      <vt:lpstr>SCt reversed (Alito, with 7 others)</vt:lpstr>
      <vt:lpstr>For this reason, the California Supreme Court's “sliding scale approach” is difficult to square with our precedents. Under the California approach, the strength of the requisite connection between the forum and the specific claims at issue is relaxed if the defendant has extensive forum contacts that are unrelated to those claims. Our cases provide no support for this approach, which resembles a loose and spurious form of general jurisdiction. </vt:lpstr>
      <vt:lpstr>Sotomayor, dissenting  I fear the consequences of the Court's decision today will be substantial. The majority's rule will make it difficult to aggregate the claims of plaintiffs across the country whose claims may be worth little alone. It will make it impossible to bring a nationwide mass action in state court against defendants who are “at home” in different States. </vt:lpstr>
      <vt:lpstr>the internet</vt:lpstr>
      <vt:lpstr>Zippo Manufacturing Co. v. Zippo Dot Com, Inc. (W.D. Pa. 1997)</vt:lpstr>
      <vt:lpstr>active interactive passive</vt:lpstr>
      <vt:lpstr>Jackson v. California Newspaper Partnership (N.D. Ill. 2005)</vt:lpstr>
      <vt:lpstr>general in personam personal jurisdiction over corporations</vt:lpstr>
      <vt:lpstr>Int’l Shoe  While it has been held in cases on which appellant relies that continuous activity of some sorts within a state is not enough to support the demand that the corporation be amenable to suits unrelated to that activity, there have been instances in which the continuous corporate operations within a state were thought so substantial and of such a nature as to justify suit against it on causes of action arising from dealings entirely distinct from those activities. </vt:lpstr>
      <vt:lpstr>must be current contacts</vt:lpstr>
      <vt:lpstr>GOODYEAR DUNLOP TIRES OPERATIONS, S. A., v. EDGAR D. BROWN  U.S. S.Ct. - June 27, 2011</vt:lpstr>
      <vt:lpstr>“For an individual, the paradigm forum for the exercise of general jurisdiction is the individual’s domicile; for a corporation, it is an equivalent place, one in which the corporation is fairly regarded as at home.” </vt:lpstr>
      <vt:lpstr> Daimler AG v. Bauman (US 2014)</vt:lpstr>
      <vt:lpstr>why is there SMJ?</vt:lpstr>
      <vt:lpstr>28 U.S. Code § 1350 - Alien’s action for tort The district courts shall have original jurisdiction of any civil action by an alien for a tort only, committed in violation of the law of nations or a treaty of the United States.</vt:lpstr>
      <vt:lpstr>Kiobel v. Royal Dutch Petroleum (US 2013)</vt:lpstr>
      <vt:lpstr>Torture Victim Protection Act  (a) An individual who, under actual or apparent authority, or color of law, of any foreign nation-- (1) subjects an individual to torture shall, in a civil action, be liable for damages to that individual; or (2) subjects an individual to extrajudicial killing shall, in a civil action, be liable for damages to the individual's legal representative, or to any person who may be a claimant in an action for wrongful death. (b) EXHAUSTION OF REMEDIES- A court shall decline to hear a claim under this section if the claimant has not exhausted adequate and available remedies in the place in which the conduct giving rise to the claim occurred.</vt:lpstr>
      <vt:lpstr>why isn’t this a specific jurisdiction case?</vt:lpstr>
      <vt:lpstr>a German has a German tagged in New York while he is changing planes at JFK, in connection with a suit brought in NY state court about a brawl the two got into in Germany</vt:lpstr>
      <vt:lpstr>forum non conveniens</vt:lpstr>
      <vt:lpstr>McGee factors?</vt:lpstr>
      <vt:lpstr>Sotomayor (concurring): “The Court can and should decide this case on the far simpler ground that, no matter how extensive Daimler’s contacts with California, that State’s exercise of jurisdiction would be unreasonable given that the case involves foreign plaintiffs suing a foreign defendant based on foreign conduct, and given that a more appropriate forum is available.”</vt:lpstr>
      <vt:lpstr>what are Daimler’s connections with Cal?</vt:lpstr>
      <vt:lpstr>what are MBUSA’s connections with Cal?</vt:lpstr>
      <vt:lpstr>can MBUSA’s contacts be attributed to Daimler?</vt:lpstr>
      <vt:lpstr>alter ego theory</vt:lpstr>
      <vt:lpstr>agency theory</vt:lpstr>
      <vt:lpstr>The Ninth Circuit’s agency finding rested primarily on its observation that MBUSA’s services were “important” to Daimler, as gauged by Daimler’s hypothetical readiness to perform those services itself if MBUSA did not exist.</vt:lpstr>
      <vt:lpstr>Even if we were to assume that MBUSA is at home in California, and further to assume MBUSA’s contacts are imputable to Daimler, there would still be no basis to subject Daimler to general jurisdiction in California, for Daimler’s slim contacts with the State hardly render it at home there.</vt:lpstr>
      <vt:lpstr>Plaintiffs would have us look beyond the exemplar bases Goodyear identified, and approve the exercise of general jurisdiction in every State in which a corporation “engages in a substantial, continuous, and systematic course of business.” That formulation, we hold, is unacceptably grasping.</vt:lpstr>
      <vt:lpstr>Accordingly, the inquiry under Goodyear is not whether a foreign corporation’s in-forum contacts can be said to be in some sense “continuous and systematic,” it is whether that corporation’s “affiliations with the State are so ‘continuous and systematic’ as to render [it] essentially at home in the forum State.”</vt:lpstr>
      <vt:lpstr>is Hertz binding here?</vt:lpstr>
      <vt:lpstr>Walmart employs 2/3 of the adult population of the state of North Dakota  does it follow that Walmart is subject to general in personam jurisdiction in North Dakota? </vt:lpstr>
      <vt:lpstr>Little Corp. employs three people in the state of North Dakota  does it follow that Little Corp. is not subject to general in personam jurisdiction in North Dakota?</vt:lpstr>
      <vt:lpstr>- the D Corp (incorporated in France with its PPB in France) owns hotels - it puts a new flooring in all of its hotels - P (NY), goes to a D Corp hotel in in France, where he slips on the floor and is injured - P sues the D Corp. in federal court in NY - the D Corp. has 10 hotels in NY - there is already litigation in NY concerning accidents on the floors of the NY hotels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Owner</dc:creator>
  <cp:lastModifiedBy>Green, Michael S</cp:lastModifiedBy>
  <cp:revision>52</cp:revision>
  <cp:lastPrinted>2017-09-13T16:30:23Z</cp:lastPrinted>
  <dcterms:created xsi:type="dcterms:W3CDTF">2017-09-12T14:18:22Z</dcterms:created>
  <dcterms:modified xsi:type="dcterms:W3CDTF">2019-09-23T12:14:04Z</dcterms:modified>
</cp:coreProperties>
</file>