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3"/>
  </p:handoutMasterIdLst>
  <p:sldIdLst>
    <p:sldId id="257" r:id="rId2"/>
    <p:sldId id="359" r:id="rId3"/>
    <p:sldId id="360" r:id="rId4"/>
    <p:sldId id="361" r:id="rId5"/>
    <p:sldId id="362" r:id="rId6"/>
    <p:sldId id="363" r:id="rId7"/>
    <p:sldId id="366" r:id="rId8"/>
    <p:sldId id="367" r:id="rId9"/>
    <p:sldId id="364" r:id="rId10"/>
    <p:sldId id="365" r:id="rId11"/>
    <p:sldId id="353" r:id="rId12"/>
    <p:sldId id="354" r:id="rId13"/>
    <p:sldId id="355" r:id="rId14"/>
    <p:sldId id="305" r:id="rId15"/>
    <p:sldId id="277" r:id="rId16"/>
    <p:sldId id="331" r:id="rId17"/>
    <p:sldId id="330" r:id="rId18"/>
    <p:sldId id="356" r:id="rId19"/>
    <p:sldId id="306" r:id="rId20"/>
    <p:sldId id="273" r:id="rId21"/>
    <p:sldId id="281" r:id="rId22"/>
    <p:sldId id="339" r:id="rId23"/>
    <p:sldId id="302" r:id="rId24"/>
    <p:sldId id="301" r:id="rId25"/>
    <p:sldId id="303" r:id="rId26"/>
    <p:sldId id="340" r:id="rId27"/>
    <p:sldId id="341" r:id="rId28"/>
    <p:sldId id="342" r:id="rId29"/>
    <p:sldId id="343" r:id="rId30"/>
    <p:sldId id="307" r:id="rId31"/>
    <p:sldId id="308" r:id="rId32"/>
    <p:sldId id="309" r:id="rId33"/>
    <p:sldId id="310" r:id="rId34"/>
    <p:sldId id="311" r:id="rId35"/>
    <p:sldId id="312" r:id="rId36"/>
    <p:sldId id="313" r:id="rId37"/>
    <p:sldId id="314" r:id="rId38"/>
    <p:sldId id="315" r:id="rId39"/>
    <p:sldId id="316" r:id="rId40"/>
    <p:sldId id="317" r:id="rId41"/>
    <p:sldId id="318" r:id="rId42"/>
    <p:sldId id="319" r:id="rId43"/>
    <p:sldId id="320" r:id="rId44"/>
    <p:sldId id="321" r:id="rId45"/>
    <p:sldId id="322" r:id="rId46"/>
    <p:sldId id="323" r:id="rId47"/>
    <p:sldId id="324" r:id="rId48"/>
    <p:sldId id="325" r:id="rId49"/>
    <p:sldId id="327" r:id="rId50"/>
    <p:sldId id="328" r:id="rId51"/>
    <p:sldId id="329" r:id="rId5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30" autoAdjust="0"/>
    <p:restoredTop sz="94660"/>
  </p:normalViewPr>
  <p:slideViewPr>
    <p:cSldViewPr snapToGrid="0">
      <p:cViewPr varScale="1">
        <p:scale>
          <a:sx n="77" d="100"/>
          <a:sy n="77" d="100"/>
        </p:scale>
        <p:origin x="47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9/17/2019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9/17/2019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9/17/2019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9/17/2019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9/17/2019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9/17/2019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smtClean="0"/>
              <a:t>Wed., Sept. 18</a:t>
            </a:r>
            <a:endParaRPr lang="en-US" altLang="en-US" dirty="0"/>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513" y="365125"/>
            <a:ext cx="11615596" cy="6017568"/>
          </a:xfrm>
        </p:spPr>
        <p:txBody>
          <a:bodyPr>
            <a:noAutofit/>
          </a:bodyPr>
          <a:lstStyle/>
          <a:p>
            <a:r>
              <a:rPr lang="en-US" sz="3200" b="1" dirty="0"/>
              <a:t>Essay Question 6</a:t>
            </a:r>
            <a:r>
              <a:rPr lang="en-US" sz="3200" b="1"/>
              <a:t>. </a:t>
            </a:r>
            <a:br>
              <a:rPr lang="en-US" sz="3200" b="1"/>
            </a:br>
            <a:r>
              <a:rPr lang="en-US" sz="3200"/>
              <a:t>D</a:t>
            </a:r>
            <a:r>
              <a:rPr lang="en-US" sz="3200" dirty="0"/>
              <a:t>, a scientist who is a national and domiciliary of Sweden, was employed in Sweden by Magazine (which is incorporated and has all its offices and employees in Sweden) to write an article about widgets. Magazine distributes its magazine all over the world, including California, and D was aware of this. After performing tests in Sweden on widgets provided to him by Magazine, D wrote an article, which was then published and distributed by Magazine, in which he stated that the P Corp.’s widgets were defective. The P Corp. is incorporated and has its principal place of business and all of its manufacturing in California, and D was aware of these facts when he wrote the article. The P Corp. sued D in state court in California for defamation under California law. D makes a motion to dismiss for lack of personal jurisdiction. Will the motion succeed?</a:t>
            </a:r>
            <a:r>
              <a:rPr lang="en-US" sz="3200" b="1" dirty="0"/>
              <a:t/>
            </a:r>
            <a:br>
              <a:rPr lang="en-US" sz="3200" b="1" dirty="0"/>
            </a:br>
            <a:endParaRPr lang="en-US" sz="3200" dirty="0"/>
          </a:p>
        </p:txBody>
      </p:sp>
    </p:spTree>
    <p:extLst>
      <p:ext uri="{BB962C8B-B14F-4D97-AF65-F5344CB8AC3E}">
        <p14:creationId xmlns:p14="http://schemas.microsoft.com/office/powerpoint/2010/main" val="2729925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863" y="365125"/>
            <a:ext cx="10773937" cy="5768046"/>
          </a:xfrm>
        </p:spPr>
        <p:txBody>
          <a:bodyPr/>
          <a:lstStyle/>
          <a:p>
            <a:r>
              <a:rPr lang="en-US" dirty="0"/>
              <a:t>why I hate personal jurisdiction</a:t>
            </a:r>
          </a:p>
        </p:txBody>
      </p:sp>
    </p:spTree>
    <p:extLst>
      <p:ext uri="{BB962C8B-B14F-4D97-AF65-F5344CB8AC3E}">
        <p14:creationId xmlns:p14="http://schemas.microsoft.com/office/powerpoint/2010/main" val="552483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049" y="365125"/>
            <a:ext cx="10907751" cy="5913012"/>
          </a:xfrm>
        </p:spPr>
        <p:txBody>
          <a:bodyPr/>
          <a:lstStyle/>
          <a:p>
            <a:r>
              <a:rPr lang="en-US" dirty="0"/>
              <a:t>can California constitutionally assert personal jurisdiction over a Nevadan?</a:t>
            </a:r>
            <a:br>
              <a:rPr lang="en-US" dirty="0"/>
            </a:br>
            <a:r>
              <a:rPr lang="en-US" dirty="0"/>
              <a:t/>
            </a:r>
            <a:br>
              <a:rPr lang="en-US" dirty="0"/>
            </a:br>
            <a:r>
              <a:rPr lang="en-US" dirty="0"/>
              <a:t>can California constitutionally extend its law (which creates $1b in liability) to a Nevadan (no liability under Nevada law)?</a:t>
            </a:r>
          </a:p>
        </p:txBody>
      </p:sp>
    </p:spTree>
    <p:extLst>
      <p:ext uri="{BB962C8B-B14F-4D97-AF65-F5344CB8AC3E}">
        <p14:creationId xmlns:p14="http://schemas.microsoft.com/office/powerpoint/2010/main" val="270568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15" y="365125"/>
            <a:ext cx="10762785" cy="5946465"/>
          </a:xfrm>
        </p:spPr>
        <p:txBody>
          <a:bodyPr/>
          <a:lstStyle/>
          <a:p>
            <a:r>
              <a:rPr lang="en-US" dirty="0"/>
              <a:t>if states retain sovereignty, which is protected under the Due Process Clause of the 14</a:t>
            </a:r>
            <a:r>
              <a:rPr lang="en-US" baseline="30000" dirty="0"/>
              <a:t>th</a:t>
            </a:r>
            <a:r>
              <a:rPr lang="en-US" dirty="0"/>
              <a:t> A, shouldn’t the character of that sovereignty be a matter of international law?</a:t>
            </a:r>
          </a:p>
        </p:txBody>
      </p:sp>
    </p:spTree>
    <p:extLst>
      <p:ext uri="{BB962C8B-B14F-4D97-AF65-F5344CB8AC3E}">
        <p14:creationId xmlns:p14="http://schemas.microsoft.com/office/powerpoint/2010/main" val="1185089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608" y="365125"/>
            <a:ext cx="10788192" cy="5847139"/>
          </a:xfrm>
        </p:spPr>
        <p:txBody>
          <a:bodyPr/>
          <a:lstStyle/>
          <a:p>
            <a:r>
              <a:rPr lang="en-US" dirty="0"/>
              <a:t>specific in </a:t>
            </a:r>
            <a:r>
              <a:rPr lang="en-US" dirty="0" err="1"/>
              <a:t>personam</a:t>
            </a:r>
            <a:r>
              <a:rPr lang="en-US" dirty="0"/>
              <a:t> jurisdiction</a:t>
            </a:r>
          </a:p>
        </p:txBody>
      </p:sp>
    </p:spTree>
    <p:extLst>
      <p:ext uri="{BB962C8B-B14F-4D97-AF65-F5344CB8AC3E}">
        <p14:creationId xmlns:p14="http://schemas.microsoft.com/office/powerpoint/2010/main" val="1496357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05000" y="1063626"/>
            <a:ext cx="8382000" cy="4651375"/>
          </a:xfrm>
        </p:spPr>
        <p:txBody>
          <a:bodyPr/>
          <a:lstStyle/>
          <a:p>
            <a:pPr eaLnBrk="1" hangingPunct="1"/>
            <a:r>
              <a:rPr lang="en-US" altLang="en-US"/>
              <a:t>Int’l Shoe theory of power</a:t>
            </a:r>
            <a:br>
              <a:rPr lang="en-US" altLang="en-US"/>
            </a:br>
            <a:r>
              <a:rPr lang="en-US" altLang="en-US"/>
              <a:t/>
            </a:r>
            <a:br>
              <a:rPr lang="en-US" altLang="en-US"/>
            </a:br>
            <a:r>
              <a:rPr lang="en-US" altLang="en-US"/>
              <a:t>v.</a:t>
            </a:r>
            <a:br>
              <a:rPr lang="en-US" altLang="en-US"/>
            </a:br>
            <a:r>
              <a:rPr lang="en-US" altLang="en-US"/>
              <a:t/>
            </a:r>
            <a:br>
              <a:rPr lang="en-US" altLang="en-US"/>
            </a:br>
            <a:r>
              <a:rPr lang="en-US" altLang="en-US"/>
              <a:t>convenience/reasonableness (or “McGee factors”)</a:t>
            </a:r>
          </a:p>
        </p:txBody>
      </p:sp>
    </p:spTree>
    <p:extLst>
      <p:ext uri="{BB962C8B-B14F-4D97-AF65-F5344CB8AC3E}">
        <p14:creationId xmlns:p14="http://schemas.microsoft.com/office/powerpoint/2010/main" val="1322447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828800" y="838200"/>
            <a:ext cx="8458200" cy="5105400"/>
          </a:xfrm>
        </p:spPr>
        <p:txBody>
          <a:bodyPr/>
          <a:lstStyle/>
          <a:p>
            <a:pPr algn="l" eaLnBrk="1" hangingPunct="1"/>
            <a:r>
              <a:rPr lang="en-US" altLang="en-US" sz="3200" dirty="0"/>
              <a:t>Worldwide Volkswagen:</a:t>
            </a:r>
            <a:br>
              <a:rPr lang="en-US" altLang="en-US" sz="3200" dirty="0"/>
            </a:br>
            <a:r>
              <a:rPr lang="en-US" altLang="en-US" sz="3200" dirty="0"/>
              <a:t>“Even if the defendant would suffer minimal or no inconvenience from being forced to litigate before the tribunals of another State; even if the forum State has a strong interest in applying its law to the controversy; even if the forum State is the most convenient location for litigation, the Due Process Clause, acting as an instrument of interstate federalism, may sometimes act to divest the State of its power to render a valid judgment.”</a:t>
            </a:r>
            <a:br>
              <a:rPr lang="en-US" altLang="en-US" sz="3200" dirty="0"/>
            </a:br>
            <a:endParaRPr lang="en-US" altLang="en-US" sz="3200" dirty="0"/>
          </a:p>
        </p:txBody>
      </p:sp>
    </p:spTree>
    <p:extLst>
      <p:ext uri="{BB962C8B-B14F-4D97-AF65-F5344CB8AC3E}">
        <p14:creationId xmlns:p14="http://schemas.microsoft.com/office/powerpoint/2010/main" val="4226323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5224" y="365125"/>
            <a:ext cx="10638576" cy="5827445"/>
          </a:xfrm>
        </p:spPr>
        <p:txBody>
          <a:bodyPr/>
          <a:lstStyle/>
          <a:p>
            <a:r>
              <a:rPr lang="en-US" dirty="0"/>
              <a:t>Burger King: </a:t>
            </a:r>
            <a:br>
              <a:rPr lang="en-US" dirty="0"/>
            </a:br>
            <a:r>
              <a:rPr lang="en-US" dirty="0"/>
              <a:t>McGee factors “sometimes serve to establish the reasonableness of jurisdiction upon a lesser showing of minimum contacts than would otherwise be required.”</a:t>
            </a:r>
            <a:br>
              <a:rPr lang="en-US" dirty="0"/>
            </a:br>
            <a:endParaRPr lang="en-US" dirty="0"/>
          </a:p>
        </p:txBody>
      </p:sp>
    </p:spTree>
    <p:extLst>
      <p:ext uri="{BB962C8B-B14F-4D97-AF65-F5344CB8AC3E}">
        <p14:creationId xmlns:p14="http://schemas.microsoft.com/office/powerpoint/2010/main" val="3266468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132" y="365125"/>
            <a:ext cx="10606668" cy="5890709"/>
          </a:xfrm>
        </p:spPr>
        <p:txBody>
          <a:bodyPr/>
          <a:lstStyle/>
          <a:p>
            <a:r>
              <a:rPr lang="en-US" dirty="0"/>
              <a:t>Asahi </a:t>
            </a:r>
            <a:r>
              <a:rPr lang="mr-IN" dirty="0"/>
              <a:t>–</a:t>
            </a:r>
            <a:r>
              <a:rPr lang="en-US" dirty="0"/>
              <a:t> McGee factors on their own can knock a case out</a:t>
            </a:r>
          </a:p>
        </p:txBody>
      </p:sp>
    </p:spTree>
    <p:extLst>
      <p:ext uri="{BB962C8B-B14F-4D97-AF65-F5344CB8AC3E}">
        <p14:creationId xmlns:p14="http://schemas.microsoft.com/office/powerpoint/2010/main" val="310600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864" y="365125"/>
            <a:ext cx="10627936" cy="5903700"/>
          </a:xfrm>
        </p:spPr>
        <p:txBody>
          <a:bodyPr/>
          <a:lstStyle/>
          <a:p>
            <a:r>
              <a:rPr lang="en-US" dirty="0"/>
              <a:t>the puzzling cases – out-of-state activities having in-state effects</a:t>
            </a:r>
          </a:p>
        </p:txBody>
      </p:sp>
    </p:spTree>
    <p:extLst>
      <p:ext uri="{BB962C8B-B14F-4D97-AF65-F5344CB8AC3E}">
        <p14:creationId xmlns:p14="http://schemas.microsoft.com/office/powerpoint/2010/main" val="778027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62" y="365125"/>
            <a:ext cx="10600038" cy="5763826"/>
          </a:xfrm>
        </p:spPr>
        <p:txBody>
          <a:bodyPr/>
          <a:lstStyle/>
          <a:p>
            <a:r>
              <a:rPr lang="en-US" dirty="0"/>
              <a:t>intentional torts</a:t>
            </a:r>
          </a:p>
        </p:txBody>
      </p:sp>
    </p:spTree>
    <p:extLst>
      <p:ext uri="{BB962C8B-B14F-4D97-AF65-F5344CB8AC3E}">
        <p14:creationId xmlns:p14="http://schemas.microsoft.com/office/powerpoint/2010/main" val="996931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952750" y="1063626"/>
            <a:ext cx="6229350" cy="4479925"/>
          </a:xfrm>
        </p:spPr>
        <p:txBody>
          <a:bodyPr/>
          <a:lstStyle/>
          <a:p>
            <a:pPr eaLnBrk="1" hangingPunct="1"/>
            <a:r>
              <a:rPr lang="en-US" altLang="en-US"/>
              <a:t>McGee v. Int’l Life Ins. Co.</a:t>
            </a:r>
            <a:br>
              <a:rPr lang="en-US" altLang="en-US"/>
            </a:br>
            <a:r>
              <a:rPr lang="en-US" altLang="en-US"/>
              <a:t>(US 1957)</a:t>
            </a:r>
          </a:p>
        </p:txBody>
      </p:sp>
    </p:spTree>
    <p:extLst>
      <p:ext uri="{BB962C8B-B14F-4D97-AF65-F5344CB8AC3E}">
        <p14:creationId xmlns:p14="http://schemas.microsoft.com/office/powerpoint/2010/main" val="2098075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67050" y="1063626"/>
            <a:ext cx="6115050" cy="4765675"/>
          </a:xfrm>
        </p:spPr>
        <p:txBody>
          <a:bodyPr/>
          <a:lstStyle/>
          <a:p>
            <a:pPr eaLnBrk="1" hangingPunct="1"/>
            <a:r>
              <a:rPr lang="en-US" altLang="en-US"/>
              <a:t>World-Wide Volkswagen v. Woodson</a:t>
            </a:r>
            <a:br>
              <a:rPr lang="en-US" altLang="en-US"/>
            </a:br>
            <a:r>
              <a:rPr lang="en-US" altLang="en-US"/>
              <a:t>(U.S. 1980)</a:t>
            </a:r>
          </a:p>
        </p:txBody>
      </p:sp>
    </p:spTree>
    <p:extLst>
      <p:ext uri="{BB962C8B-B14F-4D97-AF65-F5344CB8AC3E}">
        <p14:creationId xmlns:p14="http://schemas.microsoft.com/office/powerpoint/2010/main" val="609694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843" y="365125"/>
            <a:ext cx="10908957" cy="6196313"/>
          </a:xfrm>
        </p:spPr>
        <p:txBody>
          <a:bodyPr/>
          <a:lstStyle/>
          <a:p>
            <a:r>
              <a:rPr lang="en-US" dirty="0"/>
              <a:t>contract cases…</a:t>
            </a:r>
          </a:p>
        </p:txBody>
      </p:sp>
    </p:spTree>
    <p:extLst>
      <p:ext uri="{BB962C8B-B14F-4D97-AF65-F5344CB8AC3E}">
        <p14:creationId xmlns:p14="http://schemas.microsoft.com/office/powerpoint/2010/main" val="3543889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5224" y="365125"/>
            <a:ext cx="10638576" cy="5881766"/>
          </a:xfrm>
        </p:spPr>
        <p:txBody>
          <a:bodyPr/>
          <a:lstStyle/>
          <a:p>
            <a:r>
              <a:rPr lang="en-US" dirty="0"/>
              <a:t>Burger King v. </a:t>
            </a:r>
            <a:r>
              <a:rPr lang="en-US" dirty="0" err="1"/>
              <a:t>Rudzewicz</a:t>
            </a:r>
            <a:r>
              <a:rPr lang="en-US" dirty="0"/>
              <a:t> (US 1985)</a:t>
            </a:r>
          </a:p>
        </p:txBody>
      </p:sp>
    </p:spTree>
    <p:extLst>
      <p:ext uri="{BB962C8B-B14F-4D97-AF65-F5344CB8AC3E}">
        <p14:creationId xmlns:p14="http://schemas.microsoft.com/office/powerpoint/2010/main" val="338556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643" y="365125"/>
            <a:ext cx="12004894" cy="5927033"/>
          </a:xfrm>
        </p:spPr>
        <p:txBody>
          <a:bodyPr>
            <a:noAutofit/>
          </a:bodyPr>
          <a:lstStyle/>
          <a:p>
            <a:r>
              <a:rPr lang="en-US" sz="3200" dirty="0"/>
              <a:t>D (</a:t>
            </a:r>
            <a:r>
              <a:rPr lang="en-US" sz="3200" dirty="0" err="1"/>
              <a:t>Mich</a:t>
            </a:r>
            <a:r>
              <a:rPr lang="en-US" sz="3200" dirty="0"/>
              <a:t>) wishes to buy widget from the P Corp (Fla)</a:t>
            </a:r>
            <a:br>
              <a:rPr lang="en-US" sz="3200" dirty="0"/>
            </a:br>
            <a:r>
              <a:rPr lang="en-US" sz="3200" dirty="0"/>
              <a:t/>
            </a:r>
            <a:br>
              <a:rPr lang="en-US" sz="3200" dirty="0"/>
            </a:br>
            <a:r>
              <a:rPr lang="en-US" sz="3200" dirty="0"/>
              <a:t>he learns about the widget from a P Corp website, which he views in </a:t>
            </a:r>
            <a:r>
              <a:rPr lang="en-US" sz="3200" dirty="0" err="1"/>
              <a:t>Mich</a:t>
            </a:r>
            <a:r>
              <a:rPr lang="en-US" sz="3200" dirty="0"/>
              <a:t/>
            </a:r>
            <a:br>
              <a:rPr lang="en-US" sz="3200" dirty="0"/>
            </a:br>
            <a:r>
              <a:rPr lang="en-US" sz="3200" dirty="0"/>
              <a:t/>
            </a:r>
            <a:br>
              <a:rPr lang="en-US" sz="3200" dirty="0"/>
            </a:br>
            <a:r>
              <a:rPr lang="en-US" sz="3200" dirty="0"/>
              <a:t>in the ad, D is required to email an order form to the P Corp’s office in Fla</a:t>
            </a:r>
            <a:br>
              <a:rPr lang="en-US" sz="3200" dirty="0"/>
            </a:br>
            <a:r>
              <a:rPr lang="en-US" sz="3200" dirty="0"/>
              <a:t/>
            </a:r>
            <a:br>
              <a:rPr lang="en-US" sz="3200" dirty="0"/>
            </a:br>
            <a:r>
              <a:rPr lang="en-US" sz="3200" dirty="0"/>
              <a:t>the order form says that the contract is entered into in Fla (when the D Corp ships the widget) and is governed by Fla law</a:t>
            </a:r>
            <a:br>
              <a:rPr lang="en-US" sz="3200" dirty="0"/>
            </a:br>
            <a:r>
              <a:rPr lang="en-US" sz="3200" dirty="0"/>
              <a:t/>
            </a:r>
            <a:br>
              <a:rPr lang="en-US" sz="3200" dirty="0"/>
            </a:br>
            <a:r>
              <a:rPr lang="en-US" sz="3200" dirty="0"/>
              <a:t>upon receipt of the widget D is required to send $25 to Fla</a:t>
            </a:r>
            <a:br>
              <a:rPr lang="en-US" sz="3200" dirty="0"/>
            </a:br>
            <a:r>
              <a:rPr lang="en-US" sz="3200" dirty="0"/>
              <a:t/>
            </a:r>
            <a:br>
              <a:rPr lang="en-US" sz="3200" dirty="0"/>
            </a:br>
            <a:r>
              <a:rPr lang="en-US" sz="3200" dirty="0"/>
              <a:t>D does not pay, so P Corp sues D in Fla state </a:t>
            </a:r>
            <a:r>
              <a:rPr lang="en-US" sz="3200" dirty="0" err="1"/>
              <a:t>ct</a:t>
            </a:r>
            <a:r>
              <a:rPr lang="en-US" sz="3200" dirty="0"/>
              <a:t> - PJ?</a:t>
            </a:r>
          </a:p>
        </p:txBody>
      </p:sp>
    </p:spTree>
    <p:extLst>
      <p:ext uri="{BB962C8B-B14F-4D97-AF65-F5344CB8AC3E}">
        <p14:creationId xmlns:p14="http://schemas.microsoft.com/office/powerpoint/2010/main" val="6984099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277" y="365125"/>
            <a:ext cx="10629523" cy="5727857"/>
          </a:xfrm>
        </p:spPr>
        <p:txBody>
          <a:bodyPr/>
          <a:lstStyle/>
          <a:p>
            <a:r>
              <a:rPr lang="en-US" dirty="0"/>
              <a:t>case is in federal court in Fla</a:t>
            </a:r>
            <a:br>
              <a:rPr lang="en-US" dirty="0"/>
            </a:br>
            <a:r>
              <a:rPr lang="en-US" dirty="0"/>
              <a:t/>
            </a:r>
            <a:br>
              <a:rPr lang="en-US" dirty="0"/>
            </a:br>
            <a:r>
              <a:rPr lang="en-US" dirty="0"/>
              <a:t>why do we care about the 14</a:t>
            </a:r>
            <a:r>
              <a:rPr lang="en-US" baseline="30000" dirty="0"/>
              <a:t>th</a:t>
            </a:r>
            <a:r>
              <a:rPr lang="en-US" dirty="0"/>
              <a:t> Amendment?</a:t>
            </a:r>
          </a:p>
        </p:txBody>
      </p:sp>
    </p:spTree>
    <p:extLst>
      <p:ext uri="{BB962C8B-B14F-4D97-AF65-F5344CB8AC3E}">
        <p14:creationId xmlns:p14="http://schemas.microsoft.com/office/powerpoint/2010/main" val="1933058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908" y="365125"/>
            <a:ext cx="10698892" cy="6035675"/>
          </a:xfrm>
        </p:spPr>
        <p:txBody>
          <a:bodyPr>
            <a:normAutofit fontScale="90000"/>
          </a:bodyPr>
          <a:lstStyle/>
          <a:p>
            <a:r>
              <a:rPr lang="en-US" b="1" dirty="0"/>
              <a:t>Rule 4. Summons</a:t>
            </a:r>
            <a:r>
              <a:rPr lang="en-US" dirty="0"/>
              <a:t/>
            </a:r>
            <a:br>
              <a:rPr lang="en-US" dirty="0"/>
            </a:br>
            <a:r>
              <a:rPr lang="en-US" dirty="0"/>
              <a:t>. . . </a:t>
            </a:r>
            <a:br>
              <a:rPr lang="en-US" dirty="0"/>
            </a:br>
            <a:r>
              <a:rPr lang="en-US" dirty="0"/>
              <a:t>(k) Territorial Limits of Effective Service.</a:t>
            </a:r>
            <a:br>
              <a:rPr lang="en-US" dirty="0"/>
            </a:br>
            <a:r>
              <a:rPr lang="en-US" dirty="0"/>
              <a:t/>
            </a:r>
            <a:br>
              <a:rPr lang="en-US" dirty="0"/>
            </a:br>
            <a:r>
              <a:rPr lang="en-US" dirty="0"/>
              <a:t>(1) In General. Serving a summons or filing a waiver of service establishes personal jurisdiction over a defendant:</a:t>
            </a:r>
            <a:br>
              <a:rPr lang="en-US" dirty="0"/>
            </a:br>
            <a:r>
              <a:rPr lang="en-US" dirty="0"/>
              <a:t/>
            </a:r>
            <a:br>
              <a:rPr lang="en-US" dirty="0"/>
            </a:br>
            <a:r>
              <a:rPr lang="en-US" dirty="0"/>
              <a:t>(A) who is subject to the jurisdiction of a court of general jurisdiction in the state where the district court is located;</a:t>
            </a:r>
            <a:br>
              <a:rPr lang="en-US" dirty="0"/>
            </a:br>
            <a:endParaRPr lang="en-US" dirty="0"/>
          </a:p>
        </p:txBody>
      </p:sp>
    </p:spTree>
    <p:extLst>
      <p:ext uri="{BB962C8B-B14F-4D97-AF65-F5344CB8AC3E}">
        <p14:creationId xmlns:p14="http://schemas.microsoft.com/office/powerpoint/2010/main" val="3797414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119" y="365125"/>
            <a:ext cx="10587681" cy="6023318"/>
          </a:xfrm>
        </p:spPr>
        <p:txBody>
          <a:bodyPr/>
          <a:lstStyle/>
          <a:p>
            <a:r>
              <a:rPr lang="en-US" dirty="0"/>
              <a:t>choice of law clause</a:t>
            </a:r>
            <a:br>
              <a:rPr lang="en-US" dirty="0"/>
            </a:br>
            <a:r>
              <a:rPr lang="en-US" dirty="0"/>
              <a:t/>
            </a:r>
            <a:br>
              <a:rPr lang="en-US" dirty="0"/>
            </a:br>
            <a:r>
              <a:rPr lang="en-US" dirty="0"/>
              <a:t>choice of forum clause</a:t>
            </a:r>
          </a:p>
        </p:txBody>
      </p:sp>
    </p:spTree>
    <p:extLst>
      <p:ext uri="{BB962C8B-B14F-4D97-AF65-F5344CB8AC3E}">
        <p14:creationId xmlns:p14="http://schemas.microsoft.com/office/powerpoint/2010/main" val="9317237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365125"/>
            <a:ext cx="10735962" cy="6060389"/>
          </a:xfrm>
        </p:spPr>
        <p:txBody>
          <a:bodyPr/>
          <a:lstStyle/>
          <a:p>
            <a:r>
              <a:rPr lang="en-US" dirty="0"/>
              <a:t>stream-of-commerce</a:t>
            </a:r>
          </a:p>
        </p:txBody>
      </p:sp>
    </p:spTree>
    <p:extLst>
      <p:ext uri="{BB962C8B-B14F-4D97-AF65-F5344CB8AC3E}">
        <p14:creationId xmlns:p14="http://schemas.microsoft.com/office/powerpoint/2010/main" val="119587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3697" y="365125"/>
            <a:ext cx="10810103" cy="6035675"/>
          </a:xfrm>
        </p:spPr>
        <p:txBody>
          <a:bodyPr/>
          <a:lstStyle/>
          <a:p>
            <a:r>
              <a:rPr lang="en-US" dirty="0"/>
              <a:t>component part examples</a:t>
            </a:r>
            <a:br>
              <a:rPr lang="en-US" dirty="0"/>
            </a:br>
            <a:r>
              <a:rPr lang="en-US" dirty="0"/>
              <a:t/>
            </a:r>
            <a:br>
              <a:rPr lang="en-US" dirty="0"/>
            </a:br>
            <a:r>
              <a:rPr lang="en-US" dirty="0"/>
              <a:t>distributor examples</a:t>
            </a:r>
          </a:p>
        </p:txBody>
      </p:sp>
    </p:spTree>
    <p:extLst>
      <p:ext uri="{BB962C8B-B14F-4D97-AF65-F5344CB8AC3E}">
        <p14:creationId xmlns:p14="http://schemas.microsoft.com/office/powerpoint/2010/main" val="1753585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743" y="365125"/>
            <a:ext cx="10720057" cy="6062835"/>
          </a:xfrm>
        </p:spPr>
        <p:txBody>
          <a:bodyPr/>
          <a:lstStyle/>
          <a:p>
            <a:r>
              <a:rPr lang="en-US" dirty="0"/>
              <a:t>Keeton v. Hustler Magazine (US 1984)</a:t>
            </a:r>
          </a:p>
        </p:txBody>
      </p:sp>
    </p:spTree>
    <p:extLst>
      <p:ext uri="{BB962C8B-B14F-4D97-AF65-F5344CB8AC3E}">
        <p14:creationId xmlns:p14="http://schemas.microsoft.com/office/powerpoint/2010/main" val="12383814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952750" y="1063626"/>
            <a:ext cx="6229350" cy="4708525"/>
          </a:xfrm>
        </p:spPr>
        <p:txBody>
          <a:bodyPr/>
          <a:lstStyle/>
          <a:p>
            <a:pPr eaLnBrk="1" hangingPunct="1"/>
            <a:r>
              <a:rPr lang="en-US" altLang="en-US"/>
              <a:t>Asahi Metal Industry Co. v. Superior Court</a:t>
            </a:r>
            <a:br>
              <a:rPr lang="en-US" altLang="en-US"/>
            </a:br>
            <a:r>
              <a:rPr lang="en-US" altLang="en-US"/>
              <a:t/>
            </a:r>
            <a:br>
              <a:rPr lang="en-US" altLang="en-US"/>
            </a:br>
            <a:r>
              <a:rPr lang="en-US" altLang="en-US"/>
              <a:t>(U.S. 1987)</a:t>
            </a:r>
            <a:br>
              <a:rPr lang="en-US" altLang="en-US"/>
            </a:br>
            <a:endParaRPr lang="en-US" altLang="en-US"/>
          </a:p>
        </p:txBody>
      </p:sp>
    </p:spTree>
    <p:extLst>
      <p:ext uri="{BB962C8B-B14F-4D97-AF65-F5344CB8AC3E}">
        <p14:creationId xmlns:p14="http://schemas.microsoft.com/office/powerpoint/2010/main" val="456317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781300" y="1063626"/>
            <a:ext cx="6400800" cy="4765675"/>
          </a:xfrm>
        </p:spPr>
        <p:txBody>
          <a:bodyPr/>
          <a:lstStyle/>
          <a:p>
            <a:pPr algn="l" eaLnBrk="1" hangingPunct="1"/>
            <a:r>
              <a:rPr lang="en-US" altLang="en-US" sz="2700"/>
              <a:t>Justice O'CONNOR announced the judgment of the Court and delivered the unanimous </a:t>
            </a:r>
            <a:br>
              <a:rPr lang="en-US" altLang="en-US" sz="2700"/>
            </a:br>
            <a:r>
              <a:rPr lang="en-US" altLang="en-US" sz="2700"/>
              <a:t> opinion of the Court with respect to Part I, the opinion of the Court with respect to Part II-B, in which THE CHIEF JUSTICE, Justice BRENNAN, Justice WHITE, Justice MARSHALL, Justice BLACKMUN, Justice POWELL, and Justice STEVENS join, and an opinion with respect to Parts II-A and III, in which THE CHIEF JUSTICE, Justice POWELL, and Justice SCALIA join.</a:t>
            </a:r>
          </a:p>
        </p:txBody>
      </p:sp>
    </p:spTree>
    <p:extLst>
      <p:ext uri="{BB962C8B-B14F-4D97-AF65-F5344CB8AC3E}">
        <p14:creationId xmlns:p14="http://schemas.microsoft.com/office/powerpoint/2010/main" val="16497024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057400" y="274638"/>
            <a:ext cx="8153400" cy="6202362"/>
          </a:xfrm>
        </p:spPr>
        <p:txBody>
          <a:bodyPr/>
          <a:lstStyle/>
          <a:p>
            <a:r>
              <a:rPr lang="en-US" altLang="en-US" dirty="0"/>
              <a:t>Part II-A - O’Connor, Rehnquist, Powell, Scalia </a:t>
            </a:r>
            <a:br>
              <a:rPr lang="en-US" altLang="en-US" dirty="0"/>
            </a:br>
            <a:r>
              <a:rPr lang="en-US" altLang="en-US" dirty="0"/>
              <a:t/>
            </a:r>
            <a:br>
              <a:rPr lang="en-US" altLang="en-US" dirty="0"/>
            </a:br>
            <a:r>
              <a:rPr lang="en-US" altLang="en-US" dirty="0"/>
              <a:t>Part II-B – O’Connor, Rehnquist, Brennan, White, Marshall, Blackmun, Powell, Stevens</a:t>
            </a:r>
          </a:p>
        </p:txBody>
      </p:sp>
    </p:spTree>
    <p:extLst>
      <p:ext uri="{BB962C8B-B14F-4D97-AF65-F5344CB8AC3E}">
        <p14:creationId xmlns:p14="http://schemas.microsoft.com/office/powerpoint/2010/main" val="31530779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057400" y="2971800"/>
            <a:ext cx="8229600" cy="1143000"/>
          </a:xfrm>
        </p:spPr>
        <p:txBody>
          <a:bodyPr/>
          <a:lstStyle/>
          <a:p>
            <a:r>
              <a:rPr lang="en-US" altLang="en-US"/>
              <a:t>Part II-B</a:t>
            </a:r>
          </a:p>
        </p:txBody>
      </p:sp>
    </p:spTree>
    <p:extLst>
      <p:ext uri="{BB962C8B-B14F-4D97-AF65-F5344CB8AC3E}">
        <p14:creationId xmlns:p14="http://schemas.microsoft.com/office/powerpoint/2010/main" val="10731569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28800" y="1063626"/>
            <a:ext cx="8686800" cy="4708525"/>
          </a:xfrm>
        </p:spPr>
        <p:txBody>
          <a:bodyPr>
            <a:normAutofit fontScale="90000"/>
          </a:bodyPr>
          <a:lstStyle/>
          <a:p>
            <a:pPr algn="l" eaLnBrk="1" hangingPunct="1"/>
            <a:r>
              <a:rPr lang="en-US" altLang="en-US" sz="3200"/>
              <a:t>We have previously explained that the determination of the reasonableness of the exercise of jurisdiction in each case will depend on an evaluation of several factors. A court must consider the burden on the defendant, the interests of the forum State, and the plaintiff's interest in obtaining relief. It must also weigh in its determination "the interstate judicial system's interest in obtaining the most efficient resolution of controversies; and the shared interest of the several States in furthering fundamental substantive social policies." (O'Connor II.B)</a:t>
            </a:r>
            <a:r>
              <a:rPr lang="en-US" altLang="en-US" sz="3200" b="1"/>
              <a:t/>
            </a:r>
            <a:br>
              <a:rPr lang="en-US" altLang="en-US" sz="3200" b="1"/>
            </a:br>
            <a:endParaRPr lang="en-US" altLang="en-US" sz="3200"/>
          </a:p>
        </p:txBody>
      </p:sp>
    </p:spTree>
    <p:extLst>
      <p:ext uri="{BB962C8B-B14F-4D97-AF65-F5344CB8AC3E}">
        <p14:creationId xmlns:p14="http://schemas.microsoft.com/office/powerpoint/2010/main" val="28092696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828800" y="274638"/>
            <a:ext cx="8382000" cy="6278562"/>
          </a:xfrm>
        </p:spPr>
        <p:txBody>
          <a:bodyPr/>
          <a:lstStyle/>
          <a:p>
            <a:r>
              <a:rPr lang="en-US" altLang="en-US"/>
              <a:t>Part II-A</a:t>
            </a:r>
          </a:p>
        </p:txBody>
      </p:sp>
    </p:spTree>
    <p:extLst>
      <p:ext uri="{BB962C8B-B14F-4D97-AF65-F5344CB8AC3E}">
        <p14:creationId xmlns:p14="http://schemas.microsoft.com/office/powerpoint/2010/main" val="12163443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52600" y="1063626"/>
            <a:ext cx="8763000" cy="4708525"/>
          </a:xfrm>
        </p:spPr>
        <p:txBody>
          <a:bodyPr>
            <a:normAutofit fontScale="90000"/>
          </a:bodyPr>
          <a:lstStyle/>
          <a:p>
            <a:pPr algn="l" eaLnBrk="1" hangingPunct="1"/>
            <a:r>
              <a:rPr lang="en-US" altLang="en-US" sz="3200"/>
              <a:t>Additional conduct of the defendant may indicate an intent or purpose to serve the market in the forum State, for example, designing the product for the market in the forum State, advertising in the forum State, establishing channels for providing regular advice to customers in the forum State, or marketing the product through a distributor who has agreed to serve as the sales agent in the forum State. But a defendant's awareness that the stream of commerce may or will sweep the product into the forum State does not convert the mere act of placing the product into the stream into an act purposefully directed toward the forum State. (O'Connor II.A)</a:t>
            </a:r>
          </a:p>
        </p:txBody>
      </p:sp>
    </p:spTree>
    <p:extLst>
      <p:ext uri="{BB962C8B-B14F-4D97-AF65-F5344CB8AC3E}">
        <p14:creationId xmlns:p14="http://schemas.microsoft.com/office/powerpoint/2010/main" val="14809686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790832" y="274638"/>
            <a:ext cx="10379676" cy="6278562"/>
          </a:xfrm>
        </p:spPr>
        <p:txBody>
          <a:bodyPr/>
          <a:lstStyle/>
          <a:p>
            <a:pPr algn="l"/>
            <a:r>
              <a:rPr lang="en-US" altLang="en-US" dirty="0"/>
              <a:t>Asahi sells all of its valves to Cheng Shin</a:t>
            </a:r>
            <a:br>
              <a:rPr lang="en-US" altLang="en-US" dirty="0"/>
            </a:br>
            <a:r>
              <a:rPr lang="en-US" altLang="en-US" dirty="0"/>
              <a:t/>
            </a:r>
            <a:br>
              <a:rPr lang="en-US" altLang="en-US" dirty="0"/>
            </a:br>
            <a:r>
              <a:rPr lang="en-US" altLang="en-US" dirty="0"/>
              <a:t>Cheng Shin just happens to sell all its products in CA and Asahi knows this</a:t>
            </a:r>
            <a:br>
              <a:rPr lang="en-US" altLang="en-US" dirty="0"/>
            </a:br>
            <a:r>
              <a:rPr lang="en-US" altLang="en-US" dirty="0"/>
              <a:t/>
            </a:r>
            <a:br>
              <a:rPr lang="en-US" altLang="en-US" dirty="0"/>
            </a:br>
            <a:r>
              <a:rPr lang="en-US" altLang="en-US" dirty="0"/>
              <a:t>power over Asahi in CA under O’Connor approach?</a:t>
            </a:r>
          </a:p>
        </p:txBody>
      </p:sp>
    </p:spTree>
    <p:extLst>
      <p:ext uri="{BB962C8B-B14F-4D97-AF65-F5344CB8AC3E}">
        <p14:creationId xmlns:p14="http://schemas.microsoft.com/office/powerpoint/2010/main" val="24152447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828800" y="274638"/>
            <a:ext cx="8382000" cy="6202362"/>
          </a:xfrm>
        </p:spPr>
        <p:txBody>
          <a:bodyPr/>
          <a:lstStyle/>
          <a:p>
            <a:r>
              <a:rPr lang="en-US" altLang="en-US"/>
              <a:t>Brennan’s concurrence</a:t>
            </a:r>
            <a:br>
              <a:rPr lang="en-US" altLang="en-US"/>
            </a:br>
            <a:r>
              <a:rPr lang="en-US" altLang="en-US"/>
              <a:t/>
            </a:r>
            <a:br>
              <a:rPr lang="en-US" altLang="en-US"/>
            </a:br>
            <a:r>
              <a:rPr lang="en-US" altLang="en-US"/>
              <a:t>Brennan, White, Marshall, Blackmun</a:t>
            </a:r>
            <a:br>
              <a:rPr lang="en-US" altLang="en-US"/>
            </a:br>
            <a:endParaRPr lang="en-US" altLang="en-US"/>
          </a:p>
        </p:txBody>
      </p:sp>
    </p:spTree>
    <p:extLst>
      <p:ext uri="{BB962C8B-B14F-4D97-AF65-F5344CB8AC3E}">
        <p14:creationId xmlns:p14="http://schemas.microsoft.com/office/powerpoint/2010/main" val="41451610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70703" y="284205"/>
            <a:ext cx="11294075" cy="6289589"/>
          </a:xfrm>
        </p:spPr>
        <p:txBody>
          <a:bodyPr>
            <a:normAutofit/>
          </a:bodyPr>
          <a:lstStyle/>
          <a:p>
            <a:pPr algn="l" eaLnBrk="1" hangingPunct="1"/>
            <a:r>
              <a:rPr lang="en-US" altLang="en-US" sz="3600" dirty="0"/>
              <a:t>As long as a participant in this process is aware that the final product is being marketed in the forum State, the possibility of a lawsuit there cannot come as a surprise. Nor will the litigation present a burden for which there is no corresponding benefit. A defendant who has placed goods in the stream of commerce benefits economically from the retail sale of the final product in the forum State, and indirectly benefits from the State's laws that regulate and facilitate commercial activity.</a:t>
            </a:r>
            <a:br>
              <a:rPr lang="en-US" altLang="en-US" sz="3600" dirty="0"/>
            </a:br>
            <a:r>
              <a:rPr lang="en-US" altLang="en-US" sz="3600" dirty="0"/>
              <a:t>(Brennan, concurring)</a:t>
            </a:r>
          </a:p>
        </p:txBody>
      </p:sp>
    </p:spTree>
    <p:extLst>
      <p:ext uri="{BB962C8B-B14F-4D97-AF65-F5344CB8AC3E}">
        <p14:creationId xmlns:p14="http://schemas.microsoft.com/office/powerpoint/2010/main" val="166794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05000" y="274638"/>
            <a:ext cx="8305800" cy="6278562"/>
          </a:xfrm>
        </p:spPr>
        <p:txBody>
          <a:bodyPr/>
          <a:lstStyle/>
          <a:p>
            <a:pPr algn="l"/>
            <a:r>
              <a:rPr lang="en-US" altLang="en-US" sz="4000" dirty="0"/>
              <a:t>Calder v. Jones (U.S. 1984)</a:t>
            </a:r>
            <a:br>
              <a:rPr lang="en-US" altLang="en-US" sz="4000" dirty="0"/>
            </a:br>
            <a:r>
              <a:rPr lang="en-US" altLang="en-US" sz="4000" dirty="0"/>
              <a:t>- Floridian Nat’l Enquirer writer and editor were sued, along with publisher and distributor, for defamation in CA state court by CA resident</a:t>
            </a:r>
            <a:br>
              <a:rPr lang="en-US" altLang="en-US" sz="4000" dirty="0"/>
            </a:br>
            <a:r>
              <a:rPr lang="en-US" altLang="en-US" sz="4000" dirty="0"/>
              <a:t>- writer and editor argued no PJ in CA because they had no control over where the distribution was</a:t>
            </a:r>
            <a:br>
              <a:rPr lang="en-US" altLang="en-US" sz="4000" dirty="0"/>
            </a:br>
            <a:r>
              <a:rPr lang="en-US" altLang="en-US" sz="4000" dirty="0"/>
              <a:t>- </a:t>
            </a:r>
            <a:r>
              <a:rPr lang="en-US" altLang="en-US" sz="4000" dirty="0" err="1"/>
              <a:t>SCt</a:t>
            </a:r>
            <a:r>
              <a:rPr lang="en-US" altLang="en-US" sz="4000" dirty="0"/>
              <a:t> held unanimously there was PJ</a:t>
            </a:r>
            <a:br>
              <a:rPr lang="en-US" altLang="en-US" sz="4000" dirty="0"/>
            </a:br>
            <a:endParaRPr lang="en-US" altLang="en-US" sz="4000" dirty="0"/>
          </a:p>
        </p:txBody>
      </p:sp>
    </p:spTree>
    <p:extLst>
      <p:ext uri="{BB962C8B-B14F-4D97-AF65-F5344CB8AC3E}">
        <p14:creationId xmlns:p14="http://schemas.microsoft.com/office/powerpoint/2010/main" val="5472108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057400" y="274638"/>
            <a:ext cx="8153400" cy="6126162"/>
          </a:xfrm>
        </p:spPr>
        <p:txBody>
          <a:bodyPr/>
          <a:lstStyle/>
          <a:p>
            <a:r>
              <a:rPr lang="en-US" altLang="en-US"/>
              <a:t>Stevens’s concurrence</a:t>
            </a:r>
          </a:p>
        </p:txBody>
      </p:sp>
    </p:spTree>
    <p:extLst>
      <p:ext uri="{BB962C8B-B14F-4D97-AF65-F5344CB8AC3E}">
        <p14:creationId xmlns:p14="http://schemas.microsoft.com/office/powerpoint/2010/main" val="30130404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59492" y="271850"/>
            <a:ext cx="11788346" cy="6425512"/>
          </a:xfrm>
        </p:spPr>
        <p:txBody>
          <a:bodyPr>
            <a:noAutofit/>
          </a:bodyPr>
          <a:lstStyle/>
          <a:p>
            <a:pPr algn="l" eaLnBrk="1" hangingPunct="1"/>
            <a:r>
              <a:rPr lang="en-US" altLang="en-US" sz="3200" dirty="0"/>
              <a:t>The plurality seems to assume that an unwavering line can be drawn between "mere awareness" that a component will find its way into the forum State and "purposeful </a:t>
            </a:r>
            <a:r>
              <a:rPr lang="en-US" altLang="en-US" sz="3200" dirty="0" err="1"/>
              <a:t>availment</a:t>
            </a:r>
            <a:r>
              <a:rPr lang="en-US" altLang="en-US" sz="3200" dirty="0"/>
              <a:t>" of the forum's market. Over the course of its dealings with Cheng Shin, Asahi has arguably engaged in a higher quantum of conduct than "[t]he placement of a product into the stream of commerce, without more...." Whether or not this conduct rises to the level of purposeful </a:t>
            </a:r>
            <a:r>
              <a:rPr lang="en-US" altLang="en-US" sz="3200" dirty="0" err="1"/>
              <a:t>availment</a:t>
            </a:r>
            <a:r>
              <a:rPr lang="en-US" altLang="en-US" sz="3200" dirty="0"/>
              <a:t> requires a constitutional determination that is affected by the volume, the value, and the hazardous character of the components. In most circumstances I would be inclined to conclude that a regular course of dealing that results in deliveries of over 100,000 units annually over a period of several years would constitute "purposeful </a:t>
            </a:r>
            <a:r>
              <a:rPr lang="en-US" altLang="en-US" sz="3200" dirty="0" err="1"/>
              <a:t>availment</a:t>
            </a:r>
            <a:r>
              <a:rPr lang="en-US" altLang="en-US" sz="3200" dirty="0"/>
              <a:t>" even though the item delivered to the forum State was a standard product marketed throughout the world.</a:t>
            </a:r>
            <a:br>
              <a:rPr lang="en-US" altLang="en-US" sz="3200" dirty="0"/>
            </a:br>
            <a:r>
              <a:rPr lang="en-US" altLang="en-US" sz="3200" dirty="0"/>
              <a:t>(Stevens, concurring – with White and Blackmun)</a:t>
            </a:r>
          </a:p>
        </p:txBody>
      </p:sp>
    </p:spTree>
    <p:extLst>
      <p:ext uri="{BB962C8B-B14F-4D97-AF65-F5344CB8AC3E}">
        <p14:creationId xmlns:p14="http://schemas.microsoft.com/office/powerpoint/2010/main" val="3172966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067050" y="1063626"/>
            <a:ext cx="6115050" cy="4765675"/>
          </a:xfrm>
        </p:spPr>
        <p:txBody>
          <a:bodyPr/>
          <a:lstStyle/>
          <a:p>
            <a:pPr eaLnBrk="1" hangingPunct="1"/>
            <a:r>
              <a:rPr lang="en-US" altLang="en-US"/>
              <a:t>J. M c INTYRE MACHINERY, LTD., v. NICASTRO</a:t>
            </a:r>
            <a:br>
              <a:rPr lang="en-US" altLang="en-US"/>
            </a:br>
            <a:r>
              <a:rPr lang="en-US" altLang="en-US"/>
              <a:t/>
            </a:r>
            <a:br>
              <a:rPr lang="en-US" altLang="en-US"/>
            </a:br>
            <a:r>
              <a:rPr lang="en-US" altLang="en-US"/>
              <a:t>(U.S., June 27, 2011)</a:t>
            </a:r>
          </a:p>
        </p:txBody>
      </p:sp>
    </p:spTree>
    <p:extLst>
      <p:ext uri="{BB962C8B-B14F-4D97-AF65-F5344CB8AC3E}">
        <p14:creationId xmlns:p14="http://schemas.microsoft.com/office/powerpoint/2010/main" val="40117013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838450" y="1063626"/>
            <a:ext cx="6343650" cy="4708525"/>
          </a:xfrm>
        </p:spPr>
        <p:txBody>
          <a:bodyPr/>
          <a:lstStyle/>
          <a:p>
            <a:pPr eaLnBrk="1" hangingPunct="1"/>
            <a:r>
              <a:rPr lang="en-US" altLang="en-US"/>
              <a:t>Kennedy’s opinion (4)</a:t>
            </a:r>
            <a:br>
              <a:rPr lang="en-US" altLang="en-US"/>
            </a:br>
            <a:r>
              <a:rPr lang="en-US" altLang="en-US"/>
              <a:t>Breyer’s concurrence (2)</a:t>
            </a:r>
            <a:br>
              <a:rPr lang="en-US" altLang="en-US"/>
            </a:br>
            <a:r>
              <a:rPr lang="en-US" altLang="en-US"/>
              <a:t>Ginsburg’s dissent (3)</a:t>
            </a:r>
          </a:p>
        </p:txBody>
      </p:sp>
    </p:spTree>
    <p:extLst>
      <p:ext uri="{BB962C8B-B14F-4D97-AF65-F5344CB8AC3E}">
        <p14:creationId xmlns:p14="http://schemas.microsoft.com/office/powerpoint/2010/main" val="26359066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981200" y="274638"/>
            <a:ext cx="8229600" cy="6126162"/>
          </a:xfrm>
        </p:spPr>
        <p:txBody>
          <a:bodyPr/>
          <a:lstStyle/>
          <a:p>
            <a:r>
              <a:rPr lang="en-US" altLang="en-US"/>
              <a:t>Kennedy’s opinion</a:t>
            </a:r>
          </a:p>
        </p:txBody>
      </p:sp>
    </p:spTree>
    <p:extLst>
      <p:ext uri="{BB962C8B-B14F-4D97-AF65-F5344CB8AC3E}">
        <p14:creationId xmlns:p14="http://schemas.microsoft.com/office/powerpoint/2010/main" val="31137567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44843" y="284205"/>
            <a:ext cx="11454714" cy="6314303"/>
          </a:xfrm>
        </p:spPr>
        <p:txBody>
          <a:bodyPr>
            <a:normAutofit/>
          </a:bodyPr>
          <a:lstStyle/>
          <a:p>
            <a:pPr algn="l" eaLnBrk="1" hangingPunct="1"/>
            <a:r>
              <a:rPr lang="en-US" altLang="en-US" sz="3200" dirty="0"/>
              <a:t>Kennedy:</a:t>
            </a:r>
            <a:br>
              <a:rPr lang="en-US" altLang="en-US" sz="3200" dirty="0"/>
            </a:br>
            <a:r>
              <a:rPr lang="en-US" altLang="en-US" sz="3200" dirty="0"/>
              <a:t>“The principal inquiry in cases of this sort is whether the defendant’s activities manifest an intention to submit to the power of a sovereign….Sometimes a defendant does so by sending its goods rather than its agents. The defendant’s transmission of goods permits the exercise of jurisdiction only where the defendant can be said to have targeted the forum; as a general rule, it is not enough that the defendant might have predicted that its goods will reach the forum State.”</a:t>
            </a:r>
            <a:br>
              <a:rPr lang="en-US" altLang="en-US" sz="3200" dirty="0"/>
            </a:br>
            <a:endParaRPr lang="en-US" altLang="en-US" sz="3200" dirty="0"/>
          </a:p>
        </p:txBody>
      </p:sp>
    </p:spTree>
    <p:extLst>
      <p:ext uri="{BB962C8B-B14F-4D97-AF65-F5344CB8AC3E}">
        <p14:creationId xmlns:p14="http://schemas.microsoft.com/office/powerpoint/2010/main" val="12145920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828800" y="1063626"/>
            <a:ext cx="8458200" cy="4651375"/>
          </a:xfrm>
        </p:spPr>
        <p:txBody>
          <a:bodyPr/>
          <a:lstStyle/>
          <a:p>
            <a:pPr eaLnBrk="1" hangingPunct="1"/>
            <a:r>
              <a:rPr lang="en-US" altLang="en-US"/>
              <a:t>“These facts may reveal an intent to serve the U. S. market, but they do not show that J. McIntyre purposefully availed itself of the New Jersey market.”</a:t>
            </a:r>
          </a:p>
        </p:txBody>
      </p:sp>
    </p:spTree>
    <p:extLst>
      <p:ext uri="{BB962C8B-B14F-4D97-AF65-F5344CB8AC3E}">
        <p14:creationId xmlns:p14="http://schemas.microsoft.com/office/powerpoint/2010/main" val="39536317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905000" y="274638"/>
            <a:ext cx="8305800" cy="6278562"/>
          </a:xfrm>
        </p:spPr>
        <p:txBody>
          <a:bodyPr/>
          <a:lstStyle/>
          <a:p>
            <a:r>
              <a:rPr lang="en-US" altLang="en-US"/>
              <a:t>Breyer’s concurrence</a:t>
            </a:r>
          </a:p>
        </p:txBody>
      </p:sp>
    </p:spTree>
    <p:extLst>
      <p:ext uri="{BB962C8B-B14F-4D97-AF65-F5344CB8AC3E}">
        <p14:creationId xmlns:p14="http://schemas.microsoft.com/office/powerpoint/2010/main" val="13733590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752600" y="1063626"/>
            <a:ext cx="8686800" cy="4651375"/>
          </a:xfrm>
        </p:spPr>
        <p:txBody>
          <a:bodyPr>
            <a:normAutofit fontScale="90000"/>
          </a:bodyPr>
          <a:lstStyle/>
          <a:p>
            <a:pPr algn="l" eaLnBrk="1" hangingPunct="1"/>
            <a:r>
              <a:rPr lang="en-US" altLang="en-US" sz="3600"/>
              <a:t>Here, the relevant facts found by the New Jersey Supreme Court show no “regular … flow” or “regular course” of sales in New Jersey; and there is no “something more,” such as special state-related design, advertising, advice, marketing, or anything else. Mr. Nicastro, who here bears the burden of proving jurisdiction, has shown no specific effort by the British Manufacturer to sell in New Jersey. </a:t>
            </a:r>
            <a:br>
              <a:rPr lang="en-US" altLang="en-US" sz="3600"/>
            </a:br>
            <a:r>
              <a:rPr lang="en-US" altLang="en-US" sz="3600"/>
              <a:t>(Breyer, concurring)</a:t>
            </a:r>
            <a:r>
              <a:rPr lang="en-US" altLang="en-US" sz="3600" b="1"/>
              <a:t/>
            </a:r>
            <a:br>
              <a:rPr lang="en-US" altLang="en-US" sz="3600" b="1"/>
            </a:br>
            <a:endParaRPr lang="en-US" altLang="en-US" sz="3600"/>
          </a:p>
        </p:txBody>
      </p:sp>
    </p:spTree>
    <p:extLst>
      <p:ext uri="{BB962C8B-B14F-4D97-AF65-F5344CB8AC3E}">
        <p14:creationId xmlns:p14="http://schemas.microsoft.com/office/powerpoint/2010/main" val="11778101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81200" y="274638"/>
            <a:ext cx="8229600" cy="6278562"/>
          </a:xfrm>
        </p:spPr>
        <p:txBody>
          <a:bodyPr/>
          <a:lstStyle/>
          <a:p>
            <a:r>
              <a:rPr lang="en-US" altLang="en-US"/>
              <a:t>Ginsburg’s dissent</a:t>
            </a:r>
          </a:p>
        </p:txBody>
      </p:sp>
    </p:spTree>
    <p:extLst>
      <p:ext uri="{BB962C8B-B14F-4D97-AF65-F5344CB8AC3E}">
        <p14:creationId xmlns:p14="http://schemas.microsoft.com/office/powerpoint/2010/main" val="1805554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551" y="365125"/>
            <a:ext cx="10711249" cy="5813253"/>
          </a:xfrm>
        </p:spPr>
        <p:txBody>
          <a:bodyPr/>
          <a:lstStyle/>
          <a:p>
            <a:r>
              <a:rPr lang="en-US" dirty="0"/>
              <a:t>effects test?</a:t>
            </a:r>
          </a:p>
        </p:txBody>
      </p:sp>
    </p:spTree>
    <p:extLst>
      <p:ext uri="{BB962C8B-B14F-4D97-AF65-F5344CB8AC3E}">
        <p14:creationId xmlns:p14="http://schemas.microsoft.com/office/powerpoint/2010/main" val="7552672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752600" y="1063626"/>
            <a:ext cx="8534400" cy="4708525"/>
          </a:xfrm>
        </p:spPr>
        <p:txBody>
          <a:bodyPr>
            <a:normAutofit fontScale="90000"/>
          </a:bodyPr>
          <a:lstStyle/>
          <a:p>
            <a:pPr marL="257175" indent="-257175"/>
            <a:r>
              <a:rPr lang="en-US" altLang="en-US"/>
              <a:t>Ginsburg: </a:t>
            </a:r>
            <a:br>
              <a:rPr lang="en-US" altLang="en-US"/>
            </a:br>
            <a:r>
              <a:rPr lang="en-US" altLang="en-US"/>
              <a:t>“In sum, McIntyre UK, by engaging McIntyre America to promote and sell its machines in the United States, “purposefully availed itself ” of the United States market nationwide, not a market in a single State or a discrete collection of States.”</a:t>
            </a:r>
            <a:br>
              <a:rPr lang="en-US" altLang="en-US"/>
            </a:br>
            <a:endParaRPr lang="en-US" altLang="en-US"/>
          </a:p>
        </p:txBody>
      </p:sp>
    </p:spTree>
    <p:extLst>
      <p:ext uri="{BB962C8B-B14F-4D97-AF65-F5344CB8AC3E}">
        <p14:creationId xmlns:p14="http://schemas.microsoft.com/office/powerpoint/2010/main" val="19602842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752600" y="1131888"/>
            <a:ext cx="8839200" cy="4481512"/>
          </a:xfrm>
        </p:spPr>
        <p:txBody>
          <a:bodyPr>
            <a:normAutofit fontScale="90000"/>
          </a:bodyPr>
          <a:lstStyle/>
          <a:p>
            <a:pPr eaLnBrk="1" hangingPunct="1"/>
            <a:r>
              <a:rPr lang="en-US" altLang="en-US" sz="4000"/>
              <a:t>“[N]o issue of the fair and reasonable allocation of adjudicatory authority among States of the United States is present in this case. New Jersey’s exercise of personal jurisdiction over a foreign manufacturer whose dangerous product caused a workplace injury in New Jersey does not tread on the domain, or diminish the sovereignty, of any sister State.” </a:t>
            </a:r>
          </a:p>
        </p:txBody>
      </p:sp>
    </p:spTree>
    <p:extLst>
      <p:ext uri="{BB962C8B-B14F-4D97-AF65-F5344CB8AC3E}">
        <p14:creationId xmlns:p14="http://schemas.microsoft.com/office/powerpoint/2010/main" val="3908148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828800" y="274638"/>
            <a:ext cx="8382000" cy="6278562"/>
          </a:xfrm>
        </p:spPr>
        <p:txBody>
          <a:bodyPr/>
          <a:lstStyle/>
          <a:p>
            <a:r>
              <a:rPr lang="en-US" altLang="en-US"/>
              <a:t>Walden v. Fiore</a:t>
            </a:r>
          </a:p>
        </p:txBody>
      </p:sp>
    </p:spTree>
    <p:extLst>
      <p:ext uri="{BB962C8B-B14F-4D97-AF65-F5344CB8AC3E}">
        <p14:creationId xmlns:p14="http://schemas.microsoft.com/office/powerpoint/2010/main" val="2421526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11" y="365125"/>
            <a:ext cx="10785389" cy="6208670"/>
          </a:xfrm>
        </p:spPr>
        <p:txBody>
          <a:bodyPr>
            <a:normAutofit/>
          </a:bodyPr>
          <a:lstStyle/>
          <a:p>
            <a:r>
              <a:rPr lang="en-US" dirty="0"/>
              <a:t>The defendants relied on phone calls to “California sources” for the information in their article; they wrote the story about the plaintiff’s activities in California; they caused reputational injury in California by writing an allegedly libelous article that was widely circulated in the State; and the “brunt” of that injury was suffered by the plaintiff in that State. “In sum, California [</a:t>
            </a:r>
            <a:r>
              <a:rPr lang="en-US" dirty="0" err="1"/>
              <a:t>wa</a:t>
            </a:r>
            <a:r>
              <a:rPr lang="en-US" dirty="0"/>
              <a:t>]s the focal point both of the story and of the harm suffered.” </a:t>
            </a:r>
          </a:p>
        </p:txBody>
      </p:sp>
    </p:spTree>
    <p:extLst>
      <p:ext uri="{BB962C8B-B14F-4D97-AF65-F5344CB8AC3E}">
        <p14:creationId xmlns:p14="http://schemas.microsoft.com/office/powerpoint/2010/main" val="2419568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7" y="365125"/>
            <a:ext cx="11084011" cy="6208670"/>
          </a:xfrm>
        </p:spPr>
        <p:txBody>
          <a:bodyPr>
            <a:noAutofit/>
          </a:bodyPr>
          <a:lstStyle/>
          <a:p>
            <a:r>
              <a:rPr lang="en-US" sz="2800" dirty="0"/>
              <a:t>The crux of </a:t>
            </a:r>
            <a:r>
              <a:rPr lang="en-US" sz="2800" i="1" dirty="0"/>
              <a:t>Calder </a:t>
            </a:r>
            <a:r>
              <a:rPr lang="en-US" sz="2800" dirty="0"/>
              <a:t>was that the reputation-based “effects” of the alleged libel connected the defendants to California, not just to the plaintiff. The strength of that connection was largely a function of the nature of the libel tort. However scandalous a newspaper article might be, it can lead to a loss of reputation only if communicated to (and read and understood by) third persons. Accordingly, the reputational injury caused by the defendants’ story would not have occurred but for the fact that the defendants wrote an article for publication in California that was read by a large number of California citizens. … In this way, the “effects” caused by the defendants’ article—</a:t>
            </a:r>
            <a:r>
              <a:rPr lang="en-US" sz="2800" i="1" dirty="0"/>
              <a:t>i.e., </a:t>
            </a:r>
            <a:r>
              <a:rPr lang="en-US" sz="2800" dirty="0"/>
              <a:t>the injury to the plaintiff ’s reputation in the estimation of the California public—connected the defendants’ conduct to </a:t>
            </a:r>
            <a:r>
              <a:rPr lang="en-US" sz="2800" i="1" dirty="0"/>
              <a:t>California</a:t>
            </a:r>
            <a:r>
              <a:rPr lang="en-US" sz="2800" dirty="0"/>
              <a:t>, not just to a plaintiff who lived there. That connection, combined with the various facts that gave the article a California focus, sufficed to authorize the California court’s exercise of jurisdiction.</a:t>
            </a:r>
          </a:p>
        </p:txBody>
      </p:sp>
    </p:spTree>
    <p:extLst>
      <p:ext uri="{BB962C8B-B14F-4D97-AF65-F5344CB8AC3E}">
        <p14:creationId xmlns:p14="http://schemas.microsoft.com/office/powerpoint/2010/main" val="3139446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828800" y="274638"/>
            <a:ext cx="8382000" cy="6126162"/>
          </a:xfrm>
        </p:spPr>
        <p:txBody>
          <a:bodyPr/>
          <a:lstStyle/>
          <a:p>
            <a:pPr algn="l"/>
            <a:r>
              <a:rPr lang="en-US" altLang="en-US" dirty="0"/>
              <a:t>- foreign terrorist kills Americans abroad</a:t>
            </a:r>
            <a:br>
              <a:rPr lang="en-US" altLang="en-US" dirty="0"/>
            </a:br>
            <a:r>
              <a:rPr lang="en-US" altLang="en-US" dirty="0"/>
              <a:t>- he knows they are Americans</a:t>
            </a:r>
            <a:br>
              <a:rPr lang="en-US" altLang="en-US" dirty="0"/>
            </a:br>
            <a:r>
              <a:rPr lang="en-US" altLang="en-US" dirty="0"/>
              <a:t>- he is sued by the families in U.S. in a U.S. court for wrongful death</a:t>
            </a:r>
            <a:br>
              <a:rPr lang="en-US" altLang="en-US" dirty="0"/>
            </a:br>
            <a:r>
              <a:rPr lang="en-US" altLang="en-US" dirty="0"/>
              <a:t>- PJ?</a:t>
            </a:r>
          </a:p>
        </p:txBody>
      </p:sp>
    </p:spTree>
    <p:extLst>
      <p:ext uri="{BB962C8B-B14F-4D97-AF65-F5344CB8AC3E}">
        <p14:creationId xmlns:p14="http://schemas.microsoft.com/office/powerpoint/2010/main" val="834048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957</Words>
  <Application>Microsoft Office PowerPoint</Application>
  <PresentationFormat>Widescreen</PresentationFormat>
  <Paragraphs>51</Paragraphs>
  <Slides>51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Arial</vt:lpstr>
      <vt:lpstr>Calibri</vt:lpstr>
      <vt:lpstr>Calibri Light</vt:lpstr>
      <vt:lpstr>Mangal</vt:lpstr>
      <vt:lpstr>Office Theme</vt:lpstr>
      <vt:lpstr>Wed., Sept. 18</vt:lpstr>
      <vt:lpstr>intentional torts</vt:lpstr>
      <vt:lpstr>Keeton v. Hustler Magazine (US 1984)</vt:lpstr>
      <vt:lpstr>Calder v. Jones (U.S. 1984) - Floridian Nat’l Enquirer writer and editor were sued, along with publisher and distributor, for defamation in CA state court by CA resident - writer and editor argued no PJ in CA because they had no control over where the distribution was - SCt held unanimously there was PJ </vt:lpstr>
      <vt:lpstr>effects test?</vt:lpstr>
      <vt:lpstr>Walden v. Fiore</vt:lpstr>
      <vt:lpstr>The defendants relied on phone calls to “California sources” for the information in their article; they wrote the story about the plaintiff’s activities in California; they caused reputational injury in California by writing an allegedly libelous article that was widely circulated in the State; and the “brunt” of that injury was suffered by the plaintiff in that State. “In sum, California [wa]s the focal point both of the story and of the harm suffered.” </vt:lpstr>
      <vt:lpstr>The crux of Calder was that the reputation-based “effects” of the alleged libel connected the defendants to California, not just to the plaintiff. The strength of that connection was largely a function of the nature of the libel tort. However scandalous a newspaper article might be, it can lead to a loss of reputation only if communicated to (and read and understood by) third persons. Accordingly, the reputational injury caused by the defendants’ story would not have occurred but for the fact that the defendants wrote an article for publication in California that was read by a large number of California citizens. … In this way, the “effects” caused by the defendants’ article—i.e., the injury to the plaintiff ’s reputation in the estimation of the California public—connected the defendants’ conduct to California, not just to a plaintiff who lived there. That connection, combined with the various facts that gave the article a California focus, sufficed to authorize the California court’s exercise of jurisdiction.</vt:lpstr>
      <vt:lpstr>- foreign terrorist kills Americans abroad - he knows they are Americans - he is sued by the families in U.S. in a U.S. court for wrongful death - PJ?</vt:lpstr>
      <vt:lpstr>Essay Question 6.  D, a scientist who is a national and domiciliary of Sweden, was employed in Sweden by Magazine (which is incorporated and has all its offices and employees in Sweden) to write an article about widgets. Magazine distributes its magazine all over the world, including California, and D was aware of this. After performing tests in Sweden on widgets provided to him by Magazine, D wrote an article, which was then published and distributed by Magazine, in which he stated that the P Corp.’s widgets were defective. The P Corp. is incorporated and has its principal place of business and all of its manufacturing in California, and D was aware of these facts when he wrote the article. The P Corp. sued D in state court in California for defamation under California law. D makes a motion to dismiss for lack of personal jurisdiction. Will the motion succeed? </vt:lpstr>
      <vt:lpstr>why I hate personal jurisdiction</vt:lpstr>
      <vt:lpstr>can California constitutionally assert personal jurisdiction over a Nevadan?  can California constitutionally extend its law (which creates $1b in liability) to a Nevadan (no liability under Nevada law)?</vt:lpstr>
      <vt:lpstr>if states retain sovereignty, which is protected under the Due Process Clause of the 14th A, shouldn’t the character of that sovereignty be a matter of international law?</vt:lpstr>
      <vt:lpstr>specific in personam jurisdiction</vt:lpstr>
      <vt:lpstr>Int’l Shoe theory of power  v.  convenience/reasonableness (or “McGee factors”)</vt:lpstr>
      <vt:lpstr>Worldwide Volkswagen: “Even if the defendant would suffer minimal or no inconvenience from being forced to litigate before the tribunals of another State; even if the forum State has a strong interest in applying its law to the controversy; even if the forum State is the most convenient location for litigation, the Due Process Clause, acting as an instrument of interstate federalism, may sometimes act to divest the State of its power to render a valid judgment.” </vt:lpstr>
      <vt:lpstr>Burger King:  McGee factors “sometimes serve to establish the reasonableness of jurisdiction upon a lesser showing of minimum contacts than would otherwise be required.” </vt:lpstr>
      <vt:lpstr>Asahi – McGee factors on their own can knock a case out</vt:lpstr>
      <vt:lpstr>the puzzling cases – out-of-state activities having in-state effects</vt:lpstr>
      <vt:lpstr>McGee v. Int’l Life Ins. Co. (US 1957)</vt:lpstr>
      <vt:lpstr>World-Wide Volkswagen v. Woodson (U.S. 1980)</vt:lpstr>
      <vt:lpstr>contract cases…</vt:lpstr>
      <vt:lpstr>Burger King v. Rudzewicz (US 1985)</vt:lpstr>
      <vt:lpstr>D (Mich) wishes to buy widget from the P Corp (Fla)  he learns about the widget from a P Corp website, which he views in Mich  in the ad, D is required to email an order form to the P Corp’s office in Fla  the order form says that the contract is entered into in Fla (when the D Corp ships the widget) and is governed by Fla law  upon receipt of the widget D is required to send $25 to Fla  D does not pay, so P Corp sues D in Fla state ct - PJ?</vt:lpstr>
      <vt:lpstr>case is in federal court in Fla  why do we care about the 14th Amendment?</vt:lpstr>
      <vt:lpstr>Rule 4. Summons . . .  (k) Territorial Limits of Effective Service.  (1) In General. Serving a summons or filing a waiver of service establishes personal jurisdiction over a defendant:  (A) who is subject to the jurisdiction of a court of general jurisdiction in the state where the district court is located; </vt:lpstr>
      <vt:lpstr>choice of law clause  choice of forum clause</vt:lpstr>
      <vt:lpstr>stream-of-commerce</vt:lpstr>
      <vt:lpstr>component part examples  distributor examples</vt:lpstr>
      <vt:lpstr>Asahi Metal Industry Co. v. Superior Court  (U.S. 1987) </vt:lpstr>
      <vt:lpstr>Justice O'CONNOR announced the judgment of the Court and delivered the unanimous   opinion of the Court with respect to Part I, the opinion of the Court with respect to Part II-B, in which THE CHIEF JUSTICE, Justice BRENNAN, Justice WHITE, Justice MARSHALL, Justice BLACKMUN, Justice POWELL, and Justice STEVENS join, and an opinion with respect to Parts II-A and III, in which THE CHIEF JUSTICE, Justice POWELL, and Justice SCALIA join.</vt:lpstr>
      <vt:lpstr>Part II-A - O’Connor, Rehnquist, Powell, Scalia   Part II-B – O’Connor, Rehnquist, Brennan, White, Marshall, Blackmun, Powell, Stevens</vt:lpstr>
      <vt:lpstr>Part II-B</vt:lpstr>
      <vt:lpstr>We have previously explained that the determination of the reasonableness of the exercise of jurisdiction in each case will depend on an evaluation of several factors. A court must consider the burden on the defendant, the interests of the forum State, and the plaintiff's interest in obtaining relief. It must also weigh in its determination "the interstate judicial system's interest in obtaining the most efficient resolution of controversies; and the shared interest of the several States in furthering fundamental substantive social policies." (O'Connor II.B) </vt:lpstr>
      <vt:lpstr>Part II-A</vt:lpstr>
      <vt:lpstr>Additional conduct of the defendant may indicate an intent or purpose to serve the market in the forum State, for example, designing the product for the market in the forum State, advertising in the forum State, establishing channels for providing regular advice to customers in the forum State, or marketing the product through a distributor who has agreed to serve as the sales agent in the forum State. But a defendant's awareness that the stream of commerce may or will sweep the product into the forum State does not convert the mere act of placing the product into the stream into an act purposefully directed toward the forum State. (O'Connor II.A)</vt:lpstr>
      <vt:lpstr>Asahi sells all of its valves to Cheng Shin  Cheng Shin just happens to sell all its products in CA and Asahi knows this  power over Asahi in CA under O’Connor approach?</vt:lpstr>
      <vt:lpstr>Brennan’s concurrence  Brennan, White, Marshall, Blackmun </vt:lpstr>
      <vt:lpstr>As long as a participant in this process is aware that the final product is being marketed in the forum State, the possibility of a lawsuit there cannot come as a surprise. Nor will the litigation present a burden for which there is no corresponding benefit. A defendant who has placed goods in the stream of commerce benefits economically from the retail sale of the final product in the forum State, and indirectly benefits from the State's laws that regulate and facilitate commercial activity. (Brennan, concurring)</vt:lpstr>
      <vt:lpstr>Stevens’s concurrence</vt:lpstr>
      <vt:lpstr>The plurality seems to assume that an unwavering line can be drawn between "mere awareness" that a component will find its way into the forum State and "purposeful availment" of the forum's market. Over the course of its dealings with Cheng Shin, Asahi has arguably engaged in a higher quantum of conduct than "[t]he placement of a product into the stream of commerce, without more...." Whether or not this conduct rises to the level of purposeful availment requires a constitutional determination that is affected by the volume, the value, and the hazardous character of the components. In most circumstances I would be inclined to conclude that a regular course of dealing that results in deliveries of over 100,000 units annually over a period of several years would constitute "purposeful availment" even though the item delivered to the forum State was a standard product marketed throughout the world. (Stevens, concurring – with White and Blackmun)</vt:lpstr>
      <vt:lpstr>J. M c INTYRE MACHINERY, LTD., v. NICASTRO  (U.S., June 27, 2011)</vt:lpstr>
      <vt:lpstr>Kennedy’s opinion (4) Breyer’s concurrence (2) Ginsburg’s dissent (3)</vt:lpstr>
      <vt:lpstr>Kennedy’s opinion</vt:lpstr>
      <vt:lpstr>Kennedy: “The principal inquiry in cases of this sort is whether the defendant’s activities manifest an intention to submit to the power of a sovereign….Sometimes a defendant does so by sending its goods rather than its agents. The defendant’s transmission of goods permits the exercise of jurisdiction only where the defendant can be said to have targeted the forum; as a general rule, it is not enough that the defendant might have predicted that its goods will reach the forum State.” </vt:lpstr>
      <vt:lpstr>“These facts may reveal an intent to serve the U. S. market, but they do not show that J. McIntyre purposefully availed itself of the New Jersey market.”</vt:lpstr>
      <vt:lpstr>Breyer’s concurrence</vt:lpstr>
      <vt:lpstr>Here, the relevant facts found by the New Jersey Supreme Court show no “regular … flow” or “regular course” of sales in New Jersey; and there is no “something more,” such as special state-related design, advertising, advice, marketing, or anything else. Mr. Nicastro, who here bears the burden of proving jurisdiction, has shown no specific effort by the British Manufacturer to sell in New Jersey.  (Breyer, concurring) </vt:lpstr>
      <vt:lpstr>Ginsburg’s dissent</vt:lpstr>
      <vt:lpstr>Ginsburg:  “In sum, McIntyre UK, by engaging McIntyre America to promote and sell its machines in the United States, “purposefully availed itself ” of the United States market nationwide, not a market in a single State or a discrete collection of States.” </vt:lpstr>
      <vt:lpstr>“[N]o issue of the fair and reasonable allocation of adjudicatory authority among States of the United States is present in this case. New Jersey’s exercise of personal jurisdiction over a foreign manufacturer whose dangerous product caused a workplace injury in New Jersey does not tread on the domain, or diminish the sovereignty, of any sister State.”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47</cp:revision>
  <cp:lastPrinted>2017-09-13T16:30:23Z</cp:lastPrinted>
  <dcterms:created xsi:type="dcterms:W3CDTF">2017-09-12T14:18:22Z</dcterms:created>
  <dcterms:modified xsi:type="dcterms:W3CDTF">2019-09-17T15:15:54Z</dcterms:modified>
</cp:coreProperties>
</file>